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7"/>
  </p:notesMasterIdLst>
  <p:handoutMasterIdLst>
    <p:handoutMasterId r:id="rId18"/>
  </p:handoutMasterIdLst>
  <p:sldIdLst>
    <p:sldId id="280" r:id="rId4"/>
    <p:sldId id="291" r:id="rId5"/>
    <p:sldId id="311" r:id="rId6"/>
    <p:sldId id="319" r:id="rId7"/>
    <p:sldId id="314" r:id="rId8"/>
    <p:sldId id="303" r:id="rId9"/>
    <p:sldId id="320" r:id="rId10"/>
    <p:sldId id="323" r:id="rId11"/>
    <p:sldId id="321" r:id="rId12"/>
    <p:sldId id="324" r:id="rId13"/>
    <p:sldId id="322" r:id="rId14"/>
    <p:sldId id="325" r:id="rId15"/>
    <p:sldId id="284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5C3"/>
    <a:srgbClr val="0066B0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3/22/2016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8N2LONbe69Wtd0P9dR8MER-vM1ehCo4Ib5qwZ4gwv0A/edit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Technical </a:t>
            </a:r>
            <a:r>
              <a:rPr lang="it-IT" dirty="0" err="1" smtClean="0"/>
              <a:t>Outreach</a:t>
            </a:r>
            <a:r>
              <a:rPr lang="it-IT" dirty="0" smtClean="0"/>
              <a:t> Expert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e-</a:t>
            </a:r>
            <a:r>
              <a:rPr lang="it-IT" dirty="0" err="1" smtClean="0"/>
              <a:t>Infrastructure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Diego Scardaci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Project </a:t>
            </a:r>
            <a:r>
              <a:rPr lang="it-IT" dirty="0" err="1" smtClean="0"/>
              <a:t>review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21° of April – Bruxelles</a:t>
            </a:r>
          </a:p>
          <a:p>
            <a:endParaRPr lang="it-IT" dirty="0"/>
          </a:p>
          <a:p>
            <a:r>
              <a:rPr lang="it-IT" dirty="0" err="1" smtClean="0"/>
              <a:t>Rehearsals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1° of April</a:t>
            </a:r>
          </a:p>
          <a:p>
            <a:pPr lvl="1"/>
            <a:r>
              <a:rPr lang="it-IT" dirty="0" smtClean="0"/>
              <a:t>12° of April</a:t>
            </a:r>
          </a:p>
          <a:p>
            <a:pPr lvl="1"/>
            <a:r>
              <a:rPr lang="it-IT" dirty="0" smtClean="0"/>
              <a:t>15° of April</a:t>
            </a:r>
          </a:p>
          <a:p>
            <a:pPr lvl="1"/>
            <a:endParaRPr lang="it-IT" sz="2000" dirty="0"/>
          </a:p>
          <a:p>
            <a:r>
              <a:rPr lang="it-IT" dirty="0" err="1" smtClean="0"/>
              <a:t>Slides</a:t>
            </a:r>
            <a:r>
              <a:rPr lang="it-IT" dirty="0" smtClean="0"/>
              <a:t> </a:t>
            </a:r>
            <a:r>
              <a:rPr lang="it-IT" dirty="0" err="1" smtClean="0"/>
              <a:t>printed</a:t>
            </a:r>
            <a:r>
              <a:rPr lang="it-IT" dirty="0" smtClean="0"/>
              <a:t> the 18° of April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21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2852936"/>
            <a:ext cx="7344816" cy="850106"/>
          </a:xfrm>
        </p:spPr>
        <p:txBody>
          <a:bodyPr/>
          <a:lstStyle/>
          <a:p>
            <a:r>
              <a:rPr lang="it-IT" dirty="0" smtClean="0"/>
              <a:t>EGI Conference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4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EGI Conference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6</a:t>
            </a:r>
            <a:r>
              <a:rPr lang="it-IT" dirty="0" smtClean="0"/>
              <a:t>° - 8° of April – Amsterdam</a:t>
            </a:r>
          </a:p>
          <a:p>
            <a:pPr lvl="1"/>
            <a:r>
              <a:rPr lang="it-IT" dirty="0"/>
              <a:t>https://indico.egi.eu/indico/event/2875/</a:t>
            </a:r>
            <a:endParaRPr lang="it-IT" dirty="0" smtClean="0"/>
          </a:p>
          <a:p>
            <a:endParaRPr lang="it-IT" dirty="0"/>
          </a:p>
          <a:p>
            <a:r>
              <a:rPr lang="en-GB" i="1" dirty="0"/>
              <a:t>Tools and services for federated distributed services </a:t>
            </a:r>
            <a:r>
              <a:rPr lang="en-GB" dirty="0" smtClean="0"/>
              <a:t>session:</a:t>
            </a:r>
          </a:p>
          <a:p>
            <a:pPr lvl="1"/>
            <a:r>
              <a:rPr lang="it-IT" dirty="0" smtClean="0"/>
              <a:t>8° April 11:00-12:30</a:t>
            </a:r>
          </a:p>
          <a:p>
            <a:pPr lvl="1"/>
            <a:r>
              <a:rPr lang="it-IT" dirty="0" err="1" smtClean="0"/>
              <a:t>Programme</a:t>
            </a:r>
            <a:r>
              <a:rPr lang="it-IT" dirty="0" smtClean="0"/>
              <a:t> to be </a:t>
            </a:r>
            <a:r>
              <a:rPr lang="it-IT" dirty="0" err="1" smtClean="0"/>
              <a:t>published</a:t>
            </a:r>
            <a:r>
              <a:rPr lang="it-IT" dirty="0" smtClean="0"/>
              <a:t> </a:t>
            </a:r>
            <a:r>
              <a:rPr lang="it-IT" dirty="0" err="1" smtClean="0"/>
              <a:t>soon</a:t>
            </a:r>
            <a:endParaRPr lang="it-IT" dirty="0" smtClean="0"/>
          </a:p>
          <a:p>
            <a:pPr lvl="1"/>
            <a:r>
              <a:rPr lang="it-IT" dirty="0" err="1" smtClean="0"/>
              <a:t>Talks</a:t>
            </a:r>
            <a:r>
              <a:rPr lang="it-IT" dirty="0" smtClean="0"/>
              <a:t>: Accounting </a:t>
            </a:r>
            <a:r>
              <a:rPr lang="it-IT" dirty="0" err="1" smtClean="0"/>
              <a:t>repo</a:t>
            </a:r>
            <a:r>
              <a:rPr lang="it-IT" dirty="0" smtClean="0"/>
              <a:t> &amp; </a:t>
            </a:r>
            <a:r>
              <a:rPr lang="it-IT" dirty="0" err="1" smtClean="0"/>
              <a:t>portal</a:t>
            </a:r>
            <a:r>
              <a:rPr lang="it-IT" dirty="0" smtClean="0"/>
              <a:t>, ARGO, </a:t>
            </a:r>
            <a:r>
              <a:rPr lang="it-IT" dirty="0" err="1" smtClean="0"/>
              <a:t>Ops</a:t>
            </a:r>
            <a:r>
              <a:rPr lang="it-IT" dirty="0" smtClean="0"/>
              <a:t> Portal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80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4624"/>
            <a:ext cx="7344816" cy="850106"/>
          </a:xfrm>
        </p:spPr>
        <p:txBody>
          <a:bodyPr/>
          <a:lstStyle/>
          <a:p>
            <a:r>
              <a:rPr lang="it-IT" dirty="0" err="1" smtClean="0"/>
              <a:t>Outline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  <p:sp>
        <p:nvSpPr>
          <p:cNvPr id="5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380904"/>
            <a:ext cx="8424936" cy="4784400"/>
          </a:xfrm>
        </p:spPr>
        <p:txBody>
          <a:bodyPr/>
          <a:lstStyle/>
          <a:p>
            <a:r>
              <a:rPr lang="it-IT" dirty="0" err="1" smtClean="0"/>
              <a:t>Milestones</a:t>
            </a:r>
            <a:r>
              <a:rPr lang="it-IT" dirty="0" smtClean="0"/>
              <a:t> &amp; </a:t>
            </a:r>
            <a:r>
              <a:rPr lang="it-IT" dirty="0" err="1" smtClean="0"/>
              <a:t>Deliverables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Periodic</a:t>
            </a:r>
            <a:r>
              <a:rPr lang="it-IT" dirty="0" smtClean="0"/>
              <a:t> Report</a:t>
            </a:r>
          </a:p>
          <a:p>
            <a:endParaRPr lang="it-IT" dirty="0"/>
          </a:p>
          <a:p>
            <a:r>
              <a:rPr lang="it-IT" dirty="0" smtClean="0"/>
              <a:t>First </a:t>
            </a:r>
            <a:r>
              <a:rPr lang="it-IT" dirty="0" err="1" smtClean="0"/>
              <a:t>project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EGI Conference</a:t>
            </a:r>
            <a:endParaRPr lang="it-IT" dirty="0" smtClean="0"/>
          </a:p>
          <a:p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2852936"/>
            <a:ext cx="7344816" cy="850106"/>
          </a:xfrm>
        </p:spPr>
        <p:txBody>
          <a:bodyPr/>
          <a:lstStyle/>
          <a:p>
            <a:r>
              <a:rPr lang="it-IT" dirty="0" smtClean="0"/>
              <a:t>WP3 </a:t>
            </a:r>
            <a:r>
              <a:rPr lang="it-IT" dirty="0" err="1" smtClean="0"/>
              <a:t>Milestones</a:t>
            </a:r>
            <a:r>
              <a:rPr lang="it-IT" dirty="0" smtClean="0"/>
              <a:t> &amp; </a:t>
            </a:r>
            <a:r>
              <a:rPr lang="it-IT" dirty="0" err="1" smtClean="0"/>
              <a:t>Deliverables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53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Completed</a:t>
            </a:r>
            <a:r>
              <a:rPr lang="it-IT" dirty="0" smtClean="0"/>
              <a:t> </a:t>
            </a:r>
            <a:r>
              <a:rPr lang="it-IT" dirty="0" err="1" smtClean="0"/>
              <a:t>Deliverables</a:t>
            </a:r>
            <a:r>
              <a:rPr lang="it-IT" dirty="0" smtClean="0"/>
              <a:t> and </a:t>
            </a:r>
            <a:r>
              <a:rPr lang="it-IT" dirty="0" err="1" smtClean="0"/>
              <a:t>Milestones</a:t>
            </a:r>
            <a:r>
              <a:rPr lang="it-IT" dirty="0" smtClean="0"/>
              <a:t>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236888"/>
            <a:ext cx="8424936" cy="4784400"/>
          </a:xfrm>
        </p:spPr>
        <p:txBody>
          <a:bodyPr/>
          <a:lstStyle/>
          <a:p>
            <a:r>
              <a:rPr lang="en-GB" sz="2200" b="1" dirty="0"/>
              <a:t>M3.2 - User requirements on data accounting collected (R) (PM12</a:t>
            </a:r>
            <a:r>
              <a:rPr lang="en-GB" sz="2200" b="1" dirty="0" smtClean="0"/>
              <a:t>)</a:t>
            </a:r>
          </a:p>
          <a:p>
            <a:endParaRPr lang="en-GB" sz="2200" b="1" dirty="0"/>
          </a:p>
          <a:p>
            <a:r>
              <a:rPr lang="en-GB" sz="2200" b="1" dirty="0" smtClean="0"/>
              <a:t>D3.2 </a:t>
            </a:r>
            <a:r>
              <a:rPr lang="en-GB" sz="2200" b="1" dirty="0"/>
              <a:t>- Design of the EGI Service Registry and Marketplace (R) (PM12</a:t>
            </a:r>
            <a:r>
              <a:rPr lang="en-GB" sz="2200" b="1" dirty="0" smtClean="0"/>
              <a:t>) (</a:t>
            </a:r>
            <a:r>
              <a:rPr lang="en-GB" sz="2200" b="1" dirty="0" smtClean="0">
                <a:solidFill>
                  <a:srgbClr val="C00000"/>
                </a:solidFill>
              </a:rPr>
              <a:t>will be sent to the EC today</a:t>
            </a:r>
            <a:r>
              <a:rPr lang="en-GB" sz="2200" b="1" dirty="0" smtClean="0"/>
              <a:t>)</a:t>
            </a:r>
            <a:endParaRPr lang="en-GB" sz="2200" b="1" dirty="0"/>
          </a:p>
          <a:p>
            <a:endParaRPr lang="en-GB" sz="2200" b="1" dirty="0" smtClean="0"/>
          </a:p>
          <a:p>
            <a:r>
              <a:rPr lang="en-GB" sz="2200" b="1" dirty="0" smtClean="0"/>
              <a:t>D3.3 </a:t>
            </a:r>
            <a:r>
              <a:rPr lang="en-GB" sz="2200" b="1" dirty="0"/>
              <a:t>- Accounting Repository release (OTHER) (PM12)</a:t>
            </a:r>
          </a:p>
          <a:p>
            <a:endParaRPr lang="it-IT" sz="2200" b="1" dirty="0" smtClean="0"/>
          </a:p>
          <a:p>
            <a:r>
              <a:rPr lang="it-IT" sz="2200" b="1" dirty="0" smtClean="0"/>
              <a:t>D3.4 </a:t>
            </a:r>
            <a:r>
              <a:rPr lang="it-IT" sz="2200" b="1" dirty="0"/>
              <a:t>- </a:t>
            </a:r>
            <a:r>
              <a:rPr lang="en-GB" sz="2200" b="1" dirty="0"/>
              <a:t>First release of the Operational tools (OTHER) (PM12</a:t>
            </a:r>
            <a:r>
              <a:rPr lang="en-GB" sz="2200" b="1" dirty="0" smtClean="0"/>
              <a:t>)</a:t>
            </a:r>
          </a:p>
          <a:p>
            <a:endParaRPr lang="it-IT" sz="2200" b="1" dirty="0" smtClean="0"/>
          </a:p>
          <a:p>
            <a:r>
              <a:rPr lang="it-IT" sz="2200" b="1" dirty="0" smtClean="0"/>
              <a:t>D3.5 </a:t>
            </a:r>
            <a:r>
              <a:rPr lang="it-IT" sz="2200" b="1" dirty="0"/>
              <a:t>- </a:t>
            </a:r>
            <a:r>
              <a:rPr lang="en-GB" sz="2200" b="1" dirty="0"/>
              <a:t>Analysis on techniques to manage big data on the EGI accounting system (R) (PM12)</a:t>
            </a:r>
          </a:p>
          <a:p>
            <a:endParaRPr lang="en-GB" sz="2200" b="1" dirty="0"/>
          </a:p>
          <a:p>
            <a:endParaRPr lang="en-GB" sz="22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29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Next</a:t>
            </a:r>
            <a:r>
              <a:rPr lang="it-IT" dirty="0"/>
              <a:t> WP3 </a:t>
            </a:r>
            <a:r>
              <a:rPr lang="it-IT" dirty="0" err="1"/>
              <a:t>Deliverables</a:t>
            </a:r>
            <a:r>
              <a:rPr lang="it-IT" dirty="0"/>
              <a:t> and </a:t>
            </a:r>
            <a:r>
              <a:rPr lang="it-IT" dirty="0" err="1"/>
              <a:t>Milestones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64880"/>
            <a:ext cx="8424936" cy="4784400"/>
          </a:xfrm>
        </p:spPr>
        <p:txBody>
          <a:bodyPr/>
          <a:lstStyle/>
          <a:p>
            <a:r>
              <a:rPr lang="it-IT" sz="2200" b="1" dirty="0" smtClean="0"/>
              <a:t>D3.6 </a:t>
            </a:r>
            <a:r>
              <a:rPr lang="it-IT" sz="2200" b="1" dirty="0" smtClean="0"/>
              <a:t>- </a:t>
            </a:r>
            <a:r>
              <a:rPr lang="en-GB" sz="2200" b="1" dirty="0"/>
              <a:t>First release of the new Accounting Portal deployed in production (OTHER</a:t>
            </a:r>
            <a:r>
              <a:rPr lang="en-GB" sz="2200" b="1" dirty="0" smtClean="0"/>
              <a:t>) (PM14</a:t>
            </a:r>
            <a:r>
              <a:rPr lang="en-GB" sz="2200" b="1" dirty="0" smtClean="0"/>
              <a:t>) </a:t>
            </a:r>
            <a:r>
              <a:rPr lang="en-GB" sz="2200" b="1" dirty="0" smtClean="0">
                <a:solidFill>
                  <a:srgbClr val="C00000"/>
                </a:solidFill>
              </a:rPr>
              <a:t>(CESGA)</a:t>
            </a:r>
          </a:p>
          <a:p>
            <a:endParaRPr lang="it-IT" sz="2200" dirty="0" smtClean="0"/>
          </a:p>
          <a:p>
            <a:r>
              <a:rPr lang="it-IT" sz="2200" dirty="0" smtClean="0"/>
              <a:t>M3.3 - </a:t>
            </a:r>
            <a:r>
              <a:rPr lang="en-GB" sz="2200" dirty="0"/>
              <a:t>Operational tools development roadmap </a:t>
            </a:r>
            <a:r>
              <a:rPr lang="en-GB" sz="2200" dirty="0" smtClean="0"/>
              <a:t>revised (R) (PM16) </a:t>
            </a:r>
            <a:r>
              <a:rPr lang="en-GB" sz="2200" b="1" dirty="0" smtClean="0">
                <a:solidFill>
                  <a:srgbClr val="C00000"/>
                </a:solidFill>
              </a:rPr>
              <a:t>(EGI.eu)</a:t>
            </a:r>
          </a:p>
          <a:p>
            <a:r>
              <a:rPr lang="it-IT" sz="2200" dirty="0" smtClean="0"/>
              <a:t>M3.4 - </a:t>
            </a:r>
            <a:r>
              <a:rPr lang="en-GB" sz="2200" dirty="0"/>
              <a:t>Pilot services and best practices to enable federated AAI solutions </a:t>
            </a:r>
            <a:r>
              <a:rPr lang="en-GB" sz="2200" dirty="0" smtClean="0"/>
              <a:t>released (DEM) (PM16) </a:t>
            </a:r>
            <a:r>
              <a:rPr lang="en-GB" sz="2200" b="1" dirty="0" smtClean="0">
                <a:solidFill>
                  <a:srgbClr val="C00000"/>
                </a:solidFill>
              </a:rPr>
              <a:t>(GRNET)</a:t>
            </a:r>
            <a:endParaRPr lang="it-IT" sz="2200" b="1" dirty="0" smtClean="0">
              <a:solidFill>
                <a:srgbClr val="C00000"/>
              </a:solidFill>
            </a:endParaRPr>
          </a:p>
          <a:p>
            <a:r>
              <a:rPr lang="it-IT" sz="2200" dirty="0" smtClean="0"/>
              <a:t>D3.7 - </a:t>
            </a:r>
            <a:r>
              <a:rPr lang="en-GB" sz="2200" dirty="0"/>
              <a:t>First release of the EGI Service Registry and Marketplace </a:t>
            </a:r>
            <a:r>
              <a:rPr lang="en-GB" sz="2200" dirty="0" smtClean="0"/>
              <a:t>prototype (DEM) (PM18) </a:t>
            </a:r>
            <a:r>
              <a:rPr lang="en-GB" sz="2200" b="1" dirty="0" smtClean="0">
                <a:solidFill>
                  <a:srgbClr val="C00000"/>
                </a:solidFill>
              </a:rPr>
              <a:t>(FMI)</a:t>
            </a:r>
          </a:p>
          <a:p>
            <a:r>
              <a:rPr lang="it-IT" sz="2200" dirty="0" smtClean="0"/>
              <a:t>M3.5 - </a:t>
            </a:r>
            <a:r>
              <a:rPr lang="en-GB" sz="2200" dirty="0"/>
              <a:t>The first version of the EGI Marketplace is </a:t>
            </a:r>
            <a:r>
              <a:rPr lang="en-GB" sz="2200" dirty="0" smtClean="0"/>
              <a:t>demonstrated (DEM) (PM18) </a:t>
            </a:r>
            <a:r>
              <a:rPr lang="en-GB" sz="2200" b="1" dirty="0">
                <a:solidFill>
                  <a:srgbClr val="C00000"/>
                </a:solidFill>
              </a:rPr>
              <a:t>(FMI)</a:t>
            </a:r>
          </a:p>
          <a:p>
            <a:r>
              <a:rPr lang="it-IT" sz="2200" dirty="0" smtClean="0"/>
              <a:t>D3.8 - </a:t>
            </a:r>
            <a:r>
              <a:rPr lang="en-GB" sz="2200" dirty="0"/>
              <a:t>First data accounting </a:t>
            </a:r>
            <a:r>
              <a:rPr lang="en-GB" sz="2200" dirty="0" smtClean="0"/>
              <a:t>prototype (DEM) (PM20) </a:t>
            </a:r>
            <a:r>
              <a:rPr lang="en-GB" sz="2200" b="1" dirty="0" smtClean="0">
                <a:solidFill>
                  <a:srgbClr val="C00000"/>
                </a:solidFill>
              </a:rPr>
              <a:t>(STFC</a:t>
            </a:r>
            <a:r>
              <a:rPr lang="en-GB" sz="22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4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23528" y="2119604"/>
            <a:ext cx="8280920" cy="64807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dates</a:t>
            </a:r>
            <a:r>
              <a:rPr lang="it-IT" dirty="0" smtClean="0"/>
              <a:t> for </a:t>
            </a:r>
            <a:r>
              <a:rPr lang="it-IT" dirty="0" smtClean="0"/>
              <a:t>PM14 </a:t>
            </a:r>
            <a:r>
              <a:rPr lang="it-IT" dirty="0" err="1" smtClean="0"/>
              <a:t>deliverable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64880"/>
            <a:ext cx="8424936" cy="478440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New Accounting Portal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Start </a:t>
            </a:r>
            <a:r>
              <a:rPr lang="en-GB" dirty="0" smtClean="0"/>
              <a:t>External Review</a:t>
            </a:r>
            <a:r>
              <a:rPr lang="en-GB" dirty="0"/>
              <a:t>: </a:t>
            </a:r>
            <a:r>
              <a:rPr lang="en-GB" dirty="0" smtClean="0"/>
              <a:t>1.04</a:t>
            </a:r>
            <a:endParaRPr lang="en-GB" dirty="0" smtClean="0"/>
          </a:p>
          <a:p>
            <a:r>
              <a:rPr lang="en-GB" dirty="0" smtClean="0"/>
              <a:t>At </a:t>
            </a:r>
            <a:r>
              <a:rPr lang="en-GB" dirty="0"/>
              <a:t>AMB and PMB: </a:t>
            </a:r>
            <a:r>
              <a:rPr lang="en-GB" dirty="0" smtClean="0"/>
              <a:t>15.04</a:t>
            </a:r>
            <a:endParaRPr lang="en-GB" dirty="0" smtClean="0"/>
          </a:p>
          <a:p>
            <a:r>
              <a:rPr lang="en-GB" dirty="0" smtClean="0"/>
              <a:t>At </a:t>
            </a:r>
            <a:r>
              <a:rPr lang="en-GB" dirty="0"/>
              <a:t>QM: </a:t>
            </a:r>
            <a:r>
              <a:rPr lang="en-GB" dirty="0" smtClean="0"/>
              <a:t>22.04</a:t>
            </a:r>
            <a:endParaRPr lang="en-GB" dirty="0" smtClean="0"/>
          </a:p>
          <a:p>
            <a:r>
              <a:rPr lang="en-GB" dirty="0" smtClean="0"/>
              <a:t>At </a:t>
            </a:r>
            <a:r>
              <a:rPr lang="en-GB" dirty="0"/>
              <a:t>EC: </a:t>
            </a:r>
            <a:r>
              <a:rPr lang="en-GB" dirty="0" smtClean="0"/>
              <a:t>30.</a:t>
            </a:r>
            <a:r>
              <a:rPr lang="en-GB" dirty="0" smtClean="0"/>
              <a:t>04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include the </a:t>
            </a:r>
            <a:r>
              <a:rPr lang="it-IT" dirty="0" err="1" smtClean="0"/>
              <a:t>testing</a:t>
            </a:r>
            <a:r>
              <a:rPr lang="it-IT" dirty="0" smtClean="0"/>
              <a:t> of the </a:t>
            </a:r>
            <a:r>
              <a:rPr lang="it-IT" dirty="0" err="1" smtClean="0"/>
              <a:t>portal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9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2852936"/>
            <a:ext cx="7344816" cy="850106"/>
          </a:xfrm>
        </p:spPr>
        <p:txBody>
          <a:bodyPr/>
          <a:lstStyle/>
          <a:p>
            <a:r>
              <a:rPr lang="it-IT" dirty="0" err="1" smtClean="0"/>
              <a:t>Periodic</a:t>
            </a:r>
            <a:r>
              <a:rPr lang="it-IT" dirty="0" smtClean="0"/>
              <a:t> Report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73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Periodic</a:t>
            </a:r>
            <a:r>
              <a:rPr lang="it-IT" dirty="0" smtClean="0"/>
              <a:t> Report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sz="2400" dirty="0" smtClean="0"/>
              <a:t>JRA1 </a:t>
            </a:r>
            <a:r>
              <a:rPr lang="it-IT" sz="2400" dirty="0" err="1" smtClean="0"/>
              <a:t>contribution</a:t>
            </a:r>
            <a:r>
              <a:rPr lang="it-IT" sz="2400" dirty="0" smtClean="0"/>
              <a:t> </a:t>
            </a:r>
            <a:r>
              <a:rPr lang="it-IT" sz="2400" dirty="0" err="1" smtClean="0"/>
              <a:t>completed</a:t>
            </a:r>
            <a:r>
              <a:rPr lang="it-IT" sz="2400" dirty="0" smtClean="0"/>
              <a:t>:</a:t>
            </a:r>
          </a:p>
          <a:p>
            <a:pPr lvl="1"/>
            <a:r>
              <a:rPr lang="en-GB" sz="2000" dirty="0">
                <a:hlinkClick r:id="rId2"/>
              </a:rPr>
              <a:t>https://docs.google.com/document/d/18N2LONbe69Wtd0P9dR8MER-vM1ehCo4Ib5qwZ4gwv0A/edit</a:t>
            </a:r>
            <a:r>
              <a:rPr lang="en-GB" sz="2000" dirty="0" smtClean="0">
                <a:hlinkClick r:id="rId2"/>
              </a:rPr>
              <a:t>#</a:t>
            </a:r>
            <a:endParaRPr lang="en-GB" sz="2000" dirty="0" smtClean="0"/>
          </a:p>
          <a:p>
            <a:pPr lvl="1"/>
            <a:endParaRPr lang="it-IT" sz="2000" dirty="0"/>
          </a:p>
          <a:p>
            <a:r>
              <a:rPr lang="it-IT" sz="2400" dirty="0"/>
              <a:t>Activity </a:t>
            </a:r>
            <a:r>
              <a:rPr lang="it-IT" sz="2400" dirty="0" err="1"/>
              <a:t>metrics</a:t>
            </a:r>
            <a:r>
              <a:rPr lang="it-IT" sz="2400" dirty="0"/>
              <a:t> to be </a:t>
            </a:r>
            <a:r>
              <a:rPr lang="it-IT" sz="2400" dirty="0" err="1"/>
              <a:t>finalised</a:t>
            </a:r>
            <a:endParaRPr lang="en-GB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2852936"/>
            <a:ext cx="7344816" cy="850106"/>
          </a:xfrm>
        </p:spPr>
        <p:txBody>
          <a:bodyPr/>
          <a:lstStyle/>
          <a:p>
            <a:r>
              <a:rPr lang="it-IT" dirty="0" smtClean="0"/>
              <a:t>First </a:t>
            </a:r>
            <a:r>
              <a:rPr lang="it-IT" dirty="0" err="1" smtClean="0"/>
              <a:t>project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94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1669</TotalTime>
  <Words>369</Words>
  <Application>Microsoft Office PowerPoint</Application>
  <PresentationFormat>Presentazione su schermo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e-Infrastructure commons Updates</vt:lpstr>
      <vt:lpstr>Outline</vt:lpstr>
      <vt:lpstr>WP3 Milestones &amp; Deliverables</vt:lpstr>
      <vt:lpstr>Completed Deliverables and Milestones </vt:lpstr>
      <vt:lpstr>Next WP3 Deliverables and Milestones</vt:lpstr>
      <vt:lpstr>Important dates for PM14 deliverable</vt:lpstr>
      <vt:lpstr>Periodic Report</vt:lpstr>
      <vt:lpstr>Periodic Report</vt:lpstr>
      <vt:lpstr>First project review</vt:lpstr>
      <vt:lpstr>Project review</vt:lpstr>
      <vt:lpstr>EGI Conference</vt:lpstr>
      <vt:lpstr>EGI Conference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dscardaci</dc:creator>
  <cp:lastModifiedBy>dscardaci</cp:lastModifiedBy>
  <cp:revision>66</cp:revision>
  <dcterms:created xsi:type="dcterms:W3CDTF">2015-06-17T09:10:49Z</dcterms:created>
  <dcterms:modified xsi:type="dcterms:W3CDTF">2016-03-22T12:07:38Z</dcterms:modified>
</cp:coreProperties>
</file>