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1"/>
  </p:notesMasterIdLst>
  <p:handoutMasterIdLst>
    <p:handoutMasterId r:id="rId22"/>
  </p:handoutMasterIdLst>
  <p:sldIdLst>
    <p:sldId id="280" r:id="rId4"/>
    <p:sldId id="291" r:id="rId5"/>
    <p:sldId id="326" r:id="rId6"/>
    <p:sldId id="328" r:id="rId7"/>
    <p:sldId id="329" r:id="rId8"/>
    <p:sldId id="330" r:id="rId9"/>
    <p:sldId id="332" r:id="rId10"/>
    <p:sldId id="331" r:id="rId11"/>
    <p:sldId id="311" r:id="rId12"/>
    <p:sldId id="314" r:id="rId13"/>
    <p:sldId id="303" r:id="rId14"/>
    <p:sldId id="333" r:id="rId15"/>
    <p:sldId id="334" r:id="rId16"/>
    <p:sldId id="322" r:id="rId17"/>
    <p:sldId id="327" r:id="rId18"/>
    <p:sldId id="335" r:id="rId19"/>
    <p:sldId id="284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18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342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5/27/2016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e-</a:t>
            </a:r>
            <a:r>
              <a:rPr lang="it-IT" dirty="0" err="1" smtClean="0"/>
              <a:t>Infrastructure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Next</a:t>
            </a:r>
            <a:r>
              <a:rPr lang="it-IT" dirty="0"/>
              <a:t> WP3 </a:t>
            </a:r>
            <a:r>
              <a:rPr lang="it-IT" dirty="0" err="1"/>
              <a:t>Deliverables</a:t>
            </a:r>
            <a:r>
              <a:rPr lang="it-IT" dirty="0"/>
              <a:t> and </a:t>
            </a:r>
            <a:r>
              <a:rPr lang="it-IT" dirty="0" err="1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r>
              <a:rPr lang="it-IT" sz="2200" b="1" dirty="0" err="1" smtClean="0"/>
              <a:t>June</a:t>
            </a:r>
            <a:r>
              <a:rPr lang="it-IT" sz="2200" b="1" dirty="0" smtClean="0"/>
              <a:t> 2016: M3.3 </a:t>
            </a:r>
            <a:r>
              <a:rPr lang="it-IT" sz="2200" dirty="0" smtClean="0"/>
              <a:t>- </a:t>
            </a:r>
            <a:r>
              <a:rPr lang="en-GB" sz="2200" dirty="0"/>
              <a:t>Operational tools development roadmap </a:t>
            </a:r>
            <a:r>
              <a:rPr lang="en-GB" sz="2200" dirty="0" smtClean="0"/>
              <a:t>revised (R) </a:t>
            </a:r>
            <a:r>
              <a:rPr lang="en-GB" sz="2200" b="1" dirty="0" smtClean="0">
                <a:solidFill>
                  <a:srgbClr val="C00000"/>
                </a:solidFill>
              </a:rPr>
              <a:t>(EGI.eu)</a:t>
            </a:r>
          </a:p>
          <a:p>
            <a:r>
              <a:rPr lang="it-IT" sz="2200" b="1" dirty="0" err="1" smtClean="0"/>
              <a:t>June</a:t>
            </a:r>
            <a:r>
              <a:rPr lang="it-IT" sz="2200" b="1" dirty="0" smtClean="0"/>
              <a:t> 2016: M3.4 </a:t>
            </a:r>
            <a:r>
              <a:rPr lang="it-IT" sz="2200" dirty="0" smtClean="0"/>
              <a:t>- </a:t>
            </a:r>
            <a:r>
              <a:rPr lang="en-GB" sz="2200" dirty="0"/>
              <a:t>Pilot services and best practices to enable federated AAI solutions </a:t>
            </a:r>
            <a:r>
              <a:rPr lang="en-GB" sz="2200" dirty="0" smtClean="0"/>
              <a:t>released (DEM) </a:t>
            </a:r>
            <a:r>
              <a:rPr lang="en-GB" sz="2200" b="1" dirty="0" smtClean="0">
                <a:solidFill>
                  <a:srgbClr val="C00000"/>
                </a:solidFill>
              </a:rPr>
              <a:t>(GRNET)</a:t>
            </a:r>
            <a:endParaRPr lang="it-IT" sz="2200" b="1" dirty="0" smtClean="0">
              <a:solidFill>
                <a:srgbClr val="C00000"/>
              </a:solidFill>
            </a:endParaRPr>
          </a:p>
          <a:p>
            <a:r>
              <a:rPr lang="it-IT" sz="2200" b="1" dirty="0" smtClean="0"/>
              <a:t>August 2016: D3.7 </a:t>
            </a:r>
            <a:r>
              <a:rPr lang="it-IT" sz="2200" dirty="0" smtClean="0"/>
              <a:t>- </a:t>
            </a:r>
            <a:r>
              <a:rPr lang="en-GB" sz="2200" dirty="0"/>
              <a:t>First release of the EGI Service Registry and Marketplace </a:t>
            </a:r>
            <a:r>
              <a:rPr lang="en-GB" sz="2200" dirty="0" smtClean="0"/>
              <a:t>prototype (DEM)</a:t>
            </a:r>
            <a:r>
              <a:rPr lang="en-GB" sz="2200" b="1" dirty="0" smtClean="0">
                <a:solidFill>
                  <a:srgbClr val="C00000"/>
                </a:solidFill>
              </a:rPr>
              <a:t>(FMI)</a:t>
            </a:r>
          </a:p>
          <a:p>
            <a:r>
              <a:rPr lang="it-IT" sz="2200" b="1" dirty="0" smtClean="0"/>
              <a:t>August 2016: M3.5 </a:t>
            </a:r>
            <a:r>
              <a:rPr lang="it-IT" sz="2200" dirty="0" smtClean="0"/>
              <a:t>- </a:t>
            </a:r>
            <a:r>
              <a:rPr lang="en-GB" sz="2200" dirty="0"/>
              <a:t>The first version of the EGI Marketplace is </a:t>
            </a:r>
            <a:r>
              <a:rPr lang="en-GB" sz="2200" dirty="0" smtClean="0"/>
              <a:t>demonstrated (DEM) </a:t>
            </a:r>
            <a:r>
              <a:rPr lang="en-GB" sz="2200" b="1" dirty="0" smtClean="0">
                <a:solidFill>
                  <a:srgbClr val="C00000"/>
                </a:solidFill>
              </a:rPr>
              <a:t>(</a:t>
            </a:r>
            <a:r>
              <a:rPr lang="en-GB" sz="2200" b="1" dirty="0">
                <a:solidFill>
                  <a:srgbClr val="C00000"/>
                </a:solidFill>
              </a:rPr>
              <a:t>FMI)</a:t>
            </a:r>
          </a:p>
          <a:p>
            <a:r>
              <a:rPr lang="it-IT" sz="2200" b="1" dirty="0" err="1" smtClean="0"/>
              <a:t>October</a:t>
            </a:r>
            <a:r>
              <a:rPr lang="it-IT" sz="2200" b="1" dirty="0" smtClean="0"/>
              <a:t> 2016: D3.8 </a:t>
            </a:r>
            <a:r>
              <a:rPr lang="it-IT" sz="2200" dirty="0" smtClean="0"/>
              <a:t>- </a:t>
            </a:r>
            <a:r>
              <a:rPr lang="en-GB" sz="2200" dirty="0"/>
              <a:t>First data accounting </a:t>
            </a:r>
            <a:r>
              <a:rPr lang="en-GB" sz="2200" dirty="0" smtClean="0"/>
              <a:t>prototype (DEM) </a:t>
            </a:r>
            <a:r>
              <a:rPr lang="en-GB" sz="2200" b="1" dirty="0" smtClean="0">
                <a:solidFill>
                  <a:srgbClr val="C00000"/>
                </a:solidFill>
              </a:rPr>
              <a:t>(STFC</a:t>
            </a:r>
            <a:r>
              <a:rPr lang="en-GB" sz="22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4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23528" y="2119604"/>
            <a:ext cx="8280920" cy="64807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dates</a:t>
            </a:r>
            <a:r>
              <a:rPr lang="it-IT" dirty="0" smtClean="0"/>
              <a:t> for PM16 </a:t>
            </a:r>
            <a:r>
              <a:rPr lang="it-IT" dirty="0" err="1" smtClean="0"/>
              <a:t>deliverable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M3.3 (EGI.eu) &amp; M3.4 (GRNET)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Start External Review</a:t>
            </a:r>
            <a:r>
              <a:rPr lang="en-GB" dirty="0"/>
              <a:t>: </a:t>
            </a:r>
            <a:r>
              <a:rPr lang="en-GB" dirty="0" smtClean="0"/>
              <a:t>1.06</a:t>
            </a:r>
          </a:p>
          <a:p>
            <a:r>
              <a:rPr lang="en-GB" dirty="0" smtClean="0"/>
              <a:t>At </a:t>
            </a:r>
            <a:r>
              <a:rPr lang="en-GB" dirty="0"/>
              <a:t>AMB and PMB: </a:t>
            </a:r>
            <a:r>
              <a:rPr lang="en-GB" dirty="0" smtClean="0"/>
              <a:t>15.06</a:t>
            </a:r>
          </a:p>
          <a:p>
            <a:r>
              <a:rPr lang="en-GB" dirty="0" smtClean="0"/>
              <a:t>At </a:t>
            </a:r>
            <a:r>
              <a:rPr lang="en-GB" dirty="0"/>
              <a:t>QM: </a:t>
            </a:r>
            <a:r>
              <a:rPr lang="en-GB" dirty="0" smtClean="0"/>
              <a:t>22.06</a:t>
            </a:r>
          </a:p>
          <a:p>
            <a:r>
              <a:rPr lang="en-GB" dirty="0" smtClean="0"/>
              <a:t>At </a:t>
            </a:r>
            <a:r>
              <a:rPr lang="en-GB" dirty="0"/>
              <a:t>EC: </a:t>
            </a:r>
            <a:r>
              <a:rPr lang="en-GB" dirty="0" smtClean="0"/>
              <a:t>30.06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9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M3.3 </a:t>
            </a:r>
            <a:r>
              <a:rPr lang="it-IT" dirty="0" err="1" smtClean="0"/>
              <a:t>Roadmap</a:t>
            </a:r>
            <a:r>
              <a:rPr lang="it-IT" dirty="0" smtClean="0"/>
              <a:t> - Status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Waiting</a:t>
            </a:r>
            <a:r>
              <a:rPr lang="it-IT" dirty="0" smtClean="0"/>
              <a:t> </a:t>
            </a:r>
            <a:r>
              <a:rPr lang="it-IT" dirty="0" err="1" smtClean="0"/>
              <a:t>contributions</a:t>
            </a:r>
            <a:r>
              <a:rPr lang="it-IT" dirty="0" smtClean="0"/>
              <a:t> from Marketplace, AAI, ARGO &amp; Messaging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985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M3.4 AAI - Status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?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63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DI4R 2016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4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DI4R </a:t>
            </a:r>
            <a:r>
              <a:rPr lang="en-GB" sz="3200" dirty="0" smtClean="0"/>
              <a:t>2016 Conference</a:t>
            </a:r>
            <a:br>
              <a:rPr lang="en-GB" sz="3200" dirty="0" smtClean="0"/>
            </a:br>
            <a:r>
              <a:rPr lang="en-GB" sz="3200" dirty="0" smtClean="0"/>
              <a:t>Digital </a:t>
            </a:r>
            <a:r>
              <a:rPr lang="en-GB" sz="3200" dirty="0"/>
              <a:t>Infrastructures for </a:t>
            </a:r>
            <a:r>
              <a:rPr lang="en-GB" sz="3200" dirty="0" smtClean="0"/>
              <a:t>Research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124744"/>
            <a:ext cx="8676580" cy="4902150"/>
          </a:xfrm>
        </p:spPr>
        <p:txBody>
          <a:bodyPr/>
          <a:lstStyle/>
          <a:p>
            <a:r>
              <a:rPr lang="en-GB" sz="2400" dirty="0" smtClean="0"/>
              <a:t>Krakow, Poland</a:t>
            </a:r>
          </a:p>
          <a:p>
            <a:r>
              <a:rPr lang="en-GB" sz="2400" dirty="0" smtClean="0"/>
              <a:t>2016, September 28-30.</a:t>
            </a:r>
          </a:p>
          <a:p>
            <a:r>
              <a:rPr lang="en-GB" sz="2400" dirty="0" smtClean="0"/>
              <a:t>Co-organised by EGI, EUDAT, GEANT, </a:t>
            </a:r>
            <a:r>
              <a:rPr lang="en-GB" sz="2400" dirty="0" err="1" smtClean="0"/>
              <a:t>OpenAIRE</a:t>
            </a:r>
            <a:r>
              <a:rPr lang="en-GB" sz="2400" dirty="0" smtClean="0"/>
              <a:t> and  RDA Europe</a:t>
            </a:r>
            <a:endParaRPr lang="en-GB" sz="2000" dirty="0"/>
          </a:p>
          <a:p>
            <a:r>
              <a:rPr lang="it-IT" sz="2400" dirty="0"/>
              <a:t>Call for </a:t>
            </a:r>
            <a:r>
              <a:rPr lang="it-IT" sz="2400" dirty="0" err="1"/>
              <a:t>participation</a:t>
            </a:r>
            <a:r>
              <a:rPr lang="it-IT" sz="2400" dirty="0"/>
              <a:t> (</a:t>
            </a:r>
            <a:r>
              <a:rPr lang="it-IT" sz="2400" b="1" dirty="0" err="1"/>
              <a:t>deadline</a:t>
            </a:r>
            <a:r>
              <a:rPr lang="it-IT" sz="2400" b="1" dirty="0"/>
              <a:t> 3 </a:t>
            </a:r>
            <a:r>
              <a:rPr lang="it-IT" sz="2400" b="1" dirty="0" err="1"/>
              <a:t>June</a:t>
            </a:r>
            <a:r>
              <a:rPr lang="it-IT" sz="2400" b="1" dirty="0"/>
              <a:t>!</a:t>
            </a:r>
            <a:r>
              <a:rPr lang="it-IT" sz="2400" dirty="0"/>
              <a:t>)</a:t>
            </a:r>
            <a:endParaRPr lang="en-GB" sz="2400" dirty="0"/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http</a:t>
            </a:r>
            <a:r>
              <a:rPr lang="en-GB" sz="2400" dirty="0"/>
              <a:t>://www.digitalinfrastructures.eu/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AutoShape 2" descr="EGI poster Bar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EGI poster Bari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EGI poster Bari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EGI poster Bari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EGI poster Bari"/>
          <p:cNvSpPr>
            <a:spLocks noChangeAspect="1" noChangeArrowheads="1"/>
          </p:cNvSpPr>
          <p:nvPr/>
        </p:nvSpPr>
        <p:spPr bwMode="auto">
          <a:xfrm>
            <a:off x="67310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38" y="3004320"/>
            <a:ext cx="6336704" cy="310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9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DI4R 2016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Contributions</a:t>
            </a:r>
            <a:r>
              <a:rPr lang="it-IT" dirty="0" smtClean="0"/>
              <a:t> ?</a:t>
            </a:r>
          </a:p>
          <a:p>
            <a:endParaRPr lang="it-IT" dirty="0"/>
          </a:p>
          <a:p>
            <a:r>
              <a:rPr lang="it-IT" dirty="0" smtClean="0"/>
              <a:t>Session on </a:t>
            </a:r>
            <a:r>
              <a:rPr lang="it-IT" dirty="0" err="1" smtClean="0"/>
              <a:t>tools</a:t>
            </a:r>
            <a:r>
              <a:rPr lang="it-IT" dirty="0" smtClean="0"/>
              <a:t> for e-</a:t>
            </a:r>
            <a:r>
              <a:rPr lang="it-IT" dirty="0" err="1" smtClean="0"/>
              <a:t>infrastructures</a:t>
            </a:r>
            <a:r>
              <a:rPr lang="it-IT" dirty="0" smtClean="0"/>
              <a:t> ?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93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it-IT" dirty="0"/>
              <a:t>First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review</a:t>
            </a:r>
            <a:endParaRPr lang="it-IT" dirty="0"/>
          </a:p>
          <a:p>
            <a:endParaRPr lang="it-IT" dirty="0" smtClean="0"/>
          </a:p>
          <a:p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DI4R Conference</a:t>
            </a:r>
          </a:p>
          <a:p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8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General </a:t>
            </a:r>
            <a:r>
              <a:rPr lang="it-IT" dirty="0" err="1" smtClean="0"/>
              <a:t>Comments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Very</a:t>
            </a:r>
            <a:r>
              <a:rPr lang="it-IT" dirty="0" smtClean="0"/>
              <a:t> positive feedback</a:t>
            </a:r>
          </a:p>
          <a:p>
            <a:r>
              <a:rPr lang="it-IT" dirty="0" err="1" smtClean="0"/>
              <a:t>Refinements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 to </a:t>
            </a:r>
            <a:r>
              <a:rPr lang="it-IT" dirty="0" err="1" smtClean="0"/>
              <a:t>increase</a:t>
            </a:r>
            <a:r>
              <a:rPr lang="it-IT" dirty="0" smtClean="0"/>
              <a:t> the impact of the </a:t>
            </a:r>
            <a:r>
              <a:rPr lang="it-IT" dirty="0" err="1" smtClean="0"/>
              <a:t>project</a:t>
            </a:r>
            <a:endParaRPr lang="it-IT" dirty="0" smtClean="0"/>
          </a:p>
          <a:p>
            <a:pPr lvl="1"/>
            <a:r>
              <a:rPr lang="it-IT" dirty="0" err="1" smtClean="0"/>
              <a:t>KPIs</a:t>
            </a:r>
            <a:r>
              <a:rPr lang="it-IT" dirty="0" smtClean="0"/>
              <a:t> to be </a:t>
            </a:r>
            <a:r>
              <a:rPr lang="it-IT" dirty="0" err="1" smtClean="0"/>
              <a:t>improved</a:t>
            </a:r>
            <a:endParaRPr lang="it-IT" dirty="0" smtClean="0"/>
          </a:p>
          <a:p>
            <a:pPr lvl="1"/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endParaRPr lang="it-IT" dirty="0" smtClean="0"/>
          </a:p>
          <a:p>
            <a:r>
              <a:rPr lang="it-IT" dirty="0" smtClean="0"/>
              <a:t>Business </a:t>
            </a:r>
            <a:r>
              <a:rPr lang="it-IT" dirty="0" smtClean="0"/>
              <a:t>Engagement </a:t>
            </a:r>
            <a:r>
              <a:rPr lang="it-IT" dirty="0" err="1" smtClean="0"/>
              <a:t>plan</a:t>
            </a:r>
            <a:r>
              <a:rPr lang="it-IT" dirty="0" smtClean="0"/>
              <a:t>: work with </a:t>
            </a:r>
            <a:r>
              <a:rPr lang="it-IT" dirty="0" err="1" smtClean="0"/>
              <a:t>SMEs</a:t>
            </a:r>
            <a:r>
              <a:rPr lang="it-IT" dirty="0" smtClean="0"/>
              <a:t> and </a:t>
            </a:r>
            <a:r>
              <a:rPr lang="it-IT" dirty="0" err="1" smtClean="0"/>
              <a:t>industry</a:t>
            </a:r>
            <a:endParaRPr lang="it-IT" dirty="0" smtClean="0"/>
          </a:p>
          <a:p>
            <a:r>
              <a:rPr lang="it-IT" dirty="0" smtClean="0"/>
              <a:t>Simple and </a:t>
            </a:r>
            <a:r>
              <a:rPr lang="it-IT" dirty="0" err="1" smtClean="0"/>
              <a:t>unified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</a:t>
            </a:r>
            <a:r>
              <a:rPr lang="it-IT" dirty="0" err="1" smtClean="0"/>
              <a:t>mechanism</a:t>
            </a:r>
            <a:r>
              <a:rPr lang="it-IT" dirty="0" smtClean="0"/>
              <a:t> to </a:t>
            </a:r>
            <a:r>
              <a:rPr lang="it-IT" dirty="0" err="1" smtClean="0"/>
              <a:t>visualise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software </a:t>
            </a:r>
            <a:r>
              <a:rPr lang="it-IT" dirty="0" err="1" smtClean="0"/>
              <a:t>produced</a:t>
            </a:r>
            <a:r>
              <a:rPr lang="it-IT" dirty="0" smtClean="0"/>
              <a:t> by the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 EGI </a:t>
            </a:r>
            <a:r>
              <a:rPr lang="it-IT" dirty="0" err="1" smtClean="0">
                <a:sym typeface="Wingdings" panose="05000000000000000000" pitchFamily="2" charset="2"/>
              </a:rPr>
              <a:t>GitHub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for </a:t>
            </a:r>
            <a:r>
              <a:rPr lang="it-IT" dirty="0" err="1" smtClean="0">
                <a:sym typeface="Wingdings" panose="05000000000000000000" pitchFamily="2" charset="2"/>
              </a:rPr>
              <a:t>all</a:t>
            </a:r>
            <a:r>
              <a:rPr lang="it-IT" dirty="0" smtClean="0">
                <a:sym typeface="Wingdings" panose="05000000000000000000" pitchFamily="2" charset="2"/>
              </a:rPr>
              <a:t> the </a:t>
            </a:r>
            <a:r>
              <a:rPr lang="it-IT" dirty="0" err="1" smtClean="0">
                <a:sym typeface="Wingdings" panose="05000000000000000000" pitchFamily="2" charset="2"/>
              </a:rPr>
              <a:t>tools</a:t>
            </a:r>
            <a:r>
              <a:rPr lang="it-IT" dirty="0" smtClean="0">
                <a:sym typeface="Wingdings" panose="05000000000000000000" pitchFamily="2" charset="2"/>
              </a:rPr>
              <a:t>?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16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Feedback on WP3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it-IT" dirty="0" err="1" smtClean="0"/>
              <a:t>Experts</a:t>
            </a:r>
            <a:r>
              <a:rPr lang="it-IT" dirty="0" smtClean="0"/>
              <a:t> </a:t>
            </a:r>
            <a:r>
              <a:rPr lang="it-IT" dirty="0" err="1" smtClean="0"/>
              <a:t>satisfied</a:t>
            </a:r>
            <a:r>
              <a:rPr lang="it-IT" dirty="0" smtClean="0"/>
              <a:t> of WP3 work</a:t>
            </a:r>
          </a:p>
          <a:p>
            <a:pPr lvl="1"/>
            <a:r>
              <a:rPr lang="it-IT" sz="2400" dirty="0" smtClean="0"/>
              <a:t>Services </a:t>
            </a:r>
            <a:r>
              <a:rPr lang="it-IT" sz="2400" dirty="0" err="1" smtClean="0"/>
              <a:t>developed</a:t>
            </a:r>
            <a:r>
              <a:rPr lang="it-IT" sz="2400" dirty="0" smtClean="0"/>
              <a:t> in a </a:t>
            </a:r>
            <a:r>
              <a:rPr lang="it-IT" sz="2400" dirty="0" err="1" smtClean="0"/>
              <a:t>user-driven</a:t>
            </a:r>
            <a:r>
              <a:rPr lang="it-IT" sz="2400" dirty="0" smtClean="0"/>
              <a:t> way</a:t>
            </a:r>
          </a:p>
          <a:p>
            <a:r>
              <a:rPr lang="it-IT" dirty="0" smtClean="0"/>
              <a:t>AAI:</a:t>
            </a:r>
          </a:p>
          <a:p>
            <a:pPr lvl="1"/>
            <a:r>
              <a:rPr lang="it-IT" sz="2400" dirty="0" err="1" smtClean="0"/>
              <a:t>Requirements</a:t>
            </a:r>
            <a:r>
              <a:rPr lang="it-IT" sz="2400" dirty="0" smtClean="0"/>
              <a:t> for AARC to </a:t>
            </a:r>
            <a:r>
              <a:rPr lang="it-IT" sz="2400" dirty="0" err="1" smtClean="0"/>
              <a:t>fix</a:t>
            </a:r>
            <a:r>
              <a:rPr lang="it-IT" sz="2400" dirty="0" smtClean="0"/>
              <a:t> the </a:t>
            </a:r>
            <a:r>
              <a:rPr lang="it-IT" sz="2400" dirty="0" err="1" smtClean="0"/>
              <a:t>granularity</a:t>
            </a:r>
            <a:r>
              <a:rPr lang="it-IT" sz="2400" dirty="0" smtClean="0"/>
              <a:t> </a:t>
            </a:r>
            <a:r>
              <a:rPr lang="it-IT" sz="2400" dirty="0" err="1" smtClean="0"/>
              <a:t>issues</a:t>
            </a:r>
            <a:r>
              <a:rPr lang="it-IT" sz="2400" dirty="0" smtClean="0"/>
              <a:t> of the </a:t>
            </a:r>
            <a:r>
              <a:rPr lang="it-IT" sz="2400" dirty="0" err="1" smtClean="0"/>
              <a:t>current</a:t>
            </a:r>
            <a:r>
              <a:rPr lang="it-IT" sz="2400" dirty="0" smtClean="0"/>
              <a:t> 4-layer domain model for </a:t>
            </a:r>
            <a:r>
              <a:rPr lang="it-IT" sz="2400" dirty="0" err="1" smtClean="0"/>
              <a:t>LoA</a:t>
            </a:r>
            <a:endParaRPr lang="it-IT" sz="2400" dirty="0" smtClean="0"/>
          </a:p>
          <a:p>
            <a:pPr lvl="1"/>
            <a:r>
              <a:rPr lang="it-IT" sz="2400" dirty="0" err="1" smtClean="0"/>
              <a:t>Consider</a:t>
            </a:r>
            <a:r>
              <a:rPr lang="it-IT" sz="2400" dirty="0" smtClean="0"/>
              <a:t> </a:t>
            </a:r>
            <a:r>
              <a:rPr lang="it-IT" sz="2400" dirty="0" err="1" smtClean="0"/>
              <a:t>prior</a:t>
            </a:r>
            <a:r>
              <a:rPr lang="it-IT" sz="2400" dirty="0" smtClean="0"/>
              <a:t> art in the </a:t>
            </a:r>
            <a:r>
              <a:rPr lang="it-IT" sz="2400" dirty="0" err="1" smtClean="0"/>
              <a:t>field</a:t>
            </a:r>
            <a:r>
              <a:rPr lang="it-IT" sz="2400" dirty="0" smtClean="0"/>
              <a:t> of </a:t>
            </a:r>
            <a:r>
              <a:rPr lang="it-IT" sz="2400" dirty="0" err="1" smtClean="0"/>
              <a:t>IdP</a:t>
            </a:r>
            <a:r>
              <a:rPr lang="it-IT" sz="2400" dirty="0" smtClean="0"/>
              <a:t> </a:t>
            </a:r>
            <a:r>
              <a:rPr lang="it-IT" sz="2400" dirty="0" err="1" smtClean="0"/>
              <a:t>discovery</a:t>
            </a:r>
            <a:r>
              <a:rPr lang="it-IT" sz="2400" dirty="0" smtClean="0"/>
              <a:t> and </a:t>
            </a:r>
            <a:r>
              <a:rPr lang="it-IT" sz="2400" dirty="0" err="1" smtClean="0"/>
              <a:t>its</a:t>
            </a:r>
            <a:r>
              <a:rPr lang="it-IT" sz="2400" dirty="0" smtClean="0"/>
              <a:t> impact on the </a:t>
            </a:r>
            <a:r>
              <a:rPr lang="it-IT" sz="2400" dirty="0" err="1" smtClean="0"/>
              <a:t>Uis</a:t>
            </a:r>
            <a:endParaRPr lang="it-IT" sz="2400" dirty="0" smtClean="0"/>
          </a:p>
          <a:p>
            <a:pPr lvl="1"/>
            <a:r>
              <a:rPr lang="it-IT" sz="2400" dirty="0" smtClean="0"/>
              <a:t>Accounting </a:t>
            </a:r>
            <a:r>
              <a:rPr lang="it-IT" sz="2400" dirty="0" err="1" smtClean="0"/>
              <a:t>linking</a:t>
            </a:r>
            <a:r>
              <a:rPr lang="it-IT" sz="2400" dirty="0" smtClean="0"/>
              <a:t>: educate </a:t>
            </a:r>
            <a:r>
              <a:rPr lang="it-IT" sz="2400" dirty="0" err="1" smtClean="0"/>
              <a:t>users</a:t>
            </a:r>
            <a:r>
              <a:rPr lang="it-IT" sz="2400" dirty="0" smtClean="0"/>
              <a:t> on </a:t>
            </a:r>
            <a:r>
              <a:rPr lang="it-IT" sz="2400" dirty="0" err="1" smtClean="0"/>
              <a:t>its</a:t>
            </a:r>
            <a:r>
              <a:rPr lang="it-IT" sz="2400" dirty="0" smtClean="0"/>
              <a:t> </a:t>
            </a:r>
            <a:r>
              <a:rPr lang="it-IT" sz="2400" dirty="0" err="1" smtClean="0"/>
              <a:t>implication</a:t>
            </a:r>
            <a:endParaRPr lang="it-IT" sz="2400" dirty="0" smtClean="0"/>
          </a:p>
          <a:p>
            <a:pPr lvl="1"/>
            <a:r>
              <a:rPr lang="it-IT" sz="2400" dirty="0" smtClean="0"/>
              <a:t>EIDAS</a:t>
            </a:r>
            <a:endParaRPr lang="it-IT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1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Feedback on WP3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it-IT" dirty="0" smtClean="0"/>
              <a:t>Marketplace:</a:t>
            </a:r>
          </a:p>
          <a:p>
            <a:pPr lvl="1"/>
            <a:r>
              <a:rPr lang="it-IT" dirty="0" smtClean="0"/>
              <a:t>Service </a:t>
            </a:r>
            <a:r>
              <a:rPr lang="it-IT" dirty="0" err="1" smtClean="0"/>
              <a:t>discovery</a:t>
            </a:r>
            <a:r>
              <a:rPr lang="it-IT" dirty="0" smtClean="0"/>
              <a:t> in </a:t>
            </a:r>
            <a:r>
              <a:rPr lang="it-IT" dirty="0" err="1" smtClean="0"/>
              <a:t>function</a:t>
            </a:r>
            <a:r>
              <a:rPr lang="it-IT" dirty="0" smtClean="0"/>
              <a:t> of the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type</a:t>
            </a:r>
            <a:r>
              <a:rPr lang="it-IT" dirty="0" smtClean="0"/>
              <a:t> of </a:t>
            </a:r>
            <a:r>
              <a:rPr lang="it-IT" dirty="0" err="1" smtClean="0"/>
              <a:t>users</a:t>
            </a:r>
            <a:endParaRPr lang="it-IT" dirty="0" smtClean="0"/>
          </a:p>
          <a:p>
            <a:pPr lvl="1"/>
            <a:r>
              <a:rPr lang="it-IT" dirty="0" err="1" smtClean="0"/>
              <a:t>Additional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r>
              <a:rPr lang="it-IT" dirty="0" smtClean="0"/>
              <a:t> to be </a:t>
            </a:r>
            <a:r>
              <a:rPr lang="it-IT" dirty="0" err="1" smtClean="0"/>
              <a:t>analysed</a:t>
            </a:r>
            <a:r>
              <a:rPr lang="it-IT" dirty="0" smtClean="0"/>
              <a:t>: </a:t>
            </a:r>
            <a:r>
              <a:rPr lang="it-IT" dirty="0" err="1" smtClean="0"/>
              <a:t>AppCara</a:t>
            </a:r>
            <a:r>
              <a:rPr lang="it-IT" dirty="0" smtClean="0"/>
              <a:t>, </a:t>
            </a:r>
            <a:r>
              <a:rPr lang="it-IT" dirty="0" err="1" smtClean="0"/>
              <a:t>App</a:t>
            </a:r>
            <a:r>
              <a:rPr lang="it-IT" dirty="0" smtClean="0"/>
              <a:t> Marketplace, </a:t>
            </a:r>
            <a:r>
              <a:rPr lang="it-IT" dirty="0" err="1" smtClean="0"/>
              <a:t>Juiu</a:t>
            </a:r>
            <a:r>
              <a:rPr lang="it-IT" dirty="0" smtClean="0"/>
              <a:t>, Alien4Cloud and </a:t>
            </a:r>
            <a:r>
              <a:rPr lang="it-IT" dirty="0" err="1" smtClean="0"/>
              <a:t>Cloudify</a:t>
            </a:r>
            <a:endParaRPr lang="it-IT" dirty="0" smtClean="0"/>
          </a:p>
          <a:p>
            <a:pPr lvl="1"/>
            <a:r>
              <a:rPr lang="it-IT" dirty="0" err="1" smtClean="0"/>
              <a:t>Recomments</a:t>
            </a:r>
            <a:r>
              <a:rPr lang="it-IT" dirty="0" smtClean="0"/>
              <a:t> to take </a:t>
            </a:r>
            <a:r>
              <a:rPr lang="it-IT" dirty="0" err="1" smtClean="0"/>
              <a:t>into</a:t>
            </a:r>
            <a:r>
              <a:rPr lang="it-IT" dirty="0" smtClean="0"/>
              <a:t> account </a:t>
            </a:r>
            <a:r>
              <a:rPr lang="it-IT" dirty="0" err="1" smtClean="0"/>
              <a:t>tools</a:t>
            </a:r>
            <a:r>
              <a:rPr lang="it-IT" dirty="0" smtClean="0"/>
              <a:t> for open source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orchestration</a:t>
            </a:r>
            <a:endParaRPr lang="it-IT" dirty="0" smtClean="0"/>
          </a:p>
          <a:p>
            <a:pPr lvl="1"/>
            <a:r>
              <a:rPr lang="it-IT" dirty="0" smtClean="0"/>
              <a:t>Architecture </a:t>
            </a:r>
            <a:r>
              <a:rPr lang="it-IT" dirty="0" err="1" smtClean="0"/>
              <a:t>still</a:t>
            </a:r>
            <a:r>
              <a:rPr lang="it-IT" dirty="0" smtClean="0"/>
              <a:t> in a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conceptual</a:t>
            </a:r>
            <a:r>
              <a:rPr lang="it-IT" dirty="0" smtClean="0"/>
              <a:t> stage </a:t>
            </a:r>
            <a:r>
              <a:rPr lang="it-IT" dirty="0" smtClean="0">
                <a:sym typeface="Wingdings" panose="05000000000000000000" pitchFamily="2" charset="2"/>
              </a:rPr>
              <a:t> to be </a:t>
            </a:r>
            <a:r>
              <a:rPr lang="it-IT" dirty="0" err="1" smtClean="0">
                <a:sym typeface="Wingdings" panose="05000000000000000000" pitchFamily="2" charset="2"/>
              </a:rPr>
              <a:t>improved</a:t>
            </a:r>
            <a:r>
              <a:rPr lang="it-IT" dirty="0" smtClean="0">
                <a:sym typeface="Wingdings" panose="05000000000000000000" pitchFamily="2" charset="2"/>
              </a:rPr>
              <a:t> in D3.16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2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Feedback on WP3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For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Installation and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guides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29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Feedback on WP3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60044"/>
            <a:ext cx="8229600" cy="4525963"/>
          </a:xfrm>
        </p:spPr>
        <p:txBody>
          <a:bodyPr/>
          <a:lstStyle/>
          <a:p>
            <a:r>
              <a:rPr lang="it-IT" dirty="0" smtClean="0"/>
              <a:t>D3.1 Accounting Portal design:</a:t>
            </a:r>
          </a:p>
          <a:p>
            <a:pPr lvl="1"/>
            <a:r>
              <a:rPr lang="it-IT" sz="2400" dirty="0" err="1" smtClean="0"/>
              <a:t>Revise</a:t>
            </a:r>
            <a:r>
              <a:rPr lang="it-IT" sz="2400" dirty="0" smtClean="0"/>
              <a:t> to include a </a:t>
            </a:r>
            <a:r>
              <a:rPr lang="it-IT" sz="2400" dirty="0" err="1" smtClean="0"/>
              <a:t>glossary</a:t>
            </a:r>
            <a:endParaRPr lang="it-IT" sz="2400" dirty="0" smtClean="0"/>
          </a:p>
          <a:p>
            <a:r>
              <a:rPr lang="it-IT" dirty="0" smtClean="0"/>
              <a:t>D3.2 Marketplace design:</a:t>
            </a:r>
          </a:p>
          <a:p>
            <a:pPr lvl="1"/>
            <a:r>
              <a:rPr lang="it-IT" sz="2400" dirty="0" err="1"/>
              <a:t>Accepted</a:t>
            </a:r>
            <a:endParaRPr lang="it-IT" sz="2400" dirty="0"/>
          </a:p>
          <a:p>
            <a:r>
              <a:rPr lang="it-IT" dirty="0" smtClean="0"/>
              <a:t>D3.3 Accounting </a:t>
            </a:r>
            <a:r>
              <a:rPr lang="it-IT" dirty="0" err="1" smtClean="0"/>
              <a:t>repository</a:t>
            </a:r>
            <a:endParaRPr lang="it-IT" dirty="0" smtClean="0"/>
          </a:p>
          <a:p>
            <a:pPr lvl="1"/>
            <a:r>
              <a:rPr lang="it-IT" sz="2400" dirty="0" err="1"/>
              <a:t>Accepted</a:t>
            </a:r>
            <a:endParaRPr lang="it-IT" sz="2400" dirty="0"/>
          </a:p>
          <a:p>
            <a:r>
              <a:rPr lang="it-IT" dirty="0" smtClean="0"/>
              <a:t>D3.4 </a:t>
            </a:r>
            <a:r>
              <a:rPr lang="it-IT" dirty="0" err="1" smtClean="0"/>
              <a:t>Ops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endParaRPr lang="it-IT" dirty="0" smtClean="0"/>
          </a:p>
          <a:p>
            <a:pPr lvl="1"/>
            <a:r>
              <a:rPr lang="it-IT" sz="2400" dirty="0" err="1"/>
              <a:t>Revise</a:t>
            </a:r>
            <a:r>
              <a:rPr lang="it-IT" dirty="0" smtClean="0"/>
              <a:t> </a:t>
            </a:r>
            <a:r>
              <a:rPr lang="it-IT" sz="2400" dirty="0">
                <a:sym typeface="Wingdings" panose="05000000000000000000" pitchFamily="2" charset="2"/>
              </a:rPr>
              <a:t> </a:t>
            </a:r>
            <a:r>
              <a:rPr lang="it-IT" sz="2400" dirty="0" err="1">
                <a:sym typeface="Wingdings" panose="05000000000000000000" pitchFamily="2" charset="2"/>
              </a:rPr>
              <a:t>formatting</a:t>
            </a:r>
            <a:r>
              <a:rPr lang="it-IT" sz="2400" dirty="0">
                <a:sym typeface="Wingdings" panose="05000000000000000000" pitchFamily="2" charset="2"/>
              </a:rPr>
              <a:t> </a:t>
            </a:r>
            <a:r>
              <a:rPr lang="it-IT" sz="2400" dirty="0" err="1">
                <a:sym typeface="Wingdings" panose="05000000000000000000" pitchFamily="2" charset="2"/>
              </a:rPr>
              <a:t>issue</a:t>
            </a:r>
            <a:endParaRPr lang="it-IT" sz="2400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D3.6 Big data </a:t>
            </a:r>
            <a:r>
              <a:rPr lang="it-IT" dirty="0" err="1" smtClean="0">
                <a:sym typeface="Wingdings" panose="05000000000000000000" pitchFamily="2" charset="2"/>
              </a:rPr>
              <a:t>tools</a:t>
            </a:r>
            <a:r>
              <a:rPr lang="it-IT" dirty="0" smtClean="0">
                <a:sym typeface="Wingdings" panose="05000000000000000000" pitchFamily="2" charset="2"/>
              </a:rPr>
              <a:t> for the EGI Accounting</a:t>
            </a:r>
            <a:endParaRPr lang="it-IT" dirty="0">
              <a:sym typeface="Wingdings" panose="05000000000000000000" pitchFamily="2" charset="2"/>
            </a:endParaRPr>
          </a:p>
          <a:p>
            <a:pPr lvl="1"/>
            <a:r>
              <a:rPr lang="it-IT" sz="2400" dirty="0" err="1">
                <a:sym typeface="Wingdings" panose="05000000000000000000" pitchFamily="2" charset="2"/>
              </a:rPr>
              <a:t>Revise</a:t>
            </a:r>
            <a:r>
              <a:rPr lang="it-IT" sz="2400" dirty="0">
                <a:sym typeface="Wingdings" panose="05000000000000000000" pitchFamily="2" charset="2"/>
              </a:rPr>
              <a:t> to include a </a:t>
            </a:r>
            <a:r>
              <a:rPr lang="it-IT" sz="2400" dirty="0" err="1">
                <a:sym typeface="Wingdings" panose="05000000000000000000" pitchFamily="2" charset="2"/>
              </a:rPr>
              <a:t>glossary</a:t>
            </a:r>
            <a:endParaRPr lang="it-IT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47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5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1731</TotalTime>
  <Words>445</Words>
  <Application>Microsoft Office PowerPoint</Application>
  <PresentationFormat>Presentazione su schermo (4:3)</PresentationFormat>
  <Paragraphs>82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Arial</vt:lpstr>
      <vt:lpstr>Calibri</vt:lpstr>
      <vt:lpstr>Segoe UI</vt:lpstr>
      <vt:lpstr>Verdana</vt:lpstr>
      <vt:lpstr>Wingdings</vt:lpstr>
      <vt:lpstr>EGI Engage powerpoint presentation v3.2</vt:lpstr>
      <vt:lpstr>EGI Powerpoint Presentation (body)</vt:lpstr>
      <vt:lpstr>EGI Powerpoint Presentation (closing)</vt:lpstr>
      <vt:lpstr>e-Infrastructure commons Updates</vt:lpstr>
      <vt:lpstr>Outline</vt:lpstr>
      <vt:lpstr>First project review</vt:lpstr>
      <vt:lpstr>General Comments</vt:lpstr>
      <vt:lpstr>Feedback on WP3</vt:lpstr>
      <vt:lpstr>Feedback on WP3</vt:lpstr>
      <vt:lpstr>Feedback on WP3</vt:lpstr>
      <vt:lpstr>Feedback on WP3 Deliverables</vt:lpstr>
      <vt:lpstr>WP3 Milestones &amp; Deliverables</vt:lpstr>
      <vt:lpstr>Next WP3 Deliverables and Milestones</vt:lpstr>
      <vt:lpstr>Important dates for PM16 deliverable</vt:lpstr>
      <vt:lpstr>M3.3 Roadmap - Status</vt:lpstr>
      <vt:lpstr>M3.4 AAI - Status</vt:lpstr>
      <vt:lpstr>DI4R 2016</vt:lpstr>
      <vt:lpstr>DI4R 2016 Conference Digital Infrastructures for Research</vt:lpstr>
      <vt:lpstr>DI4R 2016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78</cp:revision>
  <dcterms:created xsi:type="dcterms:W3CDTF">2015-06-17T09:10:49Z</dcterms:created>
  <dcterms:modified xsi:type="dcterms:W3CDTF">2016-05-27T08:03:33Z</dcterms:modified>
</cp:coreProperties>
</file>