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72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5"/>
    <p:restoredTop sz="94675"/>
  </p:normalViewPr>
  <p:slideViewPr>
    <p:cSldViewPr snapToGrid="0" snapToObjects="1">
      <p:cViewPr varScale="1">
        <p:scale>
          <a:sx n="127" d="100"/>
          <a:sy n="127" d="100"/>
        </p:scale>
        <p:origin x="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CBA05-C74D-6942-8253-BBCAF1D034AE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DAA8F-9E63-0545-BA46-5442542A8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03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4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3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43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20946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1678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0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9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9/27/16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9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6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6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8B778-337B-3748-AA12-FBC171F95DA1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5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indico.egi.eu/indico/event/3025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8206680" cy="1440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Design your e-infrastructure!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100" dirty="0">
                <a:hlinkClick r:id="rId2"/>
              </a:rPr>
              <a:t>https://indico.egi.eu/indico/event/3025</a:t>
            </a:r>
            <a:r>
              <a:rPr lang="en-GB" sz="3100" dirty="0" smtClean="0">
                <a:hlinkClick r:id="rId2"/>
              </a:rPr>
              <a:t>/</a:t>
            </a:r>
            <a:r>
              <a:rPr lang="en-GB" sz="3100" dirty="0" smtClean="0"/>
              <a:t> </a:t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>Use case: </a:t>
            </a:r>
            <a:r>
              <a:rPr lang="en-GB" sz="3100" dirty="0" smtClean="0"/>
              <a:t>Extreme Light Infrastructure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117905" y="3573016"/>
            <a:ext cx="3208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Break out group coordinator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: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Jan Bot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8165" y="6450193"/>
            <a:ext cx="3012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Krakow, 27. September, 2016.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629" y="5467810"/>
            <a:ext cx="1308100" cy="1003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030" y="5455110"/>
            <a:ext cx="1663700" cy="101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999" y="5455110"/>
            <a:ext cx="2336800" cy="101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7882" y="5455110"/>
            <a:ext cx="14478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12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6099"/>
            <a:ext cx="8424936" cy="850106"/>
          </a:xfrm>
        </p:spPr>
        <p:txBody>
          <a:bodyPr>
            <a:noAutofit/>
          </a:bodyPr>
          <a:lstStyle/>
          <a:p>
            <a:r>
              <a:rPr lang="en-GB" sz="2400" dirty="0"/>
              <a:t>What should the first version include? - The most basic product prototype imaginable already bringing value to the users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1400" dirty="0" smtClean="0"/>
              <a:t>(</a:t>
            </a:r>
            <a:r>
              <a:rPr lang="en-GB" sz="1400" dirty="0"/>
              <a:t>the so-called Minimal Viable Product - MVP)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801798"/>
            <a:ext cx="8424936" cy="4712392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T0</a:t>
            </a:r>
          </a:p>
          <a:p>
            <a:pPr lvl="1"/>
            <a:r>
              <a:rPr lang="en-GB" sz="1600" dirty="0" smtClean="0"/>
              <a:t>Storage facilities (buffer space for experiment)</a:t>
            </a:r>
          </a:p>
          <a:p>
            <a:pPr lvl="1"/>
            <a:r>
              <a:rPr lang="en-GB" sz="1600" dirty="0" smtClean="0"/>
              <a:t>Small computing resource to validate results from experiments</a:t>
            </a:r>
          </a:p>
          <a:p>
            <a:r>
              <a:rPr lang="en-GB" sz="2000" dirty="0" smtClean="0"/>
              <a:t>T1</a:t>
            </a:r>
          </a:p>
          <a:p>
            <a:pPr lvl="1"/>
            <a:r>
              <a:rPr lang="en-GB" sz="1600" dirty="0" smtClean="0"/>
              <a:t>Basic working pipeline to do simulations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1547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Which components/services already exist in this architecture?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628256"/>
            <a:ext cx="8424936" cy="47844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T0</a:t>
            </a:r>
          </a:p>
          <a:p>
            <a:pPr lvl="1"/>
            <a:r>
              <a:rPr lang="en-GB" sz="1600" dirty="0" smtClean="0"/>
              <a:t>Storage: next year (tender is ongoing)</a:t>
            </a:r>
          </a:p>
          <a:p>
            <a:pPr lvl="1"/>
            <a:r>
              <a:rPr lang="en-GB" sz="1600" dirty="0"/>
              <a:t>Software component of the simulation system </a:t>
            </a:r>
            <a:r>
              <a:rPr lang="en-GB" sz="1600" dirty="0" smtClean="0"/>
              <a:t>(validate experiment)</a:t>
            </a:r>
            <a:endParaRPr lang="en-GB" sz="1600" dirty="0" smtClean="0"/>
          </a:p>
          <a:p>
            <a:r>
              <a:rPr lang="en-GB" sz="2000" dirty="0" smtClean="0"/>
              <a:t>T1</a:t>
            </a:r>
          </a:p>
          <a:p>
            <a:pPr lvl="1"/>
            <a:r>
              <a:rPr lang="en-GB" sz="1600" dirty="0" smtClean="0"/>
              <a:t>Experience with grid &amp; DIRAC</a:t>
            </a:r>
          </a:p>
        </p:txBody>
      </p:sp>
    </p:spTree>
    <p:extLst>
      <p:ext uri="{BB962C8B-B14F-4D97-AF65-F5344CB8AC3E}">
        <p14:creationId xmlns:p14="http://schemas.microsoft.com/office/powerpoint/2010/main" val="287763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Which components/services are under development (and by who)?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669230"/>
            <a:ext cx="8424936" cy="47844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T0</a:t>
            </a:r>
          </a:p>
          <a:p>
            <a:pPr lvl="1"/>
            <a:r>
              <a:rPr lang="en-GB" sz="1800" dirty="0" smtClean="0"/>
              <a:t>Entire system under development</a:t>
            </a:r>
            <a:endParaRPr lang="en-GB" sz="1800" dirty="0" smtClean="0"/>
          </a:p>
          <a:p>
            <a:r>
              <a:rPr lang="en-GB" sz="2000" dirty="0" smtClean="0"/>
              <a:t>T1</a:t>
            </a:r>
          </a:p>
          <a:p>
            <a:pPr lvl="1"/>
            <a:r>
              <a:rPr lang="en-GB" sz="1800" dirty="0" smtClean="0"/>
              <a:t>None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8010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en-GB" sz="2400" dirty="0"/>
              <a:t>Which components/services should be still brought into the system? </a:t>
            </a:r>
            <a:r>
              <a:rPr lang="en-GB" sz="2400" dirty="0" smtClean="0"/>
              <a:t>Which EGI</a:t>
            </a:r>
            <a:r>
              <a:rPr lang="en-GB" sz="2400" dirty="0"/>
              <a:t>/</a:t>
            </a:r>
            <a:r>
              <a:rPr lang="en-GB" sz="2400" dirty="0" smtClean="0"/>
              <a:t>EUDAT/GEANT/</a:t>
            </a:r>
            <a:r>
              <a:rPr lang="en-GB" sz="2400" dirty="0" err="1" smtClean="0"/>
              <a:t>OpenAire</a:t>
            </a:r>
            <a:r>
              <a:rPr lang="en-GB" sz="2400" dirty="0" smtClean="0"/>
              <a:t> partner can do </a:t>
            </a:r>
            <a:r>
              <a:rPr lang="en-GB" sz="2400" dirty="0"/>
              <a:t>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853613"/>
            <a:ext cx="8424936" cy="47844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T0</a:t>
            </a:r>
          </a:p>
          <a:p>
            <a:pPr lvl="1"/>
            <a:r>
              <a:rPr lang="en-GB" sz="1800" dirty="0" smtClean="0"/>
              <a:t>None</a:t>
            </a:r>
          </a:p>
          <a:p>
            <a:r>
              <a:rPr lang="en-GB" sz="2000" dirty="0" smtClean="0"/>
              <a:t>T1</a:t>
            </a:r>
          </a:p>
          <a:p>
            <a:pPr lvl="1"/>
            <a:r>
              <a:rPr lang="en-GB" sz="1800" dirty="0" smtClean="0"/>
              <a:t>Storage resources</a:t>
            </a:r>
          </a:p>
          <a:p>
            <a:pPr lvl="2"/>
            <a:r>
              <a:rPr lang="en-GB" sz="1400" dirty="0" smtClean="0"/>
              <a:t>Archive (near-line)</a:t>
            </a:r>
          </a:p>
          <a:p>
            <a:pPr lvl="2"/>
            <a:r>
              <a:rPr lang="en-GB" sz="1400" dirty="0" smtClean="0"/>
              <a:t>Online storage </a:t>
            </a:r>
          </a:p>
          <a:p>
            <a:pPr lvl="1"/>
            <a:r>
              <a:rPr lang="en-GB" sz="1800" dirty="0" smtClean="0"/>
              <a:t>Computational resources (HPC, HTC)</a:t>
            </a:r>
          </a:p>
          <a:p>
            <a:pPr lvl="2"/>
            <a:r>
              <a:rPr lang="en-GB" sz="1400" dirty="0" smtClean="0"/>
              <a:t>Any (PRACE, EGI, Commercial)</a:t>
            </a:r>
          </a:p>
          <a:p>
            <a:pPr lvl="1"/>
            <a:r>
              <a:rPr lang="en-GB" sz="1800" dirty="0" smtClean="0"/>
              <a:t>Portal to resources (EGI, EUDAT)</a:t>
            </a:r>
          </a:p>
          <a:p>
            <a:pPr lvl="1"/>
            <a:r>
              <a:rPr lang="en-GB" sz="1800" dirty="0" smtClean="0"/>
              <a:t>Connectivity (NREN, GÉANT)</a:t>
            </a:r>
          </a:p>
          <a:p>
            <a:pPr lvl="2"/>
            <a:r>
              <a:rPr lang="en-GB" sz="1400" dirty="0" smtClean="0"/>
              <a:t>Ring infrastructure?</a:t>
            </a:r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091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690"/>
            <a:ext cx="8229600" cy="1143000"/>
          </a:xfrm>
        </p:spPr>
        <p:txBody>
          <a:bodyPr>
            <a:noAutofit/>
          </a:bodyPr>
          <a:lstStyle/>
          <a:p>
            <a:r>
              <a:rPr lang="en-GB" sz="2400" dirty="0"/>
              <a:t>Are there gaps in the EGI/EUDAT/GEANT/</a:t>
            </a:r>
            <a:r>
              <a:rPr lang="en-GB" sz="2400" dirty="0" err="1"/>
              <a:t>OpenAIRE</a:t>
            </a:r>
            <a:r>
              <a:rPr lang="en-GB" sz="2400" dirty="0"/>
              <a:t> service catalogues that should be filled to implement the use case? Which service provider could fill the gap?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669230"/>
            <a:ext cx="8424936" cy="478440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Capacity might pose a problem (what is the lead time?)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753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Gather requirements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Study &amp; test compute and storage resources (end in February / March) – for T1</a:t>
            </a: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Upgrade network when necessary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Setup VO and provision resources</a:t>
            </a:r>
            <a:endParaRPr lang="is-I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is-IS" sz="2000" dirty="0" smtClean="0"/>
              <a:t>Setup &amp; test portal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566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members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err="1" smtClean="0"/>
              <a:t>Tamas</a:t>
            </a:r>
            <a:r>
              <a:rPr lang="en-GB" dirty="0" smtClean="0"/>
              <a:t> </a:t>
            </a:r>
            <a:r>
              <a:rPr lang="en-GB" dirty="0" err="1" smtClean="0"/>
              <a:t>Gaizer</a:t>
            </a:r>
            <a:r>
              <a:rPr lang="en-GB" dirty="0"/>
              <a:t> </a:t>
            </a:r>
            <a:r>
              <a:rPr lang="en-GB" dirty="0" smtClean="0"/>
              <a:t>(Software Architect at ELI-ALPS)</a:t>
            </a:r>
          </a:p>
          <a:p>
            <a:r>
              <a:rPr lang="en-GB" dirty="0" err="1" smtClean="0"/>
              <a:t>Teodor</a:t>
            </a:r>
            <a:r>
              <a:rPr lang="en-GB" dirty="0" smtClean="0"/>
              <a:t> </a:t>
            </a:r>
            <a:r>
              <a:rPr lang="en-GB" dirty="0" err="1" smtClean="0"/>
              <a:t>Ivanoaica</a:t>
            </a:r>
            <a:r>
              <a:rPr lang="en-GB" smtClean="0"/>
              <a:t> (Network </a:t>
            </a:r>
            <a:r>
              <a:rPr lang="en-GB" dirty="0" smtClean="0"/>
              <a:t>Administrator ELI-NP)</a:t>
            </a:r>
          </a:p>
          <a:p>
            <a:r>
              <a:rPr lang="en-GB" dirty="0" err="1" smtClean="0"/>
              <a:t>Catalin</a:t>
            </a:r>
            <a:r>
              <a:rPr lang="en-GB" dirty="0" smtClean="0"/>
              <a:t> </a:t>
            </a:r>
            <a:r>
              <a:rPr lang="en-GB" dirty="0" err="1" smtClean="0"/>
              <a:t>Condurache</a:t>
            </a:r>
            <a:r>
              <a:rPr lang="en-GB" dirty="0" smtClean="0"/>
              <a:t> (STFC RAL) LHC Tier-1 group</a:t>
            </a:r>
          </a:p>
          <a:p>
            <a:r>
              <a:rPr lang="en-GB" dirty="0" smtClean="0"/>
              <a:t>Abraham </a:t>
            </a:r>
            <a:r>
              <a:rPr lang="en-GB" dirty="0" err="1" smtClean="0"/>
              <a:t>Nieva</a:t>
            </a:r>
            <a:r>
              <a:rPr lang="en-GB" dirty="0" smtClean="0"/>
              <a:t> (Cardiff </a:t>
            </a:r>
            <a:r>
              <a:rPr lang="en-GB" dirty="0" err="1" smtClean="0"/>
              <a:t>Universisty</a:t>
            </a:r>
            <a:r>
              <a:rPr lang="en-GB" dirty="0" smtClean="0"/>
              <a:t>/ENVRI+)</a:t>
            </a:r>
          </a:p>
          <a:p>
            <a:r>
              <a:rPr lang="en-GB" dirty="0" smtClean="0"/>
              <a:t>Claudio </a:t>
            </a:r>
            <a:r>
              <a:rPr lang="en-GB" dirty="0" err="1" smtClean="0"/>
              <a:t>Cacciari</a:t>
            </a:r>
            <a:r>
              <a:rPr lang="en-GB" dirty="0" smtClean="0"/>
              <a:t> (</a:t>
            </a:r>
            <a:r>
              <a:rPr lang="en-GB" dirty="0" err="1" smtClean="0"/>
              <a:t>Cineca</a:t>
            </a:r>
            <a:r>
              <a:rPr lang="en-GB" dirty="0" smtClean="0"/>
              <a:t> &amp; EUDAT)</a:t>
            </a:r>
          </a:p>
          <a:p>
            <a:r>
              <a:rPr lang="en-GB" dirty="0" smtClean="0"/>
              <a:t>Vincenzo Capone (GÉANT)</a:t>
            </a:r>
          </a:p>
          <a:p>
            <a:r>
              <a:rPr lang="en-GB" dirty="0" smtClean="0"/>
              <a:t>Jan Bot (SURFsara)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64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558ED5"/>
                </a:solidFill>
              </a:rPr>
              <a:t>First break-out</a:t>
            </a:r>
            <a:endParaRPr lang="en-GB" b="1" dirty="0">
              <a:solidFill>
                <a:srgbClr val="558ED5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Background </a:t>
            </a:r>
            <a:r>
              <a:rPr lang="en-GB" dirty="0"/>
              <a:t>and </a:t>
            </a:r>
            <a:r>
              <a:rPr lang="en-GB" dirty="0" smtClean="0"/>
              <a:t>Users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89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281"/>
            <a:ext cx="8229600" cy="1143000"/>
          </a:xfrm>
        </p:spPr>
        <p:txBody>
          <a:bodyPr>
            <a:noAutofit/>
          </a:bodyPr>
          <a:lstStyle/>
          <a:p>
            <a:r>
              <a:rPr lang="en-GB" sz="2400" dirty="0"/>
              <a:t>Who will be the user? Can the users be characterised? How many are they?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People </a:t>
            </a:r>
            <a:r>
              <a:rPr lang="en-GB" sz="2000" dirty="0"/>
              <a:t>who run the </a:t>
            </a:r>
            <a:r>
              <a:rPr lang="en-GB" sz="2000" dirty="0" smtClean="0"/>
              <a:t>experiment: </a:t>
            </a:r>
            <a:r>
              <a:rPr lang="en-GB" sz="2000" dirty="0" smtClean="0"/>
              <a:t>600 people per year</a:t>
            </a:r>
            <a:r>
              <a:rPr lang="en-GB" sz="2000" dirty="0"/>
              <a:t> </a:t>
            </a:r>
            <a:r>
              <a:rPr lang="en-GB" sz="2000" dirty="0" smtClean="0"/>
              <a:t>more people could be processing the data</a:t>
            </a:r>
          </a:p>
          <a:p>
            <a:r>
              <a:rPr lang="en-GB" sz="2000" dirty="0" smtClean="0"/>
              <a:t>Large variety in computational capabilities, however, many of the researchers should be able to fend for themselves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000" dirty="0" err="1" smtClean="0"/>
              <a:t>Misc</a:t>
            </a:r>
            <a:endParaRPr lang="en-GB" sz="2000" dirty="0" smtClean="0"/>
          </a:p>
          <a:p>
            <a:pPr lvl="1"/>
            <a:r>
              <a:rPr lang="en-GB" sz="1600" dirty="0" smtClean="0"/>
              <a:t>Data made public after two years</a:t>
            </a:r>
          </a:p>
          <a:p>
            <a:pPr lvl="1"/>
            <a:r>
              <a:rPr lang="en-GB" sz="1600" dirty="0" smtClean="0"/>
              <a:t>Online simulations</a:t>
            </a:r>
          </a:p>
          <a:p>
            <a:pPr lvl="1"/>
            <a:r>
              <a:rPr lang="en-GB" sz="1600" dirty="0" smtClean="0"/>
              <a:t>For now no other partners</a:t>
            </a:r>
          </a:p>
        </p:txBody>
      </p:sp>
    </p:spTree>
    <p:extLst>
      <p:ext uri="{BB962C8B-B14F-4D97-AF65-F5344CB8AC3E}">
        <p14:creationId xmlns:p14="http://schemas.microsoft.com/office/powerpoint/2010/main" val="19226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Something about the data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High repetition laser raw data: &lt;10 TB per experiment (2 weeks)</a:t>
            </a:r>
            <a:endParaRPr lang="en-US" dirty="0"/>
          </a:p>
          <a:p>
            <a:pPr lvl="1"/>
            <a:r>
              <a:rPr lang="en-US" sz="1600" dirty="0" smtClean="0"/>
              <a:t>Forecast for cleaned data not possible to make. Experimentation will take place in the coming two years.</a:t>
            </a:r>
          </a:p>
          <a:p>
            <a:pPr lvl="1"/>
            <a:r>
              <a:rPr lang="en-US" sz="1600" dirty="0" smtClean="0"/>
              <a:t>Derived data …?</a:t>
            </a:r>
          </a:p>
          <a:p>
            <a:r>
              <a:rPr lang="en-US" sz="2000" dirty="0" smtClean="0"/>
              <a:t>Other two experiments pretty much the same numbers.</a:t>
            </a:r>
          </a:p>
          <a:p>
            <a:r>
              <a:rPr lang="en-US" sz="2000" dirty="0" smtClean="0"/>
              <a:t>Metadata generation needs to be thought about (laser &amp; gamma control systems, calibration). Some should be linked directly to the data, some should just be kept for maintenance purposes.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5727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What value will the envisaged system deliver for them (the whole setup)? What will the system exactly deliver to them?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812639"/>
            <a:ext cx="8424936" cy="478440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T0 (local system)</a:t>
            </a:r>
          </a:p>
          <a:p>
            <a:pPr lvl="1"/>
            <a:r>
              <a:rPr lang="en-GB" sz="1600" dirty="0" smtClean="0"/>
              <a:t>Online storage &amp; processing</a:t>
            </a:r>
          </a:p>
          <a:p>
            <a:pPr lvl="1"/>
            <a:r>
              <a:rPr lang="en-GB" sz="1600" dirty="0" smtClean="0"/>
              <a:t>Buffer space for measurements</a:t>
            </a:r>
          </a:p>
          <a:p>
            <a:pPr lvl="1"/>
            <a:r>
              <a:rPr lang="en-GB" sz="1600" dirty="0" smtClean="0"/>
              <a:t>Keep data at the facility for 5 years</a:t>
            </a:r>
          </a:p>
          <a:p>
            <a:pPr lvl="1"/>
            <a:r>
              <a:rPr lang="en-GB" sz="1600" dirty="0" smtClean="0"/>
              <a:t>7 PB usable storage as buffer</a:t>
            </a:r>
          </a:p>
          <a:p>
            <a:pPr lvl="1"/>
            <a:r>
              <a:rPr lang="en-GB" sz="1600" dirty="0" smtClean="0"/>
              <a:t>5000 – 10 000 cores for all processing in house</a:t>
            </a:r>
            <a:endParaRPr lang="en-GB" sz="1600" dirty="0" smtClean="0"/>
          </a:p>
          <a:p>
            <a:r>
              <a:rPr lang="en-GB" sz="1800" dirty="0" smtClean="0"/>
              <a:t>T1 (external system)</a:t>
            </a:r>
          </a:p>
          <a:p>
            <a:pPr lvl="1"/>
            <a:r>
              <a:rPr lang="en-GB" sz="1600" dirty="0" smtClean="0"/>
              <a:t>Running simulations</a:t>
            </a:r>
          </a:p>
          <a:p>
            <a:pPr lvl="1"/>
            <a:r>
              <a:rPr lang="en-GB" sz="1600" dirty="0"/>
              <a:t>Offline </a:t>
            </a:r>
            <a:r>
              <a:rPr lang="en-GB" sz="1600" dirty="0" smtClean="0"/>
              <a:t>processing</a:t>
            </a:r>
            <a:endParaRPr lang="en-GB" sz="1600" dirty="0" smtClean="0"/>
          </a:p>
          <a:p>
            <a:pPr lvl="1"/>
            <a:r>
              <a:rPr lang="en-GB" sz="1600" dirty="0" smtClean="0"/>
              <a:t>Long term archive of experiment data (both ‘raw’ unpublished data and data linked to from scientific papers)</a:t>
            </a:r>
          </a:p>
          <a:p>
            <a:pPr lvl="1"/>
            <a:r>
              <a:rPr lang="en-GB" sz="1600" dirty="0" smtClean="0"/>
              <a:t>Hidden need for extra compute &amp; storage from people now taking their data home</a:t>
            </a:r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1979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How should they use the system?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Training can be made mandatory (also for the IT part)</a:t>
            </a:r>
            <a:br>
              <a:rPr lang="en-GB" sz="1800" dirty="0" smtClean="0"/>
            </a:br>
            <a:endParaRPr lang="en-GB" sz="1800" dirty="0" smtClean="0"/>
          </a:p>
          <a:p>
            <a:r>
              <a:rPr lang="en-GB" sz="1800" dirty="0" smtClean="0"/>
              <a:t>T0 (local system)</a:t>
            </a:r>
          </a:p>
          <a:p>
            <a:pPr lvl="1"/>
            <a:r>
              <a:rPr lang="en-GB" sz="1400" dirty="0" smtClean="0"/>
              <a:t>Data taken on facility</a:t>
            </a:r>
          </a:p>
          <a:p>
            <a:pPr lvl="1"/>
            <a:r>
              <a:rPr lang="en-GB" sz="1400" dirty="0" smtClean="0"/>
              <a:t>User measuring the data also responsible for running the cleaning pipeline (helped by local staff)</a:t>
            </a:r>
          </a:p>
          <a:p>
            <a:pPr lvl="1"/>
            <a:r>
              <a:rPr lang="en-GB" sz="1400" dirty="0" smtClean="0"/>
              <a:t>User can use part of the system for further processing, gets x amount of time to do so (</a:t>
            </a:r>
            <a:r>
              <a:rPr lang="en-GB" sz="1400" dirty="0" err="1" smtClean="0"/>
              <a:t>cpu</a:t>
            </a:r>
            <a:r>
              <a:rPr lang="en-GB" sz="1400" dirty="0" smtClean="0"/>
              <a:t> time needs to be pre-specified)</a:t>
            </a:r>
          </a:p>
          <a:p>
            <a:r>
              <a:rPr lang="en-GB" sz="1800" dirty="0" smtClean="0"/>
              <a:t>T1 (external system)</a:t>
            </a:r>
          </a:p>
          <a:p>
            <a:pPr lvl="1"/>
            <a:r>
              <a:rPr lang="en-GB" sz="1400" dirty="0" smtClean="0"/>
              <a:t>More diverse group (not just people who requested beam time) of researchers (small group in total)</a:t>
            </a:r>
          </a:p>
          <a:p>
            <a:pPr lvl="1"/>
            <a:r>
              <a:rPr lang="en-GB" sz="1400" dirty="0" smtClean="0"/>
              <a:t>People quite tech savvy, can be relied upon to arrange computations themselves </a:t>
            </a:r>
            <a:r>
              <a:rPr lang="en-GB" sz="1400" dirty="0" smtClean="0">
                <a:sym typeface="Wingdings"/>
              </a:rPr>
              <a:t> this could be a challenge</a:t>
            </a:r>
          </a:p>
          <a:p>
            <a:pPr lvl="1"/>
            <a:r>
              <a:rPr lang="en-GB" sz="1400" dirty="0" smtClean="0">
                <a:sym typeface="Wingdings"/>
              </a:rPr>
              <a:t>Web interface would be useful, should support some major applications. If people want something else they should arrange this themselves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7688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/>
              <a:t>What's the timeline for development, testing and large-scale operation?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(</a:t>
            </a:r>
            <a:r>
              <a:rPr lang="en-GB" sz="2200" dirty="0"/>
              <a:t>Consecutive releases can/should be considered.)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771665"/>
            <a:ext cx="8424936" cy="47844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Installation of end-points 2017</a:t>
            </a:r>
          </a:p>
          <a:p>
            <a:r>
              <a:rPr lang="en-GB" sz="2000" dirty="0" smtClean="0"/>
              <a:t>First ’friendly user test’ 2017</a:t>
            </a:r>
            <a:endParaRPr lang="en-GB" sz="2000" dirty="0" smtClean="0"/>
          </a:p>
          <a:p>
            <a:r>
              <a:rPr lang="en-GB" sz="2000" dirty="0" smtClean="0"/>
              <a:t>Beam line operation: &gt;2018 q3</a:t>
            </a:r>
          </a:p>
          <a:p>
            <a:endParaRPr lang="en-GB" sz="2000" dirty="0"/>
          </a:p>
          <a:p>
            <a:r>
              <a:rPr lang="en-GB" sz="2000" dirty="0" smtClean="0"/>
              <a:t>First simulations probably done on PRACE equipment (can be done now) or locally (in own data </a:t>
            </a:r>
            <a:r>
              <a:rPr lang="en-GB" sz="2000" dirty="0" err="1" smtClean="0"/>
              <a:t>center</a:t>
            </a:r>
            <a:r>
              <a:rPr lang="en-GB" sz="2000" dirty="0" smtClean="0"/>
              <a:t>) </a:t>
            </a:r>
          </a:p>
          <a:p>
            <a:r>
              <a:rPr lang="en-GB" sz="2000" dirty="0" smtClean="0"/>
              <a:t>Pool of storage online early 2017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152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558ED5"/>
                </a:solidFill>
              </a:rPr>
              <a:t>Second break-out</a:t>
            </a:r>
            <a:endParaRPr lang="en-GB" b="1" dirty="0">
              <a:solidFill>
                <a:srgbClr val="558ED5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Design </a:t>
            </a:r>
            <a:r>
              <a:rPr lang="en-GB" dirty="0"/>
              <a:t>and implementation plan</a:t>
            </a:r>
          </a:p>
        </p:txBody>
      </p:sp>
    </p:spTree>
    <p:extLst>
      <p:ext uri="{BB962C8B-B14F-4D97-AF65-F5344CB8AC3E}">
        <p14:creationId xmlns:p14="http://schemas.microsoft.com/office/powerpoint/2010/main" val="13108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621</Words>
  <Application>Microsoft Macintosh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Segoe UI</vt:lpstr>
      <vt:lpstr>Wingdings</vt:lpstr>
      <vt:lpstr>Arial</vt:lpstr>
      <vt:lpstr>Office Theme</vt:lpstr>
      <vt:lpstr>Design your e-infrastructure!  https://indico.egi.eu/indico/event/3025/   Use case: Extreme Light Infrastructure</vt:lpstr>
      <vt:lpstr>Group members</vt:lpstr>
      <vt:lpstr>First break-out</vt:lpstr>
      <vt:lpstr>Who will be the user? Can the users be characterised? How many are they?</vt:lpstr>
      <vt:lpstr>Something about the data</vt:lpstr>
      <vt:lpstr>What value will the envisaged system deliver for them (the whole setup)? What will the system exactly deliver to them? </vt:lpstr>
      <vt:lpstr>How should they use the system?</vt:lpstr>
      <vt:lpstr>What's the timeline for development, testing and large-scale operation?  (Consecutive releases can/should be considered.) </vt:lpstr>
      <vt:lpstr>Second break-out</vt:lpstr>
      <vt:lpstr>What should the first version include? - The most basic product prototype imaginable already bringing value to the users  (the so-called Minimal Viable Product - MVP)</vt:lpstr>
      <vt:lpstr>Which components/services already exist in this architecture?</vt:lpstr>
      <vt:lpstr>Which components/services are under development (and by who)?</vt:lpstr>
      <vt:lpstr>Which components/services should be still brought into the system? Which EGI/EUDAT/GEANT/OpenAire partner can do it?</vt:lpstr>
      <vt:lpstr>Are there gaps in the EGI/EUDAT/GEANT/OpenAIRE service catalogues that should be filled to implement the use case? Which service provider could fill the gap? </vt:lpstr>
      <vt:lpstr>Next steps</vt:lpstr>
    </vt:vector>
  </TitlesOfParts>
  <Company>EGI.eu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Gergely Sipos</dc:creator>
  <cp:lastModifiedBy>Jan Bot</cp:lastModifiedBy>
  <cp:revision>36</cp:revision>
  <dcterms:created xsi:type="dcterms:W3CDTF">2016-09-26T15:13:25Z</dcterms:created>
  <dcterms:modified xsi:type="dcterms:W3CDTF">2016-09-27T14:07:08Z</dcterms:modified>
</cp:coreProperties>
</file>