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CBA05-C74D-6942-8253-BBCAF1D034AE}" type="datetimeFigureOut">
              <a:rPr lang="en-US" smtClean="0"/>
              <a:t>27/09/16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DAA8F-9E63-0545-BA46-5442542A8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03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27/09/16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45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27/09/16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30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27/09/16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43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20946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16789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27/09/16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02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27/09/16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27/09/16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97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27/09/16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97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27/09/16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6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27/09/16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55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27/09/16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8B778-337B-3748-AA12-FBC171F95DA1}" type="datetimeFigureOut">
              <a:rPr lang="en-US" smtClean="0"/>
              <a:t>27/09/16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63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8B778-337B-3748-AA12-FBC171F95DA1}" type="datetimeFigureOut">
              <a:rPr lang="en-US" smtClean="0"/>
              <a:t>27/09/16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5B35C-1C69-414F-BF17-BEF1DFDD1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56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2" Type="http://schemas.openxmlformats.org/officeDocument/2006/relationships/hyperlink" Target="https://indico.egi.eu/indico/event/3025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8206680" cy="1440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Design your e-infrastructure!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100" dirty="0">
                <a:hlinkClick r:id="rId2"/>
              </a:rPr>
              <a:t>https://indico.egi.eu/indico/event/3025</a:t>
            </a:r>
            <a:r>
              <a:rPr lang="en-GB" sz="3100" dirty="0" smtClean="0">
                <a:hlinkClick r:id="rId2"/>
              </a:rPr>
              <a:t>/</a:t>
            </a:r>
            <a:r>
              <a:rPr lang="en-GB" sz="3100" dirty="0" smtClean="0"/>
              <a:t> </a:t>
            </a:r>
            <a:br>
              <a:rPr lang="en-GB" sz="3100" dirty="0" smtClean="0"/>
            </a:br>
            <a:r>
              <a:rPr lang="en-GB" sz="3100" dirty="0"/>
              <a:t/>
            </a:r>
            <a:br>
              <a:rPr lang="en-GB" sz="3100" dirty="0"/>
            </a:br>
            <a:r>
              <a:rPr lang="en-GB" sz="3100" dirty="0" smtClean="0"/>
              <a:t>Use case: </a:t>
            </a:r>
            <a:r>
              <a:rPr lang="en-GB" sz="3100" dirty="0"/>
              <a:t>Data management platform for Design Thinking Research Symposiums </a:t>
            </a:r>
            <a:r>
              <a:rPr lang="en-GB" sz="3100" dirty="0" smtClean="0"/>
              <a:t>(Copenhagen </a:t>
            </a:r>
            <a:r>
              <a:rPr lang="en-GB" sz="3100" dirty="0"/>
              <a:t>Business </a:t>
            </a:r>
            <a:r>
              <a:rPr lang="en-GB" sz="3100" dirty="0" smtClean="0"/>
              <a:t>School)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004276" y="3573016"/>
            <a:ext cx="34353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cs typeface="Segoe UI" pitchFamily="34" charset="0"/>
              </a:rPr>
              <a:t>Break out group coordinator: 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Segoe UI" pitchFamily="34" charset="0"/>
              <a:cs typeface="Segoe UI" pitchFamily="34" charset="0"/>
            </a:endParaRPr>
          </a:p>
          <a:p>
            <a:pPr algn="ctr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cs typeface="Segoe UI" pitchFamily="34" charset="0"/>
              </a:rPr>
              <a:t>Ulrike Wuttke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78165" y="6450193"/>
            <a:ext cx="3012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Krakow, 27. September, 2016.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629" y="5467810"/>
            <a:ext cx="1308100" cy="1003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030" y="5455110"/>
            <a:ext cx="1663700" cy="101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9999" y="5455110"/>
            <a:ext cx="2336800" cy="101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07882" y="5455110"/>
            <a:ext cx="1447800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125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Which components/services already exist in this architecture?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628256"/>
            <a:ext cx="8424936" cy="4784400"/>
          </a:xfrm>
        </p:spPr>
        <p:txBody>
          <a:bodyPr/>
          <a:lstStyle/>
          <a:p>
            <a:r>
              <a:rPr lang="en-GB" dirty="0" smtClean="0"/>
              <a:t>Simple storage system with folders (provided Danish E-Infrastructure Cooperation) with link-password-protection (WAYF)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76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Which components/services are under development (and by who)?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669230"/>
            <a:ext cx="8424936" cy="4784400"/>
          </a:xfrm>
        </p:spPr>
        <p:txBody>
          <a:bodyPr/>
          <a:lstStyle/>
          <a:p>
            <a:r>
              <a:rPr lang="en-GB" dirty="0" smtClean="0"/>
              <a:t>None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104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Which components/services should be still brought into the system? </a:t>
            </a:r>
            <a:r>
              <a:rPr lang="en-GB" dirty="0" smtClean="0"/>
              <a:t>Which EGI</a:t>
            </a:r>
            <a:r>
              <a:rPr lang="en-GB" dirty="0"/>
              <a:t>/</a:t>
            </a:r>
            <a:r>
              <a:rPr lang="en-GB" dirty="0" smtClean="0"/>
              <a:t>EUDAT/GEANT/</a:t>
            </a:r>
            <a:r>
              <a:rPr lang="en-GB" dirty="0" err="1" smtClean="0"/>
              <a:t>OpenAire</a:t>
            </a:r>
            <a:r>
              <a:rPr lang="en-GB" dirty="0" smtClean="0"/>
              <a:t> partner can do </a:t>
            </a:r>
            <a:r>
              <a:rPr lang="en-GB" dirty="0"/>
              <a:t>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853613"/>
            <a:ext cx="8424936" cy="4784400"/>
          </a:xfrm>
        </p:spPr>
        <p:txBody>
          <a:bodyPr/>
          <a:lstStyle/>
          <a:p>
            <a:r>
              <a:rPr lang="en-GB" dirty="0" err="1" smtClean="0"/>
              <a:t>Dropbox</a:t>
            </a:r>
            <a:r>
              <a:rPr lang="en-GB" dirty="0" smtClean="0"/>
              <a:t>-like storage solution </a:t>
            </a:r>
          </a:p>
          <a:p>
            <a:r>
              <a:rPr lang="en-GB" dirty="0" smtClean="0"/>
              <a:t>System to handle meta </a:t>
            </a:r>
            <a:r>
              <a:rPr lang="en-GB" dirty="0"/>
              <a:t>d</a:t>
            </a:r>
            <a:r>
              <a:rPr lang="en-GB" dirty="0" smtClean="0"/>
              <a:t>ata </a:t>
            </a:r>
          </a:p>
          <a:p>
            <a:r>
              <a:rPr lang="en-GB" dirty="0" smtClean="0"/>
              <a:t>Role based a</a:t>
            </a:r>
            <a:r>
              <a:rPr lang="en-GB" dirty="0" smtClean="0"/>
              <a:t>ccess control (AAI)</a:t>
            </a:r>
          </a:p>
          <a:p>
            <a:r>
              <a:rPr lang="en-GB" dirty="0" smtClean="0"/>
              <a:t>Link publications to data (</a:t>
            </a:r>
            <a:r>
              <a:rPr lang="en-GB" dirty="0" err="1" smtClean="0"/>
              <a:t>Zenodo</a:t>
            </a:r>
            <a:r>
              <a:rPr lang="en-GB" dirty="0" smtClean="0"/>
              <a:t> – </a:t>
            </a:r>
            <a:r>
              <a:rPr lang="en-GB" dirty="0" err="1" smtClean="0"/>
              <a:t>OpenAIRE</a:t>
            </a:r>
            <a:r>
              <a:rPr lang="en-GB" dirty="0" smtClean="0"/>
              <a:t>)</a:t>
            </a:r>
          </a:p>
          <a:p>
            <a:r>
              <a:rPr lang="en-GB" dirty="0" smtClean="0"/>
              <a:t>Workflow engine for resource entitlement (Indicate “I would like access to this resource” and then a process starts)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9125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690"/>
            <a:ext cx="8229600" cy="1143000"/>
          </a:xfrm>
        </p:spPr>
        <p:txBody>
          <a:bodyPr>
            <a:noAutofit/>
          </a:bodyPr>
          <a:lstStyle/>
          <a:p>
            <a:r>
              <a:rPr lang="en-GB" sz="2800" dirty="0"/>
              <a:t>Are there gaps in the EGI/EUDAT/GEANT/</a:t>
            </a:r>
            <a:r>
              <a:rPr lang="en-GB" sz="2800" dirty="0" err="1"/>
              <a:t>OpenAIRE</a:t>
            </a:r>
            <a:r>
              <a:rPr lang="en-GB" sz="2800" dirty="0"/>
              <a:t> service catalogues that should be filled to implement the use case? Which service provider could fill the gap?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669230"/>
            <a:ext cx="8424936" cy="4784400"/>
          </a:xfrm>
        </p:spPr>
        <p:txBody>
          <a:bodyPr/>
          <a:lstStyle/>
          <a:p>
            <a:r>
              <a:rPr lang="en-GB" dirty="0" smtClean="0"/>
              <a:t>EUDAT gap between cloud storage and managed access system (end user access) </a:t>
            </a:r>
          </a:p>
          <a:p>
            <a:r>
              <a:rPr lang="en-GB" dirty="0" smtClean="0"/>
              <a:t>Conclusion: </a:t>
            </a:r>
            <a:r>
              <a:rPr lang="en-GB" dirty="0"/>
              <a:t>A tailor made solution seems to be required </a:t>
            </a:r>
            <a:r>
              <a:rPr lang="en-GB" dirty="0" smtClean="0"/>
              <a:t>(stitch existing solutions together)</a:t>
            </a:r>
            <a:endParaRPr lang="en-GB" dirty="0" smtClean="0"/>
          </a:p>
          <a:p>
            <a:r>
              <a:rPr lang="en-GB" dirty="0" smtClean="0"/>
              <a:t>Note: Coordination/Information flow between EU-wide solutions and national initiatives (here Danish Data Archive) and users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5321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What, who, </a:t>
            </a:r>
            <a:r>
              <a:rPr lang="en-US" dirty="0" smtClean="0"/>
              <a:t>when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 Refine user requirements (</a:t>
            </a:r>
            <a:r>
              <a:rPr lang="en-US" dirty="0" err="1" smtClean="0"/>
              <a:t>eDTR</a:t>
            </a:r>
            <a:r>
              <a:rPr lang="en-US" dirty="0" smtClean="0"/>
              <a:t>, as soon possible)</a:t>
            </a:r>
          </a:p>
          <a:p>
            <a:pPr>
              <a:buFont typeface="Wingdings" charset="2"/>
              <a:buChar char="u"/>
            </a:pPr>
            <a:r>
              <a:rPr lang="en-US" dirty="0"/>
              <a:t> </a:t>
            </a:r>
            <a:r>
              <a:rPr lang="en-US" dirty="0" smtClean="0"/>
              <a:t>Prioritization of requirements (first priority should be AAI) 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/>
              <a:t> </a:t>
            </a:r>
            <a:r>
              <a:rPr lang="en-US" dirty="0" smtClean="0"/>
              <a:t>Analysis of existing components if they meet specifications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 Contact national initiatives / Liaise with EU-infrastructures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 </a:t>
            </a:r>
            <a:r>
              <a:rPr lang="en-US" dirty="0" err="1" smtClean="0"/>
              <a:t>OpenAIRE</a:t>
            </a:r>
            <a:r>
              <a:rPr lang="en-US" dirty="0" smtClean="0"/>
              <a:t> creates community (</a:t>
            </a:r>
            <a:r>
              <a:rPr lang="en-US" dirty="0" err="1" smtClean="0"/>
              <a:t>Zenodo</a:t>
            </a:r>
            <a:r>
              <a:rPr lang="en-US" dirty="0" smtClean="0"/>
              <a:t> administrator) 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 Gap analysis 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 Estimation of development resources   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 Identification of funding scheme to upscale project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 Apply for funding </a:t>
            </a:r>
          </a:p>
          <a:p>
            <a:pPr>
              <a:buFont typeface="Wingdings" charset="2"/>
              <a:buChar char="u"/>
            </a:pPr>
            <a:r>
              <a:rPr lang="en-US"/>
              <a:t>Rough timing: 2017 funding, designing; 2018 Building, collecting, testing; 2019 fully operational, further collection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668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members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GB" dirty="0" err="1" smtClean="0"/>
              <a:t>Sille</a:t>
            </a:r>
            <a:r>
              <a:rPr lang="en-GB" dirty="0" smtClean="0"/>
              <a:t> Julie </a:t>
            </a:r>
            <a:r>
              <a:rPr lang="en-GB" dirty="0" err="1" smtClean="0"/>
              <a:t>Abildgaard</a:t>
            </a:r>
            <a:r>
              <a:rPr lang="en-GB" dirty="0" smtClean="0"/>
              <a:t> (Use Case Provider,</a:t>
            </a:r>
          </a:p>
          <a:p>
            <a:r>
              <a:rPr lang="en-GB" dirty="0" smtClean="0"/>
              <a:t>Hans van </a:t>
            </a:r>
            <a:r>
              <a:rPr lang="en-GB" dirty="0" err="1" smtClean="0"/>
              <a:t>Piggelen</a:t>
            </a:r>
            <a:r>
              <a:rPr lang="en-GB" dirty="0" smtClean="0"/>
              <a:t> (</a:t>
            </a:r>
            <a:r>
              <a:rPr lang="en-GB" dirty="0" err="1" smtClean="0"/>
              <a:t>SurfSara</a:t>
            </a:r>
            <a:r>
              <a:rPr lang="en-GB" dirty="0" smtClean="0"/>
              <a:t>/EUDAT, service provider)</a:t>
            </a:r>
          </a:p>
          <a:p>
            <a:r>
              <a:rPr lang="en-GB" dirty="0" smtClean="0"/>
              <a:t>Ari </a:t>
            </a:r>
            <a:r>
              <a:rPr lang="en-GB" dirty="0" err="1" smtClean="0"/>
              <a:t>Likkarinen</a:t>
            </a:r>
            <a:r>
              <a:rPr lang="en-GB" dirty="0" smtClean="0"/>
              <a:t> (CSC, service provider)</a:t>
            </a:r>
            <a:r>
              <a:rPr lang="en-GB" dirty="0" smtClean="0"/>
              <a:t> </a:t>
            </a:r>
          </a:p>
          <a:p>
            <a:r>
              <a:rPr lang="en-GB" dirty="0" smtClean="0"/>
              <a:t>Ren</a:t>
            </a:r>
            <a:r>
              <a:rPr lang="en-GB" dirty="0" smtClean="0"/>
              <a:t>é van </a:t>
            </a:r>
            <a:r>
              <a:rPr lang="en-GB" dirty="0" err="1" smtClean="0"/>
              <a:t>Horik</a:t>
            </a:r>
            <a:r>
              <a:rPr lang="en-GB" dirty="0" smtClean="0"/>
              <a:t> (DANS/KNAW, service provider, data </a:t>
            </a:r>
            <a:r>
              <a:rPr lang="en-GB" dirty="0" err="1" smtClean="0"/>
              <a:t>center</a:t>
            </a:r>
            <a:r>
              <a:rPr lang="en-GB" dirty="0" smtClean="0"/>
              <a:t>)</a:t>
            </a:r>
          </a:p>
          <a:p>
            <a:r>
              <a:rPr lang="en-GB" dirty="0" smtClean="0"/>
              <a:t>Ulrike Wuttke (Potential Use Case Providers)</a:t>
            </a:r>
          </a:p>
          <a:p>
            <a:r>
              <a:rPr lang="en-GB" dirty="0" err="1" smtClean="0"/>
              <a:t>Hossein</a:t>
            </a:r>
            <a:r>
              <a:rPr lang="en-GB" dirty="0" smtClean="0"/>
              <a:t> </a:t>
            </a:r>
            <a:r>
              <a:rPr lang="en-GB" dirty="0" err="1" smtClean="0"/>
              <a:t>Abroshan</a:t>
            </a:r>
            <a:r>
              <a:rPr lang="en-GB" dirty="0" smtClean="0"/>
              <a:t> (CESSDA, service provider)</a:t>
            </a:r>
          </a:p>
          <a:p>
            <a:r>
              <a:rPr lang="en-GB" dirty="0" smtClean="0"/>
              <a:t>Pedro Principe (University of Minho/Open </a:t>
            </a:r>
            <a:r>
              <a:rPr lang="en-GB" dirty="0" err="1" smtClean="0"/>
              <a:t>Aire</a:t>
            </a:r>
            <a:r>
              <a:rPr lang="en-GB" dirty="0" smtClean="0"/>
              <a:t>, service provider)</a:t>
            </a:r>
          </a:p>
          <a:p>
            <a:r>
              <a:rPr lang="en-GB" dirty="0" err="1" smtClean="0"/>
              <a:t>Benedikt</a:t>
            </a:r>
            <a:r>
              <a:rPr lang="en-GB" dirty="0" smtClean="0"/>
              <a:t> Von St. </a:t>
            </a:r>
            <a:r>
              <a:rPr lang="en-GB" dirty="0" err="1" smtClean="0"/>
              <a:t>Vieth</a:t>
            </a:r>
            <a:r>
              <a:rPr lang="en-GB" dirty="0" smtClean="0"/>
              <a:t> (</a:t>
            </a:r>
            <a:r>
              <a:rPr lang="en-GB" dirty="0" err="1" smtClean="0"/>
              <a:t>Jülich</a:t>
            </a:r>
            <a:r>
              <a:rPr lang="en-GB" dirty="0" smtClean="0"/>
              <a:t>/EUDAT, service provider)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642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558ED5"/>
                </a:solidFill>
              </a:rPr>
              <a:t>First break-out</a:t>
            </a:r>
            <a:endParaRPr lang="en-GB" b="1" dirty="0">
              <a:solidFill>
                <a:srgbClr val="558ED5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Background </a:t>
            </a:r>
            <a:r>
              <a:rPr lang="en-GB" dirty="0"/>
              <a:t>and </a:t>
            </a:r>
            <a:r>
              <a:rPr lang="en-GB" dirty="0" smtClean="0"/>
              <a:t>Users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9895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281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/>
              <a:t>Who will be the user? Can the users be characterised? How many are they?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Who: </a:t>
            </a:r>
          </a:p>
          <a:p>
            <a:pPr lvl="1"/>
            <a:r>
              <a:rPr lang="en-GB" dirty="0" smtClean="0"/>
              <a:t>Researchers</a:t>
            </a:r>
          </a:p>
          <a:p>
            <a:pPr lvl="1"/>
            <a:r>
              <a:rPr lang="en-GB" dirty="0" smtClean="0"/>
              <a:t>PhD students (as researchers, for teaching purposes)</a:t>
            </a:r>
          </a:p>
          <a:p>
            <a:pPr lvl="1"/>
            <a:r>
              <a:rPr lang="en-GB" dirty="0" smtClean="0"/>
              <a:t>Data managers </a:t>
            </a:r>
            <a:endParaRPr lang="en-GB" dirty="0" smtClean="0"/>
          </a:p>
          <a:p>
            <a:r>
              <a:rPr lang="en-GB" dirty="0"/>
              <a:t>Fields: Humanities, social sciences, </a:t>
            </a:r>
            <a:r>
              <a:rPr lang="en-GB" dirty="0" smtClean="0"/>
              <a:t>engineering, design studies is a very broad field</a:t>
            </a:r>
          </a:p>
          <a:p>
            <a:r>
              <a:rPr lang="en-GB" dirty="0" smtClean="0"/>
              <a:t>All users have to be affiliated with a credible institution </a:t>
            </a:r>
          </a:p>
          <a:p>
            <a:r>
              <a:rPr lang="en-GB" dirty="0" smtClean="0"/>
              <a:t>Most users are expected to have not a lot of technical understanding and want to access the data from everywhere with their home computers/laptop </a:t>
            </a:r>
          </a:p>
          <a:p>
            <a:r>
              <a:rPr lang="en-GB" dirty="0" smtClean="0"/>
              <a:t>Estimated: around 1000 (difficult to estimate in future)</a:t>
            </a:r>
          </a:p>
        </p:txBody>
      </p:sp>
    </p:spTree>
    <p:extLst>
      <p:ext uri="{BB962C8B-B14F-4D97-AF65-F5344CB8AC3E}">
        <p14:creationId xmlns:p14="http://schemas.microsoft.com/office/powerpoint/2010/main" val="192268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value will the envisaged system deliver for them (the whole setup)? What will the system exactly deliver to them?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812639"/>
            <a:ext cx="8424936" cy="47844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Fulfil need for credits for data / linking data and publication (also to project, as credit </a:t>
            </a:r>
            <a:r>
              <a:rPr lang="en-GB" dirty="0"/>
              <a:t>f</a:t>
            </a:r>
            <a:r>
              <a:rPr lang="en-GB" dirty="0" smtClean="0"/>
              <a:t>or funders) (PIDs) </a:t>
            </a:r>
          </a:p>
          <a:p>
            <a:r>
              <a:rPr lang="en-GB" dirty="0" smtClean="0"/>
              <a:t>Possibility to keep track of research history over several conferences, a certain amount of time / amass data on the same system/topic (provenance)</a:t>
            </a:r>
          </a:p>
          <a:p>
            <a:r>
              <a:rPr lang="en-GB" dirty="0" smtClean="0"/>
              <a:t>Deliver access to the data in a ordered way (transcripts, metadata) </a:t>
            </a:r>
          </a:p>
          <a:p>
            <a:r>
              <a:rPr lang="en-GB" dirty="0" smtClean="0"/>
              <a:t>Present an authentic selection ready for use/research (information about the selection process accompanying the data) </a:t>
            </a:r>
          </a:p>
          <a:p>
            <a:r>
              <a:rPr lang="en-GB" dirty="0" smtClean="0"/>
              <a:t>Safe research set up (enhance collaboration)</a:t>
            </a:r>
          </a:p>
          <a:p>
            <a:r>
              <a:rPr lang="en-GB" dirty="0"/>
              <a:t>Find videos with the corresponding transcript / analysis </a:t>
            </a:r>
            <a:endParaRPr lang="en-GB" dirty="0" smtClean="0"/>
          </a:p>
          <a:p>
            <a:r>
              <a:rPr lang="en-GB" dirty="0" smtClean="0"/>
              <a:t>(in future: assist in pre-processing workflow)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793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should they use the system?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Strict access control: C</a:t>
            </a:r>
            <a:r>
              <a:rPr lang="en-GB" dirty="0" smtClean="0"/>
              <a:t>losed system because sensitive data (non- </a:t>
            </a:r>
            <a:r>
              <a:rPr lang="en-GB" dirty="0" err="1" smtClean="0"/>
              <a:t>anonymized</a:t>
            </a:r>
            <a:r>
              <a:rPr lang="en-GB" dirty="0" smtClean="0"/>
              <a:t>) </a:t>
            </a:r>
          </a:p>
          <a:p>
            <a:r>
              <a:rPr lang="en-GB" dirty="0"/>
              <a:t>There will be different roles needed: tailored access needed (role based access </a:t>
            </a:r>
            <a:r>
              <a:rPr lang="en-GB" dirty="0" smtClean="0"/>
              <a:t>control, for example also read-only)</a:t>
            </a:r>
            <a:endParaRPr lang="en-GB" dirty="0"/>
          </a:p>
          <a:p>
            <a:r>
              <a:rPr lang="en-GB" dirty="0" smtClean="0"/>
              <a:t>Use system to create strong </a:t>
            </a:r>
            <a:r>
              <a:rPr lang="en-GB" dirty="0"/>
              <a:t>link between publication and </a:t>
            </a:r>
            <a:r>
              <a:rPr lang="en-GB" dirty="0" smtClean="0"/>
              <a:t>data, </a:t>
            </a:r>
            <a:r>
              <a:rPr lang="en-GB" dirty="0"/>
              <a:t>for example pointing to a fragment of the video   </a:t>
            </a:r>
            <a:endParaRPr lang="en-GB" dirty="0" smtClean="0"/>
          </a:p>
          <a:p>
            <a:r>
              <a:rPr lang="en-GB" dirty="0" smtClean="0"/>
              <a:t>Refer from a video in the imagined system to related sources outside the system </a:t>
            </a:r>
          </a:p>
          <a:p>
            <a:r>
              <a:rPr lang="en-GB" dirty="0" smtClean="0"/>
              <a:t>Work together on the same data (without changing the original data, e.g. develop a coding scheme together, create annotations)</a:t>
            </a:r>
          </a:p>
          <a:p>
            <a:r>
              <a:rPr lang="en-GB" dirty="0" smtClean="0"/>
              <a:t>Access from one single point via metadata catalogue</a:t>
            </a:r>
          </a:p>
          <a:p>
            <a:r>
              <a:rPr lang="en-GB" dirty="0" smtClean="0"/>
              <a:t>Enrichment (of transcriptions)</a:t>
            </a:r>
          </a:p>
        </p:txBody>
      </p:sp>
    </p:spTree>
    <p:extLst>
      <p:ext uri="{BB962C8B-B14F-4D97-AF65-F5344CB8AC3E}">
        <p14:creationId xmlns:p14="http://schemas.microsoft.com/office/powerpoint/2010/main" val="1768820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What's the timeline for development, testing and large-scale operation?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dirty="0" smtClean="0"/>
              <a:t>(</a:t>
            </a:r>
            <a:r>
              <a:rPr lang="en-GB" sz="2200" dirty="0"/>
              <a:t>Consecutive releases can/should be considered.)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771665"/>
            <a:ext cx="8424936" cy="4784400"/>
          </a:xfrm>
        </p:spPr>
        <p:txBody>
          <a:bodyPr/>
          <a:lstStyle/>
          <a:p>
            <a:r>
              <a:rPr lang="en-GB" dirty="0" smtClean="0"/>
              <a:t>No exact timeline yet</a:t>
            </a:r>
          </a:p>
          <a:p>
            <a:r>
              <a:rPr lang="en-GB" dirty="0" smtClean="0"/>
              <a:t>Funding will be applied for in 2017 </a:t>
            </a:r>
          </a:p>
          <a:p>
            <a:r>
              <a:rPr lang="en-GB" dirty="0" smtClean="0"/>
              <a:t>If a fitting solution exists willing to use it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5229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558ED5"/>
                </a:solidFill>
              </a:rPr>
              <a:t>Second break-out</a:t>
            </a:r>
            <a:endParaRPr lang="en-GB" b="1" dirty="0">
              <a:solidFill>
                <a:srgbClr val="558ED5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Design </a:t>
            </a:r>
            <a:r>
              <a:rPr lang="en-GB" dirty="0"/>
              <a:t>and implementation plan</a:t>
            </a:r>
          </a:p>
        </p:txBody>
      </p:sp>
    </p:spTree>
    <p:extLst>
      <p:ext uri="{BB962C8B-B14F-4D97-AF65-F5344CB8AC3E}">
        <p14:creationId xmlns:p14="http://schemas.microsoft.com/office/powerpoint/2010/main" val="1310807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6099"/>
            <a:ext cx="8424936" cy="850106"/>
          </a:xfrm>
        </p:spPr>
        <p:txBody>
          <a:bodyPr>
            <a:noAutofit/>
          </a:bodyPr>
          <a:lstStyle/>
          <a:p>
            <a:r>
              <a:rPr lang="en-GB" sz="3200" dirty="0"/>
              <a:t>What should the first version include? - The most basic product prototype imaginable already bringing value to the users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1400" dirty="0" smtClean="0"/>
              <a:t>(</a:t>
            </a:r>
            <a:r>
              <a:rPr lang="en-GB" sz="1400" dirty="0"/>
              <a:t>the so-called Minimal Viable Product - MVP)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801798"/>
            <a:ext cx="8424936" cy="471239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Authorized acces</a:t>
            </a:r>
            <a:r>
              <a:rPr lang="en-GB" dirty="0" smtClean="0"/>
              <a:t>s complying with data protection requirements</a:t>
            </a:r>
          </a:p>
          <a:p>
            <a:r>
              <a:rPr lang="en-GB" dirty="0" smtClean="0"/>
              <a:t>Different levels of access rights</a:t>
            </a:r>
          </a:p>
          <a:p>
            <a:r>
              <a:rPr lang="en-GB" dirty="0" smtClean="0"/>
              <a:t>Storage of sensitive data (EU legislation)</a:t>
            </a:r>
          </a:p>
          <a:p>
            <a:r>
              <a:rPr lang="en-GB" dirty="0" smtClean="0"/>
              <a:t>Access to data via meta data catalogue (easy to handle, see connections between data)</a:t>
            </a:r>
          </a:p>
          <a:p>
            <a:r>
              <a:rPr lang="en-GB" dirty="0" smtClean="0"/>
              <a:t>Moving walls </a:t>
            </a:r>
          </a:p>
          <a:p>
            <a:r>
              <a:rPr lang="en-GB" dirty="0" smtClean="0"/>
              <a:t>PIDs (DOI/Handles)</a:t>
            </a:r>
          </a:p>
          <a:p>
            <a:r>
              <a:rPr lang="en-GB" dirty="0" smtClean="0"/>
              <a:t>Long term preservation </a:t>
            </a:r>
          </a:p>
          <a:p>
            <a:r>
              <a:rPr lang="en-GB" dirty="0" smtClean="0"/>
              <a:t>Provenance </a:t>
            </a:r>
          </a:p>
          <a:p>
            <a:r>
              <a:rPr lang="en-GB" dirty="0" smtClean="0"/>
              <a:t>(Virtual research environment)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473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874</Words>
  <Application>Microsoft Macintosh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Design your e-infrastructure!  https://indico.egi.eu/indico/event/3025/   Use case: Data management platform for Design Thinking Research Symposiums (Copenhagen Business School)</vt:lpstr>
      <vt:lpstr>Group members</vt:lpstr>
      <vt:lpstr>First break-out</vt:lpstr>
      <vt:lpstr>Who will be the user? Can the users be characterised? How many are they?</vt:lpstr>
      <vt:lpstr>What value will the envisaged system deliver for them (the whole setup)? What will the system exactly deliver to them? </vt:lpstr>
      <vt:lpstr>How should they use the system?</vt:lpstr>
      <vt:lpstr>What's the timeline for development, testing and large-scale operation?  (Consecutive releases can/should be considered.) </vt:lpstr>
      <vt:lpstr>Second break-out</vt:lpstr>
      <vt:lpstr>What should the first version include? - The most basic product prototype imaginable already bringing value to the users  (the so-called Minimal Viable Product - MVP)</vt:lpstr>
      <vt:lpstr>Which components/services already exist in this architecture?</vt:lpstr>
      <vt:lpstr>Which components/services are under development (and by who)?</vt:lpstr>
      <vt:lpstr>Which components/services should be still brought into the system? Which EGI/EUDAT/GEANT/OpenAire partner can do it?</vt:lpstr>
      <vt:lpstr>Are there gaps in the EGI/EUDAT/GEANT/OpenAIRE service catalogues that should be filled to implement the use case? Which service provider could fill the gap? </vt:lpstr>
      <vt:lpstr>Next steps</vt:lpstr>
    </vt:vector>
  </TitlesOfParts>
  <Company>EGI.eu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Gergely Sipos</dc:creator>
  <cp:lastModifiedBy>Ulrike Wuttke</cp:lastModifiedBy>
  <cp:revision>23</cp:revision>
  <dcterms:created xsi:type="dcterms:W3CDTF">2016-09-26T15:13:25Z</dcterms:created>
  <dcterms:modified xsi:type="dcterms:W3CDTF">2016-09-27T14:38:36Z</dcterms:modified>
</cp:coreProperties>
</file>