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259" r:id="rId3"/>
    <p:sldId id="256" r:id="rId4"/>
    <p:sldId id="270" r:id="rId5"/>
    <p:sldId id="257" r:id="rId6"/>
    <p:sldId id="271" r:id="rId7"/>
    <p:sldId id="269" r:id="rId8"/>
    <p:sldId id="272" r:id="rId9"/>
    <p:sldId id="258" r:id="rId10"/>
    <p:sldId id="275" r:id="rId11"/>
    <p:sldId id="267" r:id="rId12"/>
    <p:sldId id="273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5689CA"/>
    <a:srgbClr val="BAD5FB"/>
    <a:srgbClr val="FFFF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0" autoAdjust="0"/>
    <p:restoredTop sz="94660"/>
  </p:normalViewPr>
  <p:slideViewPr>
    <p:cSldViewPr>
      <p:cViewPr>
        <p:scale>
          <a:sx n="100" d="100"/>
          <a:sy n="100" d="100"/>
        </p:scale>
        <p:origin x="-114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BF7DFE46-C06D-4B5F-A5E6-6A4ABD995803}" type="datetimeFigureOut">
              <a:rPr lang="en-US"/>
              <a:pPr>
                <a:defRPr/>
              </a:pPr>
              <a:t>1/27/2011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D07B6826-7E2B-4156-94EB-5D308C000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6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D801D0-992C-4BD2-91FF-007CFC1BB0CC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D801D0-992C-4BD2-91FF-007CFC1BB0CC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27/01/2011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8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27/01/2011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27/01/2011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9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2E15F-6120-46D1-99C0-3C1B5FD5B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9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9FF1-00CD-4479-ADC5-4976D9B9A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26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9BDF-7087-47D6-BE35-89E67E2C7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DC99-509D-4929-A7C1-8F4448814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0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518C-14B3-4C8C-9EEF-3E078F731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D940-A508-486E-B8FA-736912B30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4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A090-D787-4930-B010-AA445E8E7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4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70F4-6D04-495C-AFBB-5A9D41362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27/01/2011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3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A46F-05FF-4F3C-8A17-8E6DF720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264D-DD6C-4B4D-9AC3-29A48FC0E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2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911F-B53B-4089-BBA7-57DD1A3EA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27/01/2011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9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27/01/2011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0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27/01/2011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7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27/01/2011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3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27/01/2011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27/01/2011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0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27/01/2011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3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CA23-97F0-4CE9-9710-AB51948C8F9F}" type="datetimeFigureOut">
              <a:rPr lang="en-GB" smtClean="0"/>
              <a:t>27/01/2011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E35A9D7-83F3-47DB-8A49-AD45FB924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E-</a:t>
            </a:r>
            <a:r>
              <a:rPr lang="en-US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ScienceTalk</a:t>
            </a:r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 PMB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E-</a:t>
            </a:r>
            <a:r>
              <a:rPr lang="en-US" dirty="0" err="1" smtClean="0">
                <a:ea typeface="ＭＳ Ｐゴシック" pitchFamily="34" charset="-128"/>
              </a:rPr>
              <a:t>ScienceTalk</a:t>
            </a:r>
            <a:r>
              <a:rPr lang="en-US" dirty="0" smtClean="0">
                <a:ea typeface="ＭＳ Ｐゴシック" pitchFamily="34" charset="-128"/>
              </a:rPr>
              <a:t> PMB Meeting Q3</a:t>
            </a:r>
          </a:p>
          <a:p>
            <a:pPr marL="0" indent="0" algn="ctr" eaLnBrk="1" hangingPunct="1">
              <a:buNone/>
            </a:pPr>
            <a:r>
              <a:rPr lang="en-US" i="1" dirty="0" smtClean="0">
                <a:ea typeface="ＭＳ Ｐゴシック" pitchFamily="34" charset="-128"/>
              </a:rPr>
              <a:t>27 January 2011</a:t>
            </a:r>
          </a:p>
          <a:p>
            <a:pPr marL="0" indent="0" algn="ctr" eaLnBrk="1" hangingPunct="1">
              <a:buNone/>
            </a:pPr>
            <a:r>
              <a:rPr lang="en-US" i="1" dirty="0" err="1" smtClean="0">
                <a:ea typeface="ＭＳ Ｐゴシック" pitchFamily="34" charset="-128"/>
              </a:rPr>
              <a:t>Telcon</a:t>
            </a:r>
            <a:endParaRPr lang="en-US" i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Expected spend profile</a:t>
            </a: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2209800" y="4876800"/>
            <a:ext cx="449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/>
              <a:t>Overall EC contribution is 1.3million Euros</a:t>
            </a:r>
            <a:endParaRPr lang="en-US"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537486"/>
              </p:ext>
            </p:extLst>
          </p:nvPr>
        </p:nvGraphicFramePr>
        <p:xfrm>
          <a:off x="914400" y="1981200"/>
          <a:ext cx="7086600" cy="289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221"/>
                <a:gridCol w="808538"/>
                <a:gridCol w="906079"/>
                <a:gridCol w="918977"/>
                <a:gridCol w="1027803"/>
                <a:gridCol w="1028609"/>
                <a:gridCol w="1366373"/>
              </a:tblGrid>
              <a:tr h="34911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Partner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r>
                        <a:rPr lang="en-US" sz="1100" baseline="30000" dirty="0">
                          <a:effectLst/>
                        </a:rPr>
                        <a:t>st</a:t>
                      </a:r>
                      <a:r>
                        <a:rPr lang="en-US" sz="1100" dirty="0">
                          <a:effectLst/>
                        </a:rPr>
                        <a:t> Year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4911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EGI.eu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187.694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187.694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68.252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57501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QMUL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223.513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56.858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40.627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320.998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116.727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4911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APO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28.088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154.882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28.088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211.057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76.748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4911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Imperial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114.181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114.181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41.520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4911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CERN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69.164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77.562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319.344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466.070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169.480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57501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320.764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403.485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388.057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187.694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1.300.000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472.727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GB" sz="3600" b="1" dirty="0" smtClean="0"/>
              <a:t>Estimated expenditure</a:t>
            </a:r>
            <a:endParaRPr lang="en-GB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08189"/>
              </p:ext>
            </p:extLst>
          </p:nvPr>
        </p:nvGraphicFramePr>
        <p:xfrm>
          <a:off x="838200" y="1981200"/>
          <a:ext cx="7315200" cy="3505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027"/>
                <a:gridCol w="891427"/>
                <a:gridCol w="830166"/>
                <a:gridCol w="841947"/>
                <a:gridCol w="751626"/>
                <a:gridCol w="924414"/>
                <a:gridCol w="924414"/>
                <a:gridCol w="1152179"/>
              </a:tblGrid>
              <a:tr h="99465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Work package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Sept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Oct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Nov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Cumul</a:t>
                      </a:r>
                      <a:r>
                        <a:rPr lang="en-US" sz="1100" dirty="0">
                          <a:effectLst/>
                        </a:rPr>
                        <a:t> Direct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Cumul</a:t>
                      </a:r>
                      <a:r>
                        <a:rPr lang="en-US" sz="1100" dirty="0">
                          <a:effectLst/>
                        </a:rPr>
                        <a:t> Indirect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Cumul</a:t>
                      </a:r>
                      <a:r>
                        <a:rPr lang="en-US" sz="1100" dirty="0">
                          <a:effectLst/>
                        </a:rPr>
                        <a:t> Eligible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Q1 Estimated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Funding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WP1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6.130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7.913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5.423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19.466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3.893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23.359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20.829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WP2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7.540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7.695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8.448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23.683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4.737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28.420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25.341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WP3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7.971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12.957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13.479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34.407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6.881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41.288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36.815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WP4-M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4.053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3.667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4.522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12.243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2.449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14.692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13.100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WP2-UNF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WP4-UNF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6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25.694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32.232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32.703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90.629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18.126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108.755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96.085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38400" y="1555549"/>
            <a:ext cx="4600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6600"/>
                </a:solidFill>
              </a:rPr>
              <a:t>Estimated </a:t>
            </a:r>
            <a:r>
              <a:rPr lang="en-GB" sz="1400" b="1" dirty="0" smtClean="0">
                <a:solidFill>
                  <a:srgbClr val="FF6600"/>
                </a:solidFill>
              </a:rPr>
              <a:t>personnel </a:t>
            </a:r>
            <a:r>
              <a:rPr lang="en-GB" sz="1400" b="1" dirty="0">
                <a:solidFill>
                  <a:srgbClr val="FF6600"/>
                </a:solidFill>
              </a:rPr>
              <a:t>expenditure Q1 (in K euros) </a:t>
            </a:r>
            <a:endParaRPr lang="en-US" sz="1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21"/>
          <p:cNvSpPr>
            <a:spLocks noGrp="1" noChangeArrowheads="1"/>
          </p:cNvSpPr>
          <p:nvPr>
            <p:ph type="title"/>
          </p:nvPr>
        </p:nvSpPr>
        <p:spPr>
          <a:xfrm>
            <a:off x="8858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Deliverables and </a:t>
            </a:r>
            <a:b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milestones tracking</a:t>
            </a:r>
          </a:p>
        </p:txBody>
      </p:sp>
      <p:sp>
        <p:nvSpPr>
          <p:cNvPr id="8195" name="Rectangle 6039"/>
          <p:cNvSpPr>
            <a:spLocks noChangeArrowheads="1"/>
          </p:cNvSpPr>
          <p:nvPr/>
        </p:nvSpPr>
        <p:spPr bwMode="auto">
          <a:xfrm>
            <a:off x="457200" y="57150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6040"/>
          <p:cNvSpPr>
            <a:spLocks noChangeArrowheads="1"/>
          </p:cNvSpPr>
          <p:nvPr/>
        </p:nvSpPr>
        <p:spPr bwMode="auto">
          <a:xfrm>
            <a:off x="457200" y="6019800"/>
            <a:ext cx="2286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6041"/>
          <p:cNvSpPr txBox="1">
            <a:spLocks noChangeArrowheads="1"/>
          </p:cNvSpPr>
          <p:nvPr/>
        </p:nvSpPr>
        <p:spPr bwMode="auto">
          <a:xfrm>
            <a:off x="762000" y="5638800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8198" name="Text Box 6042"/>
          <p:cNvSpPr txBox="1">
            <a:spLocks noChangeArrowheads="1"/>
          </p:cNvSpPr>
          <p:nvPr/>
        </p:nvSpPr>
        <p:spPr bwMode="auto">
          <a:xfrm>
            <a:off x="762000" y="59436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In preparation</a:t>
            </a:r>
          </a:p>
        </p:txBody>
      </p:sp>
      <p:sp>
        <p:nvSpPr>
          <p:cNvPr id="8199" name="Rectangle 6043"/>
          <p:cNvSpPr>
            <a:spLocks noChangeArrowheads="1"/>
          </p:cNvSpPr>
          <p:nvPr/>
        </p:nvSpPr>
        <p:spPr bwMode="auto">
          <a:xfrm>
            <a:off x="457200" y="632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6044"/>
          <p:cNvSpPr txBox="1">
            <a:spLocks noChangeArrowheads="1"/>
          </p:cNvSpPr>
          <p:nvPr/>
        </p:nvSpPr>
        <p:spPr bwMode="auto">
          <a:xfrm>
            <a:off x="762000" y="62484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Overdue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7005"/>
              </p:ext>
            </p:extLst>
          </p:nvPr>
        </p:nvGraphicFramePr>
        <p:xfrm>
          <a:off x="1828800" y="1600200"/>
          <a:ext cx="5470523" cy="4086368"/>
        </p:xfrm>
        <a:graphic>
          <a:graphicData uri="http://schemas.openxmlformats.org/drawingml/2006/table">
            <a:tbl>
              <a:tblPr/>
              <a:tblGrid>
                <a:gridCol w="668001"/>
                <a:gridCol w="404849"/>
                <a:gridCol w="404849"/>
                <a:gridCol w="404849"/>
                <a:gridCol w="484132"/>
                <a:gridCol w="414408"/>
                <a:gridCol w="414408"/>
                <a:gridCol w="357055"/>
                <a:gridCol w="404849"/>
                <a:gridCol w="303637"/>
                <a:gridCol w="404849"/>
                <a:gridCol w="404849"/>
                <a:gridCol w="399788"/>
              </a:tblGrid>
              <a:tr h="1752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</a:rPr>
                        <a:t>Months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Times New Roman"/>
                          <a:ea typeface="Times New Roman"/>
                        </a:rPr>
                        <a:t>WP1</a:t>
                      </a:r>
                      <a:br>
                        <a:rPr lang="en-GB" sz="800" b="1">
                          <a:latin typeface="Times New Roman"/>
                          <a:ea typeface="Times New Roman"/>
                        </a:rPr>
                      </a:br>
                      <a:r>
                        <a:rPr lang="en-GB" sz="800" b="1">
                          <a:latin typeface="Times New Roman"/>
                          <a:ea typeface="Times New Roman"/>
                        </a:rPr>
                        <a:t>Policy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79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T1.1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Policy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D1.2.1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D1.1</a:t>
                      </a:r>
                      <a:br>
                        <a:rPr lang="en-GB" sz="700" dirty="0">
                          <a:latin typeface="Times New Roman"/>
                          <a:ea typeface="Times New Roman"/>
                        </a:rPr>
                      </a:b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D1.2.2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D1.2.3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D1.2.4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T1.2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Impact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D1.3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</a:rPr>
                        <a:t>T1.3</a:t>
                      </a:r>
                      <a:br>
                        <a:rPr lang="fr-FR" sz="800">
                          <a:latin typeface="Times New Roman"/>
                          <a:ea typeface="Times New Roman"/>
                        </a:rPr>
                      </a:br>
                      <a:r>
                        <a:rPr lang="fr-FR" sz="800">
                          <a:latin typeface="Times New Roman"/>
                          <a:ea typeface="Times New Roman"/>
                        </a:rPr>
                        <a:t>Events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dirty="0">
                          <a:latin typeface="Times New Roman"/>
                          <a:ea typeface="Times New Roman"/>
                        </a:rPr>
                        <a:t>MS1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8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/>
                          <a:ea typeface="Times New Roman"/>
                        </a:rPr>
                        <a:t>WP2</a:t>
                      </a:r>
                      <a:br>
                        <a:rPr lang="fr-FR" sz="800" b="1">
                          <a:latin typeface="Times New Roman"/>
                          <a:ea typeface="Times New Roman"/>
                        </a:rPr>
                      </a:br>
                      <a:r>
                        <a:rPr lang="fr-FR" sz="800" b="1">
                          <a:latin typeface="Times New Roman"/>
                          <a:ea typeface="Times New Roman"/>
                        </a:rPr>
                        <a:t>GridCafé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</a:rPr>
                        <a:t>T2.1</a:t>
                      </a:r>
                      <a:br>
                        <a:rPr lang="fr-FR" sz="800">
                          <a:latin typeface="Times New Roman"/>
                          <a:ea typeface="Times New Roman"/>
                        </a:rPr>
                      </a:br>
                      <a:r>
                        <a:rPr lang="fr-FR" sz="800">
                          <a:latin typeface="Times New Roman"/>
                          <a:ea typeface="Times New Roman"/>
                        </a:rPr>
                        <a:t>GridCafé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T2.2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GridGuide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D2.1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T2.3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GridCast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Times New Roman"/>
                          <a:ea typeface="Times New Roman"/>
                        </a:rPr>
                        <a:t>WP3</a:t>
                      </a:r>
                      <a:br>
                        <a:rPr lang="en-GB" sz="800" b="1">
                          <a:latin typeface="Times New Roman"/>
                          <a:ea typeface="Times New Roman"/>
                        </a:rPr>
                      </a:br>
                      <a:r>
                        <a:rPr lang="en-GB" sz="800" b="1">
                          <a:latin typeface="Times New Roman"/>
                          <a:ea typeface="Times New Roman"/>
                        </a:rPr>
                        <a:t>iSGTW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T3.1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Weekly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D3.1</a:t>
                      </a:r>
                      <a:br>
                        <a:rPr lang="en-GB" sz="700" dirty="0">
                          <a:latin typeface="Times New Roman"/>
                          <a:ea typeface="Times New Roman"/>
                        </a:rPr>
                      </a:b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cont.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D3.2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D3.4.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T3.2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New media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D3.3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Times New Roman"/>
                          <a:ea typeface="Times New Roman"/>
                        </a:rPr>
                        <a:t>WP4 Mgmt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T4.1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D4.1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D4.2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MS11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D4.3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MS12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WP1: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Grid policy outreach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55626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6600"/>
                </a:solidFill>
              </a:rPr>
              <a:t>Progress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GridBriefing</a:t>
            </a:r>
            <a:r>
              <a:rPr lang="en-US" sz="1600" dirty="0" smtClean="0">
                <a:solidFill>
                  <a:schemeClr val="tx1"/>
                </a:solidFill>
              </a:rPr>
              <a:t> ‘Mapping the e-Infrastructure Landscape released at the e-</a:t>
            </a:r>
            <a:r>
              <a:rPr lang="en-US" sz="1600" dirty="0" err="1" smtClean="0">
                <a:solidFill>
                  <a:schemeClr val="tx1"/>
                </a:solidFill>
              </a:rPr>
              <a:t>Concertation</a:t>
            </a:r>
            <a:r>
              <a:rPr lang="en-US" sz="1600" dirty="0" smtClean="0">
                <a:solidFill>
                  <a:schemeClr val="tx1"/>
                </a:solidFill>
              </a:rPr>
              <a:t> meeting and online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e-</a:t>
            </a:r>
            <a:r>
              <a:rPr lang="en-US" sz="1600" dirty="0" err="1" smtClean="0">
                <a:solidFill>
                  <a:schemeClr val="tx1"/>
                </a:solidFill>
              </a:rPr>
              <a:t>Concertation</a:t>
            </a:r>
            <a:r>
              <a:rPr lang="en-US" sz="1600" dirty="0" smtClean="0">
                <a:solidFill>
                  <a:schemeClr val="tx1"/>
                </a:solidFill>
              </a:rPr>
              <a:t> feedback and report completed for the EC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Policy advisory </a:t>
            </a:r>
            <a:r>
              <a:rPr lang="en-US" sz="1600" dirty="0">
                <a:solidFill>
                  <a:schemeClr val="tx1"/>
                </a:solidFill>
              </a:rPr>
              <a:t>group </a:t>
            </a:r>
            <a:r>
              <a:rPr lang="en-US" sz="1600" dirty="0" smtClean="0">
                <a:solidFill>
                  <a:schemeClr val="tx1"/>
                </a:solidFill>
              </a:rPr>
              <a:t>for e-</a:t>
            </a:r>
            <a:r>
              <a:rPr lang="en-US" sz="1600" dirty="0" err="1" smtClean="0">
                <a:solidFill>
                  <a:schemeClr val="tx1"/>
                </a:solidFill>
              </a:rPr>
              <a:t>ScienceTalk</a:t>
            </a:r>
            <a:r>
              <a:rPr lang="en-US" sz="1600" dirty="0" smtClean="0">
                <a:solidFill>
                  <a:schemeClr val="tx1"/>
                </a:solidFill>
              </a:rPr>
              <a:t> includes the e-IRG Board with additional advisors </a:t>
            </a:r>
            <a:r>
              <a:rPr lang="en-US" sz="1600" dirty="0" err="1" smtClean="0">
                <a:solidFill>
                  <a:schemeClr val="tx1"/>
                </a:solidFill>
              </a:rPr>
              <a:t>eg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Silvana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Muscella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Matti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Heikkurinen</a:t>
            </a:r>
            <a:r>
              <a:rPr lang="en-US" sz="1600" dirty="0" smtClean="0">
                <a:solidFill>
                  <a:schemeClr val="tx1"/>
                </a:solidFill>
              </a:rPr>
              <a:t>, Dieter </a:t>
            </a:r>
            <a:r>
              <a:rPr lang="en-US" sz="1600" dirty="0" err="1" smtClean="0">
                <a:solidFill>
                  <a:schemeClr val="tx1"/>
                </a:solidFill>
              </a:rPr>
              <a:t>Kranzlmueller</a:t>
            </a:r>
            <a:r>
              <a:rPr lang="en-US" sz="1600" dirty="0" smtClean="0">
                <a:solidFill>
                  <a:schemeClr val="tx1"/>
                </a:solidFill>
              </a:rPr>
              <a:t>, Florida </a:t>
            </a:r>
            <a:r>
              <a:rPr lang="en-US" sz="1600" dirty="0" err="1" smtClean="0">
                <a:solidFill>
                  <a:schemeClr val="tx1"/>
                </a:solidFill>
              </a:rPr>
              <a:t>Estrella</a:t>
            </a:r>
            <a:r>
              <a:rPr lang="en-US" sz="1600" dirty="0" smtClean="0">
                <a:solidFill>
                  <a:schemeClr val="tx1"/>
                </a:solidFill>
              </a:rPr>
              <a:t> and Leif </a:t>
            </a:r>
            <a:r>
              <a:rPr lang="en-US" sz="1600" dirty="0" err="1" smtClean="0">
                <a:solidFill>
                  <a:schemeClr val="tx1"/>
                </a:solidFill>
              </a:rPr>
              <a:t>Laaksonen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MoU</a:t>
            </a:r>
            <a:r>
              <a:rPr lang="en-US" sz="1600" dirty="0" smtClean="0">
                <a:solidFill>
                  <a:schemeClr val="tx1"/>
                </a:solidFill>
              </a:rPr>
              <a:t> signed with e-IRGSP2/3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Took part in particle physics 6</a:t>
            </a:r>
            <a:r>
              <a:rPr lang="en-US" sz="1600" baseline="30000" dirty="0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Form seminar at QMUL to reach out to younger audiences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Completed policy engagement strategy deliverable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Blogged remotely from PRACE/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LinkSCEEM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Winter School, January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98" y="1451660"/>
            <a:ext cx="2459004" cy="347821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Catherine\Downloads\e-i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72672"/>
            <a:ext cx="156298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WP1: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Grid policy outreach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42672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6600"/>
                </a:solidFill>
              </a:rPr>
              <a:t>Next steps</a:t>
            </a:r>
            <a:endParaRPr lang="en-US" sz="2400" b="1" dirty="0">
              <a:solidFill>
                <a:srgbClr val="FF66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Supercomputing </a:t>
            </a:r>
            <a:r>
              <a:rPr lang="en-US" sz="1600" dirty="0" err="1" smtClean="0">
                <a:solidFill>
                  <a:schemeClr val="tx1"/>
                </a:solidFill>
              </a:rPr>
              <a:t>GridBriefing</a:t>
            </a:r>
            <a:r>
              <a:rPr lang="en-US" sz="1600" dirty="0" smtClean="0">
                <a:solidFill>
                  <a:schemeClr val="tx1"/>
                </a:solidFill>
              </a:rPr>
              <a:t> currently being designed 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New name for the </a:t>
            </a:r>
            <a:r>
              <a:rPr lang="en-US" sz="1600" dirty="0" err="1" smtClean="0">
                <a:solidFill>
                  <a:schemeClr val="tx1"/>
                </a:solidFill>
              </a:rPr>
              <a:t>GridBriefings</a:t>
            </a:r>
            <a:r>
              <a:rPr lang="en-US" sz="1600" dirty="0" smtClean="0">
                <a:solidFill>
                  <a:schemeClr val="tx1"/>
                </a:solidFill>
              </a:rPr>
              <a:t> at the close of Year 1.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Working on making them more readable and searchable online.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Identifying policy events for later in the year </a:t>
            </a:r>
            <a:r>
              <a:rPr lang="en-US" sz="1600" dirty="0" err="1" smtClean="0">
                <a:solidFill>
                  <a:schemeClr val="tx1"/>
                </a:solidFill>
              </a:rPr>
              <a:t>eg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eChallenges</a:t>
            </a:r>
            <a:r>
              <a:rPr lang="en-US" sz="1600" dirty="0" smtClean="0">
                <a:solidFill>
                  <a:schemeClr val="tx1"/>
                </a:solidFill>
              </a:rPr>
              <a:t>, October, Florence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Future topic ideas</a:t>
            </a:r>
            <a:endParaRPr lang="en-US" sz="1600" dirty="0">
              <a:solidFill>
                <a:schemeClr val="tx1"/>
              </a:solidFill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International dimension of grids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eGovernment</a:t>
            </a: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Impact indicators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Digital Agenda for Europe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Next Framework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programme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4495800" cy="2528888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Catherine\Desktop\eST PMB Jan 11\GC-Snapshot_001_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2" y="2133600"/>
            <a:ext cx="3730625" cy="208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302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WP2: 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GridCafé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GridCast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GridGuide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-28575" y="1265322"/>
            <a:ext cx="6010275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6600"/>
                </a:solidFill>
                <a:ea typeface="ＭＳ Ｐゴシック" pitchFamily="-109" charset="-128"/>
              </a:rPr>
              <a:t>Progress</a:t>
            </a:r>
            <a:endParaRPr lang="en-US" sz="2000" b="1" dirty="0">
              <a:solidFill>
                <a:srgbClr val="FF6600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ea typeface="ＭＳ Ｐゴシック" pitchFamily="-109" charset="-128"/>
              </a:rPr>
              <a:t> </a:t>
            </a:r>
            <a:r>
              <a:rPr lang="en-GB" sz="1300" b="1" dirty="0">
                <a:solidFill>
                  <a:schemeClr val="tx1"/>
                </a:solidFill>
                <a:ea typeface="ＭＳ Ｐゴシック" pitchFamily="-109" charset="-128"/>
              </a:rPr>
              <a:t>e-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ScienceTalk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Feeds included from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iSGTW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on to the home page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Working on a new CMS to drive all the websites – Drupal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French version of </a:t>
            </a:r>
            <a:r>
              <a:rPr lang="en-US" sz="1300" dirty="0" err="1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launched in December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Russian translation worked on by intern at QMUL, testing </a:t>
            </a:r>
            <a:b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</a:b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the script in Drupal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Concept ideas for e-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ScienceCity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developing, along with the 3D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GridCafe</a:t>
            </a:r>
            <a:endParaRPr lang="en-GB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Cleaned up references to old projects, now identifying </a:t>
            </a:r>
            <a:b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</a:b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new people profiles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GB" sz="1300" b="1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Mini </a:t>
            </a:r>
            <a:r>
              <a:rPr lang="en-US" sz="1300" dirty="0" err="1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at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EUAfrica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e-Infrastructures Meeting, </a:t>
            </a:r>
            <a:b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</a:b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9-10 Dec,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Helskinki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(+poster, media sponsorship)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at PRACE/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LinkSCEEM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Winter School, 24-27 Jan, Nicosia 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(5 bloggers)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GridGuide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/ RTM</a:t>
            </a:r>
            <a:endParaRPr lang="en-US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More than 600 CE reports added, round trip enquiry time </a:t>
            </a:r>
            <a:b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</a:b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issues solved to show more jobs.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pic>
        <p:nvPicPr>
          <p:cNvPr id="2051" name="Picture 3" descr="C:\Users\Catherine\Desktop\eST PMB Jan 11\Cloud-Test03_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7" y="1499909"/>
            <a:ext cx="1524000" cy="16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therine\Desktop\eST PMB Jan 11\GC-Snapshot_002_s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26" y="4222097"/>
            <a:ext cx="4123398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302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WP2: 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GridCafé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GridCast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GridGuide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3824" y="1371599"/>
            <a:ext cx="7191376" cy="548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6600"/>
                </a:solidFill>
                <a:ea typeface="ＭＳ Ｐゴシック" pitchFamily="-109" charset="-128"/>
              </a:rPr>
              <a:t>Next steps</a:t>
            </a:r>
            <a:endParaRPr lang="en-US" sz="2000" b="1" dirty="0">
              <a:solidFill>
                <a:srgbClr val="FF6600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ea typeface="ＭＳ Ｐゴシック" pitchFamily="-109" charset="-128"/>
              </a:rPr>
              <a:t> </a:t>
            </a:r>
            <a:r>
              <a:rPr lang="en-GB" sz="1300" b="1" dirty="0">
                <a:solidFill>
                  <a:schemeClr val="tx1"/>
                </a:solidFill>
                <a:ea typeface="ＭＳ Ｐゴシック" pitchFamily="-109" charset="-128"/>
              </a:rPr>
              <a:t>e-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ScienceTalk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New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leaflet and promotional materials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eg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pens, banner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Copyright notices – apply by the end of the first period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New translations for the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eg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Chinese – ASGC working on this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Volunteer computing contributions from Citizen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CyberScience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(and EDGI)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Build the new e-Science landing area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Build a test version of the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CloudLounge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ready for the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CloudScape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III event in March</a:t>
            </a:r>
          </a:p>
          <a:p>
            <a:pPr indent="-57150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Longer, more editorial posts – some of these have been tried out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Upcoming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GridCasts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at Cloudscape-III, ISGC, TERENA TF-CPR, </a:t>
            </a:r>
            <a:r>
              <a:rPr lang="en-GB" sz="1300">
                <a:solidFill>
                  <a:schemeClr val="tx1"/>
                </a:solidFill>
                <a:ea typeface="ＭＳ Ｐゴシック" pitchFamily="-109" charset="-128"/>
              </a:rPr>
              <a:t>EGI </a:t>
            </a:r>
            <a:r>
              <a:rPr lang="en-GB" sz="1300" smtClean="0">
                <a:solidFill>
                  <a:schemeClr val="tx1"/>
                </a:solidFill>
                <a:ea typeface="ＭＳ Ｐゴシック" pitchFamily="-109" charset="-128"/>
              </a:rPr>
              <a:t>User Forum</a:t>
            </a: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,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PRACE/DEISA </a:t>
            </a: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Symposium</a:t>
            </a:r>
            <a:endParaRPr lang="en-GB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Experiment more with longer videos, a ‘day in the life’, a conference overview,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vox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pops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GridGuide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/ RTM</a:t>
            </a:r>
            <a:endParaRPr lang="en-US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Work on the USP – who is it for? NGIs being encouraged to add sites. NRENs?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Should we also include projects as well as individual sites?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Working with ATLAS to include their jobs as a new layer in RTM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1400174"/>
            <a:ext cx="2514600" cy="23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6600"/>
                </a:solidFill>
              </a:rPr>
              <a:t>Progress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New editor appointed, starts on 1 April 2011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New edition launched as the Digital Scientist as planned on 12 January 2011 using the new CMS.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Legal letter received on Friday 14 January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Now publishing as </a:t>
            </a:r>
            <a:r>
              <a:rPr lang="en-US" sz="1800" dirty="0" err="1" smtClean="0">
                <a:solidFill>
                  <a:schemeClr val="tx1"/>
                </a:solidFill>
              </a:rPr>
              <a:t>iSGTW</a:t>
            </a:r>
            <a:r>
              <a:rPr lang="en-US" sz="1800" dirty="0" smtClean="0">
                <a:solidFill>
                  <a:schemeClr val="tx1"/>
                </a:solidFill>
              </a:rPr>
              <a:t> from isgtw.org while we await legal advice from Fermi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First feedback gathered from CERN IT </a:t>
            </a:r>
            <a:r>
              <a:rPr lang="en-US" sz="1800" dirty="0" err="1">
                <a:solidFill>
                  <a:schemeClr val="tx1"/>
                </a:solidFill>
              </a:rPr>
              <a:t>D</a:t>
            </a:r>
            <a:r>
              <a:rPr lang="en-US" sz="1800" dirty="0" err="1" smtClean="0">
                <a:solidFill>
                  <a:schemeClr val="tx1"/>
                </a:solidFill>
              </a:rPr>
              <a:t>ept</a:t>
            </a:r>
            <a:r>
              <a:rPr lang="en-US" sz="1800" dirty="0" smtClean="0">
                <a:solidFill>
                  <a:schemeClr val="tx1"/>
                </a:solidFill>
              </a:rPr>
              <a:t>, PMB, Board and EC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Any further PMB feedback?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WP3: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iSGTW</a:t>
            </a:r>
            <a:endParaRPr lang="en-US" sz="36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43050"/>
            <a:ext cx="3301316" cy="591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0"/>
            <a:ext cx="2580533" cy="396240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WP3: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iSGTW</a:t>
            </a:r>
            <a:endParaRPr lang="en-US" sz="36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1457325"/>
            <a:ext cx="70866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6600"/>
                </a:solidFill>
              </a:rPr>
              <a:t>Next steps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Implement changes to the site layout before it becomes too fixed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Decide whether to pursue using The Digital Scientist name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If not, identify a new name in collaboration with the PMB, Board and EC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</a:pPr>
            <a:r>
              <a:rPr lang="en-US" sz="1800" dirty="0" smtClean="0">
                <a:solidFill>
                  <a:srgbClr val="FF6600"/>
                </a:solidFill>
              </a:rPr>
              <a:t>Issues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Remaining development budget for changing to a new name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Funding a ‘due diligence’ check on a new name ($1-2000 per name)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Moving the ownership of the URL to Europe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Legal protection of </a:t>
            </a:r>
            <a:r>
              <a:rPr lang="en-US" sz="1800" dirty="0" err="1" smtClean="0">
                <a:solidFill>
                  <a:schemeClr val="tx1"/>
                </a:solidFill>
              </a:rPr>
              <a:t>iSGTW</a:t>
            </a:r>
            <a:r>
              <a:rPr lang="en-US" sz="1800" dirty="0" smtClean="0">
                <a:solidFill>
                  <a:schemeClr val="tx1"/>
                </a:solidFill>
              </a:rPr>
              <a:t> and the new name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WP4: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Management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915400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6600"/>
                </a:solidFill>
              </a:rPr>
              <a:t>Progress</a:t>
            </a:r>
            <a:endParaRPr lang="en-US" sz="1800" b="1" dirty="0">
              <a:solidFill>
                <a:srgbClr val="FF66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All pre-financing payments made to partners – EC very slow to </a:t>
            </a:r>
            <a:r>
              <a:rPr lang="en-US" sz="1600" dirty="0" err="1" smtClean="0">
                <a:solidFill>
                  <a:schemeClr val="tx1"/>
                </a:solidFill>
              </a:rPr>
              <a:t>authorise</a:t>
            </a:r>
            <a:r>
              <a:rPr lang="en-US" sz="1600" dirty="0" smtClean="0">
                <a:solidFill>
                  <a:schemeClr val="tx1"/>
                </a:solidFill>
              </a:rPr>
              <a:t> payments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Dissemination </a:t>
            </a:r>
            <a:r>
              <a:rPr lang="en-US" sz="1600" dirty="0">
                <a:solidFill>
                  <a:schemeClr val="tx1"/>
                </a:solidFill>
              </a:rPr>
              <a:t>Plan </a:t>
            </a:r>
            <a:r>
              <a:rPr lang="en-US" sz="1600" dirty="0" smtClean="0">
                <a:solidFill>
                  <a:schemeClr val="tx1"/>
                </a:solidFill>
              </a:rPr>
              <a:t>submitted in PM2, Quality Plan and Policy Engagement Strategy in PM3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QR1 report submitted in PM4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Project timesheets moved to </a:t>
            </a:r>
            <a:r>
              <a:rPr lang="en-US" sz="1600" dirty="0" err="1" smtClean="0">
                <a:solidFill>
                  <a:schemeClr val="tx1"/>
                </a:solidFill>
              </a:rPr>
              <a:t>EasyTS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Presentations planned at ASSYST, Paris, 31 January and British Science Association Science Communication Conference, UK, 25 May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Costings</a:t>
            </a:r>
            <a:r>
              <a:rPr lang="en-US" sz="1600" dirty="0" smtClean="0">
                <a:solidFill>
                  <a:schemeClr val="tx1"/>
                </a:solidFill>
              </a:rPr>
              <a:t> for e-</a:t>
            </a:r>
            <a:r>
              <a:rPr lang="en-US" sz="1600" dirty="0" err="1" smtClean="0">
                <a:solidFill>
                  <a:schemeClr val="tx1"/>
                </a:solidFill>
              </a:rPr>
              <a:t>Concertation</a:t>
            </a:r>
            <a:r>
              <a:rPr lang="en-US" sz="1600" dirty="0" smtClean="0">
                <a:solidFill>
                  <a:schemeClr val="tx1"/>
                </a:solidFill>
              </a:rPr>
              <a:t> meetings now confirmed, working on an </a:t>
            </a:r>
            <a:r>
              <a:rPr lang="en-US" sz="1600" dirty="0">
                <a:solidFill>
                  <a:schemeClr val="tx1"/>
                </a:solidFill>
              </a:rPr>
              <a:t>amendment to the </a:t>
            </a:r>
            <a:r>
              <a:rPr lang="en-US" sz="1600" dirty="0" err="1" smtClean="0">
                <a:solidFill>
                  <a:schemeClr val="tx1"/>
                </a:solidFill>
              </a:rPr>
              <a:t>DoW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Weekly meetings continuing with the project team, F2F held at CERN in December to discuss long term aims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Travel: invitations to Taiwan for ISGC, some costs will be met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MoU</a:t>
            </a:r>
            <a:r>
              <a:rPr lang="en-US" sz="1600" dirty="0" smtClean="0">
                <a:solidFill>
                  <a:schemeClr val="tx1"/>
                </a:solidFill>
              </a:rPr>
              <a:t> with e-IRGSP2/3 now signed, </a:t>
            </a:r>
            <a:r>
              <a:rPr lang="en-US" sz="1600" dirty="0" err="1" smtClean="0">
                <a:solidFill>
                  <a:schemeClr val="tx1"/>
                </a:solidFill>
              </a:rPr>
              <a:t>EUIndiaGrid</a:t>
            </a:r>
            <a:r>
              <a:rPr lang="en-US" sz="1600" dirty="0" smtClean="0">
                <a:solidFill>
                  <a:schemeClr val="tx1"/>
                </a:solidFill>
              </a:rPr>
              <a:t> ready to sign, other leads identified at the CHAIN Launch event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Q1 Effort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337897"/>
              </p:ext>
            </p:extLst>
          </p:nvPr>
        </p:nvGraphicFramePr>
        <p:xfrm>
          <a:off x="381000" y="1729977"/>
          <a:ext cx="7543799" cy="1904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158"/>
                <a:gridCol w="993911"/>
                <a:gridCol w="862148"/>
                <a:gridCol w="960563"/>
                <a:gridCol w="862148"/>
                <a:gridCol w="862148"/>
                <a:gridCol w="812535"/>
                <a:gridCol w="840188"/>
              </a:tblGrid>
              <a:tr h="5217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Work package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September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October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November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 plan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Linear Q plan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achieved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WP1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3.9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92%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WP2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75%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WP3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121%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WP4-M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113%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WP2-UNF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WP4-UNF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18%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76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192.0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90%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1371599"/>
            <a:ext cx="533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6600"/>
                </a:solidFill>
              </a:rPr>
              <a:t>Overall effort achieved in Q1 in </a:t>
            </a:r>
            <a:r>
              <a:rPr lang="en-GB" sz="1400" b="1" dirty="0" smtClean="0">
                <a:solidFill>
                  <a:srgbClr val="FF6600"/>
                </a:solidFill>
              </a:rPr>
              <a:t>PMs: per work package</a:t>
            </a:r>
            <a:endParaRPr lang="en-US" sz="1400" b="1" dirty="0">
              <a:solidFill>
                <a:srgbClr val="FF66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48865"/>
              </p:ext>
            </p:extLst>
          </p:nvPr>
        </p:nvGraphicFramePr>
        <p:xfrm>
          <a:off x="381000" y="4202012"/>
          <a:ext cx="7619999" cy="167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795"/>
                <a:gridCol w="1003950"/>
                <a:gridCol w="870857"/>
                <a:gridCol w="970266"/>
                <a:gridCol w="870857"/>
                <a:gridCol w="870857"/>
                <a:gridCol w="820742"/>
                <a:gridCol w="848675"/>
              </a:tblGrid>
              <a:tr h="51223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Partner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September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October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November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plan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Linear Q plan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achieved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9402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CERN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90%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402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APO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110%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402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QMUL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80%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402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IMPERIAL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80%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4028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EGI.eu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110%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402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15.8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90%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33600" y="3821011"/>
            <a:ext cx="4676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6600"/>
                </a:solidFill>
              </a:rPr>
              <a:t>Overall effort achieved in Q1 in </a:t>
            </a:r>
            <a:r>
              <a:rPr lang="en-GB" sz="1400" b="1" dirty="0" smtClean="0">
                <a:solidFill>
                  <a:srgbClr val="FF6600"/>
                </a:solidFill>
              </a:rPr>
              <a:t>PMs: per partner</a:t>
            </a:r>
            <a:endParaRPr lang="en-US" sz="1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1060</Words>
  <Application>Microsoft Office PowerPoint</Application>
  <PresentationFormat>On-screen Show (4:3)</PresentationFormat>
  <Paragraphs>379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Design</vt:lpstr>
      <vt:lpstr>1_Default Design</vt:lpstr>
      <vt:lpstr>E-ScienceTalk PMB</vt:lpstr>
      <vt:lpstr>WP1: Grid policy outreach</vt:lpstr>
      <vt:lpstr>WP1: Grid policy outreach</vt:lpstr>
      <vt:lpstr>WP2:  GridCafé, GridCast, GridGuide</vt:lpstr>
      <vt:lpstr>WP2:  GridCafé, GridCast, GridGuide</vt:lpstr>
      <vt:lpstr>WP3: iSGTW</vt:lpstr>
      <vt:lpstr>WP3: iSGTW</vt:lpstr>
      <vt:lpstr>WP4: Management</vt:lpstr>
      <vt:lpstr>Q1 Effort</vt:lpstr>
      <vt:lpstr>Expected spend profile</vt:lpstr>
      <vt:lpstr>Estimated expenditure</vt:lpstr>
      <vt:lpstr>Deliverables and  milestones tracking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Catherine</cp:lastModifiedBy>
  <cp:revision>236</cp:revision>
  <dcterms:created xsi:type="dcterms:W3CDTF">2010-08-24T22:35:25Z</dcterms:created>
  <dcterms:modified xsi:type="dcterms:W3CDTF">2011-01-27T21:53:01Z</dcterms:modified>
</cp:coreProperties>
</file>