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9.png" ContentType="image/png"/>
  <Override PartName="/ppt/media/image8.jpeg" ContentType="image/jpeg"/>
  <Override PartName="/ppt/media/image5.png" ContentType="image/png"/>
  <Override PartName="/ppt/media/image7.png" ContentType="image/png"/>
  <Override PartName="/ppt/media/image4.png" ContentType="image/png"/>
  <Override PartName="/ppt/media/image6.jpeg" ContentType="image/jpe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en-GB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en-GB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GB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en-GB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64CB93F-307B-488D-9236-BCFD8C1B9C50}" type="slidenum">
              <a:rPr lang="en-GB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r>
              <a:rPr lang="en-GB" sz="2000">
                <a:latin typeface="Arial"/>
              </a:rPr>
              <a:t>I would like to thank you all for coming, my name is Davor, I will be a activity coordinator for DARIAH CC (together with prof Karolj Skala),</a:t>
            </a:r>
            <a:endParaRPr/>
          </a:p>
          <a:p>
            <a:r>
              <a:rPr lang="en-GB" sz="2000">
                <a:latin typeface="Arial"/>
              </a:rPr>
              <a:t>I’m a postdoctoral researcher at Ruđer Bošković Institute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-10800" y="-14400"/>
            <a:ext cx="7210800" cy="327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8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-10800" y="-14400"/>
            <a:ext cx="7210800" cy="327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6453360"/>
            <a:ext cx="9143280" cy="40392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467640" y="6453360"/>
            <a:ext cx="2159280" cy="431280"/>
          </a:xfrm>
          <a:prstGeom prst="rect">
            <a:avLst/>
          </a:prstGeom>
          <a:noFill/>
          <a:ln w="25560"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1400">
                <a:solidFill>
                  <a:srgbClr val="ffffff"/>
                </a:solidFill>
                <a:latin typeface="Calibri"/>
              </a:rPr>
              <a:t>9</a:t>
            </a:r>
            <a:r>
              <a:rPr lang="en-GB" sz="1400" baseline="101000">
                <a:solidFill>
                  <a:srgbClr val="ffffff"/>
                </a:solidFill>
                <a:latin typeface="Calibri"/>
              </a:rPr>
              <a:t>th</a:t>
            </a:r>
            <a:r>
              <a:rPr lang="en-GB" sz="1400">
                <a:solidFill>
                  <a:srgbClr val="ffffff"/>
                </a:solidFill>
                <a:latin typeface="Calibri"/>
              </a:rPr>
              <a:t> June 2016</a:t>
            </a:r>
            <a:endParaRPr/>
          </a:p>
        </p:txBody>
      </p:sp>
      <p:sp>
        <p:nvSpPr>
          <p:cNvPr id="2" name="CustomShape 3"/>
          <p:cNvSpPr/>
          <p:nvPr/>
        </p:nvSpPr>
        <p:spPr>
          <a:xfrm>
            <a:off x="2699640" y="6453360"/>
            <a:ext cx="3599280" cy="431280"/>
          </a:xfrm>
          <a:prstGeom prst="rect">
            <a:avLst/>
          </a:prstGeom>
          <a:noFill/>
          <a:ln w="25560"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1400">
                <a:solidFill>
                  <a:srgbClr val="ffffff"/>
                </a:solidFill>
                <a:latin typeface="Calibri"/>
              </a:rPr>
              <a:t>EGI DARIAH CC web-meeting 11</a:t>
            </a:r>
            <a:endParaRPr/>
          </a:p>
        </p:txBody>
      </p:sp>
      <p:sp>
        <p:nvSpPr>
          <p:cNvPr id="3" name="CustomShape 4"/>
          <p:cNvSpPr/>
          <p:nvPr/>
        </p:nvSpPr>
        <p:spPr>
          <a:xfrm>
            <a:off x="7596360" y="6453360"/>
            <a:ext cx="1187640" cy="431280"/>
          </a:xfrm>
          <a:prstGeom prst="rect">
            <a:avLst/>
          </a:prstGeom>
          <a:noFill/>
          <a:ln w="25560">
            <a:noFill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67640" y="58680"/>
            <a:ext cx="7940880" cy="633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6453360"/>
            <a:ext cx="9143280" cy="40392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</p:sp>
      <p:sp>
        <p:nvSpPr>
          <p:cNvPr id="41" name="CustomShape 2"/>
          <p:cNvSpPr/>
          <p:nvPr/>
        </p:nvSpPr>
        <p:spPr>
          <a:xfrm>
            <a:off x="467640" y="6453360"/>
            <a:ext cx="2159280" cy="431280"/>
          </a:xfrm>
          <a:prstGeom prst="rect">
            <a:avLst/>
          </a:prstGeom>
          <a:noFill/>
          <a:ln w="25560"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1400">
                <a:solidFill>
                  <a:srgbClr val="ffffff"/>
                </a:solidFill>
                <a:latin typeface="Calibri"/>
              </a:rPr>
              <a:t>9</a:t>
            </a:r>
            <a:r>
              <a:rPr lang="en-GB" sz="1400" baseline="101000">
                <a:solidFill>
                  <a:srgbClr val="ffffff"/>
                </a:solidFill>
                <a:latin typeface="Calibri"/>
              </a:rPr>
              <a:t>th</a:t>
            </a:r>
            <a:r>
              <a:rPr lang="en-GB" sz="1400">
                <a:solidFill>
                  <a:srgbClr val="ffffff"/>
                </a:solidFill>
                <a:latin typeface="Calibri"/>
              </a:rPr>
              <a:t> June 2016</a:t>
            </a:r>
            <a:endParaRPr/>
          </a:p>
        </p:txBody>
      </p:sp>
      <p:sp>
        <p:nvSpPr>
          <p:cNvPr id="42" name="CustomShape 3"/>
          <p:cNvSpPr/>
          <p:nvPr/>
        </p:nvSpPr>
        <p:spPr>
          <a:xfrm>
            <a:off x="2699640" y="6453360"/>
            <a:ext cx="3599280" cy="431280"/>
          </a:xfrm>
          <a:prstGeom prst="rect">
            <a:avLst/>
          </a:prstGeom>
          <a:noFill/>
          <a:ln w="25560"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GB" sz="1400">
                <a:solidFill>
                  <a:srgbClr val="ffffff"/>
                </a:solidFill>
                <a:latin typeface="Calibri"/>
              </a:rPr>
              <a:t>EGI DARIAH CC web-meeting 11</a:t>
            </a:r>
            <a:endParaRPr/>
          </a:p>
        </p:txBody>
      </p:sp>
      <p:sp>
        <p:nvSpPr>
          <p:cNvPr id="43" name="CustomShape 4"/>
          <p:cNvSpPr/>
          <p:nvPr/>
        </p:nvSpPr>
        <p:spPr>
          <a:xfrm>
            <a:off x="7596360" y="6453360"/>
            <a:ext cx="1187640" cy="431280"/>
          </a:xfrm>
          <a:prstGeom prst="rect">
            <a:avLst/>
          </a:prstGeom>
          <a:noFill/>
          <a:ln w="25560">
            <a:noFill/>
          </a:ln>
        </p:spPr>
      </p:sp>
      <p:sp>
        <p:nvSpPr>
          <p:cNvPr id="44" name="CustomShape 5"/>
          <p:cNvSpPr/>
          <p:nvPr/>
        </p:nvSpPr>
        <p:spPr>
          <a:xfrm>
            <a:off x="0" y="0"/>
            <a:ext cx="9143280" cy="69192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</p:sp>
      <p:pic>
        <p:nvPicPr>
          <p:cNvPr id="45" name="Picture 4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7295400" y="44640"/>
            <a:ext cx="1812240" cy="611280"/>
          </a:xfrm>
          <a:prstGeom prst="rect">
            <a:avLst/>
          </a:prstGeom>
          <a:ln>
            <a:noFill/>
          </a:ln>
        </p:spPr>
      </p:pic>
      <p:sp>
        <p:nvSpPr>
          <p:cNvPr id="46" name="PlaceHolder 6"/>
          <p:cNvSpPr>
            <a:spLocks noGrp="1"/>
          </p:cNvSpPr>
          <p:nvPr>
            <p:ph type="title"/>
          </p:nvPr>
        </p:nvSpPr>
        <p:spPr>
          <a:xfrm>
            <a:off x="-10800" y="-14400"/>
            <a:ext cx="7210800" cy="70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GB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GB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3.xml"/><Relationship Id="rId6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en-GB" sz="3600">
                <a:solidFill>
                  <a:srgbClr val="000000"/>
                </a:solidFill>
                <a:latin typeface="Calibri"/>
              </a:rPr>
              <a:t>EGI DARIAH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en-GB" sz="3600">
                <a:solidFill>
                  <a:srgbClr val="000000"/>
                </a:solidFill>
                <a:latin typeface="Calibri"/>
              </a:rPr>
              <a:t>Competence Centre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1371600" y="3645000"/>
            <a:ext cx="6400080" cy="622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2800">
                <a:solidFill>
                  <a:srgbClr val="8b8b8b"/>
                </a:solidFill>
                <a:latin typeface="Calibri"/>
              </a:rPr>
              <a:t>Web-meeting 12</a:t>
            </a:r>
            <a:endParaRPr/>
          </a:p>
        </p:txBody>
      </p:sp>
      <p:sp>
        <p:nvSpPr>
          <p:cNvPr id="89" name="CustomShape 3"/>
          <p:cNvSpPr/>
          <p:nvPr/>
        </p:nvSpPr>
        <p:spPr>
          <a:xfrm>
            <a:off x="3060000" y="4921920"/>
            <a:ext cx="3023640" cy="1062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en-GB" sz="1600">
                <a:solidFill>
                  <a:srgbClr val="000000"/>
                </a:solidFill>
                <a:latin typeface="Calibri"/>
              </a:rPr>
              <a:t>Davor Davidović</a:t>
            </a:r>
            <a:endParaRPr/>
          </a:p>
          <a:p>
            <a:pPr algn="ctr">
              <a:lnSpc>
                <a:spcPct val="100000"/>
              </a:lnSpc>
            </a:pPr>
            <a:r>
              <a:rPr lang="en-GB" sz="1600">
                <a:solidFill>
                  <a:srgbClr val="000000"/>
                </a:solidFill>
                <a:latin typeface="Calibri"/>
              </a:rPr>
              <a:t>Ruđer Bošković Institute, Croatia</a:t>
            </a:r>
            <a:endParaRPr/>
          </a:p>
        </p:txBody>
      </p:sp>
      <p:pic>
        <p:nvPicPr>
          <p:cNvPr id="90" name="Picture 12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092360" y="5589360"/>
            <a:ext cx="1828800" cy="719280"/>
          </a:xfrm>
          <a:prstGeom prst="rect">
            <a:avLst/>
          </a:prstGeom>
          <a:ln>
            <a:noFill/>
          </a:ln>
        </p:spPr>
      </p:pic>
      <p:pic>
        <p:nvPicPr>
          <p:cNvPr id="91" name="Picture 10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95640" y="512640"/>
            <a:ext cx="1523160" cy="1256760"/>
          </a:xfrm>
          <a:prstGeom prst="rect">
            <a:avLst/>
          </a:prstGeom>
          <a:ln>
            <a:noFill/>
          </a:ln>
        </p:spPr>
      </p:pic>
      <p:pic>
        <p:nvPicPr>
          <p:cNvPr id="92" name="Picture 11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6804360" y="807840"/>
            <a:ext cx="1913760" cy="666000"/>
          </a:xfrm>
          <a:prstGeom prst="rect">
            <a:avLst/>
          </a:prstGeom>
          <a:ln>
            <a:noFill/>
          </a:ln>
        </p:spPr>
      </p:pic>
      <p:pic>
        <p:nvPicPr>
          <p:cNvPr id="93" name="Picture 1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3452040" y="820440"/>
            <a:ext cx="2238840" cy="755280"/>
          </a:xfrm>
          <a:prstGeom prst="rect">
            <a:avLst/>
          </a:prstGeom>
          <a:ln>
            <a:noFill/>
          </a:ln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-10800" y="-14400"/>
            <a:ext cx="7210800" cy="70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Agenda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560" y="1142280"/>
            <a:ext cx="8229240" cy="5049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Cloud resources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Status of the demonstrators and services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DARIAH portal status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User invol.&amp;sust. plan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Upcoming events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-10800" y="-14400"/>
            <a:ext cx="7210800" cy="70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FedCloud resources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457200" y="936000"/>
            <a:ext cx="8229240" cy="46458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SZTAKI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System admin? Status?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IRB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Still pending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GWDG →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Status?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-10800" y="-14400"/>
            <a:ext cx="7210800" cy="70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DARIAH portal status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457200" y="1008000"/>
            <a:ext cx="8229240" cy="50400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Portal: </a:t>
            </a:r>
            <a:r>
              <a:rPr lang="en-GB" sz="2800">
                <a:latin typeface="Arial"/>
              </a:rPr>
              <a:t>https://dariah-guse.lpds.sztaki.hu/</a:t>
            </a:r>
            <a:r>
              <a:rPr lang="en-GB" sz="2800">
                <a:latin typeface="Arial"/>
              </a:rPr>
              <a:t> 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Problem with sign-in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Error code received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DARIAH CC wiki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Re-organized as central point for all DARIAH CC services and tools provided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Need to populate with texts!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Bavarian dialects and gLibrary ready to go?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-10800" y="-14400"/>
            <a:ext cx="7210800" cy="70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Status of demonstrators and services</a:t>
            </a:r>
            <a:endParaRPr/>
          </a:p>
        </p:txBody>
      </p:sp>
      <p:sp>
        <p:nvSpPr>
          <p:cNvPr id="101" name="TextShape 2"/>
          <p:cNvSpPr txBox="1"/>
          <p:nvPr/>
        </p:nvSpPr>
        <p:spPr>
          <a:xfrm>
            <a:off x="457200" y="936000"/>
            <a:ext cx="8229240" cy="46458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800">
                <a:solidFill>
                  <a:srgbClr val="000000"/>
                </a:solidFill>
                <a:latin typeface="Arial"/>
              </a:rPr>
              <a:t>CDSTAR development status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solidFill>
                  <a:srgbClr val="000000"/>
                </a:solidFill>
                <a:latin typeface="Arial"/>
              </a:rPr>
              <a:t>Status of the OCR development?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solidFill>
                  <a:srgbClr val="000000"/>
                </a:solidFill>
                <a:latin typeface="Arial"/>
              </a:rPr>
              <a:t>Will be delivered on time (planned for July 2016)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solidFill>
                  <a:srgbClr val="000000"/>
                </a:solidFill>
                <a:latin typeface="Arial"/>
              </a:rPr>
              <a:t>glibrary (Bavarian dialects)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solidFill>
                  <a:srgbClr val="000000"/>
                </a:solidFill>
                <a:latin typeface="Arial"/>
              </a:rPr>
              <a:t>Running on INFN-Catania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solidFill>
                  <a:srgbClr val="000000"/>
                </a:solidFill>
                <a:latin typeface="Arial"/>
              </a:rPr>
              <a:t>Bavarian dialects repository → finished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solidFill>
                  <a:srgbClr val="000000"/>
                </a:solidFill>
                <a:latin typeface="Arial"/>
              </a:rPr>
              <a:t>Tester: </a:t>
            </a:r>
            <a:r>
              <a:rPr lang="en-GB" sz="2400">
                <a:solidFill>
                  <a:srgbClr val="000000"/>
                </a:solidFill>
                <a:latin typeface="Arial"/>
              </a:rPr>
              <a:t>http://csgf.egi.eu/sade</a:t>
            </a:r>
            <a:r>
              <a:rPr lang="en-GB" sz="2400">
                <a:solidFill>
                  <a:srgbClr val="000000"/>
                </a:solidFill>
                <a:latin typeface="Arial"/>
              </a:rPr>
              <a:t> 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solidFill>
                  <a:srgbClr val="000000"/>
                </a:solidFill>
                <a:latin typeface="Arial"/>
              </a:rPr>
              <a:t>Download:  </a:t>
            </a:r>
            <a:r>
              <a:rPr lang="en-GB" sz="2400">
                <a:solidFill>
                  <a:srgbClr val="000000"/>
                </a:solidFill>
                <a:latin typeface="Arial"/>
              </a:rPr>
              <a:t>https://github.com/csgf/sade-portlet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solidFill>
                  <a:srgbClr val="000000"/>
                </a:solidFill>
                <a:latin typeface="Arial"/>
              </a:rPr>
              <a:t>Next step: install portlet in WS-PGRADE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solidFill>
                  <a:srgbClr val="000000"/>
                </a:solidFill>
                <a:latin typeface="Arial"/>
              </a:rPr>
              <a:t>Data publicly open, no auth?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-10800" y="-14400"/>
            <a:ext cx="7210800" cy="70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User invol. &amp; sustainability plan</a:t>
            </a:r>
            <a:endParaRPr/>
          </a:p>
        </p:txBody>
      </p:sp>
      <p:sp>
        <p:nvSpPr>
          <p:cNvPr id="103" name="TextShape 2"/>
          <p:cNvSpPr txBox="1"/>
          <p:nvPr/>
        </p:nvSpPr>
        <p:spPr>
          <a:xfrm>
            <a:off x="457200" y="936000"/>
            <a:ext cx="8229240" cy="46458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800">
                <a:solidFill>
                  <a:srgbClr val="000000"/>
                </a:solidFill>
                <a:latin typeface="Arial"/>
              </a:rPr>
              <a:t>The second version is available </a:t>
            </a:r>
            <a:r>
              <a:rPr lang="en-GB" sz="2800">
                <a:solidFill>
                  <a:srgbClr val="ff3333"/>
                </a:solidFill>
                <a:latin typeface="Arial"/>
              </a:rPr>
              <a:t>here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solidFill>
                  <a:srgbClr val="000000"/>
                </a:solidFill>
                <a:latin typeface="Arial"/>
              </a:rPr>
              <a:t>All partners should have read it and comment by 15.06.2016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solidFill>
                  <a:srgbClr val="000000"/>
                </a:solidFill>
                <a:latin typeface="Arial"/>
              </a:rPr>
              <a:t>Comments from Andrea Scharnhorst (DANS)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solidFill>
                  <a:srgbClr val="000000"/>
                </a:solidFill>
                <a:latin typeface="Arial"/>
              </a:rPr>
              <a:t>DANS-EASY repository solution?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solidFill>
                  <a:srgbClr val="000000"/>
                </a:solidFill>
                <a:latin typeface="Arial"/>
              </a:rPr>
              <a:t>Data Seal of Approval (DSA)?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solidFill>
                  <a:srgbClr val="000000"/>
                </a:solidFill>
                <a:latin typeface="Arial"/>
              </a:rPr>
              <a:t>Add Bavarian Dialects description (page 8). Fill-in the table 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-10800" y="-14400"/>
            <a:ext cx="7210800" cy="70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Dissemination – upcoming events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457200" y="936000"/>
            <a:ext cx="8229240" cy="46458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b="1" lang="en-GB" sz="2800">
                <a:latin typeface="Arial"/>
              </a:rPr>
              <a:t>Digital Humanities 2016</a:t>
            </a:r>
            <a:r>
              <a:rPr lang="en-GB" sz="2800">
                <a:latin typeface="Arial"/>
              </a:rPr>
              <a:t> (</a:t>
            </a:r>
            <a:r>
              <a:rPr lang="en-GB" sz="2800">
                <a:latin typeface="Arial"/>
              </a:rPr>
              <a:t>http://dh2016.adho.org/cfp/</a:t>
            </a:r>
            <a:r>
              <a:rPr lang="en-GB" sz="2800">
                <a:latin typeface="Arial"/>
              </a:rPr>
              <a:t>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Poster presentation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GB" sz="2800">
                <a:latin typeface="Arial"/>
              </a:rPr>
              <a:t>EURALEX 2016</a:t>
            </a:r>
            <a:r>
              <a:rPr lang="en-GB" sz="2800">
                <a:latin typeface="Arial"/>
              </a:rPr>
              <a:t> (</a:t>
            </a:r>
            <a:r>
              <a:rPr lang="en-GB" sz="2800">
                <a:latin typeface="Arial"/>
              </a:rPr>
              <a:t>http://euralex2016.tsu.ge/</a:t>
            </a:r>
            <a:r>
              <a:rPr lang="en-GB" sz="2800">
                <a:latin typeface="Arial"/>
              </a:rPr>
              <a:t> 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Short paper submitted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Poster + </a:t>
            </a:r>
            <a:r>
              <a:rPr lang="en-GB" sz="2600">
                <a:latin typeface="Arial"/>
              </a:rPr>
              <a:t>workshop</a:t>
            </a:r>
            <a:r>
              <a:rPr lang="en-GB" sz="2600">
                <a:latin typeface="Arial"/>
              </a:rPr>
              <a:t>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GB" sz="2800">
                <a:latin typeface="Arial"/>
              </a:rPr>
              <a:t>DI4R 28-30.09.2016 (Krakow)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Presentation: “EGI FedCloud in Digital Humanities”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Session → “Serving the 99% of users”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Poster submission deadline: 20</a:t>
            </a:r>
            <a:r>
              <a:rPr lang="en-GB" sz="2600" baseline="101000">
                <a:latin typeface="Arial"/>
              </a:rPr>
              <a:t>th</a:t>
            </a:r>
            <a:r>
              <a:rPr lang="en-GB" sz="2600">
                <a:latin typeface="Arial"/>
              </a:rPr>
              <a:t> July 2016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-10800" y="-14400"/>
            <a:ext cx="7210800" cy="70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Dissemination</a:t>
            </a:r>
            <a:endParaRPr/>
          </a:p>
        </p:txBody>
      </p:sp>
      <p:sp>
        <p:nvSpPr>
          <p:cNvPr id="107" name="TextShape 2"/>
          <p:cNvSpPr txBox="1"/>
          <p:nvPr/>
        </p:nvSpPr>
        <p:spPr>
          <a:xfrm>
            <a:off x="457200" y="1031400"/>
            <a:ext cx="8229240" cy="45504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Other conferences/events of interest: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New Trends in Digital Humanities (TEEM'16)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GB" sz="2400">
                <a:latin typeface="Arial"/>
              </a:rPr>
              <a:t>Track of the Fourth Technological Ecosystems for Enhancing Multiculturality Conference, TEEM'16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Paper submission: July 15</a:t>
            </a:r>
            <a:r>
              <a:rPr lang="en-GB" sz="2600" baseline="101000">
                <a:latin typeface="Arial"/>
              </a:rPr>
              <a:t>th</a:t>
            </a:r>
            <a:r>
              <a:rPr lang="en-GB" sz="2600">
                <a:latin typeface="Arial"/>
              </a:rPr>
              <a:t> 2016,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Conference: Nov 2-4, 2016, Salamanca, Spain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Other conferences/events?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Anyone participating at Summer Hackfest in Catania?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-10800" y="-14400"/>
            <a:ext cx="7210800" cy="70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GB" sz="3200">
                <a:latin typeface="Arial"/>
              </a:rPr>
              <a:t>DI4R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929880"/>
            <a:ext cx="8229240" cy="5238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DI4R</a:t>
            </a:r>
            <a:r>
              <a:rPr lang="en-GB" sz="2800">
                <a:latin typeface="Arial"/>
              </a:rPr>
              <a:t> - Challenges facing users and service providers (28-30 Sep 2016, Krakow, Poland)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Single presentation, requires: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1200 words (2 pages)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Clear description what has been done so far + plans until first half of 2017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GB" sz="2600">
                <a:latin typeface="Arial"/>
              </a:rPr>
              <a:t>Author names, five keywords, speaker names, speaker’s biographies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Full written paper?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Target audience?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GB" sz="2800">
                <a:latin typeface="Arial"/>
              </a:rPr>
              <a:t>Benefit for the audience?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