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80" r:id="rId4"/>
    <p:sldId id="291" r:id="rId5"/>
    <p:sldId id="340" r:id="rId6"/>
    <p:sldId id="339" r:id="rId7"/>
    <p:sldId id="311" r:id="rId8"/>
    <p:sldId id="336" r:id="rId9"/>
    <p:sldId id="314" r:id="rId10"/>
    <p:sldId id="303" r:id="rId11"/>
    <p:sldId id="337" r:id="rId12"/>
    <p:sldId id="326" r:id="rId13"/>
    <p:sldId id="338" r:id="rId14"/>
    <p:sldId id="322" r:id="rId15"/>
    <p:sldId id="327" r:id="rId16"/>
    <p:sldId id="335" r:id="rId17"/>
    <p:sldId id="28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18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42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7/20/2016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848872" cy="1138138"/>
          </a:xfrm>
        </p:spPr>
        <p:txBody>
          <a:bodyPr>
            <a:normAutofit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dirty="0" err="1" smtClean="0"/>
              <a:t>OpenIRIS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smtClean="0"/>
              <a:t>Marketplace – </a:t>
            </a:r>
            <a:r>
              <a:rPr lang="it-IT" dirty="0" err="1" smtClean="0"/>
              <a:t>OpenIRIS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8640960" cy="4784400"/>
          </a:xfrm>
        </p:spPr>
        <p:txBody>
          <a:bodyPr/>
          <a:lstStyle/>
          <a:p>
            <a:r>
              <a:rPr lang="en-GB" dirty="0" smtClean="0"/>
              <a:t>AAI:</a:t>
            </a:r>
          </a:p>
          <a:p>
            <a:pPr lvl="1"/>
            <a:r>
              <a:rPr lang="en-GB" dirty="0" smtClean="0"/>
              <a:t>performed </a:t>
            </a:r>
            <a:r>
              <a:rPr lang="en-GB" dirty="0"/>
              <a:t>at service </a:t>
            </a:r>
            <a:r>
              <a:rPr lang="en-GB" dirty="0" smtClean="0"/>
              <a:t>side in EGI, </a:t>
            </a:r>
            <a:r>
              <a:rPr lang="en-GB" dirty="0"/>
              <a:t>not </a:t>
            </a:r>
            <a:r>
              <a:rPr lang="en-GB" dirty="0" smtClean="0"/>
              <a:t>centrally</a:t>
            </a:r>
          </a:p>
          <a:p>
            <a:pPr lvl="1"/>
            <a:r>
              <a:rPr lang="en-GB" dirty="0" smtClean="0"/>
              <a:t>Not clear identification of an </a:t>
            </a:r>
            <a:r>
              <a:rPr lang="en-GB" dirty="0"/>
              <a:t>attribute management in </a:t>
            </a:r>
            <a:r>
              <a:rPr lang="en-GB" dirty="0" err="1" smtClean="0"/>
              <a:t>OpenIris</a:t>
            </a:r>
            <a:r>
              <a:rPr lang="en-GB" dirty="0"/>
              <a:t>, with delegation capabilities to services</a:t>
            </a:r>
            <a:endParaRPr lang="it-IT" dirty="0" smtClean="0"/>
          </a:p>
          <a:p>
            <a:r>
              <a:rPr lang="en-GB" dirty="0"/>
              <a:t>Existing forms require a lot of customisation to EGI business logic</a:t>
            </a:r>
            <a:endParaRPr lang="it-IT" dirty="0"/>
          </a:p>
          <a:p>
            <a:r>
              <a:rPr lang="en-GB" dirty="0"/>
              <a:t>Annual fees for running the Open Iris as </a:t>
            </a:r>
            <a:r>
              <a:rPr lang="en-GB" dirty="0" smtClean="0"/>
              <a:t>SaaS</a:t>
            </a:r>
          </a:p>
          <a:p>
            <a:pPr lvl="1"/>
            <a:r>
              <a:rPr lang="en-GB" dirty="0" smtClean="0"/>
              <a:t>compliance </a:t>
            </a:r>
            <a:r>
              <a:rPr lang="en-GB" dirty="0"/>
              <a:t>to policies and EU </a:t>
            </a:r>
            <a:r>
              <a:rPr lang="en-GB" dirty="0" smtClean="0"/>
              <a:t>regulations</a:t>
            </a:r>
            <a:endParaRPr lang="it-IT" dirty="0" smtClean="0"/>
          </a:p>
          <a:p>
            <a:r>
              <a:rPr lang="en-GB" dirty="0" err="1"/>
              <a:t>eInfraCentral</a:t>
            </a:r>
            <a:r>
              <a:rPr lang="en-GB" dirty="0"/>
              <a:t> project (INFRASUPP-2016-1)</a:t>
            </a:r>
          </a:p>
          <a:p>
            <a:pPr lvl="1"/>
            <a:r>
              <a:rPr lang="en-GB" dirty="0"/>
              <a:t>European service registry</a:t>
            </a:r>
          </a:p>
          <a:p>
            <a:pPr lvl="1"/>
            <a:r>
              <a:rPr lang="en-GB" dirty="0"/>
              <a:t>Requires the capability to publish EGI services in there.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DI4R 2016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4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DI4R </a:t>
            </a:r>
            <a:r>
              <a:rPr lang="en-GB" sz="3200" dirty="0" smtClean="0"/>
              <a:t>2016 Conference</a:t>
            </a:r>
            <a:br>
              <a:rPr lang="en-GB" sz="3200" dirty="0" smtClean="0"/>
            </a:br>
            <a:r>
              <a:rPr lang="en-GB" sz="3200" dirty="0" smtClean="0"/>
              <a:t>Digital </a:t>
            </a:r>
            <a:r>
              <a:rPr lang="en-GB" sz="3200" dirty="0"/>
              <a:t>Infrastructures for </a:t>
            </a:r>
            <a:r>
              <a:rPr lang="en-GB" sz="3200" dirty="0" smtClean="0"/>
              <a:t>Research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124744"/>
            <a:ext cx="8676580" cy="4902150"/>
          </a:xfrm>
        </p:spPr>
        <p:txBody>
          <a:bodyPr/>
          <a:lstStyle/>
          <a:p>
            <a:r>
              <a:rPr lang="en-GB" sz="2400" dirty="0" smtClean="0"/>
              <a:t>Krakow, Poland</a:t>
            </a:r>
          </a:p>
          <a:p>
            <a:r>
              <a:rPr lang="en-GB" sz="2400" dirty="0" smtClean="0"/>
              <a:t>2016, September 28-30.</a:t>
            </a:r>
          </a:p>
          <a:p>
            <a:r>
              <a:rPr lang="en-GB" sz="2400" dirty="0" smtClean="0"/>
              <a:t>Co-organised by EGI, EUDAT, GEANT, </a:t>
            </a:r>
            <a:r>
              <a:rPr lang="en-GB" sz="2400" dirty="0" err="1" smtClean="0"/>
              <a:t>OpenAIRE</a:t>
            </a:r>
            <a:r>
              <a:rPr lang="en-GB" sz="2400" dirty="0" smtClean="0"/>
              <a:t> and  RDA Europe</a:t>
            </a:r>
            <a:endParaRPr lang="en-GB" sz="20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http</a:t>
            </a:r>
            <a:r>
              <a:rPr lang="en-GB" sz="2400" dirty="0"/>
              <a:t>://www.digitalinfrastructures.eu/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AutoShape 2" descr="EGI poster Bar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EGI poster Bari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EGI poster Bari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EGI poster Bari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EGI poster Bari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38" y="2636912"/>
            <a:ext cx="6336704" cy="310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DI4R 2016 – </a:t>
            </a:r>
            <a:r>
              <a:rPr lang="it-IT" dirty="0" err="1" smtClean="0"/>
              <a:t>Programme</a:t>
            </a:r>
            <a:r>
              <a:rPr lang="it-IT" dirty="0" smtClean="0"/>
              <a:t> online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Programme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http</a:t>
            </a:r>
            <a:r>
              <a:rPr lang="it-IT" dirty="0"/>
              <a:t>://www.digitalinfrastructures.eu/programme</a:t>
            </a:r>
          </a:p>
          <a:p>
            <a:endParaRPr lang="it-IT" dirty="0" smtClean="0"/>
          </a:p>
          <a:p>
            <a:r>
              <a:rPr lang="it-IT" dirty="0" smtClean="0"/>
              <a:t>Sessions </a:t>
            </a:r>
            <a:r>
              <a:rPr lang="it-IT" dirty="0" err="1" smtClean="0"/>
              <a:t>relevant</a:t>
            </a:r>
            <a:r>
              <a:rPr lang="it-IT" dirty="0" smtClean="0"/>
              <a:t> for WP3</a:t>
            </a:r>
          </a:p>
          <a:p>
            <a:pPr lvl="1"/>
            <a:r>
              <a:rPr lang="it-IT" dirty="0" err="1" smtClean="0"/>
              <a:t>Wed</a:t>
            </a:r>
            <a:r>
              <a:rPr lang="it-IT" dirty="0" smtClean="0"/>
              <a:t> 28° 11:00: </a:t>
            </a:r>
            <a:r>
              <a:rPr lang="en-GB" dirty="0"/>
              <a:t>Building interoperable AAI for </a:t>
            </a:r>
            <a:r>
              <a:rPr lang="en-GB" dirty="0" smtClean="0"/>
              <a:t>researchers</a:t>
            </a:r>
          </a:p>
          <a:p>
            <a:pPr lvl="1"/>
            <a:r>
              <a:rPr lang="it-IT" dirty="0" err="1"/>
              <a:t>Wed</a:t>
            </a:r>
            <a:r>
              <a:rPr lang="it-IT" dirty="0"/>
              <a:t> 28</a:t>
            </a:r>
            <a:r>
              <a:rPr lang="it-IT" dirty="0" smtClean="0"/>
              <a:t>° 14:00: </a:t>
            </a:r>
            <a:r>
              <a:rPr lang="it-IT" dirty="0"/>
              <a:t>User </a:t>
            </a:r>
            <a:r>
              <a:rPr lang="it-IT" dirty="0" err="1"/>
              <a:t>experience</a:t>
            </a:r>
            <a:r>
              <a:rPr lang="it-IT" dirty="0"/>
              <a:t> of </a:t>
            </a:r>
            <a:r>
              <a:rPr lang="it-IT" dirty="0" smtClean="0"/>
              <a:t>AAI</a:t>
            </a:r>
          </a:p>
          <a:p>
            <a:pPr lvl="1"/>
            <a:r>
              <a:rPr lang="it-IT" dirty="0" err="1"/>
              <a:t>Wed</a:t>
            </a:r>
            <a:r>
              <a:rPr lang="it-IT" dirty="0"/>
              <a:t> 28° 14:00: </a:t>
            </a:r>
            <a:r>
              <a:rPr lang="en-GB" dirty="0" smtClean="0"/>
              <a:t>Solutions </a:t>
            </a:r>
            <a:r>
              <a:rPr lang="en-GB" dirty="0"/>
              <a:t>for federated service </a:t>
            </a:r>
            <a:r>
              <a:rPr lang="en-GB" dirty="0" smtClean="0"/>
              <a:t>management</a:t>
            </a:r>
            <a:endParaRPr lang="it-IT" dirty="0"/>
          </a:p>
          <a:p>
            <a:pPr lvl="1"/>
            <a:r>
              <a:rPr lang="it-IT" dirty="0" err="1" smtClean="0"/>
              <a:t>Thu</a:t>
            </a:r>
            <a:r>
              <a:rPr lang="it-IT" dirty="0"/>
              <a:t> 29 ° </a:t>
            </a:r>
            <a:r>
              <a:rPr lang="it-IT" dirty="0" smtClean="0"/>
              <a:t>11:00</a:t>
            </a:r>
            <a:r>
              <a:rPr lang="it-IT" dirty="0"/>
              <a:t>: Training - </a:t>
            </a:r>
            <a:r>
              <a:rPr lang="en-GB" dirty="0"/>
              <a:t>Federated AAI meets reality, Security Incident Handling Role Play in DI4R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smtClean="0"/>
              <a:t>Intermediate Report</a:t>
            </a:r>
          </a:p>
          <a:p>
            <a:endParaRPr lang="it-IT" dirty="0"/>
          </a:p>
          <a:p>
            <a:r>
              <a:rPr lang="it-IT" dirty="0" err="1" smtClean="0"/>
              <a:t>Milestones</a:t>
            </a:r>
            <a:r>
              <a:rPr lang="it-IT" dirty="0" smtClean="0"/>
              <a:t> </a:t>
            </a:r>
            <a:r>
              <a:rPr lang="it-IT" dirty="0" smtClean="0"/>
              <a:t>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Marketplace</a:t>
            </a:r>
          </a:p>
          <a:p>
            <a:pPr lvl="1"/>
            <a:r>
              <a:rPr lang="it-IT" dirty="0" err="1" smtClean="0"/>
              <a:t>OpenIRIS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DI4R Conference</a:t>
            </a:r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intermediate report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Intermediate Report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endParaRPr lang="it-IT" sz="2200" b="1" dirty="0" smtClean="0"/>
          </a:p>
          <a:p>
            <a:r>
              <a:rPr lang="it-IT" sz="2200" b="1" dirty="0" err="1" smtClean="0"/>
              <a:t>Contribution</a:t>
            </a:r>
            <a:r>
              <a:rPr lang="it-IT" sz="2200" b="1" dirty="0" smtClean="0"/>
              <a:t> due to the 22° of </a:t>
            </a:r>
            <a:r>
              <a:rPr lang="it-IT" sz="2200" b="1" dirty="0" err="1" smtClean="0"/>
              <a:t>July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CoB</a:t>
            </a:r>
            <a:endParaRPr lang="it-IT" sz="2200" b="1" dirty="0" smtClean="0"/>
          </a:p>
          <a:p>
            <a:pPr lvl="1"/>
            <a:r>
              <a:rPr lang="en-GB" sz="2000" dirty="0" smtClean="0"/>
              <a:t>work </a:t>
            </a:r>
            <a:r>
              <a:rPr lang="en-GB" sz="2000" dirty="0"/>
              <a:t>done</a:t>
            </a:r>
          </a:p>
          <a:p>
            <a:pPr lvl="1"/>
            <a:r>
              <a:rPr lang="en-GB" sz="2000" dirty="0" smtClean="0"/>
              <a:t>work </a:t>
            </a:r>
            <a:r>
              <a:rPr lang="en-GB" sz="2000" dirty="0"/>
              <a:t>planned for the next period (until Feb 2017)</a:t>
            </a:r>
          </a:p>
          <a:p>
            <a:pPr lvl="1"/>
            <a:r>
              <a:rPr lang="en-GB" sz="2000" dirty="0" smtClean="0"/>
              <a:t>issues </a:t>
            </a:r>
            <a:r>
              <a:rPr lang="en-GB" sz="2000" dirty="0"/>
              <a:t>encountered during the period</a:t>
            </a:r>
          </a:p>
          <a:p>
            <a:pPr lvl="1"/>
            <a:r>
              <a:rPr lang="en-GB" sz="2000" dirty="0" smtClean="0"/>
              <a:t>meetings </a:t>
            </a:r>
            <a:r>
              <a:rPr lang="en-GB" sz="2000" dirty="0"/>
              <a:t>attended/organised</a:t>
            </a:r>
          </a:p>
          <a:p>
            <a:pPr lvl="1"/>
            <a:r>
              <a:rPr lang="en-GB" sz="2000" dirty="0" smtClean="0"/>
              <a:t>publications </a:t>
            </a:r>
            <a:r>
              <a:rPr lang="en-GB" sz="2000" dirty="0"/>
              <a:t>released, if any</a:t>
            </a:r>
          </a:p>
          <a:p>
            <a:pPr lvl="1"/>
            <a:endParaRPr lang="en-GB" sz="1800" dirty="0"/>
          </a:p>
          <a:p>
            <a:r>
              <a:rPr lang="en-GB" sz="2200" dirty="0"/>
              <a:t>Please, include in the report the work that will be completed by end of </a:t>
            </a:r>
            <a:r>
              <a:rPr lang="en-GB" sz="2200" dirty="0" smtClean="0"/>
              <a:t>August.</a:t>
            </a:r>
            <a:endParaRPr lang="it-IT" sz="22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3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Completed</a:t>
            </a:r>
            <a:r>
              <a:rPr lang="it-IT" dirty="0" smtClean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endParaRPr lang="it-IT" sz="2200" b="1" dirty="0" smtClean="0"/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2016: M3.3 </a:t>
            </a:r>
            <a:r>
              <a:rPr lang="it-IT" sz="2200" dirty="0" smtClean="0"/>
              <a:t>- </a:t>
            </a:r>
            <a:r>
              <a:rPr lang="en-GB" sz="2200" dirty="0"/>
              <a:t>Operational tools development roadmap </a:t>
            </a:r>
            <a:r>
              <a:rPr lang="en-GB" sz="2200" dirty="0" smtClean="0"/>
              <a:t>revised (R) </a:t>
            </a:r>
            <a:r>
              <a:rPr lang="en-GB" sz="2200" b="1" dirty="0" smtClean="0">
                <a:solidFill>
                  <a:srgbClr val="C00000"/>
                </a:solidFill>
              </a:rPr>
              <a:t>(EGI.eu)</a:t>
            </a: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2016: M3.4 </a:t>
            </a:r>
            <a:r>
              <a:rPr lang="it-IT" sz="2200" dirty="0" smtClean="0"/>
              <a:t>- </a:t>
            </a:r>
            <a:r>
              <a:rPr lang="en-GB" sz="2200" dirty="0"/>
              <a:t>Pilot services and best practices to enable federated AAI solutions </a:t>
            </a:r>
            <a:r>
              <a:rPr lang="en-GB" sz="2200" dirty="0" smtClean="0"/>
              <a:t>released (DEM) </a:t>
            </a:r>
            <a:r>
              <a:rPr lang="en-GB" sz="2200" b="1" dirty="0" smtClean="0">
                <a:solidFill>
                  <a:srgbClr val="C00000"/>
                </a:solidFill>
              </a:rPr>
              <a:t>(GRNET)</a:t>
            </a:r>
            <a:endParaRPr lang="it-IT" sz="2200" b="1" dirty="0" smtClean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1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August 2016: D3.7 </a:t>
            </a:r>
            <a:r>
              <a:rPr lang="it-IT" sz="2200" dirty="0" smtClean="0"/>
              <a:t>- </a:t>
            </a:r>
            <a:r>
              <a:rPr lang="en-GB" sz="2200" dirty="0"/>
              <a:t>First release of the EGI Service Registry and Marketplace </a:t>
            </a:r>
            <a:r>
              <a:rPr lang="en-GB" sz="2200" dirty="0" smtClean="0"/>
              <a:t>prototype (DEM)</a:t>
            </a:r>
            <a:r>
              <a:rPr lang="en-GB" sz="2200" b="1" dirty="0" smtClean="0">
                <a:solidFill>
                  <a:srgbClr val="C00000"/>
                </a:solidFill>
              </a:rPr>
              <a:t>(FMI)</a:t>
            </a:r>
          </a:p>
          <a:p>
            <a:r>
              <a:rPr lang="it-IT" sz="2200" b="1" dirty="0" smtClean="0"/>
              <a:t>August 2016: M3.5 </a:t>
            </a:r>
            <a:r>
              <a:rPr lang="it-IT" sz="2200" dirty="0" smtClean="0"/>
              <a:t>- </a:t>
            </a:r>
            <a:r>
              <a:rPr lang="en-GB" sz="2200" dirty="0"/>
              <a:t>The first version of the EGI Marketplace is </a:t>
            </a:r>
            <a:r>
              <a:rPr lang="en-GB" sz="2200" dirty="0" smtClean="0"/>
              <a:t>demonstrated (DEM) </a:t>
            </a:r>
            <a:r>
              <a:rPr lang="en-GB" sz="2200" b="1" dirty="0" smtClean="0">
                <a:solidFill>
                  <a:srgbClr val="C00000"/>
                </a:solidFill>
              </a:rPr>
              <a:t>(</a:t>
            </a:r>
            <a:r>
              <a:rPr lang="en-GB" sz="2200" b="1" dirty="0">
                <a:solidFill>
                  <a:srgbClr val="C00000"/>
                </a:solidFill>
              </a:rPr>
              <a:t>FMI)</a:t>
            </a:r>
          </a:p>
          <a:p>
            <a:r>
              <a:rPr lang="it-IT" sz="2200" b="1" dirty="0" err="1" smtClean="0"/>
              <a:t>October</a:t>
            </a:r>
            <a:r>
              <a:rPr lang="it-IT" sz="2200" b="1" dirty="0" smtClean="0"/>
              <a:t> 2016: D3.8 </a:t>
            </a:r>
            <a:r>
              <a:rPr lang="it-IT" sz="2200" dirty="0" smtClean="0"/>
              <a:t>- </a:t>
            </a:r>
            <a:r>
              <a:rPr lang="en-GB" sz="2200" dirty="0"/>
              <a:t>First data accounting </a:t>
            </a:r>
            <a:r>
              <a:rPr lang="en-GB" sz="2200" dirty="0" smtClean="0"/>
              <a:t>prototype (DEM) </a:t>
            </a:r>
            <a:r>
              <a:rPr lang="en-GB" sz="2200" b="1" dirty="0" smtClean="0">
                <a:solidFill>
                  <a:srgbClr val="C00000"/>
                </a:solidFill>
              </a:rPr>
              <a:t>(STFC)</a:t>
            </a:r>
          </a:p>
          <a:p>
            <a:r>
              <a:rPr lang="it-IT" sz="2200" b="1" dirty="0" err="1"/>
              <a:t>February</a:t>
            </a:r>
            <a:r>
              <a:rPr lang="it-IT" sz="2200" b="1" dirty="0"/>
              <a:t> 2017: </a:t>
            </a:r>
            <a:r>
              <a:rPr lang="it-IT" sz="2200" b="1" dirty="0" smtClean="0"/>
              <a:t>D3.9 </a:t>
            </a:r>
            <a:r>
              <a:rPr lang="en-GB" sz="2200" dirty="0" smtClean="0"/>
              <a:t>Identity </a:t>
            </a:r>
            <a:r>
              <a:rPr lang="en-GB" sz="2200" dirty="0"/>
              <a:t>Management for Distributed User </a:t>
            </a:r>
            <a:r>
              <a:rPr lang="en-GB" sz="2200" dirty="0" smtClean="0"/>
              <a:t>Communities (R)</a:t>
            </a:r>
          </a:p>
          <a:p>
            <a:r>
              <a:rPr lang="it-IT" sz="2200" b="1" dirty="0" err="1"/>
              <a:t>February</a:t>
            </a:r>
            <a:r>
              <a:rPr lang="it-IT" sz="2200" b="1" dirty="0"/>
              <a:t> 2017: </a:t>
            </a:r>
            <a:r>
              <a:rPr lang="it-IT" sz="2200" b="1" dirty="0" smtClean="0"/>
              <a:t>D3.10 </a:t>
            </a:r>
            <a:r>
              <a:rPr lang="en-GB" sz="2200" dirty="0"/>
              <a:t>Second release of the accounting and operational </a:t>
            </a:r>
            <a:r>
              <a:rPr lang="en-GB" sz="2200" dirty="0" smtClean="0"/>
              <a:t>tools </a:t>
            </a:r>
            <a:r>
              <a:rPr lang="en-GB" sz="2200" dirty="0"/>
              <a:t>(R</a:t>
            </a:r>
            <a:r>
              <a:rPr lang="en-GB" sz="2200" dirty="0" smtClean="0"/>
              <a:t>)</a:t>
            </a:r>
          </a:p>
          <a:p>
            <a:pPr lvl="1"/>
            <a:r>
              <a:rPr lang="it-IT" sz="1800" dirty="0" err="1" smtClean="0"/>
              <a:t>Includes</a:t>
            </a:r>
            <a:r>
              <a:rPr lang="it-IT" sz="1800" dirty="0" smtClean="0"/>
              <a:t> </a:t>
            </a:r>
            <a:r>
              <a:rPr lang="en-GB" sz="1800" dirty="0"/>
              <a:t>Accounting repository, accounting portal, Operations portal, GOCDB, ARGO, messaging infrastructure and security monitoring tools</a:t>
            </a:r>
            <a:r>
              <a:rPr lang="en-GB" sz="1800" dirty="0" smtClean="0"/>
              <a:t>.</a:t>
            </a:r>
          </a:p>
          <a:p>
            <a:pPr lvl="1"/>
            <a:r>
              <a:rPr lang="it-IT" sz="1800" dirty="0" smtClean="0"/>
              <a:t>Merge of </a:t>
            </a:r>
            <a:r>
              <a:rPr lang="it-IT" sz="1800" dirty="0" err="1" smtClean="0"/>
              <a:t>old</a:t>
            </a:r>
            <a:r>
              <a:rPr lang="it-IT" sz="1800" dirty="0" smtClean="0"/>
              <a:t> D3.10, D3.11 and D3.12</a:t>
            </a:r>
            <a:endParaRPr lang="en-GB" sz="1800" dirty="0"/>
          </a:p>
          <a:p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PM18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D3.7 Marketplace (FMI) &amp; M3.5 (FMI)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1.08</a:t>
            </a:r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15.08</a:t>
            </a:r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22.08</a:t>
            </a:r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31.08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PM20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D3.8 </a:t>
            </a:r>
            <a:r>
              <a:rPr lang="en-GB" dirty="0"/>
              <a:t>First data accounting prototype </a:t>
            </a:r>
            <a:r>
              <a:rPr lang="it-IT" dirty="0" smtClean="0"/>
              <a:t>(STFC)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 External Review</a:t>
            </a:r>
            <a:r>
              <a:rPr lang="en-GB" dirty="0"/>
              <a:t>: </a:t>
            </a:r>
            <a:r>
              <a:rPr lang="en-GB" dirty="0" smtClean="0"/>
              <a:t>1.10</a:t>
            </a:r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15.10</a:t>
            </a:r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22.10</a:t>
            </a:r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31.10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3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1797</TotalTime>
  <Words>488</Words>
  <Application>Microsoft Office PowerPoint</Application>
  <PresentationFormat>Presentazione su schermo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EGI-Engage intermediate report</vt:lpstr>
      <vt:lpstr>EGI-Engage Intermediate Report</vt:lpstr>
      <vt:lpstr>WP3 Milestones &amp; Deliverables</vt:lpstr>
      <vt:lpstr>Completed WP3 Deliverables and Milestones</vt:lpstr>
      <vt:lpstr>Next WP3 Deliverables and Milestones</vt:lpstr>
      <vt:lpstr>Important dates for PM18 deliverable</vt:lpstr>
      <vt:lpstr>Important dates for PM20 deliverable</vt:lpstr>
      <vt:lpstr>Marketplace OpenIRIS assessment</vt:lpstr>
      <vt:lpstr>Marketplace – OpenIRIS assessment</vt:lpstr>
      <vt:lpstr>DI4R 2016</vt:lpstr>
      <vt:lpstr>DI4R 2016 Conference Digital Infrastructures for Research</vt:lpstr>
      <vt:lpstr>DI4R 2016 – Programme online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92</cp:revision>
  <dcterms:created xsi:type="dcterms:W3CDTF">2015-06-17T09:10:49Z</dcterms:created>
  <dcterms:modified xsi:type="dcterms:W3CDTF">2016-07-20T07:56:34Z</dcterms:modified>
</cp:coreProperties>
</file>