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4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1" r:id="rId22"/>
    <p:sldId id="278" r:id="rId23"/>
    <p:sldId id="282" r:id="rId24"/>
    <p:sldId id="289" r:id="rId25"/>
    <p:sldId id="290" r:id="rId26"/>
    <p:sldId id="286" r:id="rId27"/>
    <p:sldId id="291" r:id="rId28"/>
    <p:sldId id="283" r:id="rId29"/>
    <p:sldId id="287" r:id="rId30"/>
    <p:sldId id="288" r:id="rId31"/>
    <p:sldId id="279" r:id="rId32"/>
    <p:sldId id="285" r:id="rId33"/>
    <p:sldId id="292" r:id="rId3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Objects="1">
      <p:cViewPr varScale="1">
        <p:scale>
          <a:sx n="70" d="100"/>
          <a:sy n="70" d="100"/>
        </p:scale>
        <p:origin x="14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112EB-91B0-CF41-9B0B-4E96F462DFB1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D6D7B-2B82-6640-9B7C-AEB62295DC76}">
      <dgm:prSet phldrT="[Text]"/>
      <dgm:spPr/>
      <dgm:t>
        <a:bodyPr/>
        <a:lstStyle/>
        <a:p>
          <a:r>
            <a:rPr lang="en-US" dirty="0" smtClean="0"/>
            <a:t>Aquarium</a:t>
          </a:r>
          <a:endParaRPr lang="en-US" dirty="0"/>
        </a:p>
      </dgm:t>
    </dgm:pt>
    <dgm:pt modelId="{C7B4C7CB-2CC7-4946-86A7-069AC43121AE}" type="parTrans" cxnId="{CA8F5474-42EE-214B-A3F0-D5ADE078322E}">
      <dgm:prSet/>
      <dgm:spPr/>
      <dgm:t>
        <a:bodyPr/>
        <a:lstStyle/>
        <a:p>
          <a:endParaRPr lang="en-US"/>
        </a:p>
      </dgm:t>
    </dgm:pt>
    <dgm:pt modelId="{162D9481-E66C-FB4F-9DC4-3AB67BC252A9}" type="sibTrans" cxnId="{CA8F5474-42EE-214B-A3F0-D5ADE078322E}">
      <dgm:prSet/>
      <dgm:spPr/>
      <dgm:t>
        <a:bodyPr/>
        <a:lstStyle/>
        <a:p>
          <a:endParaRPr lang="en-US"/>
        </a:p>
      </dgm:t>
    </dgm:pt>
    <dgm:pt modelId="{45BC0B42-70DD-1B49-B8AF-709F357C306E}">
      <dgm:prSet phldrT="[Text]"/>
      <dgm:spPr/>
      <dgm:t>
        <a:bodyPr/>
        <a:lstStyle/>
        <a:p>
          <a:r>
            <a:rPr lang="en-US" dirty="0" err="1" smtClean="0"/>
            <a:t>Kipas</a:t>
          </a:r>
          <a:r>
            <a:rPr lang="en-US" dirty="0" smtClean="0"/>
            <a:t> </a:t>
          </a:r>
          <a:r>
            <a:rPr lang="en-US" dirty="0" err="1" smtClean="0"/>
            <a:t>Angin</a:t>
          </a:r>
          <a:endParaRPr lang="en-US" dirty="0"/>
        </a:p>
      </dgm:t>
    </dgm:pt>
    <dgm:pt modelId="{15151396-B00A-854E-B25B-3FC6E1EAFCE9}" type="parTrans" cxnId="{6BB3755E-6D24-3748-8611-B1121B6DEB52}">
      <dgm:prSet/>
      <dgm:spPr/>
      <dgm:t>
        <a:bodyPr/>
        <a:lstStyle/>
        <a:p>
          <a:endParaRPr lang="en-US"/>
        </a:p>
      </dgm:t>
    </dgm:pt>
    <dgm:pt modelId="{585B8001-199A-D14E-9A9A-A8B020B95DCE}" type="sibTrans" cxnId="{6BB3755E-6D24-3748-8611-B1121B6DEB52}">
      <dgm:prSet/>
      <dgm:spPr/>
      <dgm:t>
        <a:bodyPr/>
        <a:lstStyle/>
        <a:p>
          <a:endParaRPr lang="en-US"/>
        </a:p>
      </dgm:t>
    </dgm:pt>
    <dgm:pt modelId="{A9AD2D56-2783-3145-90D3-9E19E7C8C066}">
      <dgm:prSet phldrT="[Text]"/>
      <dgm:spPr/>
      <dgm:t>
        <a:bodyPr/>
        <a:lstStyle/>
        <a:p>
          <a:r>
            <a:rPr lang="en-US" dirty="0" smtClean="0"/>
            <a:t>Exhaust Fan</a:t>
          </a:r>
          <a:endParaRPr lang="en-US" dirty="0"/>
        </a:p>
      </dgm:t>
    </dgm:pt>
    <dgm:pt modelId="{55EE111B-9502-9C4B-A24B-61034FE1FA91}" type="parTrans" cxnId="{5FB6A677-EAF8-0F4B-BCD2-B240303C834C}">
      <dgm:prSet/>
      <dgm:spPr/>
      <dgm:t>
        <a:bodyPr/>
        <a:lstStyle/>
        <a:p>
          <a:endParaRPr lang="en-US"/>
        </a:p>
      </dgm:t>
    </dgm:pt>
    <dgm:pt modelId="{72FDBB86-7C2A-C84D-BEE0-77338824ABE3}" type="sibTrans" cxnId="{5FB6A677-EAF8-0F4B-BCD2-B240303C834C}">
      <dgm:prSet/>
      <dgm:spPr/>
      <dgm:t>
        <a:bodyPr/>
        <a:lstStyle/>
        <a:p>
          <a:endParaRPr lang="en-US"/>
        </a:p>
      </dgm:t>
    </dgm:pt>
    <dgm:pt modelId="{D03420D3-DCF2-4641-83B7-41F115BE1B58}">
      <dgm:prSet phldrT="[Text]"/>
      <dgm:spPr/>
      <dgm:t>
        <a:bodyPr/>
        <a:lstStyle/>
        <a:p>
          <a:r>
            <a:rPr lang="en-US" dirty="0" err="1" smtClean="0"/>
            <a:t>Tumbuhan</a:t>
          </a:r>
          <a:endParaRPr lang="en-US" dirty="0"/>
        </a:p>
      </dgm:t>
    </dgm:pt>
    <dgm:pt modelId="{A1084C02-6DC2-534E-933C-D7DFEBA12D30}" type="parTrans" cxnId="{1C5E060E-39D3-1742-8442-B433F9506B6A}">
      <dgm:prSet/>
      <dgm:spPr/>
      <dgm:t>
        <a:bodyPr/>
        <a:lstStyle/>
        <a:p>
          <a:endParaRPr lang="en-US"/>
        </a:p>
      </dgm:t>
    </dgm:pt>
    <dgm:pt modelId="{BA04F5B2-6F55-2946-95E4-BE21D12D4D1D}" type="sibTrans" cxnId="{1C5E060E-39D3-1742-8442-B433F9506B6A}">
      <dgm:prSet/>
      <dgm:spPr/>
      <dgm:t>
        <a:bodyPr/>
        <a:lstStyle/>
        <a:p>
          <a:endParaRPr lang="en-US"/>
        </a:p>
      </dgm:t>
    </dgm:pt>
    <dgm:pt modelId="{362E68DE-E97C-234B-8E10-6EDEFF958088}">
      <dgm:prSet phldrT="[Text]"/>
      <dgm:spPr/>
      <dgm:t>
        <a:bodyPr/>
        <a:lstStyle/>
        <a:p>
          <a:r>
            <a:rPr lang="id-ID" dirty="0" smtClean="0"/>
            <a:t>Air filter</a:t>
          </a:r>
          <a:endParaRPr lang="en-US" dirty="0"/>
        </a:p>
      </dgm:t>
    </dgm:pt>
    <dgm:pt modelId="{C4D1E984-5707-6348-98E5-45500195FF2C}" type="parTrans" cxnId="{536A5BF3-177C-224E-88DA-7AE1FDE4D19A}">
      <dgm:prSet/>
      <dgm:spPr/>
      <dgm:t>
        <a:bodyPr/>
        <a:lstStyle/>
        <a:p>
          <a:endParaRPr lang="en-US"/>
        </a:p>
      </dgm:t>
    </dgm:pt>
    <dgm:pt modelId="{C047593B-25C3-B344-BC87-E0B2A55B436B}" type="sibTrans" cxnId="{536A5BF3-177C-224E-88DA-7AE1FDE4D19A}">
      <dgm:prSet/>
      <dgm:spPr/>
      <dgm:t>
        <a:bodyPr/>
        <a:lstStyle/>
        <a:p>
          <a:endParaRPr lang="en-US"/>
        </a:p>
      </dgm:t>
    </dgm:pt>
    <dgm:pt modelId="{8439A389-605D-5A46-BF38-D508055B8D79}" type="pres">
      <dgm:prSet presAssocID="{107112EB-91B0-CF41-9B0B-4E96F462DF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37A331-E09C-BD46-A4E0-E21E176F68F1}" type="pres">
      <dgm:prSet presAssocID="{408D6D7B-2B82-6640-9B7C-AEB62295DC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DCD2D-1246-034A-9685-E9EBEE68F275}" type="pres">
      <dgm:prSet presAssocID="{408D6D7B-2B82-6640-9B7C-AEB62295DC76}" presName="spNode" presStyleCnt="0"/>
      <dgm:spPr/>
    </dgm:pt>
    <dgm:pt modelId="{4EAE1086-7F64-8F4F-801A-AF16D7723346}" type="pres">
      <dgm:prSet presAssocID="{162D9481-E66C-FB4F-9DC4-3AB67BC252A9}" presName="sibTrans" presStyleLbl="sibTrans1D1" presStyleIdx="0" presStyleCnt="5"/>
      <dgm:spPr/>
      <dgm:t>
        <a:bodyPr/>
        <a:lstStyle/>
        <a:p>
          <a:endParaRPr lang="en-US"/>
        </a:p>
      </dgm:t>
    </dgm:pt>
    <dgm:pt modelId="{67270A9A-E89F-3441-95EB-5C4DFCB748C8}" type="pres">
      <dgm:prSet presAssocID="{45BC0B42-70DD-1B49-B8AF-709F357C306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3E1F4-70C2-2744-9D75-563325920D26}" type="pres">
      <dgm:prSet presAssocID="{45BC0B42-70DD-1B49-B8AF-709F357C306E}" presName="spNode" presStyleCnt="0"/>
      <dgm:spPr/>
    </dgm:pt>
    <dgm:pt modelId="{A7C16614-59D0-264A-981D-021E17CE34FC}" type="pres">
      <dgm:prSet presAssocID="{585B8001-199A-D14E-9A9A-A8B020B95DCE}" presName="sibTrans" presStyleLbl="sibTrans1D1" presStyleIdx="1" presStyleCnt="5"/>
      <dgm:spPr/>
      <dgm:t>
        <a:bodyPr/>
        <a:lstStyle/>
        <a:p>
          <a:endParaRPr lang="en-US"/>
        </a:p>
      </dgm:t>
    </dgm:pt>
    <dgm:pt modelId="{A6FA5A77-4B4D-4D45-9409-0B4F1A259DF8}" type="pres">
      <dgm:prSet presAssocID="{A9AD2D56-2783-3145-90D3-9E19E7C8C06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E6663-0F8D-6C43-B22A-067441D5756A}" type="pres">
      <dgm:prSet presAssocID="{A9AD2D56-2783-3145-90D3-9E19E7C8C066}" presName="spNode" presStyleCnt="0"/>
      <dgm:spPr/>
    </dgm:pt>
    <dgm:pt modelId="{694F88B5-A024-C545-A15B-59DE8A0F8D5F}" type="pres">
      <dgm:prSet presAssocID="{72FDBB86-7C2A-C84D-BEE0-77338824ABE3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C9C0509-F3B5-FE4B-8CCD-42CFAB200732}" type="pres">
      <dgm:prSet presAssocID="{D03420D3-DCF2-4641-83B7-41F115BE1B5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4433F-BCA9-9445-95EA-C472A89A08A9}" type="pres">
      <dgm:prSet presAssocID="{D03420D3-DCF2-4641-83B7-41F115BE1B58}" presName="spNode" presStyleCnt="0"/>
      <dgm:spPr/>
    </dgm:pt>
    <dgm:pt modelId="{CF0A9DCC-AB7E-F64B-936A-E002120553AB}" type="pres">
      <dgm:prSet presAssocID="{BA04F5B2-6F55-2946-95E4-BE21D12D4D1D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51564F6-92BD-F644-B26C-264E3AF86840}" type="pres">
      <dgm:prSet presAssocID="{362E68DE-E97C-234B-8E10-6EDEFF95808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D79C0-5A1A-CD4E-85F0-5CEC22333CCF}" type="pres">
      <dgm:prSet presAssocID="{362E68DE-E97C-234B-8E10-6EDEFF958088}" presName="spNode" presStyleCnt="0"/>
      <dgm:spPr/>
    </dgm:pt>
    <dgm:pt modelId="{5B4A373B-AFC3-7440-B6E5-7A62ADAE3EF2}" type="pres">
      <dgm:prSet presAssocID="{C047593B-25C3-B344-BC87-E0B2A55B436B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06379528-1C0E-449A-A70C-87B6FC37DFD0}" type="presOf" srcId="{A9AD2D56-2783-3145-90D3-9E19E7C8C066}" destId="{A6FA5A77-4B4D-4D45-9409-0B4F1A259DF8}" srcOrd="0" destOrd="0" presId="urn:microsoft.com/office/officeart/2005/8/layout/cycle6"/>
    <dgm:cxn modelId="{BD9E9BCA-0A35-481C-BFDE-D341CE261595}" type="presOf" srcId="{72FDBB86-7C2A-C84D-BEE0-77338824ABE3}" destId="{694F88B5-A024-C545-A15B-59DE8A0F8D5F}" srcOrd="0" destOrd="0" presId="urn:microsoft.com/office/officeart/2005/8/layout/cycle6"/>
    <dgm:cxn modelId="{C31EB888-18D9-406D-A474-3ED0AFD8EE88}" type="presOf" srcId="{585B8001-199A-D14E-9A9A-A8B020B95DCE}" destId="{A7C16614-59D0-264A-981D-021E17CE34FC}" srcOrd="0" destOrd="0" presId="urn:microsoft.com/office/officeart/2005/8/layout/cycle6"/>
    <dgm:cxn modelId="{B0C960A0-820F-41F6-8F17-4AD43A1E1E08}" type="presOf" srcId="{C047593B-25C3-B344-BC87-E0B2A55B436B}" destId="{5B4A373B-AFC3-7440-B6E5-7A62ADAE3EF2}" srcOrd="0" destOrd="0" presId="urn:microsoft.com/office/officeart/2005/8/layout/cycle6"/>
    <dgm:cxn modelId="{68276298-4131-4E02-80A3-438B41AF7943}" type="presOf" srcId="{408D6D7B-2B82-6640-9B7C-AEB62295DC76}" destId="{AA37A331-E09C-BD46-A4E0-E21E176F68F1}" srcOrd="0" destOrd="0" presId="urn:microsoft.com/office/officeart/2005/8/layout/cycle6"/>
    <dgm:cxn modelId="{5FB6A677-EAF8-0F4B-BCD2-B240303C834C}" srcId="{107112EB-91B0-CF41-9B0B-4E96F462DFB1}" destId="{A9AD2D56-2783-3145-90D3-9E19E7C8C066}" srcOrd="2" destOrd="0" parTransId="{55EE111B-9502-9C4B-A24B-61034FE1FA91}" sibTransId="{72FDBB86-7C2A-C84D-BEE0-77338824ABE3}"/>
    <dgm:cxn modelId="{913F0EAF-0EE5-4D17-AF6C-1DAC0D96964F}" type="presOf" srcId="{362E68DE-E97C-234B-8E10-6EDEFF958088}" destId="{B51564F6-92BD-F644-B26C-264E3AF86840}" srcOrd="0" destOrd="0" presId="urn:microsoft.com/office/officeart/2005/8/layout/cycle6"/>
    <dgm:cxn modelId="{339D9409-FF3C-4ECD-9B17-389C97986C57}" type="presOf" srcId="{D03420D3-DCF2-4641-83B7-41F115BE1B58}" destId="{2C9C0509-F3B5-FE4B-8CCD-42CFAB200732}" srcOrd="0" destOrd="0" presId="urn:microsoft.com/office/officeart/2005/8/layout/cycle6"/>
    <dgm:cxn modelId="{4CB9E124-B678-4CB8-AA70-00E372FC399C}" type="presOf" srcId="{BA04F5B2-6F55-2946-95E4-BE21D12D4D1D}" destId="{CF0A9DCC-AB7E-F64B-936A-E002120553AB}" srcOrd="0" destOrd="0" presId="urn:microsoft.com/office/officeart/2005/8/layout/cycle6"/>
    <dgm:cxn modelId="{6BB3755E-6D24-3748-8611-B1121B6DEB52}" srcId="{107112EB-91B0-CF41-9B0B-4E96F462DFB1}" destId="{45BC0B42-70DD-1B49-B8AF-709F357C306E}" srcOrd="1" destOrd="0" parTransId="{15151396-B00A-854E-B25B-3FC6E1EAFCE9}" sibTransId="{585B8001-199A-D14E-9A9A-A8B020B95DCE}"/>
    <dgm:cxn modelId="{CA8F5474-42EE-214B-A3F0-D5ADE078322E}" srcId="{107112EB-91B0-CF41-9B0B-4E96F462DFB1}" destId="{408D6D7B-2B82-6640-9B7C-AEB62295DC76}" srcOrd="0" destOrd="0" parTransId="{C7B4C7CB-2CC7-4946-86A7-069AC43121AE}" sibTransId="{162D9481-E66C-FB4F-9DC4-3AB67BC252A9}"/>
    <dgm:cxn modelId="{1C5E060E-39D3-1742-8442-B433F9506B6A}" srcId="{107112EB-91B0-CF41-9B0B-4E96F462DFB1}" destId="{D03420D3-DCF2-4641-83B7-41F115BE1B58}" srcOrd="3" destOrd="0" parTransId="{A1084C02-6DC2-534E-933C-D7DFEBA12D30}" sibTransId="{BA04F5B2-6F55-2946-95E4-BE21D12D4D1D}"/>
    <dgm:cxn modelId="{A2BDF748-5CF6-48D7-BF78-80233744C821}" type="presOf" srcId="{107112EB-91B0-CF41-9B0B-4E96F462DFB1}" destId="{8439A389-605D-5A46-BF38-D508055B8D79}" srcOrd="0" destOrd="0" presId="urn:microsoft.com/office/officeart/2005/8/layout/cycle6"/>
    <dgm:cxn modelId="{E6632CC0-D987-497C-AACB-6E8E84751890}" type="presOf" srcId="{162D9481-E66C-FB4F-9DC4-3AB67BC252A9}" destId="{4EAE1086-7F64-8F4F-801A-AF16D7723346}" srcOrd="0" destOrd="0" presId="urn:microsoft.com/office/officeart/2005/8/layout/cycle6"/>
    <dgm:cxn modelId="{536A5BF3-177C-224E-88DA-7AE1FDE4D19A}" srcId="{107112EB-91B0-CF41-9B0B-4E96F462DFB1}" destId="{362E68DE-E97C-234B-8E10-6EDEFF958088}" srcOrd="4" destOrd="0" parTransId="{C4D1E984-5707-6348-98E5-45500195FF2C}" sibTransId="{C047593B-25C3-B344-BC87-E0B2A55B436B}"/>
    <dgm:cxn modelId="{6185C8CF-C90E-41C0-B50C-A478A361D16B}" type="presOf" srcId="{45BC0B42-70DD-1B49-B8AF-709F357C306E}" destId="{67270A9A-E89F-3441-95EB-5C4DFCB748C8}" srcOrd="0" destOrd="0" presId="urn:microsoft.com/office/officeart/2005/8/layout/cycle6"/>
    <dgm:cxn modelId="{91255DD2-FC0F-4DAA-B889-77D1F9F9D92A}" type="presParOf" srcId="{8439A389-605D-5A46-BF38-D508055B8D79}" destId="{AA37A331-E09C-BD46-A4E0-E21E176F68F1}" srcOrd="0" destOrd="0" presId="urn:microsoft.com/office/officeart/2005/8/layout/cycle6"/>
    <dgm:cxn modelId="{75769374-A4CD-4BA4-940A-5D13B6563F1D}" type="presParOf" srcId="{8439A389-605D-5A46-BF38-D508055B8D79}" destId="{E03DCD2D-1246-034A-9685-E9EBEE68F275}" srcOrd="1" destOrd="0" presId="urn:microsoft.com/office/officeart/2005/8/layout/cycle6"/>
    <dgm:cxn modelId="{A851296D-9204-4EAC-8837-4F94E5E4BC8C}" type="presParOf" srcId="{8439A389-605D-5A46-BF38-D508055B8D79}" destId="{4EAE1086-7F64-8F4F-801A-AF16D7723346}" srcOrd="2" destOrd="0" presId="urn:microsoft.com/office/officeart/2005/8/layout/cycle6"/>
    <dgm:cxn modelId="{55F0845E-5647-45D1-A87B-B7FF29AD7B9E}" type="presParOf" srcId="{8439A389-605D-5A46-BF38-D508055B8D79}" destId="{67270A9A-E89F-3441-95EB-5C4DFCB748C8}" srcOrd="3" destOrd="0" presId="urn:microsoft.com/office/officeart/2005/8/layout/cycle6"/>
    <dgm:cxn modelId="{CB75E779-6901-4FF1-81E1-E8FEA8757F89}" type="presParOf" srcId="{8439A389-605D-5A46-BF38-D508055B8D79}" destId="{EFC3E1F4-70C2-2744-9D75-563325920D26}" srcOrd="4" destOrd="0" presId="urn:microsoft.com/office/officeart/2005/8/layout/cycle6"/>
    <dgm:cxn modelId="{9A155ED4-97A1-40F4-A913-9539CADE158B}" type="presParOf" srcId="{8439A389-605D-5A46-BF38-D508055B8D79}" destId="{A7C16614-59D0-264A-981D-021E17CE34FC}" srcOrd="5" destOrd="0" presId="urn:microsoft.com/office/officeart/2005/8/layout/cycle6"/>
    <dgm:cxn modelId="{61BA6AFF-D453-4CFA-B2A5-02AE9358724B}" type="presParOf" srcId="{8439A389-605D-5A46-BF38-D508055B8D79}" destId="{A6FA5A77-4B4D-4D45-9409-0B4F1A259DF8}" srcOrd="6" destOrd="0" presId="urn:microsoft.com/office/officeart/2005/8/layout/cycle6"/>
    <dgm:cxn modelId="{F5A64D65-2B6F-40F5-A495-840258D6C321}" type="presParOf" srcId="{8439A389-605D-5A46-BF38-D508055B8D79}" destId="{4F3E6663-0F8D-6C43-B22A-067441D5756A}" srcOrd="7" destOrd="0" presId="urn:microsoft.com/office/officeart/2005/8/layout/cycle6"/>
    <dgm:cxn modelId="{D9D37392-2FAC-466C-A43A-F0E8F0886DFF}" type="presParOf" srcId="{8439A389-605D-5A46-BF38-D508055B8D79}" destId="{694F88B5-A024-C545-A15B-59DE8A0F8D5F}" srcOrd="8" destOrd="0" presId="urn:microsoft.com/office/officeart/2005/8/layout/cycle6"/>
    <dgm:cxn modelId="{1F8BCE24-B23C-4A1F-A286-D95ED3B56CE3}" type="presParOf" srcId="{8439A389-605D-5A46-BF38-D508055B8D79}" destId="{2C9C0509-F3B5-FE4B-8CCD-42CFAB200732}" srcOrd="9" destOrd="0" presId="urn:microsoft.com/office/officeart/2005/8/layout/cycle6"/>
    <dgm:cxn modelId="{63F5D546-A7DA-4E6D-BFC8-5B3D7A9ED902}" type="presParOf" srcId="{8439A389-605D-5A46-BF38-D508055B8D79}" destId="{9014433F-BCA9-9445-95EA-C472A89A08A9}" srcOrd="10" destOrd="0" presId="urn:microsoft.com/office/officeart/2005/8/layout/cycle6"/>
    <dgm:cxn modelId="{F58E6065-C5C6-4E9E-801E-C64C17CE028F}" type="presParOf" srcId="{8439A389-605D-5A46-BF38-D508055B8D79}" destId="{CF0A9DCC-AB7E-F64B-936A-E002120553AB}" srcOrd="11" destOrd="0" presId="urn:microsoft.com/office/officeart/2005/8/layout/cycle6"/>
    <dgm:cxn modelId="{8B543177-BCEA-4CD6-9D81-599303D7917B}" type="presParOf" srcId="{8439A389-605D-5A46-BF38-D508055B8D79}" destId="{B51564F6-92BD-F644-B26C-264E3AF86840}" srcOrd="12" destOrd="0" presId="urn:microsoft.com/office/officeart/2005/8/layout/cycle6"/>
    <dgm:cxn modelId="{5B23C455-27F0-455E-8462-64F38570D2F8}" type="presParOf" srcId="{8439A389-605D-5A46-BF38-D508055B8D79}" destId="{583D79C0-5A1A-CD4E-85F0-5CEC22333CCF}" srcOrd="13" destOrd="0" presId="urn:microsoft.com/office/officeart/2005/8/layout/cycle6"/>
    <dgm:cxn modelId="{F2C3ECDA-CB33-40B8-BBFD-E4C8439D9AFA}" type="presParOf" srcId="{8439A389-605D-5A46-BF38-D508055B8D79}" destId="{5B4A373B-AFC3-7440-B6E5-7A62ADAE3EF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7A331-E09C-BD46-A4E0-E21E176F68F1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Aquarium</a:t>
          </a:r>
          <a:endParaRPr lang="en-US" sz="1900" kern="1200" dirty="0"/>
        </a:p>
      </dsp:txBody>
      <dsp:txXfrm>
        <a:off x="2422865" y="44730"/>
        <a:ext cx="1250268" cy="783022"/>
      </dsp:txXfrm>
    </dsp:sp>
    <dsp:sp modelId="{4EAE1086-7F64-8F4F-801A-AF16D7723346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409246" y="137594"/>
              </a:moveTo>
              <a:arcTo wR="1732594" hR="1732594" stAng="17579295" swAng="19599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70A9A-E89F-3441-95EB-5C4DFCB748C8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Kipas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Angin</a:t>
          </a:r>
          <a:endParaRPr lang="en-US" sz="1900" kern="1200" dirty="0"/>
        </a:p>
      </dsp:txBody>
      <dsp:txXfrm>
        <a:off x="4070661" y="1241923"/>
        <a:ext cx="1250268" cy="783022"/>
      </dsp:txXfrm>
    </dsp:sp>
    <dsp:sp modelId="{A7C16614-59D0-264A-981D-021E17CE34F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25" y="1642133"/>
              </a:moveTo>
              <a:arcTo wR="1732594" hR="1732594" stAng="21420430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A5A77-4B4D-4D45-9409-0B4F1A259DF8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Exhaust Fan</a:t>
          </a:r>
          <a:endParaRPr lang="en-US" sz="1900" kern="1200" dirty="0"/>
        </a:p>
      </dsp:txBody>
      <dsp:txXfrm>
        <a:off x="3441259" y="3179023"/>
        <a:ext cx="1250268" cy="783022"/>
      </dsp:txXfrm>
    </dsp:sp>
    <dsp:sp modelId="{694F88B5-A024-C545-A15B-59DE8A0F8D5F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076618" y="3430690"/>
              </a:moveTo>
              <a:arcTo wR="1732594" hR="1732594" stAng="4712834" swAng="13743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C0509-F3B5-FE4B-8CCD-42CFAB200732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Tumbuhan</a:t>
          </a:r>
          <a:endParaRPr lang="en-US" sz="1900" kern="1200" dirty="0"/>
        </a:p>
      </dsp:txBody>
      <dsp:txXfrm>
        <a:off x="1404472" y="3179023"/>
        <a:ext cx="1250268" cy="783022"/>
      </dsp:txXfrm>
    </dsp:sp>
    <dsp:sp modelId="{CF0A9DCC-AB7E-F64B-936A-E002120553AB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9352" y="2691206"/>
              </a:moveTo>
              <a:arcTo wR="1732594" hR="1732594" stAng="8784456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564F6-92BD-F644-B26C-264E3AF86840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 smtClean="0"/>
            <a:t>Air filter</a:t>
          </a:r>
          <a:endParaRPr lang="en-US" sz="1900" kern="1200" dirty="0"/>
        </a:p>
      </dsp:txBody>
      <dsp:txXfrm>
        <a:off x="775070" y="1241923"/>
        <a:ext cx="1250268" cy="783022"/>
      </dsp:txXfrm>
    </dsp:sp>
    <dsp:sp modelId="{5B4A373B-AFC3-7440-B6E5-7A62ADAE3EF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2072" y="755102"/>
              </a:moveTo>
              <a:arcTo wR="1732594" hR="1732594" stAng="12860714" swAng="19599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509552-B07A-4C77-92EE-B2938D5F321C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C66900-6520-44C4-BBCE-641D1D903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5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0E29F4-A16C-431B-8D8C-9028058655BF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d-ID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491733-E632-45E2-9E99-BCD37B8A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8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316AF-4636-AB4D-8191-964305F61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2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491733-E632-45E2-9E99-BCD37B8AEBC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77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Supporting activity to reduce the effects of smog caused by land fires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54575-C1D1-4446-ACA9-5469608449E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6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4937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ECD66-85E2-4C86-81D4-B394BA4FB60F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EF485-DDEB-4F79-A52E-15D35138D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FA2C-9084-4152-A198-9D3A30C77FCB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0CACE-EA92-4D75-8E82-1350105F2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1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4643-E9F9-4F48-8FD0-CCD323EF6843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9D87-79A2-4EDF-ADC3-B131D7267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8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D843F-91C1-4F7D-ABCA-5997DE00F714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9D46-6FFE-4392-B6D9-A41AD33C9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39B1-F1E1-43D9-89F0-C44AF286D76C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BB180-C228-4B42-80B2-25956A2D4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0EEAA-81FC-42D3-AE4E-9620E0BF6D66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8F92-1132-4B69-AFB7-7255F4DBD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2209-005C-4D64-B8C3-0E6AB3A1E283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9F30-9218-44E3-9E69-34992B323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9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DB0D1-5239-497D-85CF-5D1A66D14D5F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C7B2-E79E-49C4-A86C-00C708591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4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8065F-D523-4BAC-9BDA-D8BB656B5787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6FEBA-1595-489E-9B09-E389D0D03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EB385-50F1-40E4-B17E-9D56D1FA4210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464D8-A802-494A-9AC6-258FFDEC1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7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21CF-A2F7-49E8-AC30-6BDE4871E131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EB15-C3F8-44F8-B9F9-F90307886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447800"/>
            <a:ext cx="9144000" cy="542607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d-ID" sz="180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447800"/>
            <a:ext cx="8839200" cy="52736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d-ID" sz="180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924050" y="304800"/>
            <a:ext cx="6762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  <a:endParaRPr lang="en-US" altLang="id-ID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24050" y="1600200"/>
            <a:ext cx="67627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  <a:endParaRPr lang="en-US" alt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41A5B8-5F55-484A-A0D9-8BEA6FB94AA6}" type="datetime1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0F4B06-70CD-4257-AA99-83243E8A5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8" descr="kotak-010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686800" y="1447800"/>
            <a:ext cx="4572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d-ID" sz="180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6251575"/>
            <a:ext cx="868680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0863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wscientist.com/article/dn25828-el-nino-will-make-indonesias-deforestation-even-wors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arthdata.nasa.gov/earth-observation-data/near-real-time/firms/active-fire-data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914400" y="1349375"/>
            <a:ext cx="7978080" cy="1935609"/>
          </a:xfrm>
        </p:spPr>
        <p:txBody>
          <a:bodyPr/>
          <a:lstStyle/>
          <a:p>
            <a:r>
              <a:rPr lang="en-US" b="1" i="1" dirty="0"/>
              <a:t>Forest Fire Case Study (ID</a:t>
            </a:r>
            <a:r>
              <a:rPr lang="en-US" b="1" i="1" dirty="0" smtClean="0"/>
              <a:t>)</a:t>
            </a:r>
            <a:r>
              <a:rPr lang="id-ID" b="1" i="1" dirty="0" smtClean="0"/>
              <a:t/>
            </a:r>
            <a:br>
              <a:rPr lang="id-ID" b="1" i="1" dirty="0" smtClean="0"/>
            </a:br>
            <a:r>
              <a:rPr lang="id-ID" b="1" i="1" dirty="0" smtClean="0"/>
              <a:t>DMCC Working Group, APAN42th , Hongkong 2016</a:t>
            </a:r>
            <a:endParaRPr lang="id-ID" altLang="id-ID" dirty="0" smtClean="0">
              <a:ea typeface="ＭＳ Ｐゴシック" panose="020B0600070205080204" pitchFamily="34" charset="-128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id-ID" altLang="id-ID" dirty="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t>Basuki Suhardiman</a:t>
            </a:r>
          </a:p>
          <a:p>
            <a:pPr eaLnBrk="1" hangingPunct="1"/>
            <a:r>
              <a:rPr lang="id-ID" altLang="id-ID" dirty="0" smtClean="0">
                <a:solidFill>
                  <a:srgbClr val="898989"/>
                </a:solidFill>
                <a:ea typeface="ＭＳ Ｐゴシック" panose="020B0600070205080204" pitchFamily="34" charset="-128"/>
              </a:rPr>
              <a:t>Directorate System and Information Technology , ITB</a:t>
            </a:r>
            <a:endParaRPr lang="id-ID" altLang="id-ID" dirty="0" smtClean="0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29-10-2015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" y="3045974"/>
            <a:ext cx="4504082" cy="188230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905936"/>
            <a:ext cx="4543336" cy="2226620"/>
          </a:xfrm>
        </p:spPr>
      </p:pic>
      <p:sp>
        <p:nvSpPr>
          <p:cNvPr id="6" name="Rectangle 5"/>
          <p:cNvSpPr/>
          <p:nvPr/>
        </p:nvSpPr>
        <p:spPr>
          <a:xfrm>
            <a:off x="758758" y="2330991"/>
            <a:ext cx="3151762" cy="364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dirty="0"/>
              <a:t>10.09 WIB</a:t>
            </a:r>
          </a:p>
        </p:txBody>
      </p:sp>
      <p:sp>
        <p:nvSpPr>
          <p:cNvPr id="8" name="Rectangle 7"/>
          <p:cNvSpPr/>
          <p:nvPr/>
        </p:nvSpPr>
        <p:spPr>
          <a:xfrm>
            <a:off x="4754394" y="2406477"/>
            <a:ext cx="3151762" cy="364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dirty="0"/>
              <a:t>15.57 WIB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971600" y="4437111"/>
            <a:ext cx="1656184" cy="1008113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 : 1599 ppbv</a:t>
            </a:r>
          </a:p>
          <a:p>
            <a:pPr algn="ctr"/>
            <a:r>
              <a:rPr lang="id-ID" dirty="0" smtClean="0"/>
              <a:t>(south Sumatra)</a:t>
            </a:r>
            <a:endParaRPr lang="id-ID" dirty="0"/>
          </a:p>
        </p:txBody>
      </p:sp>
      <p:sp>
        <p:nvSpPr>
          <p:cNvPr id="4" name="Rectangular Callout 3"/>
          <p:cNvSpPr/>
          <p:nvPr/>
        </p:nvSpPr>
        <p:spPr>
          <a:xfrm>
            <a:off x="7236296" y="3212976"/>
            <a:ext cx="1450504" cy="720080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 : 10.954 ppbv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6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30-10-2015</a:t>
            </a:r>
            <a:endParaRPr lang="id-ID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88" y="2872832"/>
            <a:ext cx="4503013" cy="222446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631"/>
            <a:ext cx="4499298" cy="2290864"/>
          </a:xfrm>
        </p:spPr>
      </p:pic>
      <p:sp>
        <p:nvSpPr>
          <p:cNvPr id="9" name="Rectangle 8"/>
          <p:cNvSpPr/>
          <p:nvPr/>
        </p:nvSpPr>
        <p:spPr>
          <a:xfrm>
            <a:off x="285750" y="2125266"/>
            <a:ext cx="295356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dirty="0"/>
              <a:t>10.23 WIB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4228" y="2125266"/>
            <a:ext cx="295356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dirty="0"/>
              <a:t>12.33 WIB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619672" y="3140968"/>
            <a:ext cx="1080120" cy="720080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 : 542 ppbv</a:t>
            </a:r>
            <a:endParaRPr lang="id-ID" dirty="0"/>
          </a:p>
        </p:txBody>
      </p:sp>
      <p:sp>
        <p:nvSpPr>
          <p:cNvPr id="4" name="Rectangular Callout 3"/>
          <p:cNvSpPr/>
          <p:nvPr/>
        </p:nvSpPr>
        <p:spPr>
          <a:xfrm>
            <a:off x="6300192" y="3356992"/>
            <a:ext cx="1008112" cy="504056"/>
          </a:xfrm>
          <a:prstGeom prst="wedge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 : 421 ppbv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02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To socialize via Social Media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603612"/>
            <a:ext cx="2287910" cy="4525963"/>
          </a:xfrm>
        </p:spPr>
        <p:txBody>
          <a:bodyPr>
            <a:normAutofit fontScale="85000" lnSpcReduction="20000"/>
          </a:bodyPr>
          <a:lstStyle/>
          <a:p>
            <a:r>
              <a:rPr lang="id-ID" dirty="0" smtClean="0"/>
              <a:t>Every updated from http://</a:t>
            </a:r>
            <a:r>
              <a:rPr lang="id-ID" dirty="0" smtClean="0">
                <a:sym typeface="Wingdings" panose="05000000000000000000" pitchFamily="2" charset="2"/>
              </a:rPr>
              <a:t>Earth.nullschool.net</a:t>
            </a:r>
            <a:endParaRPr lang="id-ID" dirty="0" smtClean="0"/>
          </a:p>
          <a:p>
            <a:r>
              <a:rPr lang="id-ID" dirty="0" smtClean="0"/>
              <a:t>Captured the information and graph and put in Via Facebook </a:t>
            </a:r>
            <a:endParaRPr lang="id-ID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2134" y="1603612"/>
            <a:ext cx="6762750" cy="27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4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Installation for reduce Polution Index in Classroom </a:t>
            </a:r>
            <a:endParaRPr lang="id-ID" dirty="0"/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id-ID" dirty="0" smtClean="0"/>
              <a:t>Zeily Nurachman , </a:t>
            </a:r>
          </a:p>
          <a:p>
            <a:r>
              <a:rPr lang="id-ID" dirty="0" smtClean="0"/>
              <a:t>Department of Chemistry</a:t>
            </a:r>
          </a:p>
          <a:p>
            <a:r>
              <a:rPr lang="id-ID" dirty="0" smtClean="0"/>
              <a:t>ITB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934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Background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d-ID" dirty="0" smtClean="0"/>
              <a:t>The smoke from wildfire in Sumatra and Kalimantan (peat land)</a:t>
            </a:r>
          </a:p>
          <a:p>
            <a:r>
              <a:rPr lang="id-ID" dirty="0" smtClean="0"/>
              <a:t>The effect of the fire in Foresty effected untill more than 300 km from the source</a:t>
            </a:r>
          </a:p>
          <a:p>
            <a:r>
              <a:rPr lang="id-ID" dirty="0" smtClean="0"/>
              <a:t>For example ; the source from the fire in South Sumatra and the effect of the smoke , CO and particulate matters (PM) until West Sumatra</a:t>
            </a:r>
          </a:p>
          <a:p>
            <a:r>
              <a:rPr lang="id-ID" dirty="0" smtClean="0"/>
              <a:t>When haze came , school dismissed the students. This dangeorus because they do not come to safe places</a:t>
            </a:r>
          </a:p>
          <a:p>
            <a:r>
              <a:rPr lang="id-ID" dirty="0" smtClean="0"/>
              <a:t>Several researcher from ITB initiatives to build safe class in class and building the haze protection system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382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91312" y="1463260"/>
            <a:ext cx="3592856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TERBUKTI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(Proven)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91312" y="2530759"/>
            <a:ext cx="3592856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MUDAH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(Simple)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91312" y="3598258"/>
            <a:ext cx="3592856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MURAH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(Cost effectiveness)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91312" y="4665757"/>
            <a:ext cx="3592856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EDUKASI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(Education)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18133" y="1438390"/>
            <a:ext cx="2890371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800" dirty="0" smtClean="0">
                <a:solidFill>
                  <a:prstClr val="black"/>
                </a:solidFill>
                <a:latin typeface="Calibri"/>
              </a:rPr>
              <a:t>Reduce air polution Index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218133" y="2512107"/>
            <a:ext cx="2890371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prstClr val="black"/>
                </a:solidFill>
                <a:latin typeface="Calibri"/>
              </a:rPr>
              <a:t>Simple implementation and maintenance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18133" y="3585824"/>
            <a:ext cx="2890371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prstClr val="black"/>
                </a:solidFill>
                <a:latin typeface="Calibri"/>
              </a:rPr>
              <a:t>Cheap mateial , easy to install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18133" y="4659541"/>
            <a:ext cx="2890371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prstClr val="black"/>
                </a:solidFill>
                <a:latin typeface="Calibri"/>
              </a:rPr>
              <a:t>The education’s media for pupil /students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Elbow Connector 17"/>
          <p:cNvCxnSpPr>
            <a:endCxn id="6" idx="1"/>
          </p:cNvCxnSpPr>
          <p:nvPr/>
        </p:nvCxnSpPr>
        <p:spPr>
          <a:xfrm rot="5400000" flipH="1" flipV="1">
            <a:off x="1845644" y="2534627"/>
            <a:ext cx="1284986" cy="634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endCxn id="9" idx="1"/>
          </p:cNvCxnSpPr>
          <p:nvPr/>
        </p:nvCxnSpPr>
        <p:spPr>
          <a:xfrm rot="5400000">
            <a:off x="1825354" y="4431843"/>
            <a:ext cx="1331920" cy="4"/>
          </a:xfrm>
          <a:prstGeom prst="bentConnector4">
            <a:avLst>
              <a:gd name="adj1" fmla="val 33781"/>
              <a:gd name="adj2" fmla="val 571510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491312" y="5733256"/>
            <a:ext cx="3592856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MUMPUNI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dan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KONTINYU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(Reliable and Sustainable)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218133" y="5733256"/>
            <a:ext cx="2890371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Can be used continuously after the smoke problem is finished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Elbow Connector 21"/>
          <p:cNvCxnSpPr>
            <a:endCxn id="39" idx="1"/>
          </p:cNvCxnSpPr>
          <p:nvPr/>
        </p:nvCxnSpPr>
        <p:spPr>
          <a:xfrm rot="5400000">
            <a:off x="1863946" y="5531582"/>
            <a:ext cx="1261089" cy="6355"/>
          </a:xfrm>
          <a:prstGeom prst="bentConnector4">
            <a:avLst>
              <a:gd name="adj1" fmla="val 32870"/>
              <a:gd name="adj2" fmla="val 369716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endCxn id="7" idx="1"/>
          </p:cNvCxnSpPr>
          <p:nvPr/>
        </p:nvCxnSpPr>
        <p:spPr>
          <a:xfrm rot="5400000" flipH="1" flipV="1">
            <a:off x="2287714" y="3160056"/>
            <a:ext cx="400846" cy="634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endCxn id="8" idx="1"/>
          </p:cNvCxnSpPr>
          <p:nvPr/>
        </p:nvCxnSpPr>
        <p:spPr>
          <a:xfrm rot="5400000">
            <a:off x="2260380" y="3793023"/>
            <a:ext cx="468216" cy="6351"/>
          </a:xfrm>
          <a:prstGeom prst="bentConnector4">
            <a:avLst>
              <a:gd name="adj1" fmla="val 3862"/>
              <a:gd name="adj2" fmla="val 36994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395536" y="2932645"/>
            <a:ext cx="1872208" cy="1563155"/>
          </a:xfrm>
          <a:prstGeom prst="roundRect">
            <a:avLst>
              <a:gd name="adj" fmla="val 863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6"/>
            <a:r>
              <a:rPr lang="id-ID" sz="2800" dirty="0" smtClean="0">
                <a:solidFill>
                  <a:schemeClr val="tx1"/>
                </a:solidFill>
                <a:latin typeface="Calibri"/>
              </a:rPr>
              <a:t>Haze protection System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" name="Title 15"/>
          <p:cNvSpPr txBox="1">
            <a:spLocks/>
          </p:cNvSpPr>
          <p:nvPr/>
        </p:nvSpPr>
        <p:spPr>
          <a:xfrm>
            <a:off x="1828800" y="381000"/>
            <a:ext cx="367862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6000" b="1" dirty="0" smtClean="0">
                <a:solidFill>
                  <a:schemeClr val="accent5"/>
                </a:solidFill>
              </a:rPr>
              <a:t>Principle</a:t>
            </a:r>
            <a:endParaRPr lang="en-US" sz="6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2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85800"/>
            <a:ext cx="4114800" cy="685800"/>
          </a:xfrm>
        </p:spPr>
        <p:txBody>
          <a:bodyPr>
            <a:noAutofit/>
          </a:bodyPr>
          <a:lstStyle/>
          <a:p>
            <a:r>
              <a:rPr lang="id-ID" sz="6000" b="1" dirty="0" smtClean="0">
                <a:solidFill>
                  <a:schemeClr val="accent5"/>
                </a:solidFill>
              </a:rPr>
              <a:t>Trial</a:t>
            </a:r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1847672"/>
            <a:ext cx="6094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</a:t>
            </a:r>
            <a:r>
              <a:rPr lang="id-ID" sz="2400" b="1" dirty="0" smtClean="0"/>
              <a:t>cation</a:t>
            </a:r>
            <a:r>
              <a:rPr lang="en-US" sz="2400" b="1" dirty="0" smtClean="0"/>
              <a:t>  : SD </a:t>
            </a:r>
            <a:r>
              <a:rPr lang="en-US" sz="2400" b="1" dirty="0" err="1" smtClean="0"/>
              <a:t>Percobaan</a:t>
            </a:r>
            <a:r>
              <a:rPr lang="en-US" sz="2400" b="1" dirty="0" smtClean="0"/>
              <a:t> – Kota Padang</a:t>
            </a:r>
            <a:endParaRPr lang="en-US" sz="2400" b="1" dirty="0"/>
          </a:p>
          <a:p>
            <a:r>
              <a:rPr lang="id-ID" b="1" dirty="0" smtClean="0"/>
              <a:t>timeline</a:t>
            </a:r>
            <a:r>
              <a:rPr lang="en-US" sz="2400" b="1" dirty="0" smtClean="0"/>
              <a:t> :  27 – 28 </a:t>
            </a:r>
            <a:r>
              <a:rPr lang="en-US" sz="2400" b="1" dirty="0" err="1" smtClean="0"/>
              <a:t>Oktober</a:t>
            </a:r>
            <a:r>
              <a:rPr lang="en-US" sz="2400" b="1" dirty="0" smtClean="0"/>
              <a:t> 2015  </a:t>
            </a:r>
            <a:endParaRPr lang="en-US" sz="24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00393"/>
            <a:ext cx="4419569" cy="248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3312" y="457200"/>
            <a:ext cx="4876800" cy="685800"/>
          </a:xfrm>
        </p:spPr>
        <p:txBody>
          <a:bodyPr>
            <a:normAutofit/>
          </a:bodyPr>
          <a:lstStyle/>
          <a:p>
            <a:r>
              <a:rPr lang="id-ID" sz="3600" b="1" dirty="0" smtClean="0">
                <a:solidFill>
                  <a:schemeClr val="accent5"/>
                </a:solidFill>
              </a:rPr>
              <a:t>Installation system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429000" y="1600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399" y="1365920"/>
            <a:ext cx="3746485" cy="198688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0" y="3657600"/>
            <a:ext cx="1239184" cy="279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38" y="3622645"/>
            <a:ext cx="2096246" cy="28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2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3" y="1518124"/>
            <a:ext cx="3648335" cy="205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048000" y="304800"/>
            <a:ext cx="3126615" cy="236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62000"/>
            <a:ext cx="3051342" cy="236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15" y="3993852"/>
            <a:ext cx="4414485" cy="24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3394463"/>
            <a:ext cx="4655056" cy="277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0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86" y="745436"/>
            <a:ext cx="6502400" cy="667340"/>
          </a:xfrm>
        </p:spPr>
        <p:txBody>
          <a:bodyPr/>
          <a:lstStyle/>
          <a:p>
            <a:r>
              <a:rPr lang="id-ID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Reduce Air Polution </a:t>
            </a:r>
            <a:r>
              <a:rPr lang="id-ID" dirty="0" smtClean="0"/>
              <a:t>Index (PM) </a:t>
            </a:r>
            <a:endParaRPr lang="id-ID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4499991" y="3810000"/>
            <a:ext cx="4401010" cy="30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2501" y="2369448"/>
            <a:ext cx="670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d-ID" sz="2800" dirty="0" smtClean="0">
                <a:solidFill>
                  <a:srgbClr val="002060"/>
                </a:solidFill>
              </a:rPr>
              <a:t>Index on City (Padang)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d-ID" sz="2800" dirty="0" smtClean="0">
                <a:solidFill>
                  <a:srgbClr val="002060"/>
                </a:solidFill>
              </a:rPr>
              <a:t>=</a:t>
            </a:r>
            <a:r>
              <a:rPr lang="it-IT" sz="2800" dirty="0" smtClean="0">
                <a:solidFill>
                  <a:srgbClr val="002060"/>
                </a:solidFill>
              </a:rPr>
              <a:t>  </a:t>
            </a:r>
            <a:r>
              <a:rPr lang="it-IT" sz="2800" dirty="0">
                <a:solidFill>
                  <a:srgbClr val="002060"/>
                </a:solidFill>
              </a:rPr>
              <a:t>288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id-ID" sz="2800" dirty="0" smtClean="0">
                <a:solidFill>
                  <a:srgbClr val="002060"/>
                </a:solidFill>
              </a:rPr>
              <a:t>Index on the class room after installation = 78</a:t>
            </a:r>
            <a:endParaRPr lang="en-US" sz="2800" dirty="0">
              <a:solidFill>
                <a:srgbClr val="002060"/>
              </a:solidFill>
            </a:endParaRPr>
          </a:p>
          <a:p>
            <a:pPr marL="285750" indent="-285750">
              <a:buFont typeface="Wingdings" charset="2"/>
              <a:buChar char="ü"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Outline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50" y="1619993"/>
            <a:ext cx="6762750" cy="4525963"/>
          </a:xfrm>
        </p:spPr>
        <p:txBody>
          <a:bodyPr/>
          <a:lstStyle/>
          <a:p>
            <a:r>
              <a:rPr lang="id-ID" dirty="0" smtClean="0"/>
              <a:t>Background </a:t>
            </a:r>
          </a:p>
          <a:p>
            <a:r>
              <a:rPr lang="id-ID" dirty="0" smtClean="0"/>
              <a:t>Current conditions</a:t>
            </a:r>
          </a:p>
          <a:p>
            <a:r>
              <a:rPr lang="id-ID" dirty="0" smtClean="0"/>
              <a:t>Design Thinking (Concept)</a:t>
            </a:r>
          </a:p>
          <a:p>
            <a:pPr marL="0" indent="0">
              <a:buNone/>
            </a:pPr>
            <a:endParaRPr lang="id-ID" dirty="0" smtClean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565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President  visited to 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6035675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579120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717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Concept (Design Thinking)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6954220" cy="32865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7624" y="5517232"/>
            <a:ext cx="6840760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mtClean="0"/>
              <a:t>http://dschool.stanford.edu/</a:t>
            </a:r>
            <a:endParaRPr lang="id-ID"/>
          </a:p>
        </p:txBody>
      </p:sp>
      <p:sp>
        <p:nvSpPr>
          <p:cNvPr id="5" name="Rounded Rectangle 4"/>
          <p:cNvSpPr/>
          <p:nvPr/>
        </p:nvSpPr>
        <p:spPr>
          <a:xfrm>
            <a:off x="395536" y="3020064"/>
            <a:ext cx="1296144" cy="1561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Focus on People and Environment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528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New Scientist (1 August 2016)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47961"/>
            <a:ext cx="8820472" cy="4789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237312"/>
            <a:ext cx="9145016" cy="6206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https://www.newscientist.com/article/2099496-indonesian-fires-sent-huge-smoke-plume-halfway-around-the-globe/?utm_medium=Social&amp;utm_campaign=Echobox&amp;utm_source=Facebook&amp;utm_term=Autofeed&amp;cmpid=SOC%7cNSNS%7c2016-Echobox#link_time=1470082665</a:t>
            </a:r>
            <a:endParaRPr lang="id-ID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Current Condition</a:t>
            </a:r>
            <a:endParaRPr lang="id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96" y="1772816"/>
            <a:ext cx="8865011" cy="4176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6093296"/>
            <a:ext cx="8496944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mtClean="0"/>
              <a:t>http://fires.globalforestwatch.org/map/#activeLayers=viirsFires%2CactiveFires&amp;activeBasemap=topo&amp;x=112&amp;y=-1&amp;z=5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61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Aerosol Sensor in Indonesia (NASA)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6" y="1772816"/>
            <a:ext cx="2248898" cy="4525963"/>
          </a:xfrm>
        </p:spPr>
        <p:txBody>
          <a:bodyPr>
            <a:normAutofit fontScale="70000" lnSpcReduction="20000"/>
          </a:bodyPr>
          <a:lstStyle/>
          <a:p>
            <a:r>
              <a:rPr lang="id-ID" dirty="0" smtClean="0"/>
              <a:t>Initiated by NASA</a:t>
            </a:r>
          </a:p>
          <a:p>
            <a:r>
              <a:rPr lang="id-ID" dirty="0" smtClean="0"/>
              <a:t>Collaboration with several institution (incl ITB)</a:t>
            </a:r>
          </a:p>
          <a:p>
            <a:r>
              <a:rPr lang="id-ID" dirty="0" smtClean="0"/>
              <a:t>Six Sensor</a:t>
            </a:r>
          </a:p>
          <a:p>
            <a:pPr lvl="1"/>
            <a:r>
              <a:rPr lang="id-ID" dirty="0" smtClean="0"/>
              <a:t>Bandung</a:t>
            </a:r>
          </a:p>
          <a:p>
            <a:pPr lvl="1"/>
            <a:r>
              <a:rPr lang="id-ID" dirty="0" smtClean="0"/>
              <a:t>Jakarta</a:t>
            </a:r>
          </a:p>
          <a:p>
            <a:pPr lvl="1"/>
            <a:r>
              <a:rPr lang="id-ID" dirty="0" smtClean="0"/>
              <a:t>Palangkaraya</a:t>
            </a:r>
          </a:p>
          <a:p>
            <a:pPr lvl="1"/>
            <a:r>
              <a:rPr lang="id-ID" dirty="0" smtClean="0"/>
              <a:t>Pekanbaru</a:t>
            </a:r>
          </a:p>
          <a:p>
            <a:pPr lvl="1"/>
            <a:r>
              <a:rPr lang="id-ID" dirty="0" smtClean="0"/>
              <a:t>Jambi</a:t>
            </a:r>
          </a:p>
          <a:p>
            <a:r>
              <a:rPr lang="id-ID" dirty="0" smtClean="0"/>
              <a:t>PM 10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03" y="1464627"/>
            <a:ext cx="6700034" cy="3240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5" y="6298779"/>
            <a:ext cx="8355661" cy="4425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http://aeronet.gsfc.nasa.gov/cgi-bin/type_one_station_opera_v2_new?site=Bandung&amp;nachal=0&amp;year=24&amp;month=7&amp;aero_water=0&amp;level=1&amp;if_day=0&amp;if_err=0&amp;place_code=10&amp;year_or_month=0</a:t>
            </a:r>
            <a:endParaRPr lang="id-ID" sz="1400" dirty="0"/>
          </a:p>
        </p:txBody>
      </p:sp>
    </p:spTree>
    <p:extLst>
      <p:ext uri="{BB962C8B-B14F-4D97-AF65-F5344CB8AC3E}">
        <p14:creationId xmlns:p14="http://schemas.microsoft.com/office/powerpoint/2010/main" val="5296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Environment Sensor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3612"/>
            <a:ext cx="1924050" cy="4525963"/>
          </a:xfrm>
        </p:spPr>
        <p:txBody>
          <a:bodyPr>
            <a:normAutofit fontScale="55000" lnSpcReduction="20000"/>
          </a:bodyPr>
          <a:lstStyle/>
          <a:p>
            <a:r>
              <a:rPr lang="id-ID" dirty="0" smtClean="0"/>
              <a:t>Environmental sensor with Polutant standard Index (PSI)</a:t>
            </a:r>
          </a:p>
          <a:p>
            <a:pPr lvl="1"/>
            <a:r>
              <a:rPr lang="id-ID" dirty="0" smtClean="0"/>
              <a:t>PM10</a:t>
            </a:r>
          </a:p>
          <a:p>
            <a:pPr lvl="1"/>
            <a:r>
              <a:rPr lang="id-ID" dirty="0" smtClean="0"/>
              <a:t>SO2</a:t>
            </a:r>
          </a:p>
          <a:p>
            <a:pPr lvl="1"/>
            <a:r>
              <a:rPr lang="id-ID" dirty="0" smtClean="0"/>
              <a:t>CO</a:t>
            </a:r>
          </a:p>
          <a:p>
            <a:pPr lvl="1"/>
            <a:r>
              <a:rPr lang="id-ID" dirty="0" smtClean="0"/>
              <a:t>NO2</a:t>
            </a:r>
          </a:p>
          <a:p>
            <a:r>
              <a:rPr lang="id-ID" dirty="0" smtClean="0"/>
              <a:t>Locally </a:t>
            </a:r>
          </a:p>
          <a:p>
            <a:r>
              <a:rPr lang="id-ID" dirty="0" smtClean="0"/>
              <a:t>Not connected to the Network and Sensor Network</a:t>
            </a:r>
          </a:p>
          <a:p>
            <a:r>
              <a:rPr lang="id-ID" dirty="0" smtClean="0"/>
              <a:t>Not connected to central database </a:t>
            </a:r>
          </a:p>
          <a:p>
            <a:pPr lvl="1"/>
            <a:endParaRPr lang="id-ID" dirty="0"/>
          </a:p>
        </p:txBody>
      </p:sp>
      <p:pic>
        <p:nvPicPr>
          <p:cNvPr id="17410" name="Picture 2" descr="http://www.halloriau.com/foto_berita/29IS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77" y="1603612"/>
            <a:ext cx="72199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Define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d-ID" dirty="0" smtClean="0"/>
              <a:t>What we (Indonesia) need it ?</a:t>
            </a:r>
          </a:p>
          <a:p>
            <a:pPr lvl="1"/>
            <a:r>
              <a:rPr lang="id-ID" dirty="0" smtClean="0"/>
              <a:t>Automated Weather Station </a:t>
            </a:r>
          </a:p>
          <a:p>
            <a:pPr lvl="2"/>
            <a:r>
              <a:rPr lang="id-ID" dirty="0" smtClean="0"/>
              <a:t>Rainfall</a:t>
            </a:r>
          </a:p>
          <a:p>
            <a:pPr lvl="2"/>
            <a:r>
              <a:rPr lang="id-ID" dirty="0" smtClean="0"/>
              <a:t>Temperature</a:t>
            </a:r>
          </a:p>
          <a:p>
            <a:pPr lvl="2"/>
            <a:r>
              <a:rPr lang="id-ID" dirty="0" smtClean="0"/>
              <a:t>Humidity</a:t>
            </a:r>
          </a:p>
          <a:p>
            <a:pPr lvl="1"/>
            <a:r>
              <a:rPr lang="id-ID" dirty="0" smtClean="0"/>
              <a:t>Air quality Index and Polution Standard index measurements</a:t>
            </a:r>
          </a:p>
          <a:p>
            <a:pPr lvl="2"/>
            <a:r>
              <a:rPr lang="id-ID" dirty="0" smtClean="0"/>
              <a:t>NOx, SOx , CO , NH3 , O3 and PM 2.5 (10) </a:t>
            </a:r>
          </a:p>
          <a:p>
            <a:pPr lvl="1"/>
            <a:r>
              <a:rPr lang="id-ID" dirty="0" smtClean="0"/>
              <a:t>Sensors and sensors network</a:t>
            </a:r>
          </a:p>
          <a:p>
            <a:pPr lvl="1"/>
            <a:r>
              <a:rPr lang="id-ID" dirty="0" smtClean="0"/>
              <a:t>Prediction models</a:t>
            </a:r>
          </a:p>
          <a:p>
            <a:pPr lvl="1"/>
            <a:r>
              <a:rPr lang="id-ID" dirty="0" smtClean="0"/>
              <a:t>Socialize to peoples</a:t>
            </a:r>
          </a:p>
          <a:p>
            <a:pPr lvl="2"/>
            <a:endParaRPr lang="id-ID" dirty="0" smtClean="0"/>
          </a:p>
          <a:p>
            <a:pPr lvl="2"/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755576" y="6309320"/>
            <a:ext cx="6552728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mtClean="0"/>
              <a:t>https://en.wikipedia.org/wiki/Pollutant_Standards_Index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83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IDeate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8147248" cy="4281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By combining the </a:t>
            </a:r>
            <a:r>
              <a:rPr lang="en-US" sz="4000" dirty="0" smtClean="0">
                <a:solidFill>
                  <a:srgbClr val="FF0000"/>
                </a:solidFill>
              </a:rPr>
              <a:t>satellite data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meteorological records</a:t>
            </a:r>
            <a:r>
              <a:rPr lang="en-US" dirty="0" smtClean="0"/>
              <a:t>, Field established that Indonesian fires often occur in association with the </a:t>
            </a:r>
            <a:r>
              <a:rPr lang="en-US" dirty="0" smtClean="0">
                <a:hlinkClick r:id="rId2"/>
              </a:rPr>
              <a:t>ultra-dry conditions in the region that accompany El Niño</a:t>
            </a:r>
            <a:r>
              <a:rPr lang="en-US" dirty="0" smtClean="0"/>
              <a:t>, a major cyclical weather system. These dry out the underlying peat to the point at which it can catch fire and can’t be extinguished until monsoon rains arrive months later. A next step might be to refine the predictions further by including the combined effects of </a:t>
            </a:r>
            <a:r>
              <a:rPr lang="en-US" sz="4600" dirty="0" smtClean="0"/>
              <a:t>high temperatures </a:t>
            </a:r>
            <a:r>
              <a:rPr lang="en-US" sz="6300" dirty="0" smtClean="0">
                <a:solidFill>
                  <a:srgbClr val="FFFF00"/>
                </a:solidFill>
              </a:rPr>
              <a:t>and low humidity </a:t>
            </a:r>
            <a:r>
              <a:rPr lang="en-US" dirty="0" smtClean="0"/>
              <a:t>on peat moisture, says Field.</a:t>
            </a:r>
          </a:p>
          <a:p>
            <a:r>
              <a:rPr lang="en-US" dirty="0" smtClean="0"/>
              <a:t>He also found that less than </a:t>
            </a:r>
            <a:r>
              <a:rPr lang="en-US" sz="4600" dirty="0" smtClean="0"/>
              <a:t>4 millimeters of rain per day</a:t>
            </a:r>
            <a:r>
              <a:rPr lang="en-US" dirty="0" smtClean="0"/>
              <a:t> during the annual dry season, from August to November – combined with El Niño conditions – seems to be a “tipping point” beyond which fires can to suddenly take off.</a:t>
            </a:r>
          </a:p>
          <a:p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323528" y="6237312"/>
            <a:ext cx="8820472" cy="6206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https://www.newscientist.com/article/2099496-indonesian-fires-sent-huge-smoke-plume-halfway-around-the-globe/?utm_medium=Social&amp;utm_campaign=Echobox&amp;utm_source=Facebook&amp;utm_term=Autofeed&amp;cmpid=SOC%7cNSNS%7c2016-Echobox#link_time=1470082665</a:t>
            </a:r>
            <a:endParaRPr lang="id-ID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IDeate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d-ID" dirty="0" smtClean="0"/>
              <a:t>Build prototype for AWS+sensor base on Arduino </a:t>
            </a:r>
          </a:p>
          <a:p>
            <a:pPr lvl="1"/>
            <a:r>
              <a:rPr lang="id-ID" dirty="0" smtClean="0"/>
              <a:t>Board (I/O)</a:t>
            </a:r>
          </a:p>
          <a:p>
            <a:pPr lvl="1"/>
            <a:r>
              <a:rPr lang="id-ID" dirty="0" smtClean="0"/>
              <a:t>Communication </a:t>
            </a:r>
          </a:p>
          <a:p>
            <a:pPr lvl="2"/>
            <a:r>
              <a:rPr lang="id-ID" dirty="0" smtClean="0"/>
              <a:t>GSM/GPRS/Wifi</a:t>
            </a:r>
          </a:p>
          <a:p>
            <a:pPr lvl="2"/>
            <a:r>
              <a:rPr lang="id-ID" dirty="0" smtClean="0"/>
              <a:t>Ethernet</a:t>
            </a:r>
          </a:p>
          <a:p>
            <a:pPr lvl="2"/>
            <a:r>
              <a:rPr lang="id-ID" dirty="0" smtClean="0"/>
              <a:t>USB/Storage System</a:t>
            </a:r>
          </a:p>
          <a:p>
            <a:pPr lvl="1"/>
            <a:r>
              <a:rPr lang="id-ID" dirty="0" smtClean="0"/>
              <a:t>Sensors</a:t>
            </a:r>
          </a:p>
          <a:p>
            <a:pPr lvl="2"/>
            <a:r>
              <a:rPr lang="id-ID" dirty="0" smtClean="0"/>
              <a:t>Temperature</a:t>
            </a:r>
          </a:p>
          <a:p>
            <a:pPr lvl="2"/>
            <a:r>
              <a:rPr lang="id-ID" dirty="0" smtClean="0"/>
              <a:t>Wind speed</a:t>
            </a:r>
          </a:p>
          <a:p>
            <a:pPr lvl="2"/>
            <a:r>
              <a:rPr lang="id-ID" dirty="0" smtClean="0"/>
              <a:t>Wind direction</a:t>
            </a:r>
          </a:p>
          <a:p>
            <a:pPr lvl="2"/>
            <a:r>
              <a:rPr lang="id-ID" dirty="0" smtClean="0"/>
              <a:t>Humidity</a:t>
            </a:r>
          </a:p>
          <a:p>
            <a:pPr lvl="2"/>
            <a:r>
              <a:rPr lang="id-ID" dirty="0" smtClean="0"/>
              <a:t>Rainfall rate</a:t>
            </a:r>
          </a:p>
          <a:p>
            <a:pPr lvl="2"/>
            <a:r>
              <a:rPr lang="id-ID" dirty="0" smtClean="0"/>
              <a:t>CO</a:t>
            </a:r>
          </a:p>
          <a:p>
            <a:r>
              <a:rPr lang="id-ID" dirty="0" smtClean="0"/>
              <a:t>Build Polution Protection System in the School (classroom)</a:t>
            </a:r>
          </a:p>
          <a:p>
            <a:pPr lvl="1"/>
            <a:r>
              <a:rPr lang="id-ID" dirty="0" smtClean="0"/>
              <a:t>In areas where affected by </a:t>
            </a:r>
          </a:p>
          <a:p>
            <a:r>
              <a:rPr lang="id-ID" dirty="0" smtClean="0"/>
              <a:t>Put the AWS in the area with near forestry/ peatland</a:t>
            </a:r>
          </a:p>
          <a:p>
            <a:pPr lvl="1"/>
            <a:endParaRPr lang="id-ID" dirty="0" smtClean="0"/>
          </a:p>
          <a:p>
            <a:pPr lvl="2"/>
            <a:endParaRPr lang="id-ID" dirty="0" smtClean="0"/>
          </a:p>
          <a:p>
            <a:pPr lvl="2"/>
            <a:endParaRPr lang="id-ID" dirty="0" smtClean="0"/>
          </a:p>
          <a:p>
            <a:pPr lvl="1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6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1250" y="304800"/>
            <a:ext cx="6762750" cy="1143000"/>
          </a:xfrm>
        </p:spPr>
        <p:txBody>
          <a:bodyPr/>
          <a:lstStyle/>
          <a:p>
            <a:r>
              <a:rPr lang="id-ID" dirty="0" smtClean="0"/>
              <a:t>Prototype</a:t>
            </a:r>
            <a:endParaRPr lang="id-ID" dirty="0"/>
          </a:p>
        </p:txBody>
      </p:sp>
      <p:pic>
        <p:nvPicPr>
          <p:cNvPr id="29698" name="Picture 2" descr="http://www.aeronsystems.com/wp-content/uploads/2015/08/weather-s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839812" cy="16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744" y="2276872"/>
            <a:ext cx="864096" cy="163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 smtClean="0"/>
              <a:t>Arduinno</a:t>
            </a:r>
          </a:p>
          <a:p>
            <a:pPr algn="ctr"/>
            <a:r>
              <a:rPr lang="id-ID" sz="1200" dirty="0" smtClean="0"/>
              <a:t>Microcontroller</a:t>
            </a:r>
            <a:endParaRPr lang="id-ID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79364" y="2564904"/>
            <a:ext cx="8883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9698" idx="3"/>
            <a:endCxn id="4" idx="1"/>
          </p:cNvCxnSpPr>
          <p:nvPr/>
        </p:nvCxnSpPr>
        <p:spPr>
          <a:xfrm>
            <a:off x="1379364" y="3093810"/>
            <a:ext cx="8883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79364" y="3573016"/>
            <a:ext cx="8883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31840" y="2420888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3528" y="3924441"/>
            <a:ext cx="1055836" cy="1448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 smtClean="0"/>
              <a:t>AWS </a:t>
            </a:r>
          </a:p>
          <a:p>
            <a:pPr algn="ctr"/>
            <a:r>
              <a:rPr lang="id-ID" sz="1200" dirty="0" smtClean="0"/>
              <a:t>-Wind Direction</a:t>
            </a:r>
          </a:p>
          <a:p>
            <a:pPr algn="ctr"/>
            <a:r>
              <a:rPr lang="id-ID" sz="1200" dirty="0" smtClean="0"/>
              <a:t>-Wind speed</a:t>
            </a:r>
          </a:p>
          <a:p>
            <a:pPr algn="ctr"/>
            <a:r>
              <a:rPr lang="id-ID" sz="1200" dirty="0" smtClean="0"/>
              <a:t>-Temperature</a:t>
            </a:r>
          </a:p>
          <a:p>
            <a:pPr marL="171450" indent="-171450" algn="ctr">
              <a:buFontTx/>
              <a:buChar char="-"/>
            </a:pPr>
            <a:r>
              <a:rPr lang="id-ID" sz="1200" dirty="0" smtClean="0"/>
              <a:t>Humidity</a:t>
            </a:r>
          </a:p>
          <a:p>
            <a:pPr marL="171450" indent="-171450" algn="ctr">
              <a:buFontTx/>
              <a:buChar char="-"/>
            </a:pPr>
            <a:r>
              <a:rPr lang="id-ID" sz="1200" dirty="0" smtClean="0"/>
              <a:t>Rain fall</a:t>
            </a:r>
            <a:endParaRPr lang="id-ID" sz="1200" dirty="0"/>
          </a:p>
        </p:txBody>
      </p:sp>
      <p:sp>
        <p:nvSpPr>
          <p:cNvPr id="14" name="Rectangle 13"/>
          <p:cNvSpPr/>
          <p:nvPr/>
        </p:nvSpPr>
        <p:spPr>
          <a:xfrm>
            <a:off x="2267744" y="4509120"/>
            <a:ext cx="1080120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/>
              <a:t>CO sensor</a:t>
            </a:r>
          </a:p>
          <a:p>
            <a:pPr algn="ctr"/>
            <a:r>
              <a:rPr lang="id-ID" sz="1600" dirty="0" smtClean="0"/>
              <a:t>And other sensors</a:t>
            </a:r>
            <a:endParaRPr lang="id-ID" sz="1600" dirty="0"/>
          </a:p>
        </p:txBody>
      </p:sp>
      <p:cxnSp>
        <p:nvCxnSpPr>
          <p:cNvPr id="16" name="Straight Connector 15"/>
          <p:cNvCxnSpPr>
            <a:stCxn id="4" idx="2"/>
          </p:cNvCxnSpPr>
          <p:nvPr/>
        </p:nvCxnSpPr>
        <p:spPr>
          <a:xfrm>
            <a:off x="2699792" y="3910747"/>
            <a:ext cx="0" cy="5983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923928" y="2132856"/>
            <a:ext cx="108012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GSM/GPRS Modul</a:t>
            </a:r>
            <a:endParaRPr lang="id-ID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3898973" y="3103226"/>
            <a:ext cx="1224136" cy="4792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GPS modul</a:t>
            </a:r>
            <a:endParaRPr lang="id-ID" dirty="0"/>
          </a:p>
        </p:txBody>
      </p:sp>
      <p:sp>
        <p:nvSpPr>
          <p:cNvPr id="19" name="Rounded Rectangle 18"/>
          <p:cNvSpPr/>
          <p:nvPr/>
        </p:nvSpPr>
        <p:spPr>
          <a:xfrm>
            <a:off x="3923928" y="3910747"/>
            <a:ext cx="1080120" cy="3823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 smtClean="0"/>
              <a:t>USB /Storage</a:t>
            </a:r>
            <a:endParaRPr lang="id-ID" sz="1200" dirty="0"/>
          </a:p>
        </p:txBody>
      </p:sp>
      <p:cxnSp>
        <p:nvCxnSpPr>
          <p:cNvPr id="21" name="Elbow Connector 20"/>
          <p:cNvCxnSpPr>
            <a:stCxn id="4" idx="3"/>
            <a:endCxn id="18" idx="1"/>
          </p:cNvCxnSpPr>
          <p:nvPr/>
        </p:nvCxnSpPr>
        <p:spPr>
          <a:xfrm>
            <a:off x="3131840" y="3093810"/>
            <a:ext cx="767133" cy="24901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19" idx="1"/>
          </p:cNvCxnSpPr>
          <p:nvPr/>
        </p:nvCxnSpPr>
        <p:spPr>
          <a:xfrm>
            <a:off x="3156124" y="3463265"/>
            <a:ext cx="767804" cy="638657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44208" y="2060849"/>
            <a:ext cx="1944216" cy="18803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ITB</a:t>
            </a:r>
          </a:p>
          <a:p>
            <a:pPr algn="ctr"/>
            <a:r>
              <a:rPr lang="id-ID" dirty="0" smtClean="0"/>
              <a:t>Web Server</a:t>
            </a:r>
          </a:p>
          <a:p>
            <a:pPr algn="ctr"/>
            <a:r>
              <a:rPr lang="id-ID" dirty="0" smtClean="0"/>
              <a:t>For collecting data</a:t>
            </a:r>
          </a:p>
          <a:p>
            <a:pPr algn="ctr"/>
            <a:r>
              <a:rPr lang="id-ID" dirty="0" smtClean="0"/>
              <a:t>And </a:t>
            </a:r>
          </a:p>
          <a:p>
            <a:pPr algn="ctr"/>
            <a:r>
              <a:rPr lang="id-ID" dirty="0" smtClean="0"/>
              <a:t>Portal</a:t>
            </a:r>
            <a:endParaRPr lang="id-ID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23108" y="2456892"/>
            <a:ext cx="13204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16216" y="4509120"/>
            <a:ext cx="1728192" cy="576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Middle Ware</a:t>
            </a:r>
            <a:endParaRPr lang="id-ID" dirty="0"/>
          </a:p>
        </p:txBody>
      </p:sp>
      <p:sp>
        <p:nvSpPr>
          <p:cNvPr id="30" name="Rectangle 29"/>
          <p:cNvSpPr/>
          <p:nvPr/>
        </p:nvSpPr>
        <p:spPr>
          <a:xfrm>
            <a:off x="6516216" y="5517232"/>
            <a:ext cx="172819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NASA/NOAA web server ,etc</a:t>
            </a:r>
            <a:endParaRPr lang="id-ID" dirty="0"/>
          </a:p>
        </p:txBody>
      </p:sp>
      <p:cxnSp>
        <p:nvCxnSpPr>
          <p:cNvPr id="29696" name="Straight Arrow Connector 29695"/>
          <p:cNvCxnSpPr/>
          <p:nvPr/>
        </p:nvCxnSpPr>
        <p:spPr>
          <a:xfrm>
            <a:off x="6876256" y="3941202"/>
            <a:ext cx="0" cy="567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99" name="Straight Arrow Connector 29698"/>
          <p:cNvCxnSpPr/>
          <p:nvPr/>
        </p:nvCxnSpPr>
        <p:spPr>
          <a:xfrm>
            <a:off x="6876256" y="508518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01" name="Straight Arrow Connector 29700"/>
          <p:cNvCxnSpPr/>
          <p:nvPr/>
        </p:nvCxnSpPr>
        <p:spPr>
          <a:xfrm flipV="1">
            <a:off x="7812360" y="508518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03" name="Straight Arrow Connector 29702"/>
          <p:cNvCxnSpPr/>
          <p:nvPr/>
        </p:nvCxnSpPr>
        <p:spPr>
          <a:xfrm flipV="1">
            <a:off x="7812360" y="3941202"/>
            <a:ext cx="0" cy="567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4" name="Rectangle 29703"/>
          <p:cNvSpPr/>
          <p:nvPr/>
        </p:nvSpPr>
        <p:spPr>
          <a:xfrm>
            <a:off x="5436096" y="2132856"/>
            <a:ext cx="648072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 smtClean="0"/>
              <a:t>TCP/IP</a:t>
            </a:r>
            <a:endParaRPr lang="id-ID" sz="1200" dirty="0"/>
          </a:p>
        </p:txBody>
      </p:sp>
      <p:cxnSp>
        <p:nvCxnSpPr>
          <p:cNvPr id="29706" name="Straight Connector 29705"/>
          <p:cNvCxnSpPr/>
          <p:nvPr/>
        </p:nvCxnSpPr>
        <p:spPr>
          <a:xfrm>
            <a:off x="539552" y="1916832"/>
            <a:ext cx="46805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7" name="Rectangle 29706"/>
          <p:cNvSpPr/>
          <p:nvPr/>
        </p:nvSpPr>
        <p:spPr>
          <a:xfrm>
            <a:off x="1691680" y="1628800"/>
            <a:ext cx="2376264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Forestry (School)</a:t>
            </a:r>
            <a:endParaRPr lang="id-ID" dirty="0"/>
          </a:p>
        </p:txBody>
      </p:sp>
      <p:sp>
        <p:nvSpPr>
          <p:cNvPr id="29708" name="Cloud Callout 29707"/>
          <p:cNvSpPr/>
          <p:nvPr/>
        </p:nvSpPr>
        <p:spPr>
          <a:xfrm>
            <a:off x="4067944" y="4869160"/>
            <a:ext cx="2016224" cy="936104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Network of Science Community</a:t>
            </a:r>
            <a:endParaRPr lang="id-ID" dirty="0"/>
          </a:p>
        </p:txBody>
      </p:sp>
      <p:cxnSp>
        <p:nvCxnSpPr>
          <p:cNvPr id="29710" name="Straight Arrow Connector 29709"/>
          <p:cNvCxnSpPr/>
          <p:nvPr/>
        </p:nvCxnSpPr>
        <p:spPr>
          <a:xfrm flipV="1">
            <a:off x="5220072" y="3790020"/>
            <a:ext cx="864096" cy="831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12" name="Straight Arrow Connector 29711"/>
          <p:cNvCxnSpPr/>
          <p:nvPr/>
        </p:nvCxnSpPr>
        <p:spPr>
          <a:xfrm flipH="1">
            <a:off x="5580113" y="4101922"/>
            <a:ext cx="720079" cy="7312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Firewatch in Forestry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dirty="0" smtClean="0"/>
              <a:t>Iniatiatited by Ministry of Forestry in the early 2001</a:t>
            </a:r>
          </a:p>
          <a:p>
            <a:r>
              <a:rPr lang="id-ID" dirty="0" smtClean="0"/>
              <a:t>In 2009 collaboration between Indonesia and Australia (Landgate) for reducing the fire and hazard smoke</a:t>
            </a:r>
          </a:p>
          <a:p>
            <a:pPr lvl="1"/>
            <a:r>
              <a:rPr lang="id-ID" dirty="0" smtClean="0"/>
              <a:t>Ministry of Forestry , Ministry of Environment and Indonesia National Insitute of Aeronautics and Space (LAPAN)</a:t>
            </a:r>
          </a:p>
          <a:p>
            <a:pPr lvl="1"/>
            <a:r>
              <a:rPr lang="id-ID" dirty="0" smtClean="0"/>
              <a:t>Australia , LANDGATE </a:t>
            </a:r>
          </a:p>
          <a:p>
            <a:r>
              <a:rPr lang="id-ID" dirty="0" smtClean="0"/>
              <a:t>Deliver the Data from satellite through Network (Inherent/NREN in 2010 – 2012)</a:t>
            </a:r>
          </a:p>
          <a:p>
            <a:pPr lvl="1"/>
            <a:r>
              <a:rPr lang="id-ID" dirty="0" smtClean="0"/>
              <a:t>Ministry of National Education</a:t>
            </a:r>
          </a:p>
          <a:p>
            <a:r>
              <a:rPr lang="id-ID" dirty="0" smtClean="0"/>
              <a:t>In 2014 </a:t>
            </a:r>
          </a:p>
          <a:p>
            <a:pPr lvl="1"/>
            <a:r>
              <a:rPr lang="id-ID" dirty="0" smtClean="0"/>
              <a:t>Burning from the Land in Sumatra and Kalimantan causes the smoke to other country </a:t>
            </a:r>
          </a:p>
          <a:p>
            <a:r>
              <a:rPr lang="id-ID" dirty="0" smtClean="0"/>
              <a:t>In </a:t>
            </a:r>
            <a:r>
              <a:rPr lang="id-ID" dirty="0" smtClean="0"/>
              <a:t>2015</a:t>
            </a:r>
          </a:p>
          <a:p>
            <a:pPr lvl="1"/>
            <a:r>
              <a:rPr lang="id-ID" dirty="0" smtClean="0"/>
              <a:t>Burning from the peatland effected half of the wolrd</a:t>
            </a:r>
            <a:endParaRPr lang="id-ID" dirty="0" smtClean="0"/>
          </a:p>
          <a:p>
            <a:pPr lvl="1"/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047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Test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d-ID" dirty="0" smtClean="0"/>
              <a:t>Put the AWS+ Sensor in School in some forestry areas (South Sumatra, Jambi , Pekanbaru and Central Kalimantan)</a:t>
            </a:r>
          </a:p>
          <a:p>
            <a:r>
              <a:rPr lang="id-ID" dirty="0" smtClean="0"/>
              <a:t>Combine the near realtime data measurement with satellite data and prediction model</a:t>
            </a:r>
          </a:p>
          <a:p>
            <a:r>
              <a:rPr lang="id-ID" dirty="0" smtClean="0"/>
              <a:t>Running as a live model</a:t>
            </a:r>
          </a:p>
          <a:p>
            <a:r>
              <a:rPr lang="id-ID" dirty="0" smtClean="0"/>
              <a:t> Get the feedback from the community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493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Main </a:t>
            </a:r>
            <a:r>
              <a:rPr lang="id-ID" dirty="0" smtClean="0"/>
              <a:t>Challenges (Future)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d-ID" dirty="0" smtClean="0"/>
              <a:t>Data sharing</a:t>
            </a:r>
          </a:p>
          <a:p>
            <a:pPr lvl="1"/>
            <a:r>
              <a:rPr lang="id-ID" dirty="0" smtClean="0"/>
              <a:t>Data are available only in web based information systems</a:t>
            </a:r>
          </a:p>
          <a:p>
            <a:pPr lvl="1"/>
            <a:r>
              <a:rPr lang="id-ID" dirty="0" smtClean="0"/>
              <a:t>Need to develop web services to make those data available to others</a:t>
            </a:r>
          </a:p>
          <a:p>
            <a:pPr lvl="2"/>
            <a:r>
              <a:rPr lang="id-ID" dirty="0" smtClean="0"/>
              <a:t>http://weather.meteo.itb.ac.id/aws.php is one example that have some of their data available to others using web service (by request)</a:t>
            </a:r>
          </a:p>
          <a:p>
            <a:r>
              <a:rPr lang="id-ID" dirty="0" smtClean="0"/>
              <a:t>Build the model for reduce impact on Disaster</a:t>
            </a:r>
          </a:p>
          <a:p>
            <a:pPr lvl="1"/>
            <a:r>
              <a:rPr lang="id-ID" dirty="0" smtClean="0"/>
              <a:t>Fire </a:t>
            </a:r>
            <a:r>
              <a:rPr lang="id-ID" dirty="0" smtClean="0"/>
              <a:t>on Forestry / Land </a:t>
            </a:r>
            <a:r>
              <a:rPr lang="id-ID" dirty="0" smtClean="0"/>
              <a:t>fires</a:t>
            </a:r>
          </a:p>
          <a:p>
            <a:pPr lvl="1"/>
            <a:r>
              <a:rPr lang="id-ID" dirty="0" smtClean="0"/>
              <a:t>CO/CO2 models</a:t>
            </a:r>
          </a:p>
          <a:p>
            <a:pPr lvl="1"/>
            <a:r>
              <a:rPr lang="id-ID" dirty="0" smtClean="0"/>
              <a:t>PM (Particulate Mattes 2.5 micron)</a:t>
            </a:r>
            <a:endParaRPr lang="id-ID" dirty="0" smtClean="0"/>
          </a:p>
          <a:p>
            <a:r>
              <a:rPr lang="id-ID" dirty="0" smtClean="0"/>
              <a:t>Build the Sensor Network</a:t>
            </a:r>
          </a:p>
          <a:p>
            <a:pPr lvl="1"/>
            <a:r>
              <a:rPr lang="id-ID" dirty="0" smtClean="0"/>
              <a:t>AWS (Automatic Weather Station)</a:t>
            </a:r>
          </a:p>
          <a:p>
            <a:pPr lvl="1"/>
            <a:r>
              <a:rPr lang="id-ID" dirty="0" smtClean="0"/>
              <a:t>Carbon Monoxide (CO)</a:t>
            </a:r>
          </a:p>
          <a:p>
            <a:pPr lvl="1"/>
            <a:r>
              <a:rPr lang="id-ID" dirty="0" smtClean="0"/>
              <a:t>Carbon Dioxide (CO2)</a:t>
            </a:r>
          </a:p>
          <a:p>
            <a:pPr lvl="1"/>
            <a:r>
              <a:rPr lang="id-ID" dirty="0" smtClean="0"/>
              <a:t>Particulate Matter</a:t>
            </a:r>
          </a:p>
          <a:p>
            <a:r>
              <a:rPr lang="id-ID" dirty="0" smtClean="0"/>
              <a:t>Simuation </a:t>
            </a:r>
            <a:r>
              <a:rPr lang="id-ID" dirty="0" smtClean="0"/>
              <a:t>on Environment impact peoples</a:t>
            </a:r>
          </a:p>
        </p:txBody>
      </p:sp>
    </p:spTree>
    <p:extLst>
      <p:ext uri="{BB962C8B-B14F-4D97-AF65-F5344CB8AC3E}">
        <p14:creationId xmlns:p14="http://schemas.microsoft.com/office/powerpoint/2010/main" val="24967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 smtClean="0"/>
              <a:t>Community Engagement and Support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d-ID" dirty="0" smtClean="0"/>
              <a:t>Government Support</a:t>
            </a:r>
          </a:p>
          <a:p>
            <a:pPr lvl="1"/>
            <a:r>
              <a:rPr lang="id-ID" dirty="0" smtClean="0"/>
              <a:t>Ministry of National Education</a:t>
            </a:r>
          </a:p>
          <a:p>
            <a:pPr lvl="1"/>
            <a:r>
              <a:rPr lang="id-ID" dirty="0" smtClean="0"/>
              <a:t>Ministry of Forestry and Environment</a:t>
            </a:r>
          </a:p>
          <a:p>
            <a:r>
              <a:rPr lang="id-ID" dirty="0" smtClean="0"/>
              <a:t>University Support</a:t>
            </a:r>
          </a:p>
          <a:p>
            <a:pPr lvl="1"/>
            <a:r>
              <a:rPr lang="id-ID" dirty="0" smtClean="0"/>
              <a:t>Weather Modelling</a:t>
            </a:r>
          </a:p>
          <a:p>
            <a:pPr lvl="1"/>
            <a:r>
              <a:rPr lang="id-ID" dirty="0" smtClean="0"/>
              <a:t>Sekolah Bebas Asap (Reduce pollution index in Classroom)</a:t>
            </a:r>
          </a:p>
          <a:p>
            <a:r>
              <a:rPr lang="id-ID" dirty="0" smtClean="0"/>
              <a:t>Community Support</a:t>
            </a:r>
          </a:p>
          <a:p>
            <a:pPr lvl="1"/>
            <a:r>
              <a:rPr lang="id-ID" dirty="0" smtClean="0"/>
              <a:t>Schools and Universities</a:t>
            </a:r>
          </a:p>
          <a:p>
            <a:pPr lvl="1"/>
            <a:r>
              <a:rPr lang="id-ID" dirty="0" smtClean="0"/>
              <a:t>Indonesia </a:t>
            </a:r>
            <a:r>
              <a:rPr lang="id-ID" dirty="0" smtClean="0"/>
              <a:t>bebas asap (Smoke-Free Indonesia)</a:t>
            </a:r>
          </a:p>
          <a:p>
            <a:pPr lvl="1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09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Thank You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41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Firewatch Initiatives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dirty="0" smtClean="0"/>
              <a:t>Ministry of Forestry and LAND-gate Australia</a:t>
            </a:r>
            <a:endParaRPr lang="id-ID" dirty="0" smtClean="0"/>
          </a:p>
          <a:p>
            <a:pPr lvl="1"/>
            <a:r>
              <a:rPr lang="id-ID" dirty="0" smtClean="0"/>
              <a:t>MODIS-Data from NASA</a:t>
            </a:r>
          </a:p>
          <a:p>
            <a:r>
              <a:rPr lang="id-ID" dirty="0" smtClean="0"/>
              <a:t>Collaboration Ministry Forestry with Ministry of Education (2010) for delivering the Hotspot information (Fire) through the Inherent (University of Palangkaraya and University of Riau ) </a:t>
            </a:r>
          </a:p>
          <a:p>
            <a:r>
              <a:rPr lang="id-ID" dirty="0" smtClean="0"/>
              <a:t>In 2015, ITB initiatives again for firewatch</a:t>
            </a:r>
          </a:p>
          <a:p>
            <a:pPr lvl="1"/>
            <a:r>
              <a:rPr lang="id-ID" dirty="0" smtClean="0"/>
              <a:t>Data Analysis through satellite</a:t>
            </a:r>
          </a:p>
          <a:p>
            <a:pPr lvl="1"/>
            <a:r>
              <a:rPr lang="id-ID" dirty="0" smtClean="0"/>
              <a:t>Sosialize the environment impact through the social media (Facebook/twitter)</a:t>
            </a:r>
          </a:p>
          <a:p>
            <a:pPr lvl="1"/>
            <a:r>
              <a:rPr lang="id-ID" dirty="0" smtClean="0"/>
              <a:t>Prevent air filter system solution in classroom</a:t>
            </a:r>
          </a:p>
          <a:p>
            <a:r>
              <a:rPr lang="id-ID" dirty="0" smtClean="0"/>
              <a:t>In 2016</a:t>
            </a:r>
          </a:p>
          <a:p>
            <a:pPr lvl="1"/>
            <a:r>
              <a:rPr lang="id-ID" dirty="0" smtClean="0"/>
              <a:t>Prevent initiatives for building the near realtime model with Authomatic Weather System and Environment Sensor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108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Indofire (2010)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772816"/>
            <a:ext cx="3728070" cy="4525963"/>
          </a:xfrm>
        </p:spPr>
        <p:txBody>
          <a:bodyPr/>
          <a:lstStyle/>
          <a:p>
            <a:r>
              <a:rPr lang="id-ID" dirty="0" smtClean="0"/>
              <a:t>Collaboration Ministry of Forestry and LAND-gate Australia to monitor Hotspot in Forestry</a:t>
            </a:r>
            <a:endParaRPr lang="id-ID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131684"/>
              </p:ext>
            </p:extLst>
          </p:nvPr>
        </p:nvGraphicFramePr>
        <p:xfrm>
          <a:off x="3457528" y="1750755"/>
          <a:ext cx="56419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Photo Editor Photo" r:id="rId3" imgW="11409524" imgH="9152381" progId="MSPhotoEd.3">
                  <p:embed/>
                </p:oleObj>
              </mc:Choice>
              <mc:Fallback>
                <p:oleObj name="Photo Editor Photo" r:id="rId3" imgW="11409524" imgH="9152381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7528" y="1750755"/>
                        <a:ext cx="564197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7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MODIS Data –NASA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d-ID" dirty="0" smtClean="0"/>
              <a:t>Wild fire on 2015</a:t>
            </a:r>
            <a:endParaRPr lang="id-ID" dirty="0" smtClean="0"/>
          </a:p>
          <a:p>
            <a:r>
              <a:rPr lang="id-ID" dirty="0" smtClean="0"/>
              <a:t>Source </a:t>
            </a:r>
            <a:r>
              <a:rPr lang="id-ID" dirty="0" smtClean="0"/>
              <a:t>Data from MODIS Data- NASA</a:t>
            </a:r>
          </a:p>
          <a:p>
            <a:r>
              <a:rPr lang="id-ID" dirty="0" smtClean="0">
                <a:hlinkClick r:id="rId2"/>
              </a:rPr>
              <a:t>https://earthdata.nasa.gov/earth-observation-data/near-real-time/firms/active-fire-data</a:t>
            </a:r>
            <a:endParaRPr lang="id-ID" dirty="0" smtClean="0"/>
          </a:p>
          <a:p>
            <a:r>
              <a:rPr lang="id-ID" dirty="0" smtClean="0"/>
              <a:t>Get Updates </a:t>
            </a:r>
            <a:r>
              <a:rPr lang="id-ID" dirty="0" smtClean="0"/>
              <a:t>every </a:t>
            </a:r>
            <a:r>
              <a:rPr lang="id-ID" dirty="0" smtClean="0"/>
              <a:t>days </a:t>
            </a:r>
          </a:p>
          <a:p>
            <a:r>
              <a:rPr lang="id-ID" dirty="0" smtClean="0"/>
              <a:t>Needs to process with big capacity of computing</a:t>
            </a:r>
            <a:endParaRPr lang="id-ID" dirty="0" smtClean="0"/>
          </a:p>
          <a:p>
            <a:r>
              <a:rPr lang="id-ID" dirty="0" smtClean="0"/>
              <a:t>Get KML data using </a:t>
            </a:r>
            <a:r>
              <a:rPr lang="id-ID" dirty="0" smtClean="0"/>
              <a:t>KML (google earth</a:t>
            </a:r>
            <a:r>
              <a:rPr lang="id-ID" dirty="0" smtClean="0"/>
              <a:t>) and visualize in Google Earth</a:t>
            </a:r>
            <a:endParaRPr lang="id-ID" dirty="0" smtClean="0"/>
          </a:p>
          <a:p>
            <a:r>
              <a:rPr lang="id-ID" dirty="0" smtClean="0"/>
              <a:t>With the KML format , directly we can used the exact information where the fire’s came from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83" y="2492896"/>
            <a:ext cx="4492517" cy="2760108"/>
          </a:xfrm>
        </p:spPr>
      </p:pic>
    </p:spTree>
    <p:extLst>
      <p:ext uri="{BB962C8B-B14F-4D97-AF65-F5344CB8AC3E}">
        <p14:creationId xmlns:p14="http://schemas.microsoft.com/office/powerpoint/2010/main" val="13599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Google with KML’s data from MODIS NASA</a:t>
            </a:r>
            <a:endParaRPr lang="id-ID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4365384"/>
            <a:ext cx="4608512" cy="2315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8" y="1470010"/>
            <a:ext cx="5874827" cy="2895374"/>
          </a:xfrm>
        </p:spPr>
      </p:pic>
      <p:sp>
        <p:nvSpPr>
          <p:cNvPr id="2" name="Rectangle 1"/>
          <p:cNvSpPr/>
          <p:nvPr/>
        </p:nvSpPr>
        <p:spPr>
          <a:xfrm>
            <a:off x="323528" y="5877272"/>
            <a:ext cx="3744416" cy="812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mtClean="0"/>
              <a:t>https://earthdata.nasa.gov/earth-observation-data/near-real-time/firms/active-fire-data</a:t>
            </a:r>
            <a:endParaRPr lang="id-ID"/>
          </a:p>
        </p:txBody>
      </p:sp>
      <p:sp>
        <p:nvSpPr>
          <p:cNvPr id="3" name="Cloud Callout 2"/>
          <p:cNvSpPr/>
          <p:nvPr/>
        </p:nvSpPr>
        <p:spPr>
          <a:xfrm>
            <a:off x="3779912" y="1844824"/>
            <a:ext cx="2304256" cy="612648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Confidence level :100 %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77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Capture on 30-10-2015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" y="1371600"/>
            <a:ext cx="6799120" cy="40736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6411"/>
            <a:ext cx="4385732" cy="2711589"/>
          </a:xfrm>
        </p:spPr>
      </p:pic>
    </p:spTree>
    <p:extLst>
      <p:ext uri="{BB962C8B-B14F-4D97-AF65-F5344CB8AC3E}">
        <p14:creationId xmlns:p14="http://schemas.microsoft.com/office/powerpoint/2010/main" val="9822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sym typeface="Wingdings" panose="05000000000000000000" pitchFamily="2" charset="2"/>
              </a:rPr>
              <a:t>Earth.nullschool.net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130675" cy="4997152"/>
          </a:xfrm>
        </p:spPr>
        <p:txBody>
          <a:bodyPr>
            <a:normAutofit fontScale="85000" lnSpcReduction="10000"/>
          </a:bodyPr>
          <a:lstStyle/>
          <a:p>
            <a:r>
              <a:rPr lang="id-ID" dirty="0" smtClean="0"/>
              <a:t>The Fire affected by the Wind direction and speed</a:t>
            </a:r>
          </a:p>
          <a:p>
            <a:r>
              <a:rPr lang="id-ID" dirty="0"/>
              <a:t>The indicators :</a:t>
            </a:r>
          </a:p>
          <a:p>
            <a:pPr lvl="1"/>
            <a:r>
              <a:rPr lang="id-ID" dirty="0"/>
              <a:t>COsc , Carbon Monoxide surface concentration</a:t>
            </a:r>
          </a:p>
          <a:p>
            <a:pPr lvl="1"/>
            <a:r>
              <a:rPr lang="id-ID" dirty="0"/>
              <a:t>Wind directions and </a:t>
            </a:r>
            <a:r>
              <a:rPr lang="id-ID" dirty="0" smtClean="0"/>
              <a:t>speed</a:t>
            </a:r>
            <a:r>
              <a:rPr lang="id-ID" dirty="0" smtClean="0"/>
              <a:t> </a:t>
            </a:r>
          </a:p>
          <a:p>
            <a:r>
              <a:rPr lang="en-US" dirty="0" smtClean="0"/>
              <a:t>a </a:t>
            </a:r>
            <a:r>
              <a:rPr lang="en-US" dirty="0" smtClean="0"/>
              <a:t>visualization of global weather conditions</a:t>
            </a:r>
            <a:r>
              <a:rPr lang="id-ID" dirty="0" smtClean="0"/>
              <a:t> </a:t>
            </a:r>
            <a:r>
              <a:rPr lang="en-US" dirty="0" smtClean="0"/>
              <a:t>forecast by supercomputers</a:t>
            </a:r>
            <a:r>
              <a:rPr lang="id-ID" dirty="0" smtClean="0"/>
              <a:t> </a:t>
            </a:r>
            <a:r>
              <a:rPr lang="en-US" dirty="0" smtClean="0"/>
              <a:t>updated every three hours</a:t>
            </a:r>
          </a:p>
          <a:p>
            <a:r>
              <a:rPr lang="en-US" dirty="0" smtClean="0"/>
              <a:t> </a:t>
            </a:r>
            <a:r>
              <a:rPr lang="id-ID" dirty="0" smtClean="0"/>
              <a:t>Good </a:t>
            </a:r>
            <a:r>
              <a:rPr lang="id-ID" dirty="0" smtClean="0"/>
              <a:t>as a </a:t>
            </a:r>
            <a:r>
              <a:rPr lang="id-ID" dirty="0" smtClean="0"/>
              <a:t>models</a:t>
            </a:r>
          </a:p>
          <a:p>
            <a:r>
              <a:rPr lang="id-ID" dirty="0" smtClean="0"/>
              <a:t>Need more precise informartion on the location affected</a:t>
            </a:r>
            <a:endParaRPr lang="id-ID" dirty="0" smtClean="0"/>
          </a:p>
          <a:p>
            <a:endParaRPr lang="en-US" dirty="0" smtClean="0"/>
          </a:p>
          <a:p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27" y="2276872"/>
            <a:ext cx="4670892" cy="2304256"/>
          </a:xfrm>
        </p:spPr>
      </p:pic>
      <p:sp>
        <p:nvSpPr>
          <p:cNvPr id="4" name="Rounded Rectangular Callout 3"/>
          <p:cNvSpPr/>
          <p:nvPr/>
        </p:nvSpPr>
        <p:spPr>
          <a:xfrm>
            <a:off x="6228184" y="2312876"/>
            <a:ext cx="1656184" cy="504056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CO : 3424 ppbv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477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tb-updated-01 [Compatibility Mode]" id="{E4E000D6-B0B9-4AF0-95CA-0859A3693587}" vid="{29E51162-88A7-435A-8144-9176BD5E33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itb-updated-01</Template>
  <TotalTime>2630</TotalTime>
  <Words>1211</Words>
  <Application>Microsoft Office PowerPoint</Application>
  <PresentationFormat>On-screen Show (4:3)</PresentationFormat>
  <Paragraphs>231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ＭＳ Ｐゴシック</vt:lpstr>
      <vt:lpstr>Calibri</vt:lpstr>
      <vt:lpstr>Office Theme</vt:lpstr>
      <vt:lpstr>Photo Editor Photo</vt:lpstr>
      <vt:lpstr>Forest Fire Case Study (ID) DMCC Working Group, APAN42th , Hongkong 2016</vt:lpstr>
      <vt:lpstr>Outline</vt:lpstr>
      <vt:lpstr>Firewatch in Forestry</vt:lpstr>
      <vt:lpstr>Firewatch Initiatives</vt:lpstr>
      <vt:lpstr>Indofire (2010)</vt:lpstr>
      <vt:lpstr>MODIS Data –NASA</vt:lpstr>
      <vt:lpstr>Google with KML’s data from MODIS NASA</vt:lpstr>
      <vt:lpstr>Capture on 30-10-2015</vt:lpstr>
      <vt:lpstr>Earth.nullschool.net</vt:lpstr>
      <vt:lpstr>29-10-2015</vt:lpstr>
      <vt:lpstr>30-10-2015</vt:lpstr>
      <vt:lpstr>To socialize via Social Media</vt:lpstr>
      <vt:lpstr>Installation for reduce Polution Index in Classroom </vt:lpstr>
      <vt:lpstr>Background</vt:lpstr>
      <vt:lpstr>PowerPoint Presentation</vt:lpstr>
      <vt:lpstr>Trial</vt:lpstr>
      <vt:lpstr>Installation system</vt:lpstr>
      <vt:lpstr>PowerPoint Presentation</vt:lpstr>
      <vt:lpstr>Results </vt:lpstr>
      <vt:lpstr>President  visited to School</vt:lpstr>
      <vt:lpstr>Concept (Design Thinking)</vt:lpstr>
      <vt:lpstr>New Scientist (1 August 2016)</vt:lpstr>
      <vt:lpstr>Current Condition</vt:lpstr>
      <vt:lpstr>Aerosol Sensor in Indonesia (NASA)</vt:lpstr>
      <vt:lpstr>Environment Sensor</vt:lpstr>
      <vt:lpstr>Define</vt:lpstr>
      <vt:lpstr>IDeate</vt:lpstr>
      <vt:lpstr>IDeate</vt:lpstr>
      <vt:lpstr>Prototype</vt:lpstr>
      <vt:lpstr>Test</vt:lpstr>
      <vt:lpstr>Main Challenges (Future)</vt:lpstr>
      <vt:lpstr>Community Engagement and Support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Fire Case Study (ID)</dc:title>
  <dc:creator>Basuki</dc:creator>
  <cp:lastModifiedBy>Basuki</cp:lastModifiedBy>
  <cp:revision>35</cp:revision>
  <dcterms:created xsi:type="dcterms:W3CDTF">2016-08-02T05:38:32Z</dcterms:created>
  <dcterms:modified xsi:type="dcterms:W3CDTF">2016-08-04T01:28:42Z</dcterms:modified>
</cp:coreProperties>
</file>