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1"/>
  </p:notesMasterIdLst>
  <p:handoutMasterIdLst>
    <p:handoutMasterId r:id="rId12"/>
  </p:handoutMasterIdLst>
  <p:sldIdLst>
    <p:sldId id="280" r:id="rId4"/>
    <p:sldId id="291" r:id="rId5"/>
    <p:sldId id="294" r:id="rId6"/>
    <p:sldId id="295" r:id="rId7"/>
    <p:sldId id="296" r:id="rId8"/>
    <p:sldId id="297" r:id="rId9"/>
    <p:sldId id="28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97" d="100"/>
          <a:sy n="97" d="100"/>
        </p:scale>
        <p:origin x="-15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24/08/16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24/08/16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24/08/16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Service access workflow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T. Ferrari/EGI.eu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268760"/>
            <a:ext cx="8424936" cy="4784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Discover service (MK)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Create/submit a service request (MK)</a:t>
            </a:r>
          </a:p>
          <a:p>
            <a:pPr lvl="1" indent="-342900"/>
            <a:r>
              <a:rPr lang="en-GB" sz="2000" dirty="0" smtClean="0"/>
              <a:t>Define user profile to determine</a:t>
            </a:r>
          </a:p>
          <a:p>
            <a:pPr marL="1314450" lvl="2" indent="-514350"/>
            <a:r>
              <a:rPr lang="en-GB" sz="1800" dirty="0" smtClean="0"/>
              <a:t>Applicable </a:t>
            </a:r>
            <a:r>
              <a:rPr lang="en-GB" sz="1800" dirty="0" err="1" smtClean="0"/>
              <a:t>Auth</a:t>
            </a:r>
            <a:r>
              <a:rPr lang="en-GB" sz="1800" dirty="0" smtClean="0"/>
              <a:t>/</a:t>
            </a:r>
            <a:r>
              <a:rPr lang="en-GB" sz="1800" dirty="0" err="1" smtClean="0"/>
              <a:t>Authz</a:t>
            </a:r>
            <a:r>
              <a:rPr lang="en-GB" sz="1800" dirty="0" smtClean="0"/>
              <a:t> actions</a:t>
            </a:r>
          </a:p>
          <a:p>
            <a:pPr marL="1314450" lvl="2" indent="-514350"/>
            <a:r>
              <a:rPr lang="en-GB" sz="1800" dirty="0" smtClean="0"/>
              <a:t>List of services accessible to the customer group</a:t>
            </a:r>
          </a:p>
          <a:p>
            <a:pPr lvl="1"/>
            <a:r>
              <a:rPr lang="en-GB" sz="2000" dirty="0" smtClean="0"/>
              <a:t>Define service quantity/quality/duration</a:t>
            </a:r>
          </a:p>
          <a:p>
            <a:pPr lvl="1"/>
            <a:r>
              <a:rPr lang="en-GB" sz="2000" dirty="0" smtClean="0"/>
              <a:t>Submit service request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Authenticate (LTOS and operations portal)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Manage service request (e-grant)</a:t>
            </a:r>
          </a:p>
          <a:p>
            <a:pPr marL="914400" lvl="1" indent="-514350"/>
            <a:r>
              <a:rPr lang="en-GB" sz="2000" dirty="0" smtClean="0"/>
              <a:t>Check if relevant access policies are satisfied</a:t>
            </a:r>
          </a:p>
          <a:p>
            <a:pPr marL="914400" lvl="1" indent="-514350"/>
            <a:r>
              <a:rPr lang="en-GB" sz="2000" dirty="0" smtClean="0"/>
              <a:t>If access is approved, enable access (varies depending on service)</a:t>
            </a:r>
          </a:p>
          <a:p>
            <a:pPr marL="914400" lvl="1" indent="-514350"/>
            <a:r>
              <a:rPr lang="en-GB" sz="2000" dirty="0" smtClean="0"/>
              <a:t>Notify user about progress in service activation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Discover services/</a:t>
            </a:r>
            <a:br>
              <a:rPr lang="en-US" dirty="0" smtClean="0"/>
            </a:br>
            <a:r>
              <a:rPr lang="en-US" dirty="0" smtClean="0"/>
              <a:t>2. Create service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DISCOVER. (MP) Browse the service catalogue </a:t>
            </a:r>
          </a:p>
          <a:p>
            <a:pPr marL="0" indent="0">
              <a:buNone/>
            </a:pPr>
            <a:r>
              <a:rPr lang="en-US" sz="2400" dirty="0" smtClean="0"/>
              <a:t>CREATE SERVICE REQUEST (MP)</a:t>
            </a:r>
          </a:p>
          <a:p>
            <a:r>
              <a:rPr lang="en-US" sz="2400" dirty="0" smtClean="0"/>
              <a:t>(MP) Select service of interest and complete form</a:t>
            </a:r>
          </a:p>
          <a:p>
            <a:r>
              <a:rPr lang="en-US" sz="2400" dirty="0" smtClean="0"/>
              <a:t>(MP) Service form PART 1: define user profile</a:t>
            </a:r>
          </a:p>
          <a:p>
            <a:pPr lvl="1"/>
            <a:r>
              <a:rPr lang="en-US" sz="2000" dirty="0" smtClean="0"/>
              <a:t>Case 1. Single user with service duration and quota &lt;= LTOS defined max service quota/duration </a:t>
            </a:r>
          </a:p>
          <a:p>
            <a:pPr lvl="1"/>
            <a:r>
              <a:rPr lang="en-US" sz="2000" dirty="0" smtClean="0"/>
              <a:t>Case 2. Single user with duration/quantity &gt; LTOS quota</a:t>
            </a:r>
          </a:p>
          <a:p>
            <a:pPr lvl="1"/>
            <a:r>
              <a:rPr lang="en-US" sz="2000" dirty="0" smtClean="0"/>
              <a:t>Case 3. Research group/RI coordinator of </a:t>
            </a:r>
            <a:r>
              <a:rPr lang="en-US" sz="2000" b="1" dirty="0" smtClean="0"/>
              <a:t>existing</a:t>
            </a:r>
            <a:r>
              <a:rPr lang="en-US" sz="2000" dirty="0" smtClean="0"/>
              <a:t> project</a:t>
            </a:r>
          </a:p>
          <a:p>
            <a:pPr lvl="1"/>
            <a:r>
              <a:rPr lang="en-US" sz="2000" dirty="0" err="1" smtClean="0"/>
              <a:t>Csse</a:t>
            </a:r>
            <a:r>
              <a:rPr lang="en-US" sz="2000" dirty="0" smtClean="0"/>
              <a:t> 4. Research group/RI coordinator of </a:t>
            </a:r>
            <a:r>
              <a:rPr lang="en-US" sz="2000" b="1" dirty="0" smtClean="0"/>
              <a:t>new</a:t>
            </a:r>
            <a:r>
              <a:rPr lang="en-US" sz="2000" dirty="0" smtClean="0"/>
              <a:t> project</a:t>
            </a:r>
          </a:p>
          <a:p>
            <a:r>
              <a:rPr lang="en-US" sz="2400" dirty="0" smtClean="0"/>
              <a:t>(MP) Service form PART 2: define service quality/quantity/ duration</a:t>
            </a:r>
          </a:p>
          <a:p>
            <a:pPr lvl="1"/>
            <a:r>
              <a:rPr lang="en-US" sz="2000" dirty="0" smtClean="0"/>
              <a:t>If  Case 1, PART 2 is prefilled, otherwise can be customized (attributes depend on selected service) 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35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User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4967882"/>
          </a:xfrm>
        </p:spPr>
        <p:txBody>
          <a:bodyPr/>
          <a:lstStyle/>
          <a:p>
            <a:r>
              <a:rPr lang="en-US" sz="2400" dirty="0"/>
              <a:t>Case 1. Single user with service duration and quota &lt;= LTOS defined max service quota/duration </a:t>
            </a:r>
            <a:endParaRPr lang="en-US" sz="2400" dirty="0" smtClean="0"/>
          </a:p>
          <a:p>
            <a:pPr lvl="1"/>
            <a:r>
              <a:rPr lang="en-US" sz="2000" dirty="0" smtClean="0">
                <a:sym typeface="Wingdings"/>
              </a:rPr>
              <a:t>MP -&gt; (LTOS) user registration/authentication/authorization</a:t>
            </a:r>
            <a:endParaRPr lang="en-US" sz="2000" dirty="0"/>
          </a:p>
          <a:p>
            <a:r>
              <a:rPr lang="en-US" sz="2400" dirty="0"/>
              <a:t>Case 2. Single user with duration/quantity &gt; LTOS </a:t>
            </a:r>
            <a:r>
              <a:rPr lang="en-US" sz="2400" dirty="0" smtClean="0"/>
              <a:t>quota</a:t>
            </a:r>
            <a:endParaRPr lang="en-US" sz="2000" dirty="0"/>
          </a:p>
          <a:p>
            <a:r>
              <a:rPr lang="en-US" sz="2400" dirty="0"/>
              <a:t>Case 3. Research group/RI coordinator of </a:t>
            </a:r>
            <a:r>
              <a:rPr lang="en-US" sz="2400" b="1" dirty="0"/>
              <a:t>existing</a:t>
            </a:r>
            <a:r>
              <a:rPr lang="en-US" sz="2400" dirty="0"/>
              <a:t> project</a:t>
            </a:r>
          </a:p>
          <a:p>
            <a:r>
              <a:rPr lang="en-US" sz="2400" dirty="0" err="1"/>
              <a:t>Csse</a:t>
            </a:r>
            <a:r>
              <a:rPr lang="en-US" sz="2400" dirty="0"/>
              <a:t> 4. Research group/RI coordinator of </a:t>
            </a:r>
            <a:r>
              <a:rPr lang="en-US" sz="2400" b="1" dirty="0"/>
              <a:t>new</a:t>
            </a:r>
            <a:r>
              <a:rPr lang="en-US" sz="2400" dirty="0"/>
              <a:t> </a:t>
            </a:r>
            <a:r>
              <a:rPr lang="en-US" sz="2400" dirty="0" smtClean="0"/>
              <a:t>project</a:t>
            </a:r>
          </a:p>
          <a:p>
            <a:r>
              <a:rPr lang="en-US" sz="2400" dirty="0"/>
              <a:t>Case 3. Research group/RI coordinator of </a:t>
            </a:r>
            <a:r>
              <a:rPr lang="en-US" sz="2400" b="1" dirty="0"/>
              <a:t>existing</a:t>
            </a:r>
            <a:r>
              <a:rPr lang="en-US" sz="2400" dirty="0"/>
              <a:t> </a:t>
            </a:r>
            <a:r>
              <a:rPr lang="en-US" sz="2400" dirty="0" smtClean="0"/>
              <a:t>project</a:t>
            </a:r>
          </a:p>
          <a:p>
            <a:pPr lvl="1"/>
            <a:r>
              <a:rPr lang="en-US" sz="2000" dirty="0" smtClean="0"/>
              <a:t>If a new VO is needed</a:t>
            </a:r>
          </a:p>
          <a:p>
            <a:pPr lvl="2"/>
            <a:r>
              <a:rPr lang="en-US" sz="1600" dirty="0" smtClean="0"/>
              <a:t>(MK) Provide form to specify new VO and invoke Operations Portal for VO Creation</a:t>
            </a:r>
          </a:p>
          <a:p>
            <a:pPr lvl="1"/>
            <a:r>
              <a:rPr lang="en-US" sz="2000" dirty="0" smtClean="0"/>
              <a:t>else:</a:t>
            </a:r>
          </a:p>
          <a:p>
            <a:pPr lvl="2"/>
            <a:r>
              <a:rPr lang="en-US" sz="1600" dirty="0" smtClean="0"/>
              <a:t>(MK) Select existing VO (source: operations portal)</a:t>
            </a:r>
            <a:endParaRPr lang="en-US" sz="1600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0114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Manage service request (e-grant)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(MK)</a:t>
            </a:r>
          </a:p>
          <a:p>
            <a:pPr lvl="1"/>
            <a:r>
              <a:rPr lang="en-US" sz="2000" dirty="0" smtClean="0"/>
              <a:t>Invoke e-grant</a:t>
            </a:r>
          </a:p>
          <a:p>
            <a:pPr lvl="2"/>
            <a:r>
              <a:rPr lang="en-US" sz="1800" dirty="0" smtClean="0"/>
              <a:t>Input: applicable VO (LTOS Access VO/new VO/existing VO)</a:t>
            </a:r>
          </a:p>
          <a:p>
            <a:pPr lvl="2"/>
            <a:r>
              <a:rPr lang="en-US" sz="1800" dirty="0" smtClean="0"/>
              <a:t>Input: service attributes</a:t>
            </a:r>
          </a:p>
          <a:p>
            <a:r>
              <a:rPr lang="en-US" sz="2400" dirty="0" smtClean="0"/>
              <a:t>(e-grant)</a:t>
            </a:r>
          </a:p>
          <a:p>
            <a:pPr lvl="1"/>
            <a:r>
              <a:rPr lang="en-US" sz="2000" dirty="0" smtClean="0"/>
              <a:t>Store service request</a:t>
            </a:r>
          </a:p>
          <a:p>
            <a:pPr lvl="1"/>
            <a:r>
              <a:rPr lang="en-US" sz="2000" dirty="0"/>
              <a:t>Execution of workflow for service </a:t>
            </a:r>
            <a:r>
              <a:rPr lang="en-US" sz="2000" dirty="0" smtClean="0"/>
              <a:t>activation</a:t>
            </a:r>
          </a:p>
          <a:p>
            <a:pPr lvl="2"/>
            <a:r>
              <a:rPr lang="en-US" sz="1600" dirty="0" smtClean="0"/>
              <a:t>Automated matchmaking </a:t>
            </a:r>
          </a:p>
          <a:p>
            <a:pPr lvl="3"/>
            <a:r>
              <a:rPr lang="en-US" sz="1600" dirty="0" smtClean="0"/>
              <a:t>LTOS user</a:t>
            </a:r>
          </a:p>
          <a:p>
            <a:pPr lvl="3"/>
            <a:r>
              <a:rPr lang="en-US" sz="1600" dirty="0" smtClean="0"/>
              <a:t>and whenever service pool available</a:t>
            </a:r>
          </a:p>
          <a:p>
            <a:pPr lvl="2"/>
            <a:r>
              <a:rPr lang="en-US" sz="1600" dirty="0" smtClean="0"/>
              <a:t>Manual matchmaking</a:t>
            </a:r>
          </a:p>
          <a:p>
            <a:pPr lvl="1"/>
            <a:r>
              <a:rPr lang="en-US" sz="2000" dirty="0" smtClean="0"/>
              <a:t>SLA/OLA management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917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duplication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MK – e-grant</a:t>
            </a:r>
          </a:p>
          <a:p>
            <a:pPr lvl="1"/>
            <a:r>
              <a:rPr lang="en-US" dirty="0" smtClean="0"/>
              <a:t>Specification of service profile</a:t>
            </a:r>
          </a:p>
          <a:p>
            <a:pPr lvl="1"/>
            <a:r>
              <a:rPr lang="en-US" dirty="0" smtClean="0"/>
              <a:t>Submission of service request</a:t>
            </a:r>
          </a:p>
          <a:p>
            <a:r>
              <a:rPr lang="en-US" dirty="0" smtClean="0"/>
              <a:t>MK – LTOS</a:t>
            </a:r>
          </a:p>
          <a:p>
            <a:pPr lvl="1"/>
            <a:r>
              <a:rPr lang="en-US" smtClean="0"/>
              <a:t>Service discovery</a:t>
            </a:r>
          </a:p>
          <a:p>
            <a:pPr lvl="1"/>
            <a:r>
              <a:rPr lang="en-US" dirty="0" smtClean="0"/>
              <a:t>Profiling of user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084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v3.2.potx</Template>
  <TotalTime>33</TotalTime>
  <Words>427</Words>
  <Application>Microsoft Macintosh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EGI Engage powerpoint presentation v3.2</vt:lpstr>
      <vt:lpstr>EGI Powerpoint Presentation (body)</vt:lpstr>
      <vt:lpstr>EGI Powerpoint Presentation (closing)</vt:lpstr>
      <vt:lpstr>Service access workflow</vt:lpstr>
      <vt:lpstr>Stages</vt:lpstr>
      <vt:lpstr>1. Discover services/ 2. Create service request</vt:lpstr>
      <vt:lpstr>3. User authentication</vt:lpstr>
      <vt:lpstr>4. Manage service request (e-grant)</vt:lpstr>
      <vt:lpstr>Areas of duplication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Tiziana Ferrari</cp:lastModifiedBy>
  <cp:revision>6</cp:revision>
  <dcterms:created xsi:type="dcterms:W3CDTF">2015-06-16T10:07:50Z</dcterms:created>
  <dcterms:modified xsi:type="dcterms:W3CDTF">2016-08-24T14:56:46Z</dcterms:modified>
</cp:coreProperties>
</file>