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sldIdLst>
    <p:sldId id="256" r:id="rId2"/>
    <p:sldId id="258" r:id="rId3"/>
    <p:sldId id="272" r:id="rId4"/>
    <p:sldId id="273" r:id="rId5"/>
    <p:sldId id="274" r:id="rId6"/>
    <p:sldId id="276" r:id="rId7"/>
    <p:sldId id="275" r:id="rId8"/>
    <p:sldId id="277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19D50-9156-4504-949C-44B7B723F44B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31458-2BE8-412A-B9BD-901EB8C0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1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7761288" y="6616700"/>
            <a:ext cx="11541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1100" b="0" dirty="0">
                <a:solidFill>
                  <a:schemeClr val="accent2"/>
                </a:solidFill>
                <a:latin typeface="Trebuchet MS" pitchFamily="-108" charset="0"/>
                <a:ea typeface="Arial" pitchFamily="-108" charset="0"/>
                <a:cs typeface="Arial" pitchFamily="-108" charset="0"/>
              </a:rPr>
              <a:t>Slide </a:t>
            </a:r>
            <a:endParaRPr lang="en-GB" sz="1200" b="0" dirty="0">
              <a:solidFill>
                <a:schemeClr val="accent2"/>
              </a:solidFill>
              <a:latin typeface="Trebuchet MS" pitchFamily="-108" charset="0"/>
              <a:ea typeface="Arial" pitchFamily="-108" charset="0"/>
              <a:cs typeface="Arial" pitchFamily="-10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36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789" y="385838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100" b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08/09/2016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100" b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EGI CSIRT F2F Abingdon</a:t>
            </a:r>
            <a:endParaRPr lang="en-US" dirty="0"/>
          </a:p>
        </p:txBody>
      </p:sp>
      <p:sp>
        <p:nvSpPr>
          <p:cNvPr id="7" name="Slide Number Placeholder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 sz="1400" b="0">
                <a:solidFill>
                  <a:srgbClr val="000090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1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7761288" y="6616700"/>
            <a:ext cx="11541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100" dirty="0">
                <a:solidFill>
                  <a:srgbClr val="333399"/>
                </a:solidFill>
              </a:rPr>
              <a:t>Slide </a:t>
            </a:r>
            <a:endParaRPr lang="en-GB" sz="120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1100" b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GB" dirty="0" smtClean="0">
                <a:solidFill>
                  <a:srgbClr val="333399"/>
                </a:solidFill>
              </a:rPr>
              <a:t>08/09/2016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 sz="1100" b="0" dirty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333399"/>
                </a:solidFill>
              </a:rPr>
              <a:t>EGI CSIRT F2F - Abingdon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 sz="1400" b="0">
                <a:solidFill>
                  <a:srgbClr val="0000FF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>
              <a:defRPr/>
            </a:pPr>
            <a:fld id="{732063B0-4899-BF45-843F-9D307B5E1A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2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865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000090"/>
                </a:solidFill>
                <a:latin typeface="Time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8034CE-3090-A84F-A26D-1AC7B3E352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31116" y="95250"/>
            <a:ext cx="541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700" y="6602413"/>
            <a:ext cx="3390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 b="0">
                <a:solidFill>
                  <a:schemeClr val="accent2"/>
                </a:solidFill>
                <a:latin typeface="Trebuchet M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srgbClr val="333399"/>
                </a:solidFill>
              </a:rPr>
              <a:t>08/09/2016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8338" y="6594475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100" b="0" dirty="0" smtClean="0">
                <a:solidFill>
                  <a:schemeClr val="accent2"/>
                </a:solidFill>
                <a:latin typeface="Trebuchet MS" pitchFamily="-108" charset="0"/>
                <a:ea typeface="Arial" pitchFamily="-108" charset="0"/>
                <a:cs typeface="Arial" pitchFamily="-10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333399"/>
                </a:solidFill>
              </a:rPr>
              <a:t>Gridpp36, Pitlochry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7761288" y="6616700"/>
            <a:ext cx="11541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100" dirty="0">
                <a:solidFill>
                  <a:srgbClr val="000090"/>
                </a:solidFill>
              </a:rPr>
              <a:t>Slide </a:t>
            </a:r>
            <a:endParaRPr lang="en-GB" sz="12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3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Trebuchet MS" pitchFamily="-108" charset="0"/>
          <a:ea typeface="Arial" pitchFamily="-108" charset="0"/>
          <a:cs typeface="Arial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C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6666FF"/>
          </a:solidFill>
          <a:latin typeface="+mn-lt"/>
          <a:ea typeface="+mn-ea"/>
          <a:cs typeface="+mn-cs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ndico.cern.ch/event/394782/" TargetMode="External"/><Relationship Id="rId2" Type="http://schemas.openxmlformats.org/officeDocument/2006/relationships/hyperlink" Target="https://indico.cern.ch/event/43316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Information_security_operations_center" TargetMode="External"/><Relationship Id="rId4" Type="http://schemas.openxmlformats.org/officeDocument/2006/relationships/hyperlink" Target="https://indico.cern.ch/event/394831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tron.incubator.apache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WLCG SOC WG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Ian Neilson</a:t>
            </a:r>
          </a:p>
          <a:p>
            <a:r>
              <a:rPr lang="en-GB" smtClean="0"/>
              <a:t>GridPP Security Officer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333399"/>
                </a:solidFill>
              </a:rPr>
              <a:t>08/09/2016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EGI CSIRT F2F Abingdon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 up at March GDB after </a:t>
            </a:r>
            <a:r>
              <a:rPr lang="en-GB" dirty="0" smtClean="0">
                <a:hlinkClick r:id="rId2"/>
              </a:rPr>
              <a:t>WLCG Workshop, Lisbon 2016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Jointly chaired  -</a:t>
            </a:r>
          </a:p>
          <a:p>
            <a:pPr lvl="1"/>
            <a:r>
              <a:rPr lang="en-GB" dirty="0" smtClean="0"/>
              <a:t>David Crooks (Glasgow) and Liviu Valsan (CERN) </a:t>
            </a:r>
          </a:p>
          <a:p>
            <a:pPr lvl="1"/>
            <a:r>
              <a:rPr lang="en-GB" b="1" dirty="0" smtClean="0"/>
              <a:t>acknowledged for (almost) all slide content that follows !</a:t>
            </a:r>
          </a:p>
          <a:p>
            <a:pPr lvl="2"/>
            <a:r>
              <a:rPr lang="en-GB" dirty="0" smtClean="0">
                <a:hlinkClick r:id="rId3"/>
              </a:rPr>
              <a:t>http://indico.cern.ch/event/394782/</a:t>
            </a:r>
            <a:endParaRPr lang="en-GB" dirty="0" smtClean="0"/>
          </a:p>
          <a:p>
            <a:pPr lvl="2"/>
            <a:r>
              <a:rPr lang="en-GB" dirty="0" smtClean="0">
                <a:hlinkClick r:id="rId4"/>
              </a:rPr>
              <a:t>https://indico.cern.ch/event/394831/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>
                <a:hlinkClick r:id="rId5"/>
              </a:rPr>
              <a:t>Wikipedia SOC </a:t>
            </a:r>
            <a:endParaRPr lang="en-GB" dirty="0" smtClean="0"/>
          </a:p>
          <a:p>
            <a:pPr lvl="1"/>
            <a:r>
              <a:rPr lang="en-GB" dirty="0" smtClean="0"/>
              <a:t>An </a:t>
            </a:r>
            <a:r>
              <a:rPr lang="en-GB" dirty="0" smtClean="0">
                <a:hlinkClick r:id="rId5" tooltip="Information security operations center"/>
              </a:rPr>
              <a:t>information security operations </a:t>
            </a:r>
            <a:r>
              <a:rPr lang="en-GB" dirty="0" err="1" smtClean="0">
                <a:hlinkClick r:id="rId5" tooltip="Information security operations center"/>
              </a:rPr>
              <a:t>center</a:t>
            </a:r>
            <a:r>
              <a:rPr lang="en-GB" dirty="0" smtClean="0"/>
              <a:t> (ISOC) is a dedicated site where enterprise information systems (web sites, applications, databases, data </a:t>
            </a:r>
            <a:r>
              <a:rPr lang="en-GB" dirty="0" err="1" smtClean="0"/>
              <a:t>centers</a:t>
            </a:r>
            <a:r>
              <a:rPr lang="en-GB" dirty="0" smtClean="0"/>
              <a:t> and servers, networks, desktops and other endpoints) are monitored, assessed, and defended.</a:t>
            </a:r>
          </a:p>
          <a:p>
            <a:pPr lvl="2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333399"/>
                </a:solidFill>
              </a:rPr>
              <a:t>08/09/2016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EGI CSIRT F2F Abingdon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63B0-4899-BF45-843F-9D307B5E1AB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 need for external observability of systems &amp; </a:t>
            </a:r>
            <a:r>
              <a:rPr lang="en-GB" sz="2000" dirty="0" smtClean="0"/>
              <a:t>networks</a:t>
            </a:r>
          </a:p>
          <a:p>
            <a:pPr lvl="1"/>
            <a:r>
              <a:rPr lang="en-GB" sz="1800" dirty="0"/>
              <a:t>Increasingly opaque execution environments</a:t>
            </a:r>
          </a:p>
          <a:p>
            <a:pPr lvl="2"/>
            <a:r>
              <a:rPr lang="en-GB" sz="1400" dirty="0" smtClean="0"/>
              <a:t>VMs, Containers</a:t>
            </a:r>
          </a:p>
          <a:p>
            <a:pPr lvl="2"/>
            <a:endParaRPr lang="en-GB" sz="1400" dirty="0"/>
          </a:p>
          <a:p>
            <a:r>
              <a:rPr lang="en-GB" sz="2000" dirty="0" smtClean="0"/>
              <a:t>Increasing </a:t>
            </a:r>
            <a:r>
              <a:rPr lang="en-GB" sz="2000" dirty="0"/>
              <a:t>amount of security monitoring data </a:t>
            </a:r>
            <a:r>
              <a:rPr lang="en-GB" sz="2000" dirty="0" smtClean="0"/>
              <a:t>being produced</a:t>
            </a:r>
          </a:p>
          <a:p>
            <a:pPr lvl="1"/>
            <a:r>
              <a:rPr lang="en-GB" sz="1800" dirty="0" smtClean="0"/>
              <a:t>+ reductions in manpower to cope with this</a:t>
            </a:r>
          </a:p>
          <a:p>
            <a:pPr lvl="1"/>
            <a:endParaRPr lang="en-GB" sz="1800" dirty="0"/>
          </a:p>
          <a:p>
            <a:r>
              <a:rPr lang="en-GB" sz="2000" dirty="0" smtClean="0"/>
              <a:t>Identify </a:t>
            </a:r>
            <a:r>
              <a:rPr lang="en-GB" sz="2000" dirty="0"/>
              <a:t>tools available to WLCG sites of different </a:t>
            </a:r>
            <a:r>
              <a:rPr lang="en-GB" sz="2000" dirty="0" smtClean="0"/>
              <a:t>sizes and </a:t>
            </a:r>
            <a:r>
              <a:rPr lang="en-GB" sz="2000" dirty="0"/>
              <a:t>provide appropriate </a:t>
            </a:r>
            <a:r>
              <a:rPr lang="en-GB" sz="2000" dirty="0" smtClean="0"/>
              <a:t>guidance</a:t>
            </a:r>
          </a:p>
          <a:p>
            <a:endParaRPr lang="en-GB" sz="2000" dirty="0"/>
          </a:p>
          <a:p>
            <a:r>
              <a:rPr lang="en-GB" sz="2000" dirty="0" smtClean="0"/>
              <a:t>Leverage </a:t>
            </a:r>
            <a:r>
              <a:rPr lang="en-GB" sz="2000" dirty="0"/>
              <a:t>data analytics and Big Data frameworks </a:t>
            </a:r>
            <a:r>
              <a:rPr lang="en-GB" sz="2000" dirty="0" smtClean="0"/>
              <a:t>used within </a:t>
            </a:r>
            <a:r>
              <a:rPr lang="en-GB" sz="2000" dirty="0"/>
              <a:t>our communities to provide security </a:t>
            </a:r>
            <a:r>
              <a:rPr lang="en-GB" sz="2000" dirty="0" smtClean="0"/>
              <a:t>alerting, traceability </a:t>
            </a:r>
            <a:r>
              <a:rPr lang="en-GB" sz="2000" dirty="0"/>
              <a:t>and forensics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333399"/>
                </a:solidFill>
              </a:rPr>
              <a:t>08/09/2016</a:t>
            </a:r>
          </a:p>
          <a:p>
            <a:pPr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EGI CSIRT F2F Abingdon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5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</a:t>
            </a:r>
            <a:r>
              <a:rPr lang="en-GB" dirty="0"/>
              <a:t>data that SOCs can / should provide</a:t>
            </a:r>
          </a:p>
          <a:p>
            <a:pPr lvl="1"/>
            <a:r>
              <a:rPr lang="en-GB" dirty="0" smtClean="0"/>
              <a:t>Both </a:t>
            </a:r>
            <a:r>
              <a:rPr lang="en-GB" dirty="0"/>
              <a:t>in terms of sources from which the SOC ingests data as well </a:t>
            </a:r>
            <a:r>
              <a:rPr lang="en-GB" dirty="0" smtClean="0"/>
              <a:t>as necessary outputs</a:t>
            </a:r>
          </a:p>
          <a:p>
            <a:pPr lvl="1"/>
            <a:endParaRPr lang="en-GB" dirty="0"/>
          </a:p>
          <a:p>
            <a:r>
              <a:rPr lang="en-GB" dirty="0" smtClean="0"/>
              <a:t>Identify </a:t>
            </a:r>
            <a:r>
              <a:rPr lang="en-GB" dirty="0"/>
              <a:t>necessary components of a SOC for </a:t>
            </a:r>
            <a:r>
              <a:rPr lang="en-GB" dirty="0" smtClean="0"/>
              <a:t>typical WLCG </a:t>
            </a:r>
            <a:r>
              <a:rPr lang="en-GB" dirty="0"/>
              <a:t>sites of different sizes</a:t>
            </a:r>
          </a:p>
          <a:p>
            <a:pPr lvl="1"/>
            <a:r>
              <a:rPr lang="en-GB" dirty="0" smtClean="0"/>
              <a:t>Recognising </a:t>
            </a:r>
            <a:r>
              <a:rPr lang="en-GB" dirty="0"/>
              <a:t>that local needs will be likely to </a:t>
            </a:r>
            <a:r>
              <a:rPr lang="en-GB" dirty="0" smtClean="0"/>
              <a:t>vary</a:t>
            </a:r>
          </a:p>
          <a:p>
            <a:pPr lvl="1"/>
            <a:endParaRPr lang="en-GB" dirty="0"/>
          </a:p>
          <a:p>
            <a:r>
              <a:rPr lang="en-GB" dirty="0" smtClean="0"/>
              <a:t>Reference </a:t>
            </a:r>
            <a:r>
              <a:rPr lang="en-GB" dirty="0"/>
              <a:t>designs for SOCs of different sizes </a:t>
            </a:r>
            <a:r>
              <a:rPr lang="en-GB" dirty="0" smtClean="0"/>
              <a:t>which could </a:t>
            </a:r>
            <a:r>
              <a:rPr lang="en-GB" dirty="0"/>
              <a:t>include installation guidance or appliances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333399"/>
                </a:solidFill>
              </a:rPr>
              <a:t>08/09/2016</a:t>
            </a:r>
          </a:p>
          <a:p>
            <a:pPr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EGI CSIRT F2F Abingdon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78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</a:t>
            </a:r>
            <a:r>
              <a:rPr lang="en-GB" dirty="0"/>
              <a:t>key stakeholders to be considered in the </a:t>
            </a:r>
            <a:r>
              <a:rPr lang="en-GB" dirty="0" smtClean="0"/>
              <a:t>deployment of </a:t>
            </a:r>
            <a:r>
              <a:rPr lang="en-GB" dirty="0"/>
              <a:t>a typical SOC, including but not be limited to:</a:t>
            </a:r>
          </a:p>
          <a:p>
            <a:pPr lvl="1"/>
            <a:r>
              <a:rPr lang="en-GB" dirty="0" smtClean="0"/>
              <a:t>Local </a:t>
            </a:r>
            <a:r>
              <a:rPr lang="en-GB" dirty="0"/>
              <a:t>sysadmins</a:t>
            </a:r>
          </a:p>
          <a:p>
            <a:pPr lvl="1"/>
            <a:r>
              <a:rPr lang="en-GB" dirty="0" smtClean="0"/>
              <a:t>Local </a:t>
            </a:r>
            <a:r>
              <a:rPr lang="en-GB" dirty="0"/>
              <a:t>security teams</a:t>
            </a:r>
          </a:p>
          <a:p>
            <a:pPr lvl="1"/>
            <a:r>
              <a:rPr lang="en-GB" dirty="0" smtClean="0"/>
              <a:t>Campus </a:t>
            </a:r>
            <a:r>
              <a:rPr lang="en-GB" dirty="0"/>
              <a:t>security teams</a:t>
            </a:r>
          </a:p>
          <a:p>
            <a:pPr lvl="1"/>
            <a:r>
              <a:rPr lang="en-GB" dirty="0" smtClean="0"/>
              <a:t>NGI </a:t>
            </a:r>
            <a:r>
              <a:rPr lang="en-GB" dirty="0"/>
              <a:t>security teams/officers</a:t>
            </a:r>
          </a:p>
          <a:p>
            <a:pPr lvl="1"/>
            <a:r>
              <a:rPr lang="en-GB" dirty="0" smtClean="0"/>
              <a:t>VO </a:t>
            </a:r>
            <a:r>
              <a:rPr lang="en-GB" dirty="0"/>
              <a:t>Security </a:t>
            </a:r>
            <a:r>
              <a:rPr lang="en-GB" dirty="0" smtClean="0"/>
              <a:t>teams</a:t>
            </a:r>
            <a:endParaRPr lang="en-GB" dirty="0"/>
          </a:p>
          <a:p>
            <a:r>
              <a:rPr lang="en-GB" dirty="0" smtClean="0"/>
              <a:t>Data </a:t>
            </a:r>
            <a:r>
              <a:rPr lang="en-GB" dirty="0"/>
              <a:t>protection / privacy and information sharing </a:t>
            </a:r>
            <a:r>
              <a:rPr lang="en-GB" dirty="0" smtClean="0"/>
              <a:t>policies</a:t>
            </a:r>
            <a:endParaRPr lang="en-GB" dirty="0"/>
          </a:p>
          <a:p>
            <a:r>
              <a:rPr lang="en-GB" dirty="0" smtClean="0"/>
              <a:t>Timeframe </a:t>
            </a:r>
            <a:r>
              <a:rPr lang="en-GB" dirty="0"/>
              <a:t>for delivery (differentiated </a:t>
            </a:r>
            <a:r>
              <a:rPr lang="en-GB" dirty="0" smtClean="0"/>
              <a:t>between outcomes</a:t>
            </a:r>
            <a:r>
              <a:rPr lang="en-GB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333399"/>
                </a:solidFill>
              </a:rPr>
              <a:t>08/09/2016</a:t>
            </a:r>
          </a:p>
          <a:p>
            <a:pPr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EGI CSIRT F2F Abingdon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0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852936"/>
            <a:ext cx="5714970" cy="30810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CERN SOC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CERN quite far advanced with custom campus SOC</a:t>
            </a:r>
          </a:p>
          <a:p>
            <a:pPr lvl="1"/>
            <a:r>
              <a:rPr lang="en-GB" dirty="0" smtClean="0"/>
              <a:t>Similar architecture/flow to </a:t>
            </a:r>
            <a:r>
              <a:rPr lang="en-GB" dirty="0" err="1" smtClean="0"/>
              <a:t>OpenSOC</a:t>
            </a:r>
            <a:r>
              <a:rPr lang="en-GB" dirty="0" smtClean="0"/>
              <a:t> -&gt; now </a:t>
            </a:r>
            <a:r>
              <a:rPr lang="en-GB" dirty="0" smtClean="0">
                <a:hlinkClick r:id="rId3"/>
              </a:rPr>
              <a:t>Apache </a:t>
            </a:r>
            <a:r>
              <a:rPr lang="en-GB" dirty="0" err="1" smtClean="0">
                <a:hlinkClick r:id="rId3"/>
              </a:rPr>
              <a:t>Metron</a:t>
            </a:r>
            <a:endParaRPr lang="en-GB" dirty="0" smtClean="0"/>
          </a:p>
          <a:p>
            <a:r>
              <a:rPr lang="en-GB" sz="1600" dirty="0" smtClean="0"/>
              <a:t>Ingest monitoring data</a:t>
            </a:r>
          </a:p>
          <a:p>
            <a:r>
              <a:rPr lang="en-GB" sz="1600" dirty="0" smtClean="0"/>
              <a:t>Enrich with information (network/DNS/</a:t>
            </a:r>
            <a:r>
              <a:rPr lang="en-GB" sz="1600" dirty="0" err="1" smtClean="0"/>
              <a:t>GeoIP</a:t>
            </a:r>
            <a:r>
              <a:rPr lang="en-GB" sz="1600" dirty="0" smtClean="0"/>
              <a:t>)</a:t>
            </a:r>
          </a:p>
          <a:p>
            <a:r>
              <a:rPr lang="en-GB" sz="1600" dirty="0" smtClean="0"/>
              <a:t>Correlate with intelligence (e.g. MISP)</a:t>
            </a:r>
          </a:p>
          <a:p>
            <a:r>
              <a:rPr lang="en-GB" sz="1600" dirty="0" smtClean="0"/>
              <a:t>Store, index, alert, visualise.</a:t>
            </a:r>
          </a:p>
          <a:p>
            <a:pPr marL="914400" lvl="2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333399"/>
                </a:solidFill>
              </a:rPr>
              <a:t>08/09/2016</a:t>
            </a:r>
          </a:p>
          <a:p>
            <a:pPr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EGI CSIRT F2F Abingdon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9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CERN SOC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333399"/>
                </a:solidFill>
              </a:rPr>
              <a:t>08/09/2016</a:t>
            </a:r>
          </a:p>
          <a:p>
            <a:pPr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EGI CSIRT F2F Abingdon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55839"/>
            <a:ext cx="8534400" cy="406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863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and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Metron</a:t>
            </a:r>
            <a:r>
              <a:rPr lang="en-GB" dirty="0" smtClean="0"/>
              <a:t> and CERN SOCs</a:t>
            </a:r>
          </a:p>
          <a:p>
            <a:pPr lvl="1"/>
            <a:r>
              <a:rPr lang="en-GB" dirty="0"/>
              <a:t>L</a:t>
            </a:r>
            <a:r>
              <a:rPr lang="en-GB" dirty="0" smtClean="0"/>
              <a:t>arge, complex (=? </a:t>
            </a:r>
            <a:r>
              <a:rPr lang="en-GB" dirty="0"/>
              <a:t>f</a:t>
            </a:r>
            <a:r>
              <a:rPr lang="en-GB" dirty="0" smtClean="0"/>
              <a:t>ragile) stacks</a:t>
            </a:r>
          </a:p>
          <a:p>
            <a:pPr lvl="1"/>
            <a:r>
              <a:rPr lang="en-GB" dirty="0" smtClean="0"/>
              <a:t>Applicable at campus level</a:t>
            </a:r>
          </a:p>
          <a:p>
            <a:pPr lvl="1"/>
            <a:r>
              <a:rPr lang="en-GB" dirty="0" smtClean="0"/>
              <a:t>Can components be used in isolation for smaller sites?</a:t>
            </a:r>
          </a:p>
          <a:p>
            <a:pPr lvl="1"/>
            <a:r>
              <a:rPr lang="en-GB" dirty="0" smtClean="0"/>
              <a:t>Can a SOC-in-a-box be created for easy deployment and use with less manpower?</a:t>
            </a:r>
          </a:p>
          <a:p>
            <a:r>
              <a:rPr lang="en-GB" dirty="0" smtClean="0"/>
              <a:t>WG starting “at each end</a:t>
            </a:r>
            <a:r>
              <a:rPr lang="en-GB" dirty="0" smtClean="0"/>
              <a:t>”</a:t>
            </a:r>
          </a:p>
          <a:p>
            <a:pPr lvl="1"/>
            <a:r>
              <a:rPr lang="en-GB" dirty="0" smtClean="0"/>
              <a:t>Bro IDS and MISP could be used as minimal framework</a:t>
            </a:r>
            <a:endParaRPr lang="en-GB" dirty="0" smtClean="0"/>
          </a:p>
          <a:p>
            <a:pPr lvl="1"/>
            <a:r>
              <a:rPr lang="en-GB" dirty="0" smtClean="0"/>
              <a:t>Create a small peering of MISP instances (currently UK NGI-based)</a:t>
            </a:r>
          </a:p>
          <a:p>
            <a:pPr lvl="2"/>
            <a:r>
              <a:rPr lang="en-GB" dirty="0" smtClean="0"/>
              <a:t>Test instances running at Glasgow and RAL</a:t>
            </a:r>
          </a:p>
          <a:p>
            <a:pPr lvl="2"/>
            <a:r>
              <a:rPr lang="en-GB" dirty="0" smtClean="0"/>
              <a:t>To </a:t>
            </a:r>
            <a:r>
              <a:rPr lang="en-GB" dirty="0" smtClean="0"/>
              <a:t>understand the tool and how it might be used</a:t>
            </a:r>
          </a:p>
          <a:p>
            <a:pPr lvl="2"/>
            <a:r>
              <a:rPr lang="en-GB" dirty="0" smtClean="0"/>
              <a:t>Challenge is probably not the tool but the human trust networks.</a:t>
            </a:r>
          </a:p>
          <a:p>
            <a:pPr lvl="1"/>
            <a:r>
              <a:rPr lang="en-GB" dirty="0" smtClean="0"/>
              <a:t>Configure Bro instances to </a:t>
            </a:r>
            <a:r>
              <a:rPr lang="en-GB" smtClean="0"/>
              <a:t>gain </a:t>
            </a:r>
            <a:r>
              <a:rPr lang="en-GB" smtClean="0"/>
              <a:t>experience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333399"/>
                </a:solidFill>
              </a:rPr>
              <a:t>08/09/2016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EGI CSIRT F2F - Abingdon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09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You.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33399"/>
                </a:solidFill>
              </a:rPr>
              <a:t>08/09/2016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EGI CSIRT F2F Abingdon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063B0-4899-BF45-843F-9D307B5E1AB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4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dPP_template">
  <a:themeElements>
    <a:clrScheme name="GridPP_Liverpool_04091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idPP_Liverpool_040914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8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Trebuchet MS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noFill/>
        <a:ln w="31750" cap="flat" cmpd="sng" algn="ctr">
          <a:solidFill>
            <a:srgbClr val="FF0000"/>
          </a:solidFill>
          <a:prstDash val="solid"/>
          <a:round/>
          <a:headEnd type="none"/>
          <a:tailEnd type="none"/>
        </a:ln>
        <a:effectLst/>
      </a:spPr>
      <a:bodyPr/>
      <a:lstStyle/>
    </a:lnDef>
    <a:txDef>
      <a:spPr>
        <a:solidFill>
          <a:schemeClr val="bg1"/>
        </a:solidFill>
      </a:spPr>
      <a:bodyPr wrap="square" rtlCol="0">
        <a:spAutoFit/>
      </a:bodyPr>
      <a:lstStyle>
        <a:defPPr>
          <a:defRPr sz="1800" b="0" dirty="0" err="1" smtClean="0">
            <a:solidFill>
              <a:srgbClr val="000090"/>
            </a:solidFill>
          </a:defRPr>
        </a:defPPr>
      </a:lstStyle>
    </a:txDef>
  </a:objectDefaults>
  <a:extraClrSchemeLst>
    <a:extraClrScheme>
      <a:clrScheme name="GridPP_Liverpool_04091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_Liverpool_04091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_Liverpool_04091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GridPP_template</Template>
  <TotalTime>273</TotalTime>
  <Words>488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GridPP_template</vt:lpstr>
      <vt:lpstr>WLCG SOC WG</vt:lpstr>
      <vt:lpstr>Background</vt:lpstr>
      <vt:lpstr>Context</vt:lpstr>
      <vt:lpstr>Scope I</vt:lpstr>
      <vt:lpstr>Scope II</vt:lpstr>
      <vt:lpstr>CERN SOC</vt:lpstr>
      <vt:lpstr>CERN SOC</vt:lpstr>
      <vt:lpstr>Progress and Challenges</vt:lpstr>
      <vt:lpstr>Thank You.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WLCG SOC WG</dc:title>
  <dc:creator>Neilson, Ian (STFC,RAL,SC)</dc:creator>
  <cp:lastModifiedBy>Neilson, Ian (STFC,RAL,SC)</cp:lastModifiedBy>
  <cp:revision>14</cp:revision>
  <dcterms:created xsi:type="dcterms:W3CDTF">2016-09-07T15:07:36Z</dcterms:created>
  <dcterms:modified xsi:type="dcterms:W3CDTF">2016-09-08T11:12:27Z</dcterms:modified>
</cp:coreProperties>
</file>