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0"/>
  </p:notesMasterIdLst>
  <p:handoutMasterIdLst>
    <p:handoutMasterId r:id="rId11"/>
  </p:handoutMasterIdLst>
  <p:sldIdLst>
    <p:sldId id="280" r:id="rId4"/>
    <p:sldId id="289" r:id="rId5"/>
    <p:sldId id="291" r:id="rId6"/>
    <p:sldId id="292" r:id="rId7"/>
    <p:sldId id="293" r:id="rId8"/>
    <p:sldId id="28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>
        <p:scale>
          <a:sx n="67" d="100"/>
          <a:sy n="67" d="100"/>
        </p:scale>
        <p:origin x="-494" y="-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7-9-2016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Abingdon F2F,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9/7/2016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i.eu/about/policy/groups/EGI_Computer_Security_Incident_Response_Team_EGI_CSIRT.html" TargetMode="External"/><Relationship Id="rId2" Type="http://schemas.openxmlformats.org/officeDocument/2006/relationships/hyperlink" Target="https://rt.egi.eu/rt/Ticket/Display.html?id=10884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iki.egi.eu/wiki/EGI_CSIRT:Main_Pag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isc.ac.uk/csirt" TargetMode="External"/><Relationship Id="rId3" Type="http://schemas.openxmlformats.org/officeDocument/2006/relationships/hyperlink" Target="https://www.cert.gov.uk/" TargetMode="External"/><Relationship Id="rId7" Type="http://schemas.openxmlformats.org/officeDocument/2006/relationships/hyperlink" Target="https://www.bsi.bund.de/EN/Home/home_node.html" TargetMode="External"/><Relationship Id="rId2" Type="http://schemas.openxmlformats.org/officeDocument/2006/relationships/hyperlink" Target="https://www.us-cert.gov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ircl.lu/" TargetMode="External"/><Relationship Id="rId5" Type="http://schemas.openxmlformats.org/officeDocument/2006/relationships/hyperlink" Target="https://www.csa.gov.sg/singcert" TargetMode="External"/><Relationship Id="rId4" Type="http://schemas.openxmlformats.org/officeDocument/2006/relationships/hyperlink" Target="http://www.icic.gob.ar/" TargetMode="External"/><Relationship Id="rId9" Type="http://schemas.openxmlformats.org/officeDocument/2006/relationships/hyperlink" Target="https://www.surf.nl/en/services-and-products/surfcert/index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barbara.splet.arnes.si/vzorcna-stran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csirt/index.php?title=Special%3AAllPages&amp;from=&amp;to=&amp;namespace=0" TargetMode="External"/><Relationship Id="rId2" Type="http://schemas.openxmlformats.org/officeDocument/2006/relationships/hyperlink" Target="https://wiki.egi.eu/w/index.php?title=Special%3AAllPages&amp;from=&amp;to=&amp;namespace=110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CSIRT Web Presence	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000" dirty="0" smtClean="0"/>
              <a:t>Barbara Krasovec, Sophie Ferry, Ian Neilson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400" i="1" dirty="0">
                <a:hlinkClick r:id="rId2"/>
              </a:rPr>
              <a:t>https://</a:t>
            </a:r>
            <a:r>
              <a:rPr lang="en-GB" sz="2400" i="1" dirty="0" smtClean="0">
                <a:hlinkClick r:id="rId2"/>
              </a:rPr>
              <a:t>rt.egi.eu/rt/Ticket/Display.html?id=10884</a:t>
            </a:r>
            <a:endParaRPr lang="en-GB" sz="2400" i="1" dirty="0" smtClean="0"/>
          </a:p>
          <a:p>
            <a:r>
              <a:rPr lang="en-GB" dirty="0" smtClean="0"/>
              <a:t>Improve </a:t>
            </a:r>
            <a:r>
              <a:rPr lang="en-GB" dirty="0" smtClean="0"/>
              <a:t>image of CSIRT to outsiders</a:t>
            </a:r>
          </a:p>
          <a:p>
            <a:pPr lvl="1"/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www.egi.eu/about/policy/groups/EGI_Computer_Security_Incident_Response_Team_EGI_CSIRT.html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isn’t very exciting</a:t>
            </a:r>
          </a:p>
          <a:p>
            <a:pPr lvl="1"/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wiki.egi.eu/wiki/EGI_CSIRT:Main_Page</a:t>
            </a:r>
            <a:endParaRPr lang="en-GB" dirty="0" smtClean="0"/>
          </a:p>
          <a:p>
            <a:pPr lvl="2"/>
            <a:r>
              <a:rPr lang="en-GB" dirty="0" smtClean="0"/>
              <a:t>is ... a wiki mess</a:t>
            </a:r>
          </a:p>
          <a:p>
            <a:pPr lvl="2"/>
            <a:r>
              <a:rPr lang="en-GB" dirty="0" smtClean="0"/>
              <a:t>all the information (and more) is there but v. hard to navigate</a:t>
            </a:r>
          </a:p>
          <a:p>
            <a:r>
              <a:rPr lang="en-GB" dirty="0" smtClean="0"/>
              <a:t>Improve accessibility of information for insiders</a:t>
            </a:r>
          </a:p>
          <a:p>
            <a:pPr lvl="1"/>
            <a:r>
              <a:rPr lang="en-GB" dirty="0" smtClean="0"/>
              <a:t>Side effect to filter outdated wiki </a:t>
            </a:r>
            <a:r>
              <a:rPr lang="en-GB" dirty="0" smtClean="0"/>
              <a:t>content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Abingdon F2F,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</a:t>
            </a:r>
            <a:r>
              <a:rPr lang="en-GB" dirty="0" smtClean="0"/>
              <a:t>Far 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/>
              <a:t>Not much concrete discussion </a:t>
            </a:r>
            <a:r>
              <a:rPr lang="en-GB" dirty="0" smtClean="0">
                <a:sym typeface="Wingdings" panose="05000000000000000000" pitchFamily="2" charset="2"/>
              </a:rPr>
              <a:t>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Reviewed quite a few other CSIRT websites</a:t>
            </a:r>
          </a:p>
          <a:p>
            <a:pPr lvl="2"/>
            <a:r>
              <a:rPr lang="en-GB" sz="1800" u="sng" dirty="0" smtClean="0">
                <a:hlinkClick r:id="rId2"/>
              </a:rPr>
              <a:t>us-cert.gov</a:t>
            </a:r>
            <a:r>
              <a:rPr lang="en-GB" sz="1800" u="sng" dirty="0" smtClean="0"/>
              <a:t> | </a:t>
            </a:r>
            <a:r>
              <a:rPr lang="en-GB" sz="1800" u="sng" dirty="0" smtClean="0">
                <a:hlinkClick r:id="rId3"/>
              </a:rPr>
              <a:t>cert.gov.uk</a:t>
            </a:r>
            <a:r>
              <a:rPr lang="en-GB" sz="1800" u="sng" dirty="0" smtClean="0"/>
              <a:t> | </a:t>
            </a:r>
            <a:r>
              <a:rPr lang="en-GB" sz="1800" u="sng" dirty="0" smtClean="0">
                <a:hlinkClick r:id="rId4"/>
              </a:rPr>
              <a:t>icic.gob.ar</a:t>
            </a:r>
            <a:r>
              <a:rPr lang="en-GB" sz="1800" u="sng" dirty="0" smtClean="0"/>
              <a:t> | </a:t>
            </a:r>
            <a:r>
              <a:rPr lang="en-GB" sz="1800" u="sng" dirty="0" smtClean="0">
                <a:hlinkClick r:id="rId5"/>
              </a:rPr>
              <a:t>csa.gov.sg</a:t>
            </a:r>
            <a:r>
              <a:rPr lang="en-GB" sz="1800" u="sng" dirty="0" smtClean="0"/>
              <a:t> | </a:t>
            </a:r>
            <a:r>
              <a:rPr lang="en-GB" sz="1800" u="sng" dirty="0" smtClean="0">
                <a:hlinkClick r:id="rId6"/>
              </a:rPr>
              <a:t>circl.lu</a:t>
            </a:r>
            <a:r>
              <a:rPr lang="en-GB" sz="1800" u="sng" dirty="0" smtClean="0"/>
              <a:t> | </a:t>
            </a:r>
            <a:r>
              <a:rPr lang="en-GB" sz="1800" u="sng" dirty="0" smtClean="0">
                <a:hlinkClick r:id="rId7"/>
              </a:rPr>
              <a:t>bsi.bund.de</a:t>
            </a:r>
            <a:endParaRPr lang="en-GB" sz="1800" u="sng" dirty="0" smtClean="0"/>
          </a:p>
          <a:p>
            <a:pPr lvl="2"/>
            <a:r>
              <a:rPr lang="en-GB" sz="1800" u="sng" dirty="0" smtClean="0">
                <a:hlinkClick r:id="rId8"/>
              </a:rPr>
              <a:t>jisc.ac.uk</a:t>
            </a:r>
            <a:r>
              <a:rPr lang="en-GB" sz="1800" u="sng" dirty="0" smtClean="0"/>
              <a:t> | </a:t>
            </a:r>
            <a:r>
              <a:rPr lang="en-GB" sz="1800" u="sng" dirty="0" smtClean="0">
                <a:hlinkClick r:id="rId9"/>
              </a:rPr>
              <a:t>surf.nl</a:t>
            </a:r>
            <a:endParaRPr lang="en-GB" sz="1800" u="sng" dirty="0" smtClean="0"/>
          </a:p>
          <a:p>
            <a:pPr lvl="2"/>
            <a:r>
              <a:rPr lang="en-GB" i="1" dirty="0" smtClean="0"/>
              <a:t>“These </a:t>
            </a:r>
            <a:r>
              <a:rPr lang="en-GB" i="1" dirty="0"/>
              <a:t>site look all the same to me </a:t>
            </a:r>
            <a:r>
              <a:rPr lang="en-GB" i="1" dirty="0" smtClean="0"/>
              <a:t>! But </a:t>
            </a:r>
            <a:r>
              <a:rPr lang="en-GB" i="1" dirty="0"/>
              <a:t>yes, better than the wiki</a:t>
            </a:r>
            <a:r>
              <a:rPr lang="en-GB" i="1" dirty="0" smtClean="0"/>
              <a:t>.” – S. Ferry</a:t>
            </a:r>
            <a:endParaRPr lang="en-GB" i="1" dirty="0"/>
          </a:p>
          <a:p>
            <a:r>
              <a:rPr lang="en-GB" dirty="0" smtClean="0">
                <a:sym typeface="Wingdings" panose="05000000000000000000" pitchFamily="2" charset="2"/>
              </a:rPr>
              <a:t>Talked </a:t>
            </a:r>
            <a:r>
              <a:rPr lang="en-GB" dirty="0" smtClean="0">
                <a:sym typeface="Wingdings" panose="05000000000000000000" pitchFamily="2" charset="2"/>
              </a:rPr>
              <a:t>briefly to </a:t>
            </a:r>
            <a:r>
              <a:rPr lang="en-GB" dirty="0" err="1" smtClean="0">
                <a:sym typeface="Wingdings" panose="05000000000000000000" pitchFamily="2" charset="2"/>
              </a:rPr>
              <a:t>Sara@EGI</a:t>
            </a:r>
            <a:endParaRPr lang="en-GB" dirty="0">
              <a:sym typeface="Wingdings" panose="05000000000000000000" pitchFamily="2" charset="2"/>
            </a:endParaRPr>
          </a:p>
          <a:p>
            <a:pPr lvl="2"/>
            <a:r>
              <a:rPr lang="en-GB" dirty="0">
                <a:sym typeface="Wingdings" panose="05000000000000000000" pitchFamily="2" charset="2"/>
              </a:rPr>
              <a:t>b</a:t>
            </a:r>
            <a:r>
              <a:rPr lang="en-GB" dirty="0" smtClean="0">
                <a:sym typeface="Wingdings" panose="05000000000000000000" pitchFamily="2" charset="2"/>
              </a:rPr>
              <a:t>ut </a:t>
            </a:r>
            <a:r>
              <a:rPr lang="en-GB" dirty="0" smtClean="0">
                <a:sym typeface="Wingdings" panose="05000000000000000000" pitchFamily="2" charset="2"/>
              </a:rPr>
              <a:t>need to be further down the path to use her skills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Got a bit bogged down in </a:t>
            </a:r>
            <a:r>
              <a:rPr lang="en-GB" dirty="0" smtClean="0">
                <a:sym typeface="Wingdings" panose="05000000000000000000" pitchFamily="2" charset="2"/>
              </a:rPr>
              <a:t>naming/branding</a:t>
            </a:r>
          </a:p>
          <a:p>
            <a:pPr lvl="2"/>
            <a:r>
              <a:rPr lang="en-GB" dirty="0" smtClean="0">
                <a:sym typeface="Wingdings" panose="05000000000000000000" pitchFamily="2" charset="2"/>
              </a:rPr>
              <a:t>e-</a:t>
            </a:r>
            <a:r>
              <a:rPr lang="en-GB" dirty="0" err="1" smtClean="0">
                <a:sym typeface="Wingdings" panose="05000000000000000000" pitchFamily="2" charset="2"/>
              </a:rPr>
              <a:t>csirt</a:t>
            </a:r>
            <a:r>
              <a:rPr lang="en-GB" dirty="0" smtClean="0">
                <a:sym typeface="Wingdings" panose="05000000000000000000" pitchFamily="2" charset="2"/>
              </a:rPr>
              <a:t>, wise-</a:t>
            </a:r>
            <a:r>
              <a:rPr lang="en-GB" dirty="0" err="1" smtClean="0">
                <a:sym typeface="Wingdings" panose="05000000000000000000" pitchFamily="2" charset="2"/>
              </a:rPr>
              <a:t>csirt</a:t>
            </a:r>
            <a:r>
              <a:rPr lang="en-GB" dirty="0" smtClean="0">
                <a:sym typeface="Wingdings" panose="05000000000000000000" pitchFamily="2" charset="2"/>
              </a:rPr>
              <a:t>, ….</a:t>
            </a:r>
          </a:p>
          <a:p>
            <a:pPr lvl="2"/>
            <a:r>
              <a:rPr lang="en-GB" dirty="0" smtClean="0">
                <a:sym typeface="Wingdings" panose="05000000000000000000" pitchFamily="2" charset="2"/>
              </a:rPr>
              <a:t>?</a:t>
            </a:r>
            <a:r>
              <a:rPr lang="en-GB" dirty="0" err="1" smtClean="0">
                <a:sym typeface="Wingdings" panose="05000000000000000000" pitchFamily="2" charset="2"/>
              </a:rPr>
              <a:t>tbd</a:t>
            </a:r>
            <a:endParaRPr lang="en-GB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0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far 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4752528" cy="4784400"/>
          </a:xfrm>
        </p:spPr>
        <p:txBody>
          <a:bodyPr/>
          <a:lstStyle/>
          <a:p>
            <a:r>
              <a:rPr lang="en-GB" dirty="0" smtClean="0">
                <a:sym typeface="Wingdings" panose="05000000000000000000" pitchFamily="2" charset="2"/>
              </a:rPr>
              <a:t>However 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Barbara likes to webmaster the new site  </a:t>
            </a:r>
            <a:r>
              <a:rPr lang="en-GB" dirty="0" smtClean="0">
                <a:sym typeface="Wingdings" panose="05000000000000000000" pitchFamily="2" charset="2"/>
              </a:rPr>
              <a:t> </a:t>
            </a:r>
            <a:endParaRPr lang="en-GB" dirty="0">
              <a:sym typeface="Wingdings" panose="05000000000000000000" pitchFamily="2" charset="2"/>
            </a:endParaRPr>
          </a:p>
          <a:p>
            <a:pPr lvl="2"/>
            <a:r>
              <a:rPr lang="en-GB" dirty="0">
                <a:sym typeface="Wingdings" panose="05000000000000000000" pitchFamily="2" charset="2"/>
              </a:rPr>
              <a:t>Got permission to host CSIRT pages at </a:t>
            </a:r>
            <a:r>
              <a:rPr lang="en-GB" dirty="0" err="1">
                <a:sym typeface="Wingdings" panose="05000000000000000000" pitchFamily="2" charset="2"/>
              </a:rPr>
              <a:t>Arnes</a:t>
            </a:r>
            <a:endParaRPr lang="en-GB" dirty="0">
              <a:sym typeface="Wingdings" panose="05000000000000000000" pitchFamily="2" charset="2"/>
            </a:endParaRPr>
          </a:p>
          <a:p>
            <a:pPr lvl="2"/>
            <a:r>
              <a:rPr lang="en-GB" dirty="0">
                <a:sym typeface="Wingdings" panose="05000000000000000000" pitchFamily="2" charset="2"/>
              </a:rPr>
              <a:t>“Provided we don’t need special themes and plugins”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Checked themes </a:t>
            </a:r>
            <a:r>
              <a:rPr lang="en-GB" dirty="0" smtClean="0">
                <a:sym typeface="Wingdings" panose="05000000000000000000" pitchFamily="2" charset="2"/>
              </a:rPr>
              <a:t>and recommends -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u="sng" dirty="0" smtClean="0">
                <a:hlinkClick r:id="rId2"/>
              </a:rPr>
              <a:t>http://barbara.splet.arnes.si/vzorcna-stran/</a:t>
            </a:r>
            <a:endParaRPr lang="en-GB" u="sng" dirty="0" smtClean="0"/>
          </a:p>
          <a:p>
            <a:pPr lvl="1"/>
            <a:endParaRPr lang="en-GB" u="sn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00808"/>
            <a:ext cx="3456384" cy="396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34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Overall structure</a:t>
            </a:r>
          </a:p>
          <a:p>
            <a:pPr lvl="1"/>
            <a:r>
              <a:rPr lang="en-GB" dirty="0" smtClean="0"/>
              <a:t>as Barbara suggests?</a:t>
            </a:r>
          </a:p>
          <a:p>
            <a:pPr marL="800100" lvl="2" indent="0">
              <a:buNone/>
            </a:pPr>
            <a:r>
              <a:rPr lang="en-GB" sz="1400" dirty="0"/>
              <a:t>HEADER - CSIRT LOGO + main menu + 2 buttons (advisories and latest alerts)</a:t>
            </a:r>
          </a:p>
          <a:p>
            <a:pPr marL="800100" lvl="2" indent="0">
              <a:buNone/>
            </a:pPr>
            <a:r>
              <a:rPr lang="en-GB" sz="1400" dirty="0"/>
              <a:t>SLIDE 1 - buttons/links to subpages (activities, CSIRT groups,</a:t>
            </a:r>
          </a:p>
          <a:p>
            <a:pPr marL="800100" lvl="2" indent="0">
              <a:buNone/>
            </a:pPr>
            <a:r>
              <a:rPr lang="en-GB" sz="1400" dirty="0"/>
              <a:t>resources, contacts)</a:t>
            </a:r>
          </a:p>
          <a:p>
            <a:pPr marL="800100" lvl="2" indent="0">
              <a:buNone/>
            </a:pPr>
            <a:r>
              <a:rPr lang="en-GB" sz="1400" dirty="0"/>
              <a:t>SLIDE 2 - 3 main descriptions/missions of CSIRT</a:t>
            </a:r>
          </a:p>
          <a:p>
            <a:pPr marL="800100" lvl="2" indent="0">
              <a:buNone/>
            </a:pPr>
            <a:r>
              <a:rPr lang="en-GB" sz="1400" dirty="0"/>
              <a:t>SLIDE 3 - Latest advisories + alerts</a:t>
            </a:r>
          </a:p>
          <a:p>
            <a:pPr marL="800100" lvl="2" indent="0">
              <a:buNone/>
            </a:pPr>
            <a:r>
              <a:rPr lang="en-GB" sz="1400" dirty="0"/>
              <a:t>FOOTER - Logos, Sponsors and </a:t>
            </a:r>
            <a:r>
              <a:rPr lang="en-GB" sz="1400" dirty="0" smtClean="0"/>
              <a:t>Links</a:t>
            </a:r>
            <a:endParaRPr lang="en-GB" sz="1800" dirty="0" smtClean="0"/>
          </a:p>
          <a:p>
            <a:pPr marL="685800" lvl="1"/>
            <a:r>
              <a:rPr lang="en-GB" dirty="0" smtClean="0"/>
              <a:t>Public and private: how to handle</a:t>
            </a:r>
          </a:p>
          <a:p>
            <a:pPr marL="1085850" lvl="2"/>
            <a:r>
              <a:rPr lang="en-GB" sz="1800" dirty="0" smtClean="0"/>
              <a:t>Start </a:t>
            </a:r>
            <a:r>
              <a:rPr lang="en-GB" sz="1800" smtClean="0"/>
              <a:t>with glossy </a:t>
            </a:r>
            <a:r>
              <a:rPr lang="en-GB" sz="1800" dirty="0" smtClean="0"/>
              <a:t>public </a:t>
            </a:r>
            <a:r>
              <a:rPr lang="en-GB" sz="1800" smtClean="0"/>
              <a:t>of course!</a:t>
            </a:r>
            <a:endParaRPr lang="en-GB" sz="1800" dirty="0"/>
          </a:p>
          <a:p>
            <a:pPr lvl="1"/>
            <a:r>
              <a:rPr lang="en-GB" dirty="0" smtClean="0"/>
              <a:t>Content</a:t>
            </a:r>
          </a:p>
          <a:p>
            <a:pPr lvl="2"/>
            <a:r>
              <a:rPr lang="en-GB" dirty="0" smtClean="0">
                <a:hlinkClick r:id="rId2"/>
              </a:rPr>
              <a:t>Pages on the public wiki</a:t>
            </a:r>
            <a:r>
              <a:rPr lang="en-GB" dirty="0" smtClean="0"/>
              <a:t> (~50 excl. ~50 Alerts)</a:t>
            </a:r>
          </a:p>
          <a:p>
            <a:pPr lvl="2"/>
            <a:r>
              <a:rPr lang="en-GB" dirty="0" smtClean="0">
                <a:hlinkClick r:id="rId3"/>
              </a:rPr>
              <a:t>Pages on private wiki (too many)</a:t>
            </a:r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2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</Template>
  <TotalTime>75</TotalTime>
  <Words>296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EGI</vt:lpstr>
      <vt:lpstr>EGI Powerpoint Presentation (body)</vt:lpstr>
      <vt:lpstr>EGI Powerpoint Presentation (closing)</vt:lpstr>
      <vt:lpstr>EGI CSIRT Web Presence </vt:lpstr>
      <vt:lpstr>Objectives</vt:lpstr>
      <vt:lpstr>So Far ..</vt:lpstr>
      <vt:lpstr>So far ..</vt:lpstr>
      <vt:lpstr>Decisions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CSIRT Web Presence </dc:title>
  <dc:creator>Neilson, Ian (STFC,RAL,SC)</dc:creator>
  <cp:lastModifiedBy>Neilson, Ian (STFC,RAL,SC)</cp:lastModifiedBy>
  <cp:revision>11</cp:revision>
  <dcterms:created xsi:type="dcterms:W3CDTF">2016-09-07T13:21:48Z</dcterms:created>
  <dcterms:modified xsi:type="dcterms:W3CDTF">2016-09-07T14:48:49Z</dcterms:modified>
</cp:coreProperties>
</file>