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57"/>
  </p:notesMasterIdLst>
  <p:handoutMasterIdLst>
    <p:handoutMasterId r:id="rId58"/>
  </p:handoutMasterIdLst>
  <p:sldIdLst>
    <p:sldId id="338" r:id="rId4"/>
    <p:sldId id="593" r:id="rId5"/>
    <p:sldId id="477" r:id="rId6"/>
    <p:sldId id="527" r:id="rId7"/>
    <p:sldId id="383" r:id="rId8"/>
    <p:sldId id="553" r:id="rId9"/>
    <p:sldId id="554" r:id="rId10"/>
    <p:sldId id="591" r:id="rId11"/>
    <p:sldId id="589" r:id="rId12"/>
    <p:sldId id="594" r:id="rId13"/>
    <p:sldId id="531" r:id="rId14"/>
    <p:sldId id="390" r:id="rId15"/>
    <p:sldId id="467" r:id="rId16"/>
    <p:sldId id="405" r:id="rId17"/>
    <p:sldId id="592" r:id="rId18"/>
    <p:sldId id="420" r:id="rId19"/>
    <p:sldId id="421" r:id="rId20"/>
    <p:sldId id="595" r:id="rId21"/>
    <p:sldId id="584" r:id="rId22"/>
    <p:sldId id="585" r:id="rId23"/>
    <p:sldId id="556" r:id="rId24"/>
    <p:sldId id="557" r:id="rId25"/>
    <p:sldId id="558" r:id="rId26"/>
    <p:sldId id="596" r:id="rId27"/>
    <p:sldId id="560" r:id="rId28"/>
    <p:sldId id="561" r:id="rId29"/>
    <p:sldId id="311" r:id="rId30"/>
    <p:sldId id="312" r:id="rId31"/>
    <p:sldId id="540" r:id="rId32"/>
    <p:sldId id="562" r:id="rId33"/>
    <p:sldId id="566" r:id="rId34"/>
    <p:sldId id="563" r:id="rId35"/>
    <p:sldId id="564" r:id="rId36"/>
    <p:sldId id="567" r:id="rId37"/>
    <p:sldId id="565" r:id="rId38"/>
    <p:sldId id="568" r:id="rId39"/>
    <p:sldId id="569" r:id="rId40"/>
    <p:sldId id="575" r:id="rId41"/>
    <p:sldId id="570" r:id="rId42"/>
    <p:sldId id="571" r:id="rId43"/>
    <p:sldId id="573" r:id="rId44"/>
    <p:sldId id="576" r:id="rId45"/>
    <p:sldId id="580" r:id="rId46"/>
    <p:sldId id="587" r:id="rId47"/>
    <p:sldId id="577" r:id="rId48"/>
    <p:sldId id="586" r:id="rId49"/>
    <p:sldId id="475" r:id="rId50"/>
    <p:sldId id="546" r:id="rId51"/>
    <p:sldId id="581" r:id="rId52"/>
    <p:sldId id="549" r:id="rId53"/>
    <p:sldId id="582" r:id="rId54"/>
    <p:sldId id="547" r:id="rId55"/>
    <p:sldId id="284" r:id="rId56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1167" autoAdjust="0"/>
  </p:normalViewPr>
  <p:slideViewPr>
    <p:cSldViewPr showGuides="1">
      <p:cViewPr>
        <p:scale>
          <a:sx n="80" d="100"/>
          <a:sy n="80" d="100"/>
        </p:scale>
        <p:origin x="-106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 custT="1"/>
      <dgm:spPr/>
      <dgm:t>
        <a:bodyPr/>
        <a:lstStyle/>
        <a:p>
          <a:r>
            <a:rPr lang="en-US" sz="2000" dirty="0" smtClean="0"/>
            <a:t>820,000 </a:t>
          </a:r>
          <a:r>
            <a:rPr lang="en-US" sz="2000" dirty="0" smtClean="0"/>
            <a:t>CPU Cores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+23.6%</a:t>
          </a:r>
          <a:endParaRPr lang="en-US" sz="2400" b="1" dirty="0">
            <a:solidFill>
              <a:schemeClr val="accent2"/>
            </a:solidFill>
          </a:endParaRPr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 sz="2400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 sz="2400"/>
        </a:p>
      </dgm:t>
    </dgm:pt>
    <dgm:pt modelId="{D85037C1-3B71-4C4A-BB3F-C8477188FA26}">
      <dgm:prSet phldrT="[Text]" custT="1"/>
      <dgm:spPr/>
      <dgm:t>
        <a:bodyPr/>
        <a:lstStyle/>
        <a:p>
          <a:r>
            <a:rPr lang="en-US" sz="2000" dirty="0" smtClean="0"/>
            <a:t>560 </a:t>
          </a:r>
          <a:r>
            <a:rPr lang="en-US" sz="2000" dirty="0" smtClean="0"/>
            <a:t>PB of disk and tape storage</a:t>
          </a:r>
          <a:endParaRPr lang="en-US" sz="2000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 sz="2400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 sz="2400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22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8FD6218-CD90-FC4F-8E27-31DF7C2BC85F}">
      <dgm:prSet phldrT="[Text]" custT="1"/>
      <dgm:spPr/>
      <dgm:t>
        <a:bodyPr/>
        <a:lstStyle/>
        <a:p>
          <a:r>
            <a:rPr lang="en-US" sz="2000" dirty="0" smtClean="0"/>
            <a:t>325 resource providers</a:t>
          </a:r>
          <a:endParaRPr lang="en-US" sz="2000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 sz="2400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 sz="2400"/>
        </a:p>
      </dgm:t>
    </dgm:pt>
    <dgm:pt modelId="{9CF41761-903D-7D40-9577-257CFA1C4D86}">
      <dgm:prSet phldrT="[Text]" custT="1"/>
      <dgm:spPr/>
      <dgm:t>
        <a:bodyPr/>
        <a:lstStyle/>
        <a:p>
          <a:r>
            <a:rPr lang="en-US" sz="2000" dirty="0" smtClean="0"/>
            <a:t>48,000 </a:t>
          </a:r>
          <a:r>
            <a:rPr lang="en-US" sz="2000" dirty="0" smtClean="0"/>
            <a:t>users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+21%</a:t>
          </a:r>
          <a:endParaRPr lang="en-US" sz="2400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 sz="2400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 sz="2400"/>
        </a:p>
      </dgm:t>
    </dgm:pt>
    <dgm:pt modelId="{E79C6363-7A0C-764E-B6A1-7A5FB4953E19}">
      <dgm:prSet phldrT="[Text]" custT="1"/>
      <dgm:spPr/>
      <dgm:t>
        <a:bodyPr/>
        <a:lstStyle/>
        <a:p>
          <a:r>
            <a:rPr lang="en-US" sz="2000" dirty="0" smtClean="0"/>
            <a:t>+4,000 research papers</a:t>
          </a:r>
        </a:p>
        <a:p>
          <a:r>
            <a:rPr lang="en-US" sz="2400" b="1" dirty="0" smtClean="0">
              <a:solidFill>
                <a:srgbClr val="C0504D"/>
              </a:solidFill>
            </a:rPr>
            <a:t>&gt; 790 in 2015</a:t>
          </a:r>
          <a:endParaRPr lang="en-US" sz="2400" b="1" dirty="0">
            <a:solidFill>
              <a:srgbClr val="C0504D"/>
            </a:solidFill>
          </a:endParaRPr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 sz="2400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 sz="2400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 custLinFactNeighborX="-20560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-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7D569-F503-48D3-A86C-03DAB9158E8D}" type="presOf" srcId="{A6D2C70D-DC1A-F54A-A4DE-46E33913B027}" destId="{7E89ECF7-0371-8C43-AF9C-18A74B71E2F3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FE9C013-BB34-4C4B-A909-AEF58AB9316C}" type="presOf" srcId="{9DD5EDA7-5357-8B48-A822-D5B162C42736}" destId="{957EF3AD-C1DA-0A44-9FA3-60B4F8F1F0F8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5F7760CC-A6AF-41C7-B51F-2072D1093E60}" type="presOf" srcId="{D85037C1-3B71-4C4A-BB3F-C8477188FA26}" destId="{C4F95CC9-F779-5641-AA76-4BC8D9EFFE15}" srcOrd="0" destOrd="0" presId="urn:microsoft.com/office/officeart/2005/8/layout/venn3"/>
    <dgm:cxn modelId="{DF67342C-7926-44E9-AC44-37F135D28D86}" type="presOf" srcId="{BC2C4EA6-FB4C-BB44-98C1-967B3CED5661}" destId="{34AC6EAF-F695-4747-B01D-5BB0D645049A}" srcOrd="0" destOrd="0" presId="urn:microsoft.com/office/officeart/2005/8/layout/venn3"/>
    <dgm:cxn modelId="{F76CBB63-D345-4AE4-9DB4-5201625D0747}" type="presOf" srcId="{9CF41761-903D-7D40-9577-257CFA1C4D86}" destId="{212FCDFA-01F2-F64C-A673-E0887006648A}" srcOrd="0" destOrd="0" presId="urn:microsoft.com/office/officeart/2005/8/layout/venn3"/>
    <dgm:cxn modelId="{6E5A2EAE-B7B4-4541-8388-909953AB9250}" type="presOf" srcId="{E8FD6218-CD90-FC4F-8E27-31DF7C2BC85F}" destId="{37E8E445-6177-774C-8932-018B60C0AED4}" srcOrd="0" destOrd="0" presId="urn:microsoft.com/office/officeart/2005/8/layout/venn3"/>
    <dgm:cxn modelId="{6F441054-A66C-4C8F-938F-A016DAB573B8}" type="presOf" srcId="{E79C6363-7A0C-764E-B6A1-7A5FB4953E19}" destId="{95A1A57D-A270-8441-B21C-58B5835C604D}" srcOrd="0" destOrd="0" presId="urn:microsoft.com/office/officeart/2005/8/layout/venn3"/>
    <dgm:cxn modelId="{EFF8CA4F-6813-4090-A04A-DB9C6CDF15D8}" type="presParOf" srcId="{7E89ECF7-0371-8C43-AF9C-18A74B71E2F3}" destId="{957EF3AD-C1DA-0A44-9FA3-60B4F8F1F0F8}" srcOrd="0" destOrd="0" presId="urn:microsoft.com/office/officeart/2005/8/layout/venn3"/>
    <dgm:cxn modelId="{10B46472-65CD-40F0-B01A-84CE76FC5F4B}" type="presParOf" srcId="{7E89ECF7-0371-8C43-AF9C-18A74B71E2F3}" destId="{409537A0-6579-1D46-AEA8-1D877B88F03B}" srcOrd="1" destOrd="0" presId="urn:microsoft.com/office/officeart/2005/8/layout/venn3"/>
    <dgm:cxn modelId="{10EAB823-DA65-412A-BC73-CA3683AC9144}" type="presParOf" srcId="{7E89ECF7-0371-8C43-AF9C-18A74B71E2F3}" destId="{C4F95CC9-F779-5641-AA76-4BC8D9EFFE15}" srcOrd="2" destOrd="0" presId="urn:microsoft.com/office/officeart/2005/8/layout/venn3"/>
    <dgm:cxn modelId="{76F25CDB-5E5E-4E81-AEC3-596D8B250CCE}" type="presParOf" srcId="{7E89ECF7-0371-8C43-AF9C-18A74B71E2F3}" destId="{96A37397-9E5B-7D45-B2B2-26F8DD3D4223}" srcOrd="3" destOrd="0" presId="urn:microsoft.com/office/officeart/2005/8/layout/venn3"/>
    <dgm:cxn modelId="{9C0B710A-8792-40A6-B37A-12C8832DEC2C}" type="presParOf" srcId="{7E89ECF7-0371-8C43-AF9C-18A74B71E2F3}" destId="{34AC6EAF-F695-4747-B01D-5BB0D645049A}" srcOrd="4" destOrd="0" presId="urn:microsoft.com/office/officeart/2005/8/layout/venn3"/>
    <dgm:cxn modelId="{360529C6-C389-41BE-AC03-8A7AF0398648}" type="presParOf" srcId="{7E89ECF7-0371-8C43-AF9C-18A74B71E2F3}" destId="{680B7888-20E9-7D4B-93A2-0751B261C528}" srcOrd="5" destOrd="0" presId="urn:microsoft.com/office/officeart/2005/8/layout/venn3"/>
    <dgm:cxn modelId="{60E5050E-C1E7-4451-BBFF-BA178D3BF110}" type="presParOf" srcId="{7E89ECF7-0371-8C43-AF9C-18A74B71E2F3}" destId="{37E8E445-6177-774C-8932-018B60C0AED4}" srcOrd="6" destOrd="0" presId="urn:microsoft.com/office/officeart/2005/8/layout/venn3"/>
    <dgm:cxn modelId="{44DFE5D0-9951-4A45-8DBA-F7AE4097403C}" type="presParOf" srcId="{7E89ECF7-0371-8C43-AF9C-18A74B71E2F3}" destId="{DA4D8BFE-327C-A240-A08B-753399AF31F4}" srcOrd="7" destOrd="0" presId="urn:microsoft.com/office/officeart/2005/8/layout/venn3"/>
    <dgm:cxn modelId="{99D2C876-3553-4BE6-83FB-DA6A5B22C68A}" type="presParOf" srcId="{7E89ECF7-0371-8C43-AF9C-18A74B71E2F3}" destId="{212FCDFA-01F2-F64C-A673-E0887006648A}" srcOrd="8" destOrd="0" presId="urn:microsoft.com/office/officeart/2005/8/layout/venn3"/>
    <dgm:cxn modelId="{A919AA46-55AF-495E-8FB1-3C6FB9541240}" type="presParOf" srcId="{7E89ECF7-0371-8C43-AF9C-18A74B71E2F3}" destId="{2C17A508-3452-6C4E-BB59-F16102A0E606}" srcOrd="9" destOrd="0" presId="urn:microsoft.com/office/officeart/2005/8/layout/venn3"/>
    <dgm:cxn modelId="{1F14FCD3-6888-4CEC-B768-4F4C19FA9275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 rIns="36000"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 rIns="36000"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 rIns="36000"/>
        <a:lstStyle/>
        <a:p>
          <a:r>
            <a:rPr lang="it-IT" sz="1600" noProof="0" dirty="0" smtClean="0"/>
            <a:t>Tutorials – CMD line, API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A09E90BA-62B1-4128-9C36-6D339C6570DA}">
      <dgm:prSet phldrT="[Texto]" custT="1"/>
      <dgm:spPr/>
      <dgm:t>
        <a:bodyPr/>
        <a:lstStyle/>
        <a:p>
          <a:r>
            <a:rPr lang="en-GB" sz="1600" noProof="0" dirty="0" smtClean="0"/>
            <a:t>SLAs, OLAs</a:t>
          </a:r>
          <a:endParaRPr lang="en-GB" sz="1600" noProof="0" dirty="0"/>
        </a:p>
      </dgm:t>
    </dgm:pt>
    <dgm:pt modelId="{04418B28-5106-430B-B39A-E914241F3AAC}" type="parTrans" cxnId="{65E0FC0A-4D94-4998-B45B-3996F7D7F635}">
      <dgm:prSet/>
      <dgm:spPr/>
      <dgm:t>
        <a:bodyPr/>
        <a:lstStyle/>
        <a:p>
          <a:endParaRPr lang="en-GB"/>
        </a:p>
      </dgm:t>
    </dgm:pt>
    <dgm:pt modelId="{6CE1B02D-4430-48A2-BEA8-44233730E791}" type="sibTrans" cxnId="{65E0FC0A-4D94-4998-B45B-3996F7D7F635}">
      <dgm:prSet/>
      <dgm:spPr/>
      <dgm:t>
        <a:bodyPr/>
        <a:lstStyle/>
        <a:p>
          <a:endParaRPr lang="en-GB"/>
        </a:p>
      </dgm:t>
    </dgm:pt>
    <dgm:pt modelId="{5A7032B8-C84F-4046-8037-A0AF77A2EDC9}">
      <dgm:prSet phldrT="[Texto]" custT="1"/>
      <dgm:spPr/>
      <dgm:t>
        <a:bodyPr/>
        <a:lstStyle/>
        <a:p>
          <a:r>
            <a:rPr lang="en-GB" sz="1600" noProof="0" dirty="0" smtClean="0"/>
            <a:t>Docker</a:t>
          </a:r>
          <a:endParaRPr lang="en-GB" sz="1600" noProof="0" dirty="0"/>
        </a:p>
      </dgm:t>
    </dgm:pt>
    <dgm:pt modelId="{9152CBA2-1F31-4C59-9BFB-DECFF7A7E818}" type="parTrans" cxnId="{E8A600C1-D3A9-4854-84BC-E6F2A127E63F}">
      <dgm:prSet/>
      <dgm:spPr/>
      <dgm:t>
        <a:bodyPr/>
        <a:lstStyle/>
        <a:p>
          <a:endParaRPr lang="en-GB"/>
        </a:p>
      </dgm:t>
    </dgm:pt>
    <dgm:pt modelId="{C600FB66-1749-48B6-875F-523D2347492F}" type="sibTrans" cxnId="{E8A600C1-D3A9-4854-84BC-E6F2A127E63F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9ED416-4A74-EF4B-8602-C4BF17BBB335}" type="presOf" srcId="{2B00528E-1486-45AA-8D57-B0034DCA40E2}" destId="{B6F6B977-D3DD-B441-B4B6-9DA3723DEE4E}" srcOrd="0" destOrd="2" presId="urn:microsoft.com/office/officeart/2005/8/layout/vList5"/>
    <dgm:cxn modelId="{0BEEC5DB-3787-F947-A44C-9934AC0BEED8}" type="presOf" srcId="{AA4356EB-692D-284F-98C1-2B6937442E3F}" destId="{B6F6B977-D3DD-B441-B4B6-9DA3723DEE4E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A8E1E2F-CE09-FC49-B97E-3929D0B071E7}" type="presOf" srcId="{AAED8A58-DC6E-438E-AE48-7BD91549BF13}" destId="{B6F6B977-D3DD-B441-B4B6-9DA3723DEE4E}" srcOrd="0" destOrd="0" presId="urn:microsoft.com/office/officeart/2005/8/layout/vList5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98DAACE5-DD36-DF45-AD08-4DCD0F6AD0D7}" type="presOf" srcId="{8D0D2A7C-7272-4CD0-ABD1-6DBCEC3AEB72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341EF097-FCE3-B948-95C2-F22E0FD72128}" type="presOf" srcId="{3EFECC13-FE4F-2240-816B-14032C136543}" destId="{DBBB9663-FCED-C74C-9916-8B06EA51FFFE}" srcOrd="0" destOrd="0" presId="urn:microsoft.com/office/officeart/2005/8/layout/vList5"/>
    <dgm:cxn modelId="{BB1F3FE4-D7AE-944A-A1B9-58B3B90BEF0B}" type="presOf" srcId="{D31B91E9-2435-C444-9790-FE7263938E6D}" destId="{53EFA311-C139-E245-9076-C8B47A922F38}" srcOrd="0" destOrd="0" presId="urn:microsoft.com/office/officeart/2005/8/layout/vList5"/>
    <dgm:cxn modelId="{A68B77D7-16EF-2E47-A6C6-57988740B337}" type="presOf" srcId="{9C7FFCED-14CE-7644-813A-7A2D024A4965}" destId="{3E2056DF-E964-5048-A380-E6EBE5B741FB}" srcOrd="0" destOrd="0" presId="urn:microsoft.com/office/officeart/2005/8/layout/vList5"/>
    <dgm:cxn modelId="{D26E9EF6-A768-E344-B3DB-66BC63991AE0}" type="presOf" srcId="{91DA2045-1738-B648-973E-49B795DD32D0}" destId="{485EE53E-2622-7D42-A4C9-D7F305E1EF21}" srcOrd="0" destOrd="0" presId="urn:microsoft.com/office/officeart/2005/8/layout/vList5"/>
    <dgm:cxn modelId="{65E0FC0A-4D94-4998-B45B-3996F7D7F635}" srcId="{84A79093-DE52-A445-BF25-7E479107B21F}" destId="{A09E90BA-62B1-4128-9C36-6D339C6570DA}" srcOrd="2" destOrd="0" parTransId="{04418B28-5106-430B-B39A-E914241F3AAC}" sibTransId="{6CE1B02D-4430-48A2-BEA8-44233730E791}"/>
    <dgm:cxn modelId="{E87E7C79-4C3B-3A40-B997-3654613C6526}" type="presOf" srcId="{84A79093-DE52-A445-BF25-7E479107B21F}" destId="{5E680ADE-353C-CB48-9D0E-4EBB4FEEBAF5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50B32BFF-324F-444A-BFF6-6C46CEEF4AE1}" type="presOf" srcId="{BE61BAFB-B0F0-496E-A8CD-3FC3740C32B1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15DC7CA9-7A6E-E944-A2C9-E527DD15E074}" type="presOf" srcId="{A09E90BA-62B1-4128-9C36-6D339C6570DA}" destId="{53EFA311-C139-E245-9076-C8B47A922F38}" srcOrd="0" destOrd="2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E8A600C1-D3A9-4854-84BC-E6F2A127E63F}" srcId="{3EFECC13-FE4F-2240-816B-14032C136543}" destId="{5A7032B8-C84F-4046-8037-A0AF77A2EDC9}" srcOrd="3" destOrd="0" parTransId="{9152CBA2-1F31-4C59-9BFB-DECFF7A7E818}" sibTransId="{C600FB66-1749-48B6-875F-523D2347492F}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82D9BBB-F1B5-3A42-865A-EB0389415F16}" type="presOf" srcId="{C286CC57-232A-49D1-BACF-3CC72E4D1143}" destId="{3E2056DF-E964-5048-A380-E6EBE5B741FB}" srcOrd="0" destOrd="2" presId="urn:microsoft.com/office/officeart/2005/8/layout/vList5"/>
    <dgm:cxn modelId="{A62EB1F5-00B4-0441-8A09-33FA68955B01}" type="presOf" srcId="{53DE6BF7-D782-7F4C-A42E-7176629894CE}" destId="{8849C30C-C12E-724A-885E-DF03434CD769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82BAC1CD-8DC1-564A-B7DE-23C01A466923}" type="presOf" srcId="{5A7032B8-C84F-4046-8037-A0AF77A2EDC9}" destId="{B6F6B977-D3DD-B441-B4B6-9DA3723DEE4E}" srcOrd="0" destOrd="3" presId="urn:microsoft.com/office/officeart/2005/8/layout/vList5"/>
    <dgm:cxn modelId="{95AECB9C-3B19-A342-BF8E-D7236789426E}" type="presParOf" srcId="{8849C30C-C12E-724A-885E-DF03434CD769}" destId="{882772B1-7901-584A-A5D2-9DAE8A3F5946}" srcOrd="0" destOrd="0" presId="urn:microsoft.com/office/officeart/2005/8/layout/vList5"/>
    <dgm:cxn modelId="{6C475556-A7DF-1B4C-9CA0-064E4BBDFBCF}" type="presParOf" srcId="{882772B1-7901-584A-A5D2-9DAE8A3F5946}" destId="{485EE53E-2622-7D42-A4C9-D7F305E1EF21}" srcOrd="0" destOrd="0" presId="urn:microsoft.com/office/officeart/2005/8/layout/vList5"/>
    <dgm:cxn modelId="{C676BEEE-1371-E944-B878-38944DF9067E}" type="presParOf" srcId="{882772B1-7901-584A-A5D2-9DAE8A3F5946}" destId="{3E2056DF-E964-5048-A380-E6EBE5B741FB}" srcOrd="1" destOrd="0" presId="urn:microsoft.com/office/officeart/2005/8/layout/vList5"/>
    <dgm:cxn modelId="{060D9D85-10DE-F145-9D91-699C1986F3C5}" type="presParOf" srcId="{8849C30C-C12E-724A-885E-DF03434CD769}" destId="{E30A85D9-F3C1-924B-BDCF-A91150CDEECC}" srcOrd="1" destOrd="0" presId="urn:microsoft.com/office/officeart/2005/8/layout/vList5"/>
    <dgm:cxn modelId="{122D95CB-A643-2742-AC1A-2FA49A7AC986}" type="presParOf" srcId="{8849C30C-C12E-724A-885E-DF03434CD769}" destId="{E425D782-B3CA-3E43-A5C2-E35B35753950}" srcOrd="2" destOrd="0" presId="urn:microsoft.com/office/officeart/2005/8/layout/vList5"/>
    <dgm:cxn modelId="{4F15C269-072F-9A45-9E8F-17BEE11031D7}" type="presParOf" srcId="{E425D782-B3CA-3E43-A5C2-E35B35753950}" destId="{DBBB9663-FCED-C74C-9916-8B06EA51FFFE}" srcOrd="0" destOrd="0" presId="urn:microsoft.com/office/officeart/2005/8/layout/vList5"/>
    <dgm:cxn modelId="{A893870A-1F7A-A64A-BFB0-456ED6A3534C}" type="presParOf" srcId="{E425D782-B3CA-3E43-A5C2-E35B35753950}" destId="{B6F6B977-D3DD-B441-B4B6-9DA3723DEE4E}" srcOrd="1" destOrd="0" presId="urn:microsoft.com/office/officeart/2005/8/layout/vList5"/>
    <dgm:cxn modelId="{DF67A41F-C50D-1742-8D2B-FBA78AE6EE6C}" type="presParOf" srcId="{8849C30C-C12E-724A-885E-DF03434CD769}" destId="{11D20ED9-3E92-CC47-82E6-ABA98AB55F9E}" srcOrd="3" destOrd="0" presId="urn:microsoft.com/office/officeart/2005/8/layout/vList5"/>
    <dgm:cxn modelId="{DF4BF5E0-D130-294B-B201-B7673B2E00A8}" type="presParOf" srcId="{8849C30C-C12E-724A-885E-DF03434CD769}" destId="{F1E89154-4D47-164E-96D6-75F18E86A916}" srcOrd="4" destOrd="0" presId="urn:microsoft.com/office/officeart/2005/8/layout/vList5"/>
    <dgm:cxn modelId="{482A5229-3E26-3740-993A-B27FA566AFC4}" type="presParOf" srcId="{F1E89154-4D47-164E-96D6-75F18E86A916}" destId="{5E680ADE-353C-CB48-9D0E-4EBB4FEEBAF5}" srcOrd="0" destOrd="0" presId="urn:microsoft.com/office/officeart/2005/8/layout/vList5"/>
    <dgm:cxn modelId="{67F100EB-A39C-ED4A-994F-EFE382C5A6E9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B022F4-60C8-9F4D-A1EF-20EE683C2A38}" type="presOf" srcId="{53DE6BF7-D782-7F4C-A42E-7176629894CE}" destId="{8849C30C-C12E-724A-885E-DF03434CD769}" srcOrd="0" destOrd="0" presId="urn:microsoft.com/office/officeart/2005/8/layout/vList5"/>
    <dgm:cxn modelId="{EE842C37-CA5E-A641-8DCE-0F19104DBDEF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0E7503F-7B1E-1641-9379-00246CEBDAF7}" type="presOf" srcId="{54B1347A-ABAB-4501-A8A1-7D5F47E5756B}" destId="{B6F6B977-D3DD-B441-B4B6-9DA3723DEE4E}" srcOrd="0" destOrd="1" presId="urn:microsoft.com/office/officeart/2005/8/layout/vList5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FA33A9D4-693D-6C4D-9CEF-8A6D32DF9E64}" type="presOf" srcId="{9C7FFCED-14CE-7644-813A-7A2D024A4965}" destId="{3E2056DF-E964-5048-A380-E6EBE5B741FB}" srcOrd="0" destOrd="0" presId="urn:microsoft.com/office/officeart/2005/8/layout/vList5"/>
    <dgm:cxn modelId="{44975C89-3ACD-5F49-B5C9-14B1217B7789}" type="presOf" srcId="{12BE6A57-C33E-473F-87AA-89341B815D47}" destId="{53EFA311-C139-E245-9076-C8B47A922F38}" srcOrd="0" destOrd="0" presId="urn:microsoft.com/office/officeart/2005/8/layout/vList5"/>
    <dgm:cxn modelId="{A1B3A7BE-93A5-764A-AB5A-45D0D8A22634}" type="presOf" srcId="{B75B32A2-CC81-4F26-A3D8-91A19E596179}" destId="{3E2056DF-E964-5048-A380-E6EBE5B741FB}" srcOrd="0" destOrd="2" presId="urn:microsoft.com/office/officeart/2005/8/layout/vList5"/>
    <dgm:cxn modelId="{519543F5-FE6C-E849-AC73-55ECD26042BC}" type="presOf" srcId="{84A79093-DE52-A445-BF25-7E479107B21F}" destId="{5E680ADE-353C-CB48-9D0E-4EBB4FEEBAF5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AB5BF635-9E59-3847-A3B8-F75990055370}" type="presOf" srcId="{261D4D8A-97D4-4950-BD84-369F82CFEBFD}" destId="{3E2056DF-E964-5048-A380-E6EBE5B741FB}" srcOrd="0" destOrd="1" presId="urn:microsoft.com/office/officeart/2005/8/layout/vList5"/>
    <dgm:cxn modelId="{57296B4E-DDA9-294C-9226-4AC03CF3086B}" type="presOf" srcId="{AA4356EB-692D-284F-98C1-2B6937442E3F}" destId="{B6F6B977-D3DD-B441-B4B6-9DA3723DEE4E}" srcOrd="0" destOrd="0" presId="urn:microsoft.com/office/officeart/2005/8/layout/vList5"/>
    <dgm:cxn modelId="{18609938-72F4-BD40-A099-BF50A3EB64E5}" type="presOf" srcId="{3EFECC13-FE4F-2240-816B-14032C136543}" destId="{DBBB9663-FCED-C74C-9916-8B06EA51FFF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9938468E-E470-3647-8968-EDF87C5A1878}" type="presOf" srcId="{36393518-344F-42F3-B3EE-B7B3E4F9F71F}" destId="{53EFA311-C139-E245-9076-C8B47A922F38}" srcOrd="0" destOrd="2" presId="urn:microsoft.com/office/officeart/2005/8/layout/vList5"/>
    <dgm:cxn modelId="{567EB670-DCE2-5B44-8095-422615558D7C}" type="presOf" srcId="{C4875336-EA44-4160-99B2-7F93EB4D78F0}" destId="{53EFA311-C139-E245-9076-C8B47A922F38}" srcOrd="0" destOrd="1" presId="urn:microsoft.com/office/officeart/2005/8/layout/vList5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F63B609A-1EB9-B247-8931-4C8E308CC97F}" type="presParOf" srcId="{8849C30C-C12E-724A-885E-DF03434CD769}" destId="{882772B1-7901-584A-A5D2-9DAE8A3F5946}" srcOrd="0" destOrd="0" presId="urn:microsoft.com/office/officeart/2005/8/layout/vList5"/>
    <dgm:cxn modelId="{98AE8E60-D03A-EC40-9339-D620A96EA813}" type="presParOf" srcId="{882772B1-7901-584A-A5D2-9DAE8A3F5946}" destId="{485EE53E-2622-7D42-A4C9-D7F305E1EF21}" srcOrd="0" destOrd="0" presId="urn:microsoft.com/office/officeart/2005/8/layout/vList5"/>
    <dgm:cxn modelId="{81F02348-0F43-F545-83A6-ADD86DFAA125}" type="presParOf" srcId="{882772B1-7901-584A-A5D2-9DAE8A3F5946}" destId="{3E2056DF-E964-5048-A380-E6EBE5B741FB}" srcOrd="1" destOrd="0" presId="urn:microsoft.com/office/officeart/2005/8/layout/vList5"/>
    <dgm:cxn modelId="{12CAB293-3120-AA45-8278-3CE45F72AF5A}" type="presParOf" srcId="{8849C30C-C12E-724A-885E-DF03434CD769}" destId="{E30A85D9-F3C1-924B-BDCF-A91150CDEECC}" srcOrd="1" destOrd="0" presId="urn:microsoft.com/office/officeart/2005/8/layout/vList5"/>
    <dgm:cxn modelId="{8B6D2AE8-3632-2A47-ABE3-3581D844DE0A}" type="presParOf" srcId="{8849C30C-C12E-724A-885E-DF03434CD769}" destId="{E425D782-B3CA-3E43-A5C2-E35B35753950}" srcOrd="2" destOrd="0" presId="urn:microsoft.com/office/officeart/2005/8/layout/vList5"/>
    <dgm:cxn modelId="{104F19E7-9FA9-174F-BB2E-DC6AFE4C39E2}" type="presParOf" srcId="{E425D782-B3CA-3E43-A5C2-E35B35753950}" destId="{DBBB9663-FCED-C74C-9916-8B06EA51FFFE}" srcOrd="0" destOrd="0" presId="urn:microsoft.com/office/officeart/2005/8/layout/vList5"/>
    <dgm:cxn modelId="{95A6ACA2-FF42-EB48-A195-19344E553A7D}" type="presParOf" srcId="{E425D782-B3CA-3E43-A5C2-E35B35753950}" destId="{B6F6B977-D3DD-B441-B4B6-9DA3723DEE4E}" srcOrd="1" destOrd="0" presId="urn:microsoft.com/office/officeart/2005/8/layout/vList5"/>
    <dgm:cxn modelId="{AE9D8A79-04DE-944A-96C4-420E604CBCCB}" type="presParOf" srcId="{8849C30C-C12E-724A-885E-DF03434CD769}" destId="{11D20ED9-3E92-CC47-82E6-ABA98AB55F9E}" srcOrd="3" destOrd="0" presId="urn:microsoft.com/office/officeart/2005/8/layout/vList5"/>
    <dgm:cxn modelId="{09E0E1E9-4571-DB4E-B8E0-E2574A0C3B28}" type="presParOf" srcId="{8849C30C-C12E-724A-885E-DF03434CD769}" destId="{F1E89154-4D47-164E-96D6-75F18E86A916}" srcOrd="4" destOrd="0" presId="urn:microsoft.com/office/officeart/2005/8/layout/vList5"/>
    <dgm:cxn modelId="{C78BAE51-FB55-8847-B913-EA945E3B31B6}" type="presParOf" srcId="{F1E89154-4D47-164E-96D6-75F18E86A916}" destId="{5E680ADE-353C-CB48-9D0E-4EBB4FEEBAF5}" srcOrd="0" destOrd="0" presId="urn:microsoft.com/office/officeart/2005/8/layout/vList5"/>
    <dgm:cxn modelId="{F902119D-34CB-2E4C-A09E-73374E812D01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0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820,000 </a:t>
          </a:r>
          <a:r>
            <a:rPr lang="en-US" sz="2000" kern="1200" dirty="0" smtClean="0"/>
            <a:t>CPU Cores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+23.6%</a:t>
          </a:r>
          <a:endParaRPr lang="en-US" sz="2400" b="1" kern="1200" dirty="0">
            <a:solidFill>
              <a:schemeClr val="accent2"/>
            </a:solidFill>
          </a:endParaRPr>
        </a:p>
      </dsp:txBody>
      <dsp:txXfrm>
        <a:off x="260318" y="1395723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560 </a:t>
          </a:r>
          <a:r>
            <a:rPr lang="en-US" sz="2000" kern="1200" dirty="0" smtClean="0"/>
            <a:t>PB of disk and tape storage</a:t>
          </a:r>
          <a:endParaRPr lang="en-US" sz="2000" kern="1200" dirty="0"/>
        </a:p>
      </dsp:txBody>
      <dsp:txXfrm>
        <a:off x="1683455" y="1395723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14098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22 Cloud providers</a:t>
          </a:r>
          <a:endParaRPr lang="en-US" sz="2000" kern="1200" dirty="0"/>
        </a:p>
      </dsp:txBody>
      <dsp:txXfrm>
        <a:off x="3105508" y="1401304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325 resource providers</a:t>
          </a:r>
          <a:endParaRPr lang="en-US" sz="2000" kern="1200" dirty="0"/>
        </a:p>
      </dsp:txBody>
      <dsp:txXfrm>
        <a:off x="4527561" y="1395723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48,000 </a:t>
          </a:r>
          <a:r>
            <a:rPr lang="en-US" sz="2000" kern="1200" dirty="0" smtClean="0"/>
            <a:t>users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+21%</a:t>
          </a:r>
          <a:endParaRPr lang="en-US" sz="2400" kern="1200" dirty="0"/>
        </a:p>
      </dsp:txBody>
      <dsp:txXfrm>
        <a:off x="5949614" y="1395723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+4,000 research papers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504D"/>
              </a:solidFill>
            </a:rPr>
            <a:t>&gt; 790 in 2015</a:t>
          </a:r>
          <a:endParaRPr lang="en-US" sz="2400" b="1" kern="1200" dirty="0">
            <a:solidFill>
              <a:srgbClr val="C0504D"/>
            </a:solidFill>
          </a:endParaRPr>
        </a:p>
      </dsp:txBody>
      <dsp:txXfrm>
        <a:off x="7371666" y="1395723"/>
        <a:ext cx="1256929" cy="125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37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37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89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76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9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5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039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0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9/27/2016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1" r:id="rId4"/>
    <p:sldLayoutId id="2147483693" r:id="rId5"/>
    <p:sldLayoutId id="214748369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image" Target="../media/image71.png"/><Relationship Id="rId18" Type="http://schemas.openxmlformats.org/officeDocument/2006/relationships/image" Target="../media/image17.jp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rations-portal.egi.eu/vo/search" TargetMode="Externa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57.png"/><Relationship Id="rId7" Type="http://schemas.openxmlformats.org/officeDocument/2006/relationships/hyperlink" Target="http://appdb.egi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58.png"/><Relationship Id="rId10" Type="http://schemas.openxmlformats.org/officeDocument/2006/relationships/image" Target="../media/image81.png"/><Relationship Id="rId4" Type="http://schemas.microsoft.com/office/2007/relationships/hdphoto" Target="../media/hdphoto1.wdp"/><Relationship Id="rId9" Type="http://schemas.openxmlformats.org/officeDocument/2006/relationships/image" Target="../media/image8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in.Chen@egi.eu" TargetMode="External"/><Relationship Id="rId2" Type="http://schemas.openxmlformats.org/officeDocument/2006/relationships/hyperlink" Target="mailto:parak@cesnet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senko/jOCCI-ap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jpg"/><Relationship Id="rId4" Type="http://schemas.openxmlformats.org/officeDocument/2006/relationships/hyperlink" Target="https://github.com/EGI-FCTF/jOCCI-cor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db.egi.eu/browse/cloud" TargetMode="External"/><Relationship Id="rId7" Type="http://schemas.openxmlformats.org/officeDocument/2006/relationships/image" Target="../media/image84.png"/><Relationship Id="rId2" Type="http://schemas.openxmlformats.org/officeDocument/2006/relationships/hyperlink" Target="https://appdb.egi.eu/browse/softwar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hyperlink" Target="https://appdb.egi.eu/browse/swappliances/clou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appdb.egi.eu/" TargetMode="External"/><Relationship Id="rId7" Type="http://schemas.openxmlformats.org/officeDocument/2006/relationships/image" Target="../media/image7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pdb-pi-egi.eu/rest/1.0/va_providers/8253G0" TargetMode="External"/><Relationship Id="rId5" Type="http://schemas.openxmlformats.org/officeDocument/2006/relationships/hyperlink" Target="http://appdb-pi-egi.eu/rest/1.0/va_providers/" TargetMode="External"/><Relationship Id="rId4" Type="http://schemas.openxmlformats.org/officeDocument/2006/relationships/hyperlink" Target="http://appdb-pi.egi.eu/rest/1.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EGI-FCTF/di4r-training/tree/master/jEGIAppD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pyEGIAppD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EGI-FCTF/di4r-training/tree/master/jEGIAppDB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init.readthedoc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create-resources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github.com/EGI-FCTF/di4r-training/tree/master/jOCCI-create-resourc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scribe-resources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list-resources" TargetMode="External"/><Relationship Id="rId2" Type="http://schemas.openxmlformats.org/officeDocument/2006/relationships/hyperlink" Target="https://github.com/EGI-FCTF/di4r-training/tree/master/checkIP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png"/><Relationship Id="rId4" Type="http://schemas.openxmlformats.org/officeDocument/2006/relationships/hyperlink" Target="https://github.com/EGI-FCTF/di4r-training/tree/master/jOCCI-attach-resource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scribe-resources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github.com/EGI-FCTF/di4r-training/tree/master/jOCCI-create-resources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create-resources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attach-resources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ogf.org/occi/infrastructure#storagelink" TargetMode="External"/><Relationship Id="rId2" Type="http://schemas.openxmlformats.org/officeDocument/2006/relationships/hyperlink" Target="https://github.com/EGI-FCTF/di4r-training/tree/master/jOCCI-describe-resources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lete-resources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lete-resources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lete-resources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APIs_and_SDKs" TargetMode="External"/><Relationship Id="rId2" Type="http://schemas.openxmlformats.org/officeDocument/2006/relationships/hyperlink" Target="https://wiki.egi.eu/wiki/Federated_Cloud_user_suppor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operations-portal.egi.eu/vo/search" TargetMode="External"/><Relationship Id="rId4" Type="http://schemas.openxmlformats.org/officeDocument/2006/relationships/hyperlink" Target="https://www.digicert.com/sso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GI-FCTF/di4r-training/tree/master/API-VOMS-CANL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API-VOMS-CANL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jpg"/><Relationship Id="rId41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jpg"/><Relationship Id="rId40" Type="http://schemas.openxmlformats.org/officeDocument/2006/relationships/image" Target="../media/image44.png"/><Relationship Id="rId45" Type="http://schemas.openxmlformats.org/officeDocument/2006/relationships/image" Target="../media/image49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31" Type="http://schemas.openxmlformats.org/officeDocument/2006/relationships/image" Target="../media/image35.jp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g"/><Relationship Id="rId30" Type="http://schemas.openxmlformats.org/officeDocument/2006/relationships/image" Target="../media/image34.png"/><Relationship Id="rId35" Type="http://schemas.openxmlformats.org/officeDocument/2006/relationships/image" Target="../media/image39.jpg"/><Relationship Id="rId43" Type="http://schemas.openxmlformats.org/officeDocument/2006/relationships/image" Target="../media/image47.jpg"/><Relationship Id="rId48" Type="http://schemas.openxmlformats.org/officeDocument/2006/relationships/image" Target="../media/image52.jpg"/><Relationship Id="rId8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56.gif"/><Relationship Id="rId10" Type="http://schemas.microsoft.com/office/2007/relationships/diagramDrawing" Target="../diagrams/drawing1.xml"/><Relationship Id="rId4" Type="http://schemas.openxmlformats.org/officeDocument/2006/relationships/image" Target="../media/image55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15616" y="3717032"/>
            <a:ext cx="7488832" cy="93610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giuseppe.larocca@egi.eu, enol.fernandez@egi.eu,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parak@cesnet.cz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41784" y="908720"/>
            <a:ext cx="8206680" cy="1440000"/>
          </a:xfrm>
        </p:spPr>
        <p:txBody>
          <a:bodyPr/>
          <a:lstStyle/>
          <a:p>
            <a:r>
              <a:rPr lang="en-GB" dirty="0" smtClean="0"/>
              <a:t>EGI Federated Cloud</a:t>
            </a:r>
            <a:br>
              <a:rPr lang="en-GB" dirty="0" smtClean="0"/>
            </a:br>
            <a:r>
              <a:rPr lang="en-GB" dirty="0" smtClean="0"/>
              <a:t>for developers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504056"/>
          </a:xfrm>
        </p:spPr>
        <p:txBody>
          <a:bodyPr/>
          <a:lstStyle/>
          <a:p>
            <a:r>
              <a:rPr lang="en-GB" dirty="0" smtClean="0"/>
              <a:t>Giuseppe La Rocca, </a:t>
            </a:r>
          </a:p>
          <a:p>
            <a:r>
              <a:rPr lang="en-GB" dirty="0" smtClean="0"/>
              <a:t>Enol </a:t>
            </a:r>
            <a:r>
              <a:rPr lang="en-GB" dirty="0" err="1" smtClean="0"/>
              <a:t>Fernández</a:t>
            </a:r>
            <a:r>
              <a:rPr lang="en-GB" dirty="0" smtClean="0"/>
              <a:t>, Boris </a:t>
            </a:r>
            <a:r>
              <a:rPr lang="en-GB" dirty="0" err="1" smtClean="0"/>
              <a:t>Parak</a:t>
            </a:r>
            <a:endParaRPr lang="en-GB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2195736" y="5445224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https://eduroam.egi.eu/services/cloud-compute/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80926"/>
            <a:ext cx="7344816" cy="1119671"/>
          </a:xfrm>
        </p:spPr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2711268" y="2078600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1919180" y="366277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151428" y="3284367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4943516" y="202038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619480" y="4886912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567252" y="5034487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927292" y="3124837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>
            <a:off x="3491880" y="3123723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  <a:endCxn id="17" idx="2"/>
          </p:cNvCxnSpPr>
          <p:nvPr/>
        </p:nvCxnSpPr>
        <p:spPr>
          <a:xfrm flipH="1">
            <a:off x="3070348" y="3742793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9" idx="0"/>
          </p:cNvCxnSpPr>
          <p:nvPr/>
        </p:nvCxnSpPr>
        <p:spPr>
          <a:xfrm flipV="1">
            <a:off x="4271191" y="2406425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</p:cNvCxnSpPr>
          <p:nvPr/>
        </p:nvCxnSpPr>
        <p:spPr>
          <a:xfrm>
            <a:off x="4835504" y="4200243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5604" y="2792468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414" y="2319406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60502" y="218410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5638" y="527115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555776" y="5208442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7704" y="383099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355733" y="3480250"/>
            <a:ext cx="93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Synnefo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3828" y="1988840"/>
            <a:ext cx="6183001" cy="3960440"/>
            <a:chOff x="3023828" y="1988840"/>
            <a:chExt cx="6183001" cy="3960440"/>
          </a:xfrm>
        </p:grpSpPr>
        <p:sp>
          <p:nvSpPr>
            <p:cNvPr id="57" name="Rectangle 56"/>
            <p:cNvSpPr/>
            <p:nvPr/>
          </p:nvSpPr>
          <p:spPr>
            <a:xfrm>
              <a:off x="6120172" y="2027350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03948" y="220486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72572" y="5051686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3234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5916" y="51236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3828" y="368353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ight Arrow 63"/>
            <p:cNvSpPr/>
            <p:nvPr/>
          </p:nvSpPr>
          <p:spPr>
            <a:xfrm rot="2996809">
              <a:off x="6373209" y="2403657"/>
              <a:ext cx="92844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724630" y="3349388"/>
              <a:ext cx="107961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Arrow 65"/>
            <p:cNvSpPr/>
            <p:nvPr/>
          </p:nvSpPr>
          <p:spPr>
            <a:xfrm rot="17890887">
              <a:off x="6381958" y="4546806"/>
              <a:ext cx="84671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38976" y="1988840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Harmonised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operation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4248" y="3140968"/>
              <a:ext cx="24025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Cloud registry</a:t>
              </a:r>
            </a:p>
            <a:p>
              <a:r>
                <a:rPr lang="en-GB" dirty="0" smtClean="0"/>
                <a:t>Information system</a:t>
              </a:r>
            </a:p>
            <a:p>
              <a:r>
                <a:rPr lang="en-GB" dirty="0" err="1" smtClean="0"/>
                <a:t>Virt</a:t>
              </a:r>
              <a:r>
                <a:rPr lang="en-GB" dirty="0"/>
                <a:t>.</a:t>
              </a:r>
              <a:r>
                <a:rPr lang="en-GB" dirty="0" smtClean="0"/>
                <a:t> Machine </a:t>
              </a:r>
              <a:r>
                <a:rPr lang="en-GB" dirty="0" err="1" smtClean="0"/>
                <a:t>marketpl</a:t>
              </a:r>
              <a:r>
                <a:rPr lang="en-GB" dirty="0" smtClean="0"/>
                <a:t>.</a:t>
              </a:r>
            </a:p>
            <a:p>
              <a:r>
                <a:rPr lang="en-GB" dirty="0" smtClean="0"/>
                <a:t>Usage accounting</a:t>
              </a:r>
            </a:p>
            <a:p>
              <a:r>
                <a:rPr lang="en-GB" dirty="0" smtClean="0"/>
                <a:t>Access control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0469" y="620688"/>
            <a:ext cx="5040560" cy="5379842"/>
            <a:chOff x="-36512" y="620688"/>
            <a:chExt cx="5040560" cy="5379842"/>
          </a:xfrm>
        </p:grpSpPr>
        <p:sp>
          <p:nvSpPr>
            <p:cNvPr id="35" name="Rectangle 34"/>
            <p:cNvSpPr/>
            <p:nvPr/>
          </p:nvSpPr>
          <p:spPr>
            <a:xfrm>
              <a:off x="2495244" y="222261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676" y="366277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9932" y="333623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0012" y="2040090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9752" y="510293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1980" y="517494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43608" y="3664916"/>
              <a:ext cx="61206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512" y="3751790"/>
              <a:ext cx="576064" cy="5760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44" y="3607774"/>
              <a:ext cx="576064" cy="5760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4056314"/>
              <a:ext cx="576064" cy="576064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0329738">
              <a:off x="845582" y="2769260"/>
              <a:ext cx="1620186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Arrow 55"/>
            <p:cNvSpPr/>
            <p:nvPr/>
          </p:nvSpPr>
          <p:spPr>
            <a:xfrm rot="1483760">
              <a:off x="855767" y="4706422"/>
              <a:ext cx="1476164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293" y="2001034"/>
              <a:ext cx="1752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Uniform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user interfaces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ular Callout 71"/>
            <p:cNvSpPr/>
            <p:nvPr/>
          </p:nvSpPr>
          <p:spPr>
            <a:xfrm>
              <a:off x="1613628" y="620688"/>
              <a:ext cx="3384377" cy="1196376"/>
            </a:xfrm>
            <a:prstGeom prst="wedgeRectCallout">
              <a:avLst>
                <a:gd name="adj1" fmla="val -20426"/>
                <a:gd name="adj2" fmla="val 1014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2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908720"/>
              <a:ext cx="1086163" cy="4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335836" y="1415078"/>
              <a:ext cx="1279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OpenStack</a:t>
              </a:r>
              <a:r>
                <a:rPr lang="en-US" sz="1200" b="1" dirty="0" smtClean="0"/>
                <a:t> Nova</a:t>
              </a:r>
              <a:endParaRPr lang="en-GB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1773" y="971436"/>
              <a:ext cx="153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every site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84746" y="1340768"/>
              <a:ext cx="1368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OS sites</a:t>
              </a:r>
              <a:endParaRPr lang="en-GB" dirty="0"/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09" y="1395021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ular Callout 53"/>
          <p:cNvSpPr/>
          <p:nvPr/>
        </p:nvSpPr>
        <p:spPr>
          <a:xfrm>
            <a:off x="5004048" y="620688"/>
            <a:ext cx="3923928" cy="1196376"/>
          </a:xfrm>
          <a:prstGeom prst="wedgeRectCallout">
            <a:avLst>
              <a:gd name="adj1" fmla="val -49177"/>
              <a:gd name="adj2" fmla="val -1929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4000"/>
            <a:r>
              <a:rPr lang="en-GB" dirty="0" smtClean="0">
                <a:solidFill>
                  <a:schemeClr val="tx1"/>
                </a:solidFill>
              </a:rPr>
              <a:t>   CDMI - on any site</a:t>
            </a:r>
          </a:p>
          <a:p>
            <a:pPr marL="436563" indent="-182563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OpenStack</a:t>
            </a:r>
            <a:r>
              <a:rPr lang="en-GB" dirty="0" smtClean="0">
                <a:solidFill>
                  <a:schemeClr val="tx1"/>
                </a:solidFill>
              </a:rPr>
              <a:t> SWIFT – on OS sites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48680"/>
            <a:ext cx="33981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VM and block storage management:</a:t>
            </a:r>
            <a:endParaRPr lang="en-US" sz="1700" dirty="0"/>
          </a:p>
        </p:txBody>
      </p:sp>
      <p:sp>
        <p:nvSpPr>
          <p:cNvPr id="76" name="TextBox 75"/>
          <p:cNvSpPr txBox="1"/>
          <p:nvPr/>
        </p:nvSpPr>
        <p:spPr>
          <a:xfrm>
            <a:off x="5220072" y="548680"/>
            <a:ext cx="36863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Object storage management (optional):</a:t>
            </a:r>
            <a:endParaRPr lang="en-US" sz="1700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8" name="Rectangular Callout 74"/>
          <p:cNvSpPr/>
          <p:nvPr/>
        </p:nvSpPr>
        <p:spPr>
          <a:xfrm>
            <a:off x="4294253" y="176171"/>
            <a:ext cx="3023834" cy="889033"/>
          </a:xfrm>
          <a:prstGeom prst="wedgeRectCallout">
            <a:avLst>
              <a:gd name="adj1" fmla="val -63228"/>
              <a:gd name="adj2" fmla="val 22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00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/>
      <p:bldP spid="76" grpId="0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Federated Cloud</a:t>
            </a:r>
            <a:endParaRPr lang="en-GB" dirty="0"/>
          </a:p>
        </p:txBody>
      </p:sp>
      <p:pic>
        <p:nvPicPr>
          <p:cNvPr id="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33856" cy="4181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2223"/>
            <a:ext cx="1623196" cy="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5" y="2434104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" y="3413476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5" y="5399866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29" y="5766132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63" y="908720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1" y="1103161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0" y="1006534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58196" y="4343259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890832" y="5730551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47" y="123217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69" y="2402182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22" y="3464854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65" y="4544008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66" y="5963622"/>
            <a:ext cx="1243584" cy="3779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09590" y="1428801"/>
            <a:ext cx="41013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4F81BD"/>
                </a:solidFill>
              </a:rPr>
              <a:t>EGI Federated Cloud </a:t>
            </a:r>
            <a:r>
              <a:rPr lang="en-GB" dirty="0">
                <a:solidFill>
                  <a:schemeClr val="accent1"/>
                </a:solidFill>
              </a:rPr>
              <a:t>is a collaboration </a:t>
            </a:r>
            <a:r>
              <a:rPr lang="en-GB" dirty="0"/>
              <a:t>of communities developing, innovating, operating and using cloud federations for research and education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3" name="Rectangle 3"/>
          <p:cNvSpPr/>
          <p:nvPr/>
        </p:nvSpPr>
        <p:spPr>
          <a:xfrm>
            <a:off x="5391919" y="2708920"/>
            <a:ext cx="232977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Today: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22 </a:t>
            </a:r>
            <a:r>
              <a:rPr lang="en-GB" sz="1400" dirty="0"/>
              <a:t>providers from 14 </a:t>
            </a:r>
            <a:r>
              <a:rPr lang="en-GB" sz="1400" dirty="0" smtClean="0"/>
              <a:t>NGIs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15 OpenStack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6 </a:t>
            </a:r>
            <a:r>
              <a:rPr lang="en-US" sz="1400" dirty="0" err="1" smtClean="0"/>
              <a:t>OpenNebula</a:t>
            </a:r>
            <a:endParaRPr lang="en-US" sz="1400" dirty="0" smtClean="0"/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 err="1" smtClean="0"/>
              <a:t>Synnefo</a:t>
            </a:r>
            <a:endParaRPr lang="en-GB" sz="1400" dirty="0"/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~ 6.000 cores in total</a:t>
            </a: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(cloud a, b, c)</a:t>
            </a:r>
            <a:endParaRPr lang="en-US" sz="16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(cloud b, c, d, e)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VOs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ym typeface="Wingdings" panose="05000000000000000000" pitchFamily="2" charset="2"/>
              </a:rPr>
              <a:t> (both grid and cloud)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X.509 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6204150" y="3068960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5810451" y="439688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6508705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5292080" y="288303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339652" y="2625657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067944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144204">
            <a:off x="2587517" y="2250084"/>
            <a:ext cx="1671743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152292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24792">
            <a:off x="2722805" y="3694352"/>
            <a:ext cx="2577872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488723" y="3717032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ular Callout 69"/>
          <p:cNvSpPr/>
          <p:nvPr/>
        </p:nvSpPr>
        <p:spPr>
          <a:xfrm>
            <a:off x="3347864" y="2996952"/>
            <a:ext cx="1656184" cy="864096"/>
          </a:xfrm>
          <a:prstGeom prst="wedgeRectCallout">
            <a:avLst>
              <a:gd name="adj1" fmla="val -57456"/>
              <a:gd name="adj2" fmla="val 1271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Details on “Next Steps” today</a:t>
            </a:r>
            <a:endParaRPr lang="en-GB" dirty="0"/>
          </a:p>
        </p:txBody>
      </p:sp>
      <p:sp>
        <p:nvSpPr>
          <p:cNvPr id="2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Batch </a:t>
            </a:r>
            <a:r>
              <a:rPr lang="en-GB" sz="2000" dirty="0">
                <a:solidFill>
                  <a:srgbClr val="FF0000"/>
                </a:solidFill>
              </a:rPr>
              <a:t>and interactive </a:t>
            </a:r>
            <a:r>
              <a:rPr lang="en-GB" sz="2000" dirty="0"/>
              <a:t>(e.g. </a:t>
            </a:r>
            <a:r>
              <a:rPr lang="en-GB" sz="2000" dirty="0" err="1" smtClean="0"/>
              <a:t>iPython-Jupyter</a:t>
            </a:r>
            <a:r>
              <a:rPr lang="en-GB" sz="2000" dirty="0" smtClean="0"/>
              <a:t>) </a:t>
            </a:r>
            <a:r>
              <a:rPr lang="en-GB" sz="2000" dirty="0"/>
              <a:t>with scalable and customized environments</a:t>
            </a:r>
          </a:p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Background on the APIs we will use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84976" cy="47844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OCCI </a:t>
            </a:r>
            <a:r>
              <a:rPr lang="en-GB" sz="2400" dirty="0" smtClean="0"/>
              <a:t>(Open Cloud Computing Interface, OGF, 2011) </a:t>
            </a:r>
          </a:p>
          <a:p>
            <a:pPr lvl="1"/>
            <a:r>
              <a:rPr lang="en-GB" sz="2000" dirty="0" smtClean="0"/>
              <a:t>Primarily for IaaS (manage VMs and Block Storage), extensible to other areas</a:t>
            </a:r>
          </a:p>
          <a:p>
            <a:pPr lvl="1"/>
            <a:r>
              <a:rPr lang="en-GB" sz="2000" dirty="0" err="1" smtClean="0"/>
              <a:t>RESTFul</a:t>
            </a:r>
            <a:r>
              <a:rPr lang="en-GB" sz="2000" dirty="0" smtClean="0"/>
              <a:t> protocol and API focusing on cloud interoperability</a:t>
            </a:r>
          </a:p>
          <a:p>
            <a:endParaRPr lang="en-GB" sz="2400" b="1" dirty="0" smtClean="0"/>
          </a:p>
          <a:p>
            <a:r>
              <a:rPr lang="en-GB" sz="2400" b="1" dirty="0" err="1" smtClean="0"/>
              <a:t>jOCCI</a:t>
            </a:r>
            <a:r>
              <a:rPr lang="en-GB" sz="2400" dirty="0" smtClean="0"/>
              <a:t>:</a:t>
            </a:r>
            <a:r>
              <a:rPr lang="en-GB" sz="2400" dirty="0" smtClean="0">
                <a:sym typeface="Wingdings" panose="05000000000000000000" pitchFamily="2" charset="2"/>
              </a:rPr>
              <a:t> Java client API for OCCI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be used today</a:t>
            </a:r>
          </a:p>
          <a:p>
            <a:pPr lvl="1"/>
            <a:r>
              <a:rPr lang="en-GB" sz="2000" dirty="0" smtClean="0"/>
              <a:t>Available from maven central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it-IT" b="1" dirty="0" smtClean="0"/>
              <a:t>EGI </a:t>
            </a:r>
            <a:r>
              <a:rPr lang="it-IT" b="1" dirty="0" err="1" smtClean="0"/>
              <a:t>AppDB</a:t>
            </a:r>
            <a:endParaRPr lang="it-IT" b="1" dirty="0" smtClean="0"/>
          </a:p>
          <a:p>
            <a:pPr lvl="1"/>
            <a:r>
              <a:rPr lang="it-IT" dirty="0" err="1" smtClean="0"/>
              <a:t>Propietary</a:t>
            </a:r>
            <a:r>
              <a:rPr lang="it-IT" dirty="0" smtClean="0"/>
              <a:t> REST API</a:t>
            </a:r>
            <a:endParaRPr lang="en-GB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5313744" y="3214069"/>
            <a:ext cx="1080020" cy="1439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6640970" y="3622478"/>
            <a:ext cx="20955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15" dirty="0">
                <a:latin typeface="Arial"/>
                <a:cs typeface="Arial"/>
              </a:rPr>
              <a:t>+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7097463" y="3393621"/>
            <a:ext cx="1434977" cy="1079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107504" y="4120488"/>
            <a:ext cx="3071859" cy="2231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1311563"/>
            <a:ext cx="3672408" cy="4752528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868144" y="2103651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7524328" y="4983971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51356" y="3615819"/>
            <a:ext cx="2435263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392035" y="277097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05344" y="1311563"/>
            <a:ext cx="344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in your Virtual </a:t>
            </a:r>
            <a:r>
              <a:rPr lang="en-GB" dirty="0" smtClean="0">
                <a:solidFill>
                  <a:schemeClr val="tx2"/>
                </a:solidFill>
              </a:rPr>
              <a:t>Organisation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(e.g. training.egi.eu)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310767" y="4388655"/>
            <a:ext cx="2736304" cy="117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b" anchorCtr="0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 smtClean="0">
                <a:solidFill>
                  <a:schemeClr val="tx2"/>
                </a:solidFill>
              </a:rPr>
              <a:t>Virtual/Software </a:t>
            </a:r>
            <a:r>
              <a:rPr lang="es-ES" sz="1600" dirty="0" err="1" smtClean="0">
                <a:solidFill>
                  <a:schemeClr val="tx2"/>
                </a:solidFill>
              </a:rPr>
              <a:t>Appliances</a:t>
            </a:r>
            <a:r>
              <a:rPr lang="es-ES" sz="1600" dirty="0" smtClean="0">
                <a:solidFill>
                  <a:schemeClr val="tx2"/>
                </a:solidFill>
              </a:rPr>
              <a:t> of </a:t>
            </a:r>
            <a:r>
              <a:rPr lang="es-ES" sz="1600" b="1" dirty="0" err="1" smtClean="0">
                <a:solidFill>
                  <a:schemeClr val="tx2"/>
                </a:solidFill>
              </a:rPr>
              <a:t>your</a:t>
            </a:r>
            <a:r>
              <a:rPr lang="es-ES" sz="1600" b="1" dirty="0" smtClean="0">
                <a:solidFill>
                  <a:schemeClr val="tx2"/>
                </a:solidFill>
              </a:rPr>
              <a:t> Virtual </a:t>
            </a:r>
            <a:r>
              <a:rPr lang="es-ES" sz="1600" b="1" dirty="0" err="1" smtClean="0">
                <a:solidFill>
                  <a:schemeClr val="tx2"/>
                </a:solidFill>
              </a:rPr>
              <a:t>Organisation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3" name="Rettangolo 86"/>
          <p:cNvSpPr/>
          <p:nvPr/>
        </p:nvSpPr>
        <p:spPr bwMode="auto">
          <a:xfrm>
            <a:off x="1379163" y="4479915"/>
            <a:ext cx="564340" cy="545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ttangolo 86"/>
          <p:cNvSpPr/>
          <p:nvPr/>
        </p:nvSpPr>
        <p:spPr bwMode="auto">
          <a:xfrm>
            <a:off x="2243259" y="4479915"/>
            <a:ext cx="564340" cy="545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515067" y="4479915"/>
            <a:ext cx="564340" cy="545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1733" y="2751723"/>
            <a:ext cx="864096" cy="245706"/>
            <a:chOff x="1412032" y="4325393"/>
            <a:chExt cx="2448272" cy="696167"/>
          </a:xfrm>
        </p:grpSpPr>
        <p:sp>
          <p:nvSpPr>
            <p:cNvPr id="21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4210" y="3229401"/>
            <a:ext cx="864096" cy="245706"/>
            <a:chOff x="1412032" y="4325393"/>
            <a:chExt cx="2448272" cy="696167"/>
          </a:xfrm>
        </p:grpSpPr>
        <p:sp>
          <p:nvSpPr>
            <p:cNvPr id="25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5653" y="5365174"/>
            <a:ext cx="864096" cy="245706"/>
            <a:chOff x="1412032" y="4325393"/>
            <a:chExt cx="2448272" cy="696167"/>
          </a:xfrm>
        </p:grpSpPr>
        <p:sp>
          <p:nvSpPr>
            <p:cNvPr id="29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9867" y="4522241"/>
            <a:ext cx="864096" cy="245706"/>
            <a:chOff x="1412032" y="4325393"/>
            <a:chExt cx="2448272" cy="696167"/>
          </a:xfrm>
        </p:grpSpPr>
        <p:sp>
          <p:nvSpPr>
            <p:cNvPr id="33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1685458"/>
            <a:ext cx="576064" cy="576064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6" idx="2"/>
          </p:cNvCxnSpPr>
          <p:nvPr/>
        </p:nvCxnSpPr>
        <p:spPr>
          <a:xfrm flipH="1">
            <a:off x="2316268" y="2261522"/>
            <a:ext cx="959588" cy="1883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</p:cNvCxnSpPr>
          <p:nvPr/>
        </p:nvCxnSpPr>
        <p:spPr>
          <a:xfrm>
            <a:off x="3275856" y="2261522"/>
            <a:ext cx="2698675" cy="17195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29117">
            <a:off x="3715922" y="2263708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calls </a:t>
            </a:r>
            <a:br>
              <a:rPr lang="en-US" dirty="0" smtClean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 rot="17855085">
            <a:off x="2091384" y="3155877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REST API</a:t>
            </a:r>
            <a:endParaRPr lang="en-GB" dirty="0"/>
          </a:p>
        </p:txBody>
      </p:sp>
      <p:sp>
        <p:nvSpPr>
          <p:cNvPr id="45" name="Rettangolo 86"/>
          <p:cNvSpPr/>
          <p:nvPr/>
        </p:nvSpPr>
        <p:spPr bwMode="auto">
          <a:xfrm>
            <a:off x="5908816" y="3959911"/>
            <a:ext cx="463384" cy="44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63" idx="0"/>
          </p:cNvCxnSpPr>
          <p:nvPr/>
        </p:nvCxnSpPr>
        <p:spPr>
          <a:xfrm>
            <a:off x="2548897" y="2770975"/>
            <a:ext cx="3008930" cy="1143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2858" y="2279799"/>
            <a:ext cx="2088232" cy="84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Portal, framework, SaaS, etc..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43433" y="3121308"/>
            <a:ext cx="144119" cy="999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899592" y="1250099"/>
            <a:ext cx="1152128" cy="576064"/>
            <a:chOff x="1115616" y="548680"/>
            <a:chExt cx="1152128" cy="57606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5616" y="548680"/>
              <a:ext cx="576064" cy="57606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3648" y="548680"/>
              <a:ext cx="576064" cy="57606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1680" y="548680"/>
              <a:ext cx="576064" cy="576064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/>
          <p:nvPr/>
        </p:nvCxnSpPr>
        <p:spPr>
          <a:xfrm>
            <a:off x="1475656" y="1804174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tangolo 86"/>
          <p:cNvSpPr/>
          <p:nvPr/>
        </p:nvSpPr>
        <p:spPr bwMode="auto">
          <a:xfrm>
            <a:off x="6444208" y="3815895"/>
            <a:ext cx="578734" cy="592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5" name="Rettangolo 86"/>
          <p:cNvSpPr/>
          <p:nvPr/>
        </p:nvSpPr>
        <p:spPr bwMode="auto">
          <a:xfrm>
            <a:off x="7022942" y="3903851"/>
            <a:ext cx="578734" cy="375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100" dirty="0" smtClean="0">
                <a:solidFill>
                  <a:schemeClr val="tx1"/>
                </a:solidFill>
              </a:rPr>
              <a:t>Storage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83561" y="2978425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380312" y="5127987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868144" y="2402361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364088" y="3914529"/>
            <a:ext cx="387478" cy="114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41" y="1131724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 descr="appdb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8897" y="5801064"/>
            <a:ext cx="610135" cy="57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CuadroTexto 92"/>
          <p:cNvSpPr txBox="1"/>
          <p:nvPr/>
        </p:nvSpPr>
        <p:spPr>
          <a:xfrm>
            <a:off x="3250958" y="5127987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sp>
        <p:nvSpPr>
          <p:cNvPr id="69" name="TextBox 2"/>
          <p:cNvSpPr txBox="1"/>
          <p:nvPr/>
        </p:nvSpPr>
        <p:spPr>
          <a:xfrm>
            <a:off x="3255915" y="6054799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72" name="TextBox 43"/>
          <p:cNvSpPr txBox="1"/>
          <p:nvPr/>
        </p:nvSpPr>
        <p:spPr>
          <a:xfrm rot="4740055">
            <a:off x="1338904" y="3439175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REST API</a:t>
            </a:r>
            <a:endParaRPr lang="en-GB" dirty="0"/>
          </a:p>
        </p:txBody>
      </p:sp>
      <p:sp>
        <p:nvSpPr>
          <p:cNvPr id="60" name="TextBox 42"/>
          <p:cNvSpPr txBox="1"/>
          <p:nvPr/>
        </p:nvSpPr>
        <p:spPr>
          <a:xfrm rot="1051345">
            <a:off x="3822303" y="3416265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calls </a:t>
            </a:r>
            <a:br>
              <a:rPr lang="en-US" dirty="0" smtClean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68" name="Rectangular Callout 69"/>
          <p:cNvSpPr/>
          <p:nvPr/>
        </p:nvSpPr>
        <p:spPr>
          <a:xfrm>
            <a:off x="3419872" y="4263891"/>
            <a:ext cx="1512168" cy="720080"/>
          </a:xfrm>
          <a:prstGeom prst="wedgeRectCallout">
            <a:avLst>
              <a:gd name="adj1" fmla="val -100757"/>
              <a:gd name="adj2" fmla="val -142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Exercise 1</a:t>
            </a:r>
            <a:endParaRPr lang="en-GB" sz="2000" dirty="0"/>
          </a:p>
        </p:txBody>
      </p:sp>
      <p:sp>
        <p:nvSpPr>
          <p:cNvPr id="70" name="Rectangular Callout 69"/>
          <p:cNvSpPr/>
          <p:nvPr/>
        </p:nvSpPr>
        <p:spPr>
          <a:xfrm>
            <a:off x="3745021" y="1016146"/>
            <a:ext cx="1512168" cy="728464"/>
          </a:xfrm>
          <a:prstGeom prst="wedgeRectCallout">
            <a:avLst>
              <a:gd name="adj1" fmla="val 32696"/>
              <a:gd name="adj2" fmla="val 2688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Exercises 2-4 </a:t>
            </a:r>
            <a:endParaRPr lang="en-GB" sz="2000" dirty="0"/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44" y="1957894"/>
            <a:ext cx="866198" cy="221723"/>
          </a:xfrm>
          <a:prstGeom prst="rect">
            <a:avLst/>
          </a:prstGeom>
        </p:spPr>
      </p:pic>
      <p:pic>
        <p:nvPicPr>
          <p:cNvPr id="73" name="Immagin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53" y="5200812"/>
            <a:ext cx="749780" cy="773529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96" y="2319675"/>
            <a:ext cx="1309784" cy="335269"/>
          </a:xfrm>
          <a:prstGeom prst="rect">
            <a:avLst/>
          </a:prstGeom>
        </p:spPr>
      </p:pic>
      <p:pic>
        <p:nvPicPr>
          <p:cNvPr id="77" name="Immagine 1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44" y="4594249"/>
            <a:ext cx="986713" cy="4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GB" dirty="0" smtClean="0"/>
              <a:t>The typical user workflow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0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55" grpId="0" animBg="1"/>
      <p:bldP spid="74" grpId="0" animBg="1"/>
      <p:bldP spid="75" grpId="0" animBg="1"/>
      <p:bldP spid="61" grpId="0"/>
      <p:bldP spid="72" grpId="0"/>
      <p:bldP spid="60" grpId="0"/>
      <p:bldP spid="68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Accessing the training </a:t>
            </a:r>
            <a:r>
              <a:rPr lang="en-GB" sz="3600" dirty="0"/>
              <a:t>i</a:t>
            </a:r>
            <a:r>
              <a:rPr lang="en-GB" sz="3600" dirty="0" smtClean="0"/>
              <a:t>nfrastructure</a:t>
            </a:r>
            <a:endParaRPr lang="en-GB" sz="3200" dirty="0"/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585" y="2348880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617" y="2276872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4953" y="2569924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X.509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404500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93713"/>
              </p:ext>
            </p:extLst>
          </p:nvPr>
        </p:nvGraphicFramePr>
        <p:xfrm>
          <a:off x="251451" y="548680"/>
          <a:ext cx="3168421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3366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CETA-CIEMAT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40 GB of RAM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5.4 TB storage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 public IP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INFN</a:t>
                      </a:r>
                      <a:r>
                        <a:rPr lang="en-GB" sz="1400" baseline="0" dirty="0" smtClean="0"/>
                        <a:t/>
                      </a:r>
                      <a:br>
                        <a:rPr lang="en-GB" sz="1400" baseline="0" dirty="0" smtClean="0"/>
                      </a:br>
                      <a:r>
                        <a:rPr lang="en-GB" sz="1400" baseline="0" dirty="0" smtClean="0"/>
                        <a:t>(IT)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50 GB of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 TB storage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10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flipV="1">
            <a:off x="3851920" y="4293096"/>
            <a:ext cx="936104" cy="660176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640" y="4521224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/>
              <a:t>CETA-CIEMAT</a:t>
            </a:r>
            <a:br>
              <a:rPr lang="en-GB" sz="1100" b="1" dirty="0" smtClean="0"/>
            </a:br>
            <a:r>
              <a:rPr lang="en-GB" sz="1100" b="1" dirty="0" smtClean="0"/>
              <a:t>(OpenStack)</a:t>
            </a:r>
            <a:endParaRPr lang="en-GB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1988840"/>
            <a:ext cx="3528392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9840920">
            <a:off x="7022876" y="2844525"/>
            <a:ext cx="1412188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Down Arrow Callout 16"/>
          <p:cNvSpPr/>
          <p:nvPr/>
        </p:nvSpPr>
        <p:spPr>
          <a:xfrm flipV="1">
            <a:off x="5508104" y="4521224"/>
            <a:ext cx="936104" cy="61146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2178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9220" y="4725144"/>
            <a:ext cx="933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INFN</a:t>
            </a:r>
            <a:br>
              <a:rPr lang="en-US" sz="1100" b="1" dirty="0" smtClean="0"/>
            </a:br>
            <a:r>
              <a:rPr lang="en-US" sz="1100" b="1" dirty="0" smtClean="0"/>
              <a:t>(OpenStack</a:t>
            </a:r>
            <a:r>
              <a:rPr lang="en-US" sz="1100" b="1" dirty="0"/>
              <a:t>) </a:t>
            </a:r>
            <a:endParaRPr lang="en-GB" sz="1100" b="1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Before starting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8784976" cy="5184576"/>
          </a:xfrm>
        </p:spPr>
        <p:txBody>
          <a:bodyPr/>
          <a:lstStyle/>
          <a:p>
            <a:r>
              <a:rPr lang="it-IT" sz="2200" b="1" u="sng" noProof="0" dirty="0" err="1" smtClean="0">
                <a:latin typeface="+mn-lt"/>
              </a:rPr>
              <a:t>Accessing</a:t>
            </a:r>
            <a:r>
              <a:rPr lang="it-IT" sz="2200" b="1" u="sng" noProof="0" dirty="0" smtClean="0">
                <a:latin typeface="+mn-lt"/>
              </a:rPr>
              <a:t> the </a:t>
            </a:r>
            <a:r>
              <a:rPr lang="en-GB" sz="2200" b="1" u="sng" dirty="0" smtClean="0">
                <a:latin typeface="+mn-lt"/>
              </a:rPr>
              <a:t>EGI Federated Cloud clients Virtual Appliance (UI):</a:t>
            </a:r>
            <a:endParaRPr lang="en-GB" sz="2200" b="1" u="sng" noProof="0" dirty="0" smtClean="0">
              <a:latin typeface="+mn-lt"/>
            </a:endParaRPr>
          </a:p>
          <a:p>
            <a:pPr lvl="1"/>
            <a:r>
              <a:rPr lang="en-GB" sz="2200" dirty="0" smtClean="0">
                <a:latin typeface="+mn-lt"/>
              </a:rPr>
              <a:t>UI Server 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</a:rPr>
              <a:t>90.147.16.137 </a:t>
            </a:r>
            <a:r>
              <a:rPr lang="en-GB" sz="2200" dirty="0" smtClean="0">
                <a:latin typeface="+mn-lt"/>
              </a:rPr>
              <a:t>Port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4422</a:t>
            </a:r>
            <a:endParaRPr lang="en-GB" sz="2200" b="1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GB" sz="2200" dirty="0" smtClean="0">
                <a:latin typeface="+mn-lt"/>
              </a:rPr>
              <a:t>Username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GB" sz="2200" dirty="0" smtClean="0">
                <a:latin typeface="+mn-lt"/>
              </a:rPr>
              <a:t>  </a:t>
            </a:r>
            <a:r>
              <a:rPr lang="en-GB" sz="2200" b="1" dirty="0" err="1" smtClean="0">
                <a:solidFill>
                  <a:srgbClr val="FF0000"/>
                </a:solidFill>
                <a:latin typeface="+mn-lt"/>
              </a:rPr>
              <a:t>userX</a:t>
            </a:r>
            <a:r>
              <a:rPr lang="en-GB" sz="2200" dirty="0" smtClean="0">
                <a:latin typeface="+mn-lt"/>
              </a:rPr>
              <a:t>, where X=1,..,29</a:t>
            </a:r>
            <a:endParaRPr lang="en-GB" sz="2200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GB" sz="2200" dirty="0" smtClean="0">
                <a:latin typeface="+mn-lt"/>
              </a:rPr>
              <a:t>Password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GB" sz="2200" b="1" dirty="0" err="1" smtClean="0">
                <a:solidFill>
                  <a:srgbClr val="FF0000"/>
                </a:solidFill>
                <a:latin typeface="+mn-lt"/>
              </a:rPr>
              <a:t>userX:FedCloudUserX</a:t>
            </a:r>
            <a:r>
              <a:rPr lang="en-GB" sz="2200" dirty="0" smtClean="0">
                <a:latin typeface="+mn-lt"/>
              </a:rPr>
              <a:t>, where X=1,..,29</a:t>
            </a:r>
          </a:p>
          <a:p>
            <a:r>
              <a:rPr lang="en-US" sz="2200" b="1" u="sng" noProof="0" dirty="0" smtClean="0">
                <a:latin typeface="+mn-lt"/>
              </a:rPr>
              <a:t>Check your proxy file:</a:t>
            </a:r>
          </a:p>
          <a:p>
            <a:endParaRPr lang="en-GB" sz="2200" noProof="0" dirty="0" smtClean="0">
              <a:latin typeface="+mn-lt"/>
            </a:endParaRPr>
          </a:p>
          <a:p>
            <a:pPr algn="just"/>
            <a:r>
              <a:rPr lang="en-GB" sz="2200" b="1" u="sng" noProof="0" dirty="0" smtClean="0">
                <a:latin typeface="+mn-lt"/>
              </a:rPr>
              <a:t>Check the lifetime of your credentials:</a:t>
            </a:r>
          </a:p>
          <a:p>
            <a:pPr algn="just"/>
            <a:endParaRPr lang="it-IT" sz="2200" b="1" dirty="0">
              <a:latin typeface="+mn-lt"/>
            </a:endParaRPr>
          </a:p>
          <a:p>
            <a:pPr algn="just"/>
            <a:r>
              <a:rPr lang="en-GB" sz="2200" b="1" u="sng" dirty="0" smtClean="0">
                <a:latin typeface="+mn-lt"/>
              </a:rPr>
              <a:t>Access VMs via SSH:</a:t>
            </a:r>
          </a:p>
          <a:p>
            <a:pPr algn="just"/>
            <a:r>
              <a:rPr lang="en-GB" sz="2200" dirty="0" smtClean="0">
                <a:latin typeface="+mn-lt"/>
              </a:rPr>
              <a:t>VMs </a:t>
            </a:r>
            <a:r>
              <a:rPr lang="en-GB" sz="2200" dirty="0">
                <a:latin typeface="+mn-lt"/>
              </a:rPr>
              <a:t>are (normally) accessible through </a:t>
            </a:r>
            <a:r>
              <a:rPr lang="en-GB" sz="2200" dirty="0" smtClean="0">
                <a:latin typeface="+mn-lt"/>
              </a:rPr>
              <a:t>SSH:</a:t>
            </a:r>
          </a:p>
          <a:p>
            <a:pPr lvl="1" algn="just"/>
            <a:r>
              <a:rPr lang="en-GB" sz="1800" dirty="0" smtClean="0">
                <a:latin typeface="+mn-lt"/>
              </a:rPr>
              <a:t>But </a:t>
            </a:r>
            <a:r>
              <a:rPr lang="en-GB" sz="1800" dirty="0">
                <a:latin typeface="+mn-lt"/>
              </a:rPr>
              <a:t>password logins are disabled</a:t>
            </a:r>
          </a:p>
          <a:p>
            <a:pPr lvl="1" algn="just"/>
            <a:r>
              <a:rPr lang="en-GB" sz="1800" dirty="0" smtClean="0">
                <a:latin typeface="+mn-lt"/>
              </a:rPr>
              <a:t>Create your SSH public key:</a:t>
            </a:r>
          </a:p>
          <a:p>
            <a:pPr algn="just"/>
            <a:endParaRPr lang="it-IT" sz="2200" b="1" dirty="0" smtClean="0">
              <a:latin typeface="+mn-lt"/>
            </a:endParaRPr>
          </a:p>
          <a:p>
            <a:pPr marL="0" indent="0" algn="just">
              <a:buNone/>
            </a:pPr>
            <a:endParaRPr lang="it-IT" sz="2200" b="1" noProof="0" dirty="0" smtClean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306896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3861048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  <p:sp>
        <p:nvSpPr>
          <p:cNvPr id="7" name="Rectángulo 4"/>
          <p:cNvSpPr/>
          <p:nvPr/>
        </p:nvSpPr>
        <p:spPr>
          <a:xfrm>
            <a:off x="467544" y="586798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r>
              <a:rPr lang="en-GB" dirty="0" smtClean="0">
                <a:latin typeface="Courier"/>
                <a:cs typeface="Courier"/>
              </a:rPr>
              <a:t> (do NOT specify any password!)</a:t>
            </a:r>
          </a:p>
        </p:txBody>
      </p:sp>
    </p:spTree>
    <p:extLst>
      <p:ext uri="{BB962C8B-B14F-4D97-AF65-F5344CB8AC3E}">
        <p14:creationId xmlns:p14="http://schemas.microsoft.com/office/powerpoint/2010/main" val="31063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850106"/>
          </a:xfrm>
          <a:noFill/>
        </p:spPr>
        <p:txBody>
          <a:bodyPr>
            <a:noAutofit/>
          </a:bodyPr>
          <a:lstStyle/>
          <a:p>
            <a:r>
              <a:rPr lang="en-GB" dirty="0" smtClean="0"/>
              <a:t>Source codes, docs &amp; requirements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784976" cy="1296144"/>
          </a:xfrm>
        </p:spPr>
        <p:txBody>
          <a:bodyPr/>
          <a:lstStyle/>
          <a:p>
            <a:pPr marL="0" indent="0">
              <a:buNone/>
            </a:pPr>
            <a:r>
              <a:rPr lang="en-GB" sz="2200" b="1" u="sng" noProof="0" dirty="0" smtClean="0">
                <a:latin typeface="+mn-lt"/>
              </a:rPr>
              <a:t>Repository:</a:t>
            </a:r>
            <a:r>
              <a:rPr lang="en-GB" sz="2200" noProof="0" dirty="0" smtClean="0">
                <a:latin typeface="+mn-lt"/>
              </a:rPr>
              <a:t/>
            </a:r>
            <a:br>
              <a:rPr lang="en-GB" sz="2200" noProof="0" dirty="0" smtClean="0">
                <a:latin typeface="+mn-lt"/>
              </a:rPr>
            </a:br>
            <a:r>
              <a:rPr lang="en-GB" sz="2200" noProof="0" dirty="0" smtClean="0">
                <a:latin typeface="+mn-lt"/>
              </a:rPr>
              <a:t>The repository containing the exercises/instructions for the training even on how to use the EGI Federated Cloud API can be found on-line </a:t>
            </a:r>
            <a:r>
              <a:rPr lang="en-GB" sz="2200" noProof="0" dirty="0" smtClean="0">
                <a:latin typeface="+mn-lt"/>
                <a:hlinkClick r:id="rId3"/>
              </a:rPr>
              <a:t>https://github.com/EGI-FCTF/di4r-training</a:t>
            </a:r>
            <a:r>
              <a:rPr lang="en-GB" sz="2200" noProof="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it-IT" sz="2200" b="1" u="sng" noProof="0" dirty="0" smtClean="0">
                <a:latin typeface="+mn-lt"/>
              </a:rPr>
              <a:t>Download the </a:t>
            </a:r>
            <a:r>
              <a:rPr lang="en-GB" sz="2200" b="1" u="sng" dirty="0" smtClean="0">
                <a:latin typeface="+mn-lt"/>
              </a:rPr>
              <a:t>repository</a:t>
            </a:r>
            <a:r>
              <a:rPr lang="it-IT" sz="2200" b="1" u="sng" noProof="0" dirty="0" smtClean="0">
                <a:latin typeface="+mn-lt"/>
              </a:rPr>
              <a:t>:</a:t>
            </a:r>
            <a:endParaRPr lang="en-GB" sz="2200" b="1" u="sng" noProof="0" dirty="0" smtClean="0">
              <a:latin typeface="+mn-lt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79512" y="3429000"/>
            <a:ext cx="8784976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u="sng" dirty="0" smtClean="0">
                <a:latin typeface="+mn-lt"/>
              </a:rPr>
              <a:t>Requirements:</a:t>
            </a:r>
            <a:r>
              <a:rPr lang="en-GB" sz="2200" dirty="0" smtClean="0">
                <a:latin typeface="+mn-lt"/>
              </a:rPr>
              <a:t/>
            </a:r>
            <a:br>
              <a:rPr lang="en-GB" sz="2200" dirty="0" smtClean="0">
                <a:latin typeface="+mn-lt"/>
              </a:rPr>
            </a:br>
            <a:r>
              <a:rPr lang="en-GB" sz="2200" dirty="0" smtClean="0">
                <a:latin typeface="+mn-lt"/>
              </a:rPr>
              <a:t>For compiling most exercises you will need:</a:t>
            </a:r>
          </a:p>
          <a:p>
            <a:r>
              <a:rPr lang="it-IT" sz="2200" dirty="0" smtClean="0">
                <a:latin typeface="+mn-lt"/>
              </a:rPr>
              <a:t>Java SDK 7+</a:t>
            </a:r>
          </a:p>
          <a:p>
            <a:r>
              <a:rPr lang="it-IT" sz="2200" dirty="0" err="1" smtClean="0">
                <a:latin typeface="+mn-lt"/>
              </a:rPr>
              <a:t>Maven</a:t>
            </a:r>
            <a:endParaRPr lang="en-GB" sz="2200" dirty="0" smtClean="0">
              <a:latin typeface="+mn-l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79512" y="5013176"/>
            <a:ext cx="8784976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u="sng" dirty="0" smtClean="0">
                <a:latin typeface="+mn-lt"/>
              </a:rPr>
              <a:t>Digital Certificates:</a:t>
            </a:r>
            <a:r>
              <a:rPr lang="en-GB" sz="2200" dirty="0" smtClean="0">
                <a:latin typeface="+mn-lt"/>
              </a:rPr>
              <a:t/>
            </a:r>
            <a:br>
              <a:rPr lang="en-GB" sz="2200" dirty="0" smtClean="0">
                <a:latin typeface="+mn-lt"/>
              </a:rPr>
            </a:br>
            <a:r>
              <a:rPr lang="en-GB" sz="2200" dirty="0" smtClean="0">
                <a:latin typeface="+mn-lt"/>
              </a:rPr>
              <a:t>You will need a trusted X.509 certificate to generate proxy and to belong to the training Virtual Organisation supported at the EGI cloud providers.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432048" cy="432048"/>
          </a:xfrm>
          <a:prstGeom prst="rect">
            <a:avLst/>
          </a:prstGeom>
        </p:spPr>
      </p:pic>
      <p:sp>
        <p:nvSpPr>
          <p:cNvPr id="10" name="Rectángulo 4"/>
          <p:cNvSpPr/>
          <p:nvPr/>
        </p:nvSpPr>
        <p:spPr>
          <a:xfrm>
            <a:off x="251520" y="2924944"/>
            <a:ext cx="86409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git clone https://github.com/EGI-FCTF/di4r-training.git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3861048"/>
            <a:ext cx="3888432" cy="226479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parak@cesnet.cz</a:t>
            </a:r>
            <a:endParaRPr lang="en-US" sz="1800" dirty="0" smtClean="0"/>
          </a:p>
          <a:p>
            <a:r>
              <a:rPr lang="en-US" sz="1800" dirty="0" smtClean="0"/>
              <a:t>CESNET </a:t>
            </a:r>
          </a:p>
          <a:p>
            <a:r>
              <a:rPr lang="en-US" sz="1800" dirty="0" smtClean="0"/>
              <a:t>Leader of the Virtual Machine Management scenario in EGI</a:t>
            </a:r>
          </a:p>
          <a:p>
            <a:r>
              <a:rPr lang="en-US" sz="1800" dirty="0" smtClean="0"/>
              <a:t>Member of the OGF OCCI </a:t>
            </a:r>
            <a:r>
              <a:rPr lang="en-US" sz="1800" smtClean="0"/>
              <a:t>Working Group  </a:t>
            </a:r>
            <a:endParaRPr lang="en-US" sz="1800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88024" y="3861048"/>
            <a:ext cx="4176464" cy="2264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3"/>
              </a:rPr>
              <a:t>g</a:t>
            </a:r>
            <a:r>
              <a:rPr lang="en-US" sz="1800" dirty="0" smtClean="0">
                <a:hlinkClick r:id="rId3"/>
              </a:rPr>
              <a:t>iuseppe.larocca@egi.eu</a:t>
            </a:r>
            <a:endParaRPr lang="en-US" sz="1800" dirty="0" smtClean="0"/>
          </a:p>
          <a:p>
            <a:r>
              <a:rPr lang="en-US" sz="1800" dirty="0" smtClean="0"/>
              <a:t>EGI Foundation</a:t>
            </a:r>
          </a:p>
          <a:p>
            <a:r>
              <a:rPr lang="en-GB" sz="1800" dirty="0" smtClean="0"/>
              <a:t>Technical Outreach Expert</a:t>
            </a:r>
          </a:p>
          <a:p>
            <a:r>
              <a:rPr lang="en-GB" sz="1800" dirty="0" smtClean="0"/>
              <a:t>Support for new communities</a:t>
            </a:r>
            <a:endParaRPr lang="en-GB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520280" cy="252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850106"/>
          </a:xfrm>
          <a:noFill/>
        </p:spPr>
        <p:txBody>
          <a:bodyPr>
            <a:noAutofit/>
          </a:bodyPr>
          <a:lstStyle/>
          <a:p>
            <a:r>
              <a:rPr lang="en-GB" dirty="0" smtClean="0"/>
              <a:t>Source code and Java Docs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8784976" cy="936104"/>
          </a:xfrm>
        </p:spPr>
        <p:txBody>
          <a:bodyPr/>
          <a:lstStyle/>
          <a:p>
            <a:pPr marL="0" indent="0">
              <a:buNone/>
            </a:pPr>
            <a:r>
              <a:rPr lang="en-GB" sz="2200" b="1" u="sng" noProof="0" dirty="0" smtClean="0">
                <a:latin typeface="+mn-lt"/>
              </a:rPr>
              <a:t>Repository:</a:t>
            </a:r>
            <a:r>
              <a:rPr lang="en-GB" sz="2200" noProof="0" dirty="0" smtClean="0">
                <a:latin typeface="+mn-lt"/>
              </a:rPr>
              <a:t/>
            </a:r>
            <a:br>
              <a:rPr lang="en-GB" sz="2200" noProof="0" dirty="0" smtClean="0">
                <a:latin typeface="+mn-lt"/>
              </a:rPr>
            </a:br>
            <a:r>
              <a:rPr lang="en-GB" sz="2200" dirty="0" smtClean="0">
                <a:latin typeface="+mn-lt"/>
                <a:hlinkClick r:id="rId3"/>
              </a:rPr>
              <a:t>https</a:t>
            </a:r>
            <a:r>
              <a:rPr lang="en-GB" sz="2200" dirty="0">
                <a:latin typeface="+mn-lt"/>
                <a:hlinkClick r:id="rId3"/>
              </a:rPr>
              <a:t>://</a:t>
            </a:r>
            <a:r>
              <a:rPr lang="en-GB" sz="2200" dirty="0" smtClean="0">
                <a:latin typeface="+mn-lt"/>
                <a:hlinkClick r:id="rId3"/>
              </a:rPr>
              <a:t>github.com/Misenko/jOCCI-api</a:t>
            </a:r>
            <a:endParaRPr lang="en-GB" sz="2200" dirty="0" smtClean="0">
              <a:latin typeface="+mn-lt"/>
            </a:endParaRPr>
          </a:p>
          <a:p>
            <a:pPr marL="0" indent="0">
              <a:buNone/>
            </a:pPr>
            <a:r>
              <a:rPr lang="en-GB" sz="2200" dirty="0">
                <a:latin typeface="+mn-lt"/>
                <a:hlinkClick r:id="rId4"/>
              </a:rPr>
              <a:t>https://</a:t>
            </a:r>
            <a:r>
              <a:rPr lang="en-GB" sz="2200" dirty="0" smtClean="0">
                <a:latin typeface="+mn-lt"/>
                <a:hlinkClick r:id="rId4"/>
              </a:rPr>
              <a:t>github.com/EGI-FCTF/jOCCI-core</a:t>
            </a:r>
            <a:r>
              <a:rPr lang="en-GB" sz="2200" dirty="0" smtClean="0">
                <a:latin typeface="+mn-lt"/>
              </a:rPr>
              <a:t> </a:t>
            </a:r>
            <a:endParaRPr lang="en-GB" sz="2200" noProof="0" dirty="0" smtClean="0"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432048" cy="432048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195537" y="2852936"/>
            <a:ext cx="878497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u="sng" dirty="0" smtClean="0">
                <a:latin typeface="+mn-lt"/>
              </a:rPr>
              <a:t>Java Docs:</a:t>
            </a:r>
          </a:p>
          <a:p>
            <a:pPr marL="0" indent="0">
              <a:buNone/>
            </a:pPr>
            <a:r>
              <a:rPr lang="it-IT" sz="2200" dirty="0" err="1" smtClean="0">
                <a:latin typeface="+mn-lt"/>
              </a:rPr>
              <a:t>egi-fctf.github.io</a:t>
            </a:r>
            <a:r>
              <a:rPr lang="it-IT" sz="2200" dirty="0" smtClean="0">
                <a:latin typeface="+mn-lt"/>
              </a:rPr>
              <a:t>/</a:t>
            </a:r>
            <a:r>
              <a:rPr lang="it-IT" sz="2200" dirty="0" err="1" smtClean="0">
                <a:latin typeface="+mn-lt"/>
              </a:rPr>
              <a:t>jOCCI</a:t>
            </a:r>
            <a:r>
              <a:rPr lang="it-IT" sz="2200" dirty="0" smtClean="0">
                <a:latin typeface="+mn-lt"/>
              </a:rPr>
              <a:t>-core/</a:t>
            </a:r>
            <a:r>
              <a:rPr lang="it-IT" sz="2200" dirty="0" err="1" smtClean="0">
                <a:latin typeface="+mn-lt"/>
              </a:rPr>
              <a:t>apidocs</a:t>
            </a:r>
            <a:r>
              <a:rPr lang="it-IT" sz="2200" dirty="0" smtClean="0">
                <a:latin typeface="+mn-lt"/>
              </a:rPr>
              <a:t>/index.html</a:t>
            </a:r>
            <a:endParaRPr lang="it-IT" sz="22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200" dirty="0" err="1">
                <a:latin typeface="+mn-lt"/>
              </a:rPr>
              <a:t>egi-fctf.github.io</a:t>
            </a:r>
            <a:r>
              <a:rPr lang="it-IT" sz="2200" dirty="0">
                <a:latin typeface="+mn-lt"/>
              </a:rPr>
              <a:t>/</a:t>
            </a:r>
            <a:r>
              <a:rPr lang="it-IT" sz="2200" dirty="0" err="1">
                <a:latin typeface="+mn-lt"/>
              </a:rPr>
              <a:t>jOCCI</a:t>
            </a:r>
            <a:r>
              <a:rPr lang="it-IT" sz="2200" dirty="0">
                <a:latin typeface="+mn-lt"/>
              </a:rPr>
              <a:t>-api/</a:t>
            </a:r>
            <a:r>
              <a:rPr lang="it-IT" sz="2200" dirty="0" err="1">
                <a:latin typeface="+mn-lt"/>
              </a:rPr>
              <a:t>apidocs</a:t>
            </a:r>
            <a:r>
              <a:rPr lang="it-IT" sz="2200" dirty="0">
                <a:latin typeface="+mn-lt"/>
              </a:rPr>
              <a:t>/index.html</a:t>
            </a:r>
            <a:r>
              <a:rPr lang="en-GB" sz="2200" dirty="0" smtClean="0">
                <a:latin typeface="+mn-lt"/>
              </a:rPr>
              <a:t> 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u="sng" noProof="0" dirty="0" smtClean="0"/>
              <a:t>Exercise 1: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Querying the EGI </a:t>
            </a:r>
            <a:br>
              <a:rPr lang="en-GB" sz="3600" noProof="0" dirty="0" smtClean="0"/>
            </a:br>
            <a:r>
              <a:rPr lang="en-GB" sz="3600" noProof="0" dirty="0" smtClean="0"/>
              <a:t>Application Database </a:t>
            </a:r>
            <a:endParaRPr lang="en-GB" sz="36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27583" y="3184376"/>
            <a:ext cx="7560841" cy="22608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0" dirty="0">
                <a:solidFill>
                  <a:schemeClr val="tx1"/>
                </a:solidFill>
              </a:rPr>
              <a:t>I</a:t>
            </a:r>
            <a:r>
              <a:rPr lang="en-US" sz="2400" b="0" dirty="0" smtClean="0">
                <a:solidFill>
                  <a:schemeClr val="tx1"/>
                </a:solidFill>
              </a:rPr>
              <a:t>n this exercise we will show how it is possible to use the EGI Application Database REST API and get information about the certified cloud providers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10 min.</a:t>
            </a:r>
          </a:p>
        </p:txBody>
      </p:sp>
      <p:pic>
        <p:nvPicPr>
          <p:cNvPr id="6" name="Picture 5" descr="appdb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988840"/>
            <a:ext cx="897632" cy="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554461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T</a:t>
            </a:r>
            <a:r>
              <a:rPr lang="en-GB" dirty="0" smtClean="0"/>
              <a:t>he EGI Application </a:t>
            </a:r>
            <a:r>
              <a:rPr lang="en-GB" dirty="0" err="1" smtClean="0"/>
              <a:t>DataBase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https://appdb.egi.eu/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8712968" cy="2336128"/>
          </a:xfrm>
        </p:spPr>
        <p:txBody>
          <a:bodyPr>
            <a:noAutofit/>
          </a:bodyPr>
          <a:lstStyle/>
          <a:p>
            <a:pPr algn="just"/>
            <a:r>
              <a:rPr lang="en-GB" sz="2200" dirty="0" smtClean="0"/>
              <a:t>The EGI Application </a:t>
            </a:r>
            <a:r>
              <a:rPr lang="en-GB" sz="2200" dirty="0" err="1" smtClean="0"/>
              <a:t>DataBase</a:t>
            </a:r>
            <a:r>
              <a:rPr lang="en-GB" sz="2200" dirty="0" smtClean="0"/>
              <a:t> (</a:t>
            </a:r>
            <a:r>
              <a:rPr lang="en-GB" sz="2200" dirty="0" err="1" smtClean="0"/>
              <a:t>AppDB</a:t>
            </a:r>
            <a:r>
              <a:rPr lang="en-GB" sz="2200" dirty="0" smtClean="0"/>
              <a:t>) is a central service that stores and provides information about:</a:t>
            </a:r>
          </a:p>
          <a:p>
            <a:pPr lvl="1" algn="just"/>
            <a:r>
              <a:rPr lang="en-GB" sz="2200" b="1" dirty="0" smtClean="0"/>
              <a:t>Software solutions</a:t>
            </a:r>
            <a:r>
              <a:rPr lang="en-GB" sz="2200" dirty="0" smtClean="0"/>
              <a:t> in the form of native </a:t>
            </a:r>
            <a:r>
              <a:rPr lang="en-GB" sz="2200" dirty="0" smtClean="0">
                <a:hlinkClick r:id="rId2"/>
              </a:rPr>
              <a:t>software products</a:t>
            </a:r>
            <a:r>
              <a:rPr lang="en-GB" sz="2200" dirty="0" smtClean="0"/>
              <a:t>, </a:t>
            </a:r>
            <a:r>
              <a:rPr lang="en-GB" sz="2200" dirty="0" smtClean="0">
                <a:hlinkClick r:id="rId3"/>
              </a:rPr>
              <a:t>virtual appliances</a:t>
            </a:r>
            <a:r>
              <a:rPr lang="en-GB" sz="2200" dirty="0" smtClean="0"/>
              <a:t> and/or </a:t>
            </a:r>
            <a:r>
              <a:rPr lang="en-GB" sz="2200" dirty="0" smtClean="0">
                <a:hlinkClick r:id="rId4"/>
              </a:rPr>
              <a:t>software appliances</a:t>
            </a:r>
            <a:r>
              <a:rPr lang="en-GB" sz="2200" dirty="0"/>
              <a:t>,</a:t>
            </a:r>
            <a:endParaRPr lang="en-GB" sz="2200" dirty="0" smtClean="0"/>
          </a:p>
          <a:p>
            <a:pPr lvl="1" algn="just"/>
            <a:r>
              <a:rPr lang="en-GB" sz="2200" dirty="0"/>
              <a:t>t</a:t>
            </a:r>
            <a:r>
              <a:rPr lang="en-GB" sz="2200" dirty="0" smtClean="0"/>
              <a:t>he </a:t>
            </a:r>
            <a:r>
              <a:rPr lang="en-GB" sz="2200" b="1" dirty="0"/>
              <a:t>p</a:t>
            </a:r>
            <a:r>
              <a:rPr lang="en-GB" sz="2200" b="1" dirty="0" smtClean="0"/>
              <a:t>rogrammers</a:t>
            </a:r>
            <a:r>
              <a:rPr lang="en-GB" sz="2200" dirty="0" smtClean="0"/>
              <a:t> and the scientists who are involved, and</a:t>
            </a:r>
          </a:p>
          <a:p>
            <a:pPr lvl="1" algn="just"/>
            <a:r>
              <a:rPr lang="en-GB" sz="2200" b="1" dirty="0"/>
              <a:t>p</a:t>
            </a:r>
            <a:r>
              <a:rPr lang="en-GB" sz="2200" b="1" dirty="0" smtClean="0"/>
              <a:t>ublications</a:t>
            </a:r>
            <a:r>
              <a:rPr lang="en-GB" sz="2200" dirty="0" smtClean="0"/>
              <a:t> derived from the registered solutions.</a:t>
            </a:r>
          </a:p>
        </p:txBody>
      </p:sp>
      <p:pic>
        <p:nvPicPr>
          <p:cNvPr id="4" name="Picture 5" descr="appdb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67190"/>
            <a:ext cx="897632" cy="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6" y="3456494"/>
            <a:ext cx="4110736" cy="281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2371573" y="3429000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2" y="3429000"/>
            <a:ext cx="4131250" cy="284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e 10"/>
          <p:cNvSpPr/>
          <p:nvPr/>
        </p:nvSpPr>
        <p:spPr>
          <a:xfrm>
            <a:off x="7400418" y="3405554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980728"/>
            <a:ext cx="3456385" cy="24482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124744"/>
            <a:ext cx="5326922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/>
              <a:t>The EGI </a:t>
            </a:r>
            <a:r>
              <a:rPr lang="en-GB" sz="2200" dirty="0" err="1"/>
              <a:t>AppDB</a:t>
            </a:r>
            <a:r>
              <a:rPr lang="en-GB" sz="2200" dirty="0"/>
              <a:t> is currently evolving to include a graphical user interface </a:t>
            </a:r>
            <a:r>
              <a:rPr lang="en-GB" sz="2200" dirty="0" smtClean="0"/>
              <a:t>(a </a:t>
            </a:r>
            <a:r>
              <a:rPr lang="en-GB" sz="2200" dirty="0" smtClean="0">
                <a:hlinkClick r:id="rId3"/>
              </a:rPr>
              <a:t>dashboard</a:t>
            </a:r>
            <a:r>
              <a:rPr lang="en-GB" sz="2200" dirty="0" smtClean="0"/>
              <a:t>) allowing </a:t>
            </a:r>
            <a:r>
              <a:rPr lang="en-GB" sz="2200" dirty="0"/>
              <a:t>authorized users to perform some basic VM management operations.</a:t>
            </a:r>
            <a:endParaRPr lang="en-GB" sz="2200" dirty="0" smtClean="0"/>
          </a:p>
        </p:txBody>
      </p:sp>
      <p:sp>
        <p:nvSpPr>
          <p:cNvPr id="8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8928992" cy="3272232"/>
          </a:xfrm>
        </p:spPr>
        <p:txBody>
          <a:bodyPr>
            <a:noAutofit/>
          </a:bodyPr>
          <a:lstStyle/>
          <a:p>
            <a:r>
              <a:rPr lang="en-GB" sz="2200" dirty="0" smtClean="0"/>
              <a:t>EGI </a:t>
            </a:r>
            <a:r>
              <a:rPr lang="en-GB" sz="2200" dirty="0" err="1" smtClean="0"/>
              <a:t>AppDB</a:t>
            </a:r>
            <a:r>
              <a:rPr lang="en-GB" sz="2200" dirty="0" smtClean="0"/>
              <a:t> and REST technology</a:t>
            </a:r>
          </a:p>
          <a:p>
            <a:pPr lvl="1"/>
            <a:r>
              <a:rPr lang="en-GB" sz="2200" noProof="0" dirty="0" smtClean="0"/>
              <a:t>The base URI of the RESTful API is the following:</a:t>
            </a:r>
            <a:br>
              <a:rPr lang="en-GB" sz="2200" noProof="0" dirty="0" smtClean="0"/>
            </a:br>
            <a:r>
              <a:rPr lang="en-GB" sz="2200" noProof="0" dirty="0" smtClean="0">
                <a:hlinkClick r:id="rId4"/>
              </a:rPr>
              <a:t>http://appdb-pi.egi.eu/rest/1.0</a:t>
            </a:r>
            <a:endParaRPr lang="en-GB" sz="2200" noProof="0" dirty="0" smtClean="0"/>
          </a:p>
          <a:p>
            <a:pPr lvl="1"/>
            <a:r>
              <a:rPr lang="en-GB" sz="2200" dirty="0" smtClean="0"/>
              <a:t>Requests must be followed by at least </a:t>
            </a:r>
            <a:r>
              <a:rPr lang="en-GB" sz="2200" dirty="0"/>
              <a:t>a</a:t>
            </a:r>
            <a:r>
              <a:rPr lang="en-GB" sz="2200" dirty="0" smtClean="0"/>
              <a:t> </a:t>
            </a:r>
            <a:r>
              <a:rPr lang="en-GB" sz="2200" b="1" dirty="0" smtClean="0"/>
              <a:t>resource name</a:t>
            </a:r>
            <a:r>
              <a:rPr lang="en-GB" sz="2200" dirty="0" smtClean="0"/>
              <a:t>, which may be followed by one or more sub-resource names separated by slashes:</a:t>
            </a:r>
          </a:p>
          <a:p>
            <a:pPr lvl="2"/>
            <a:r>
              <a:rPr lang="it-IT" sz="2200" dirty="0">
                <a:hlinkClick r:id="rId5"/>
              </a:rPr>
              <a:t>http://</a:t>
            </a:r>
            <a:r>
              <a:rPr lang="it-IT" sz="2200" dirty="0" smtClean="0">
                <a:hlinkClick r:id="rId5"/>
              </a:rPr>
              <a:t>appdb-pi-egi.eu/rest/1.0/</a:t>
            </a:r>
            <a:r>
              <a:rPr lang="it-IT" sz="2200" b="1" dirty="0" smtClean="0">
                <a:hlinkClick r:id="rId5"/>
              </a:rPr>
              <a:t>applications</a:t>
            </a:r>
            <a:r>
              <a:rPr lang="it-IT" sz="2200" dirty="0" smtClean="0">
                <a:hlinkClick r:id="rId5"/>
              </a:rPr>
              <a:t>/</a:t>
            </a:r>
            <a:r>
              <a:rPr lang="it-IT" sz="2200" dirty="0" smtClean="0"/>
              <a:t> </a:t>
            </a:r>
            <a:endParaRPr lang="it-IT" sz="2200" noProof="0" dirty="0" smtClean="0">
              <a:hlinkClick r:id=""/>
            </a:endParaRPr>
          </a:p>
          <a:p>
            <a:pPr lvl="2"/>
            <a:r>
              <a:rPr lang="it-IT" sz="2200" noProof="0" dirty="0" smtClean="0">
                <a:hlinkClick r:id=""/>
              </a:rPr>
              <a:t>http://appdb-pi-egi.eu/rest/1.0/</a:t>
            </a:r>
            <a:r>
              <a:rPr lang="it-IT" sz="2200" b="1" noProof="0" dirty="0" smtClean="0">
                <a:hlinkClick r:id="rId5"/>
              </a:rPr>
              <a:t>va_providers</a:t>
            </a:r>
            <a:r>
              <a:rPr lang="it-IT" sz="2200" noProof="0" dirty="0" smtClean="0">
                <a:hlinkClick r:id="rId5"/>
              </a:rPr>
              <a:t>/</a:t>
            </a:r>
            <a:r>
              <a:rPr lang="it-IT" sz="2200" noProof="0" dirty="0" smtClean="0"/>
              <a:t> </a:t>
            </a:r>
          </a:p>
          <a:p>
            <a:pPr lvl="2"/>
            <a:r>
              <a:rPr lang="it-IT" sz="2200" dirty="0">
                <a:hlinkClick r:id="rId6"/>
              </a:rPr>
              <a:t>http://</a:t>
            </a:r>
            <a:r>
              <a:rPr lang="it-IT" sz="2200" dirty="0" smtClean="0">
                <a:hlinkClick r:id="rId6"/>
              </a:rPr>
              <a:t>appdb-pi-egi.eu/rest/1.0/</a:t>
            </a:r>
            <a:r>
              <a:rPr lang="it-IT" sz="2200" b="1" dirty="0" smtClean="0">
                <a:hlinkClick r:id="rId6"/>
              </a:rPr>
              <a:t>va_providers/8253G0</a:t>
            </a:r>
            <a:r>
              <a:rPr lang="it-IT" sz="2200" dirty="0" smtClean="0"/>
              <a:t> </a:t>
            </a:r>
            <a:endParaRPr lang="en-GB" sz="2200" noProof="0" dirty="0" smtClean="0"/>
          </a:p>
          <a:p>
            <a:endParaRPr lang="en-GB" sz="2200" noProof="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554461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T</a:t>
            </a:r>
            <a:r>
              <a:rPr lang="en-GB" dirty="0" smtClean="0"/>
              <a:t>he EGI Application </a:t>
            </a:r>
            <a:r>
              <a:rPr lang="en-GB" dirty="0" err="1" smtClean="0"/>
              <a:t>DataBase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https://appdb.egi.eu/</a:t>
            </a:r>
            <a:endParaRPr lang="en-GB" noProof="0" dirty="0"/>
          </a:p>
        </p:txBody>
      </p:sp>
      <p:pic>
        <p:nvPicPr>
          <p:cNvPr id="10" name="Picture 5" descr="appdb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67190"/>
            <a:ext cx="897632" cy="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80220"/>
            <a:ext cx="85709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712968" cy="1296144"/>
          </a:xfrm>
        </p:spPr>
        <p:txBody>
          <a:bodyPr/>
          <a:lstStyle/>
          <a:p>
            <a:pPr algn="just"/>
            <a:r>
              <a:rPr lang="en-US" sz="2200" dirty="0" smtClean="0"/>
              <a:t>Use the </a:t>
            </a:r>
            <a:r>
              <a:rPr lang="en-US" sz="2200" b="1" dirty="0" err="1" smtClean="0">
                <a:solidFill>
                  <a:srgbClr val="002060"/>
                </a:solidFill>
              </a:rPr>
              <a:t>jEGIAppDB</a:t>
            </a:r>
            <a:r>
              <a:rPr lang="en-US" sz="2200" dirty="0" smtClean="0"/>
              <a:t> project to get the list of cloud providers that have subscribed the training VO. </a:t>
            </a:r>
          </a:p>
          <a:p>
            <a:pPr algn="just"/>
            <a:endParaRPr lang="en-US" sz="220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Querying the EGI </a:t>
            </a:r>
            <a:r>
              <a:rPr lang="en-GB" dirty="0" err="1" smtClean="0"/>
              <a:t>AppDB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4"/>
              </a:rPr>
              <a:t>https://github.com/EGI-FCTF/di4r-training/tree/master/jEGIAppDB</a:t>
            </a:r>
            <a:endParaRPr lang="en-GB" noProof="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39552" y="3751718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712968" cy="4824536"/>
          </a:xfrm>
        </p:spPr>
        <p:txBody>
          <a:bodyPr/>
          <a:lstStyle/>
          <a:p>
            <a:pPr algn="just"/>
            <a:r>
              <a:rPr lang="en-US" sz="2400" dirty="0" smtClean="0"/>
              <a:t>For each </a:t>
            </a:r>
            <a:r>
              <a:rPr lang="en-US" sz="2400" b="1" dirty="0" smtClean="0"/>
              <a:t>provider</a:t>
            </a:r>
            <a:r>
              <a:rPr lang="en-US" sz="2400" dirty="0" smtClean="0"/>
              <a:t> the available </a:t>
            </a:r>
            <a:r>
              <a:rPr lang="en-US" sz="2400" b="1" dirty="0" smtClean="0"/>
              <a:t>Virtual Appliances</a:t>
            </a:r>
            <a:r>
              <a:rPr lang="en-US" sz="2400" dirty="0" smtClean="0"/>
              <a:t> and </a:t>
            </a:r>
            <a:r>
              <a:rPr lang="en-US" sz="2400" b="1" dirty="0" smtClean="0"/>
              <a:t>resource templates</a:t>
            </a:r>
            <a:r>
              <a:rPr lang="en-US" sz="2400" dirty="0" smtClean="0"/>
              <a:t> will be shown.</a:t>
            </a:r>
            <a:endParaRPr lang="en-US" sz="2400" dirty="0"/>
          </a:p>
          <a:p>
            <a:pPr algn="just"/>
            <a:r>
              <a:rPr lang="en-US" sz="2400" dirty="0" smtClean="0"/>
              <a:t>Choose one of the available provider publishing the </a:t>
            </a:r>
            <a:r>
              <a:rPr lang="en-US" sz="2400" b="1" dirty="0" err="1" smtClean="0"/>
              <a:t>Jupyter</a:t>
            </a:r>
            <a:r>
              <a:rPr lang="en-US" sz="2400" b="1" dirty="0" smtClean="0"/>
              <a:t> Notebook VA</a:t>
            </a:r>
            <a:r>
              <a:rPr lang="en-US" sz="2400" dirty="0" smtClean="0"/>
              <a:t> and identify the following IDs:</a:t>
            </a:r>
          </a:p>
          <a:p>
            <a:pPr marL="1071563" lvl="2" indent="-271463" algn="just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cloud provider endpoint </a:t>
            </a:r>
            <a:r>
              <a:rPr lang="en-US" sz="2400" dirty="0" smtClean="0"/>
              <a:t>you want to use</a:t>
            </a:r>
          </a:p>
          <a:p>
            <a:pPr marL="1071563" lvl="2" indent="-271463" algn="just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err="1" smtClean="0"/>
              <a:t>Jupyter</a:t>
            </a:r>
            <a:r>
              <a:rPr lang="en-US" sz="2400" dirty="0" smtClean="0"/>
              <a:t> Notebook </a:t>
            </a:r>
            <a:r>
              <a:rPr lang="en-US" sz="2400" b="1" dirty="0" smtClean="0">
                <a:solidFill>
                  <a:srgbClr val="FF0000"/>
                </a:solidFill>
              </a:rPr>
              <a:t>VA image ID</a:t>
            </a:r>
            <a:r>
              <a:rPr lang="en-US" sz="2400" dirty="0" smtClean="0"/>
              <a:t> for that provider</a:t>
            </a:r>
          </a:p>
          <a:p>
            <a:pPr marL="1071563" lvl="2" indent="-271463" algn="just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resource template ID</a:t>
            </a:r>
            <a:r>
              <a:rPr lang="en-US" sz="2400" dirty="0" smtClean="0"/>
              <a:t> the VM should use (</a:t>
            </a:r>
            <a:r>
              <a:rPr lang="en-US" sz="2400" b="1" dirty="0" smtClean="0">
                <a:solidFill>
                  <a:srgbClr val="FF0000"/>
                </a:solidFill>
              </a:rPr>
              <a:t>smallest!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b="1" u="sng" dirty="0" smtClean="0"/>
              <a:t>Save these IDs for the next exercises!</a:t>
            </a:r>
          </a:p>
          <a:p>
            <a:pPr algn="just"/>
            <a:endParaRPr lang="en-US" sz="2400" b="1" u="sng" dirty="0" smtClean="0"/>
          </a:p>
          <a:p>
            <a:pPr algn="just"/>
            <a:r>
              <a:rPr lang="en-US" sz="2400" b="1" dirty="0" smtClean="0"/>
              <a:t>For Python developers </a:t>
            </a: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</a:p>
          <a:p>
            <a:pPr marL="0" indent="0" algn="ctr">
              <a:buNone/>
            </a:pPr>
            <a:r>
              <a:rPr lang="en-US" sz="20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2000" dirty="0" smtClean="0">
                <a:sym typeface="Wingdings" panose="05000000000000000000" pitchFamily="2" charset="2"/>
                <a:hlinkClick r:id="rId3"/>
              </a:rPr>
              <a:t>github.com/EGI-FCTF/di4r-training/tree/master/pyEGIAppDB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endParaRPr lang="en-US" sz="2400" b="1" u="sng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Querying the EGI </a:t>
            </a:r>
            <a:r>
              <a:rPr lang="en-GB" dirty="0" err="1" smtClean="0"/>
              <a:t>AppDB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4"/>
              </a:rPr>
              <a:t>https://github.com/EGI-FCTF/di4r-training/tree/master/jEGIAppDB</a:t>
            </a:r>
            <a:endParaRPr lang="en-GB" noProof="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40000"/>
          </a:xfrm>
        </p:spPr>
        <p:txBody>
          <a:bodyPr>
            <a:noAutofit/>
          </a:bodyPr>
          <a:lstStyle/>
          <a:p>
            <a:r>
              <a:rPr lang="en-GB" sz="3600" u="sng" noProof="0" dirty="0" smtClean="0"/>
              <a:t>Exercise </a:t>
            </a:r>
            <a:r>
              <a:rPr lang="en-GB" sz="3600" u="sng" dirty="0"/>
              <a:t>2</a:t>
            </a:r>
            <a:r>
              <a:rPr lang="en-GB" sz="3600" u="sng" noProof="0" dirty="0" smtClean="0"/>
              <a:t>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Start your </a:t>
            </a:r>
            <a:r>
              <a:rPr lang="en-GB" sz="3600" noProof="0" dirty="0" err="1" smtClean="0"/>
              <a:t>Jupyter</a:t>
            </a:r>
            <a:r>
              <a:rPr lang="en-GB" sz="3600" noProof="0" dirty="0" smtClean="0"/>
              <a:t> Notebook </a:t>
            </a:r>
            <a:br>
              <a:rPr lang="en-GB" sz="3600" noProof="0" dirty="0" smtClean="0"/>
            </a:br>
            <a:r>
              <a:rPr lang="en-GB" sz="3600" noProof="0" dirty="0" smtClean="0"/>
              <a:t>in the EGI </a:t>
            </a:r>
            <a:r>
              <a:rPr lang="en-GB" sz="3600" noProof="0" dirty="0" err="1" smtClean="0"/>
              <a:t>FedCloud</a:t>
            </a:r>
            <a:r>
              <a:rPr lang="en-GB" sz="3600" noProof="0" dirty="0" smtClean="0"/>
              <a:t> infrastructure</a:t>
            </a:r>
            <a:endParaRPr lang="en-GB" sz="3600" noProof="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39552" y="2564904"/>
            <a:ext cx="8208913" cy="3124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0" dirty="0" smtClean="0">
                <a:solidFill>
                  <a:schemeClr val="tx1"/>
                </a:solidFill>
              </a:rPr>
              <a:t>In this exercise we will show how use the </a:t>
            </a:r>
            <a:r>
              <a:rPr lang="en-US" sz="2200" b="0" dirty="0" err="1" smtClean="0">
                <a:solidFill>
                  <a:schemeClr val="tx1"/>
                </a:solidFill>
              </a:rPr>
              <a:t>jOCCI</a:t>
            </a:r>
            <a:r>
              <a:rPr lang="en-US" sz="2200" b="0" dirty="0" smtClean="0">
                <a:solidFill>
                  <a:schemeClr val="tx1"/>
                </a:solidFill>
              </a:rPr>
              <a:t> APIs 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Create</a:t>
            </a:r>
            <a:r>
              <a:rPr lang="en-US" sz="2200" b="0" dirty="0" smtClean="0">
                <a:solidFill>
                  <a:schemeClr val="tx1"/>
                </a:solidFill>
              </a:rPr>
              <a:t> your </a:t>
            </a:r>
            <a:r>
              <a:rPr lang="en-US" sz="2200" b="0" dirty="0" err="1" smtClean="0">
                <a:solidFill>
                  <a:schemeClr val="tx1"/>
                </a:solidFill>
              </a:rPr>
              <a:t>Jupyter</a:t>
            </a:r>
            <a:r>
              <a:rPr lang="en-US" sz="2200" b="0" dirty="0" smtClean="0">
                <a:solidFill>
                  <a:schemeClr val="tx1"/>
                </a:solidFill>
              </a:rPr>
              <a:t> Notebook in one of the cloud providers of the EGI federation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Specify the contextualization script to inject your SSH public-key and run a script at boot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Get</a:t>
            </a:r>
            <a:r>
              <a:rPr lang="en-US" sz="2200" b="0" dirty="0" smtClean="0">
                <a:solidFill>
                  <a:schemeClr val="tx1"/>
                </a:solidFill>
              </a:rPr>
              <a:t> the IP address of your running server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Attach</a:t>
            </a:r>
            <a:r>
              <a:rPr lang="en-US" sz="2200" b="0" dirty="0" smtClean="0">
                <a:solidFill>
                  <a:schemeClr val="tx1"/>
                </a:solidFill>
              </a:rPr>
              <a:t> a public network IP (if necessary)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Access</a:t>
            </a:r>
            <a:r>
              <a:rPr lang="en-US" sz="2200" b="0" dirty="0" smtClean="0">
                <a:solidFill>
                  <a:schemeClr val="tx1"/>
                </a:solidFill>
              </a:rPr>
              <a:t> the </a:t>
            </a:r>
            <a:r>
              <a:rPr lang="en-US" sz="2200" b="0" dirty="0" err="1" smtClean="0">
                <a:solidFill>
                  <a:schemeClr val="tx1"/>
                </a:solidFill>
              </a:rPr>
              <a:t>Jupyter</a:t>
            </a:r>
            <a:r>
              <a:rPr lang="en-US" sz="2200" b="0" dirty="0" smtClean="0">
                <a:solidFill>
                  <a:schemeClr val="tx1"/>
                </a:solidFill>
              </a:rPr>
              <a:t> Notebook via SSH/Web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20 min.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Contextualization in </a:t>
            </a:r>
            <a:r>
              <a:rPr lang="en-GB" noProof="0" dirty="0" err="1" smtClean="0"/>
              <a:t>FedCloud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95536" y="1308896"/>
            <a:ext cx="8424936" cy="4784400"/>
          </a:xfrm>
        </p:spPr>
        <p:txBody>
          <a:bodyPr>
            <a:normAutofit/>
          </a:bodyPr>
          <a:lstStyle/>
          <a:p>
            <a:pPr algn="just"/>
            <a:r>
              <a:rPr lang="en-GB" sz="2400" noProof="0" dirty="0"/>
              <a:t>Contextualization requires passing some data to the VMs </a:t>
            </a:r>
            <a:r>
              <a:rPr lang="en-GB" sz="2400" noProof="0" dirty="0" smtClean="0"/>
              <a:t>on instantiation (the context)</a:t>
            </a:r>
            <a:endParaRPr lang="en-GB" sz="2400" noProof="0" dirty="0"/>
          </a:p>
          <a:p>
            <a:pPr algn="just"/>
            <a:r>
              <a:rPr lang="en-GB" sz="2400" dirty="0"/>
              <a:t>OCCI extensions specify how to pass context to the VM</a:t>
            </a:r>
          </a:p>
          <a:p>
            <a:pPr lvl="1" algn="just"/>
            <a:r>
              <a:rPr lang="en-GB" sz="2000" dirty="0"/>
              <a:t>BUT not how the data will be available!</a:t>
            </a:r>
          </a:p>
          <a:p>
            <a:pPr algn="just"/>
            <a:r>
              <a:rPr lang="en-GB" sz="2400" dirty="0"/>
              <a:t>Each </a:t>
            </a:r>
            <a:r>
              <a:rPr lang="en-GB" sz="2400" dirty="0" smtClean="0"/>
              <a:t>cloud provider can have different mechanisms</a:t>
            </a:r>
            <a:endParaRPr lang="en-GB" sz="2400" dirty="0"/>
          </a:p>
          <a:p>
            <a:pPr lvl="1" algn="just"/>
            <a:r>
              <a:rPr lang="en-GB" sz="2000" dirty="0"/>
              <a:t>metadata server at a known location</a:t>
            </a:r>
          </a:p>
          <a:p>
            <a:pPr lvl="1" algn="just"/>
            <a:r>
              <a:rPr lang="en-GB" sz="2000" dirty="0" err="1" smtClean="0"/>
              <a:t>iso</a:t>
            </a:r>
            <a:r>
              <a:rPr lang="en-GB" sz="2000" dirty="0" smtClean="0"/>
              <a:t> filesystem </a:t>
            </a:r>
            <a:r>
              <a:rPr lang="en-GB" sz="2000" dirty="0"/>
              <a:t>attached to the VM</a:t>
            </a:r>
          </a:p>
          <a:p>
            <a:pPr lvl="1" algn="just"/>
            <a:r>
              <a:rPr lang="en-GB" sz="2000" dirty="0"/>
              <a:t>file injection into the VM image</a:t>
            </a:r>
          </a:p>
          <a:p>
            <a:pPr lvl="1" algn="just"/>
            <a:r>
              <a:rPr lang="en-GB" sz="2000" dirty="0"/>
              <a:t>…</a:t>
            </a:r>
          </a:p>
          <a:p>
            <a:pPr algn="just"/>
            <a:r>
              <a:rPr lang="en-GB" sz="2400" dirty="0">
                <a:solidFill>
                  <a:srgbClr val="FF0000"/>
                </a:solidFill>
              </a:rPr>
              <a:t>cloud-</a:t>
            </a:r>
            <a:r>
              <a:rPr lang="en-GB" sz="2400" dirty="0" err="1">
                <a:solidFill>
                  <a:srgbClr val="FF0000"/>
                </a:solidFill>
              </a:rPr>
              <a:t>init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is the preferred tool to abstract </a:t>
            </a:r>
            <a:r>
              <a:rPr lang="en-GB" sz="2400" dirty="0" smtClean="0"/>
              <a:t>this, all VA in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include it!</a:t>
            </a:r>
            <a:endParaRPr lang="en-GB" sz="240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</a:t>
            </a:r>
            <a:r>
              <a:rPr lang="es-ES" dirty="0" err="1" smtClean="0"/>
              <a:t>loud-init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23528" y="1341438"/>
            <a:ext cx="8424936" cy="478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cloud-</a:t>
            </a:r>
            <a:r>
              <a:rPr lang="en-GB" dirty="0" err="1"/>
              <a:t>init</a:t>
            </a:r>
            <a:r>
              <a:rPr lang="en-GB" dirty="0"/>
              <a:t> abstracts the different ways of providing context to the VM and defines a format for the data</a:t>
            </a:r>
          </a:p>
          <a:p>
            <a:pPr algn="just"/>
            <a:r>
              <a:rPr lang="en-GB" dirty="0"/>
              <a:t>cloud-</a:t>
            </a:r>
            <a:r>
              <a:rPr lang="en-GB" dirty="0" err="1"/>
              <a:t>init</a:t>
            </a:r>
            <a:r>
              <a:rPr lang="en-GB" dirty="0"/>
              <a:t> is able to:</a:t>
            </a:r>
          </a:p>
          <a:p>
            <a:pPr lvl="1" algn="just"/>
            <a:r>
              <a:rPr lang="en-GB" dirty="0"/>
              <a:t>configure network, users, </a:t>
            </a:r>
            <a:r>
              <a:rPr lang="en-GB" b="1" dirty="0" err="1">
                <a:solidFill>
                  <a:srgbClr val="4F81BD"/>
                </a:solidFill>
              </a:rPr>
              <a:t>ssh</a:t>
            </a:r>
            <a:r>
              <a:rPr lang="en-GB" b="1" dirty="0">
                <a:solidFill>
                  <a:srgbClr val="4F81BD"/>
                </a:solidFill>
              </a:rPr>
              <a:t> keys</a:t>
            </a:r>
            <a:r>
              <a:rPr lang="en-GB" dirty="0"/>
              <a:t>, </a:t>
            </a:r>
            <a:r>
              <a:rPr lang="en-GB" dirty="0" err="1"/>
              <a:t>filesystems</a:t>
            </a:r>
            <a:r>
              <a:rPr lang="en-GB" dirty="0"/>
              <a:t>,</a:t>
            </a:r>
          </a:p>
          <a:p>
            <a:pPr lvl="1" algn="just"/>
            <a:r>
              <a:rPr lang="en-GB" b="1" dirty="0">
                <a:solidFill>
                  <a:srgbClr val="4F81BD"/>
                </a:solidFill>
              </a:rPr>
              <a:t>install packages,</a:t>
            </a:r>
          </a:p>
          <a:p>
            <a:pPr lvl="1" algn="just"/>
            <a:r>
              <a:rPr lang="en-GB" dirty="0"/>
              <a:t>execute arbitrary commands,</a:t>
            </a:r>
          </a:p>
          <a:p>
            <a:pPr lvl="1" algn="just"/>
            <a:r>
              <a:rPr lang="en-GB" b="1" dirty="0">
                <a:solidFill>
                  <a:schemeClr val="accent1"/>
                </a:solidFill>
              </a:rPr>
              <a:t>execute user provided scripts,</a:t>
            </a:r>
          </a:p>
          <a:p>
            <a:pPr lvl="1" algn="just"/>
            <a:r>
              <a:rPr lang="en-GB" dirty="0"/>
              <a:t>invoke puppet or chef for configuration</a:t>
            </a:r>
          </a:p>
          <a:p>
            <a:pPr lvl="1" algn="just"/>
            <a:r>
              <a:rPr lang="en-GB" dirty="0"/>
              <a:t>…</a:t>
            </a:r>
          </a:p>
          <a:p>
            <a:pPr algn="just"/>
            <a:r>
              <a:rPr lang="en-GB" dirty="0"/>
              <a:t>cloud-</a:t>
            </a:r>
            <a:r>
              <a:rPr lang="en-GB" dirty="0" err="1"/>
              <a:t>init</a:t>
            </a:r>
            <a:r>
              <a:rPr lang="en-GB" dirty="0"/>
              <a:t> documentation contains examples for all the supported options: </a:t>
            </a:r>
            <a:r>
              <a:rPr lang="en-GB" dirty="0">
                <a:hlinkClick r:id="rId3"/>
              </a:rPr>
              <a:t>http://cloudinit.readthedocs.org/</a:t>
            </a:r>
            <a:r>
              <a:rPr lang="en-GB" dirty="0"/>
              <a:t> </a:t>
            </a:r>
          </a:p>
          <a:p>
            <a:pPr algn="just"/>
            <a:endParaRPr lang="es-E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740944"/>
            <a:ext cx="8424936" cy="39203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conceptual model of the EGI Federated Cloud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Obtain skills in using the interfaces of the EGI Federated Cloud programmatically</a:t>
            </a:r>
          </a:p>
          <a:p>
            <a:pPr marL="914400" lvl="1" indent="-514350"/>
            <a:r>
              <a:rPr lang="en-GB" sz="2000" dirty="0" smtClean="0"/>
              <a:t>Discover available appliances and resources</a:t>
            </a:r>
          </a:p>
          <a:p>
            <a:pPr marL="914400" lvl="1" indent="-514350"/>
            <a:r>
              <a:rPr lang="en-GB" sz="2000" dirty="0" smtClean="0"/>
              <a:t>Manage Virtual Machines</a:t>
            </a:r>
          </a:p>
          <a:p>
            <a:pPr marL="914400" lvl="1" indent="-514350"/>
            <a:r>
              <a:rPr lang="en-GB" sz="2000" dirty="0" smtClean="0"/>
              <a:t>Manage Block Storage</a:t>
            </a:r>
          </a:p>
          <a:p>
            <a:pPr marL="914400" lvl="1" indent="-514350"/>
            <a:r>
              <a:rPr lang="en-GB" sz="2000" dirty="0" smtClean="0"/>
              <a:t>Manage 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how to become an active user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916832"/>
            <a:ext cx="8542337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Start the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1600" dirty="0" smtClean="0">
                <a:sym typeface="Wingdings" panose="05000000000000000000" pitchFamily="2" charset="2"/>
                <a:hlinkClick r:id="rId3"/>
              </a:rPr>
              <a:t>github.com/EGI-FCTF/di4r-training/tree/master/jOCCI-create-resources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124744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the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-create-resources </a:t>
            </a:r>
            <a:r>
              <a:rPr lang="en-GB" sz="2200" dirty="0" smtClean="0">
                <a:solidFill>
                  <a:srgbClr val="002060"/>
                </a:solidFill>
              </a:rPr>
              <a:t>project</a:t>
            </a:r>
            <a:r>
              <a:rPr lang="en-GB" sz="2200" b="1" dirty="0" smtClean="0">
                <a:solidFill>
                  <a:srgbClr val="002060"/>
                </a:solidFill>
              </a:rPr>
              <a:t> </a:t>
            </a:r>
            <a:r>
              <a:rPr lang="en-GB" sz="2200" dirty="0" smtClean="0"/>
              <a:t>to create a </a:t>
            </a:r>
            <a:r>
              <a:rPr lang="en-GB" sz="2200" dirty="0" err="1" smtClean="0"/>
              <a:t>Jupyter</a:t>
            </a:r>
            <a:r>
              <a:rPr lang="en-GB" sz="2200" dirty="0" smtClean="0"/>
              <a:t> Notebook :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851920" y="1556792"/>
            <a:ext cx="5112568" cy="936104"/>
          </a:xfrm>
          <a:prstGeom prst="roundRect">
            <a:avLst/>
          </a:prstGeom>
          <a:solidFill>
            <a:srgbClr val="FFC000">
              <a:alpha val="5882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 the </a:t>
            </a:r>
            <a:r>
              <a:rPr lang="en-GB" b="1" dirty="0">
                <a:solidFill>
                  <a:srgbClr val="FF0000"/>
                </a:solidFill>
              </a:rPr>
              <a:t>cloud provider endpoint</a:t>
            </a:r>
            <a:r>
              <a:rPr lang="en-GB" b="1" dirty="0"/>
              <a:t>, the </a:t>
            </a:r>
            <a:r>
              <a:rPr lang="en-GB" b="1" dirty="0">
                <a:solidFill>
                  <a:srgbClr val="FF0000"/>
                </a:solidFill>
              </a:rPr>
              <a:t>resource template ID</a:t>
            </a:r>
            <a:r>
              <a:rPr lang="en-GB" b="1" dirty="0"/>
              <a:t> and the </a:t>
            </a:r>
            <a:r>
              <a:rPr lang="en-GB" b="1" dirty="0">
                <a:solidFill>
                  <a:srgbClr val="FF0000"/>
                </a:solidFill>
              </a:rPr>
              <a:t>VA image ID</a:t>
            </a:r>
            <a:r>
              <a:rPr lang="en-GB" b="1" dirty="0"/>
              <a:t> you have </a:t>
            </a:r>
            <a:r>
              <a:rPr lang="en-GB" b="1" dirty="0" smtClean="0"/>
              <a:t>found!</a:t>
            </a:r>
            <a:endParaRPr lang="en-GB" b="1" dirty="0"/>
          </a:p>
        </p:txBody>
      </p:sp>
      <p:cxnSp>
        <p:nvCxnSpPr>
          <p:cNvPr id="9" name="Connettore 2 8"/>
          <p:cNvCxnSpPr>
            <a:stCxn id="4" idx="2"/>
          </p:cNvCxnSpPr>
          <p:nvPr/>
        </p:nvCxnSpPr>
        <p:spPr>
          <a:xfrm>
            <a:off x="6408204" y="2492896"/>
            <a:ext cx="1260140" cy="225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4" idx="2"/>
          </p:cNvCxnSpPr>
          <p:nvPr/>
        </p:nvCxnSpPr>
        <p:spPr>
          <a:xfrm flipH="1">
            <a:off x="3167844" y="2492896"/>
            <a:ext cx="324036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4" idx="2"/>
          </p:cNvCxnSpPr>
          <p:nvPr/>
        </p:nvCxnSpPr>
        <p:spPr>
          <a:xfrm flipH="1">
            <a:off x="3995936" y="2492896"/>
            <a:ext cx="24122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39552" y="4221088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83569" y="5951916"/>
            <a:ext cx="5168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39552" y="6290659"/>
            <a:ext cx="2628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67544" y="4941168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/>
          <p:cNvSpPr txBox="1">
            <a:spLocks/>
          </p:cNvSpPr>
          <p:nvPr/>
        </p:nvSpPr>
        <p:spPr>
          <a:xfrm>
            <a:off x="539552" y="3606484"/>
            <a:ext cx="8279250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Start your </a:t>
            </a:r>
            <a:r>
              <a:rPr lang="en-GB" sz="2400" dirty="0" err="1" smtClean="0"/>
              <a:t>Jupyter</a:t>
            </a:r>
            <a:r>
              <a:rPr lang="en-GB" sz="2400" dirty="0" smtClean="0"/>
              <a:t> Notebook and </a:t>
            </a:r>
            <a:r>
              <a:rPr lang="it-IT" sz="2400" b="1" u="sng" dirty="0" smtClean="0"/>
              <a:t>s</a:t>
            </a:r>
            <a:r>
              <a:rPr lang="en-GB" sz="2400" b="1" u="sng" dirty="0" err="1" smtClean="0"/>
              <a:t>ave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OCCI VM ID!</a:t>
            </a:r>
            <a:endParaRPr lang="en-GB" sz="2400" dirty="0" smtClean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Start the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en-US" sz="1600" dirty="0" smtClean="0">
                <a:sym typeface="Wingdings" panose="05000000000000000000" pitchFamily="2" charset="2"/>
                <a:hlinkClick r:id="rId2"/>
              </a:rPr>
              <a:t>github.com/EGI-FCTF/di4r-training/tree/master/jOCCI-create-resources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79984"/>
            <a:ext cx="8513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429000"/>
            <a:ext cx="576064" cy="576064"/>
          </a:xfrm>
          <a:prstGeom prst="rect">
            <a:avLst/>
          </a:prstGeom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8" y="1628800"/>
            <a:ext cx="765633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10750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-describe-resources</a:t>
            </a:r>
            <a:r>
              <a:rPr lang="en-GB" sz="2200" dirty="0" smtClean="0"/>
              <a:t> project to get the network IP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 attributes about your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https://github.com/EGI-FCTF/di4r-training/tree/master/jOCCI-describe-resources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endParaRPr lang="en-GB" sz="3100" noProof="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07504" y="5661248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C</a:t>
            </a:r>
            <a:r>
              <a:rPr lang="it-IT" sz="2200" dirty="0" err="1" smtClean="0"/>
              <a:t>heck</a:t>
            </a:r>
            <a:r>
              <a:rPr lang="it-IT" sz="2200" dirty="0" smtClean="0"/>
              <a:t> </a:t>
            </a:r>
            <a:r>
              <a:rPr lang="it-IT" sz="2200" dirty="0"/>
              <a:t>the </a:t>
            </a:r>
            <a:r>
              <a:rPr lang="it-IT" sz="2200" b="1" dirty="0" err="1">
                <a:solidFill>
                  <a:srgbClr val="FF0000"/>
                </a:solidFill>
              </a:rPr>
              <a:t>occi.networkinterface.address</a:t>
            </a:r>
            <a:r>
              <a:rPr lang="it-IT" sz="2200" dirty="0"/>
              <a:t> </a:t>
            </a:r>
            <a:r>
              <a:rPr lang="it-IT" sz="2200" dirty="0" err="1" smtClean="0"/>
              <a:t>tag</a:t>
            </a:r>
            <a:r>
              <a:rPr lang="it-IT" sz="2200" dirty="0" smtClean="0"/>
              <a:t> to </a:t>
            </a:r>
            <a:r>
              <a:rPr lang="it-IT" sz="2200" dirty="0" err="1" smtClean="0"/>
              <a:t>get</a:t>
            </a:r>
            <a:r>
              <a:rPr lang="it-IT" sz="2200" dirty="0" smtClean="0"/>
              <a:t> the IP </a:t>
            </a:r>
            <a:r>
              <a:rPr lang="it-IT" sz="2200" dirty="0" err="1" smtClean="0"/>
              <a:t>address</a:t>
            </a:r>
            <a:endParaRPr lang="it-IT" sz="22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827584" y="3842387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27584" y="2708920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827584" y="3340967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2630"/>
            <a:ext cx="7992888" cy="1282154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VM Networking</a:t>
            </a:r>
            <a:br>
              <a:rPr lang="en-US" dirty="0" smtClean="0"/>
            </a:br>
            <a:r>
              <a:rPr lang="en-US" sz="18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en-US" sz="1800" dirty="0" smtClean="0">
                <a:sym typeface="Wingdings" panose="05000000000000000000" pitchFamily="2" charset="2"/>
                <a:hlinkClick r:id="rId2"/>
              </a:rPr>
              <a:t>github.com/EGI-FCTF/di4r-training/tree/master/checkIP</a:t>
            </a:r>
            <a:r>
              <a:rPr lang="en-US" sz="1800" dirty="0" smtClean="0">
                <a:sym typeface="Wingdings" panose="05000000000000000000" pitchFamily="2" charset="2"/>
              </a:rPr>
              <a:t/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github.com/EGI-FCTF/di4r-training/tree/master/jOCCI-list-resources</a:t>
            </a:r>
            <a:r>
              <a:rPr lang="en-US" sz="1800" dirty="0" smtClean="0">
                <a:sym typeface="Wingdings" panose="05000000000000000000" pitchFamily="2" charset="2"/>
              </a:rPr>
              <a:t/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  <a:hlinkClick r:id="rId4"/>
              </a:rPr>
              <a:t>https://github.com/EGI-FCTF/di4r-training/tree/master/jOCCI-attach-resources</a:t>
            </a:r>
            <a:endParaRPr lang="en-GB" dirty="0"/>
          </a:p>
        </p:txBody>
      </p:sp>
      <p:sp>
        <p:nvSpPr>
          <p:cNvPr id="8" name="Rettangolo arrotondato 7"/>
          <p:cNvSpPr/>
          <p:nvPr/>
        </p:nvSpPr>
        <p:spPr>
          <a:xfrm>
            <a:off x="1979712" y="2710290"/>
            <a:ext cx="280831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Does your </a:t>
            </a:r>
            <a:r>
              <a:rPr lang="en-GB" sz="2200" dirty="0" err="1" smtClean="0">
                <a:solidFill>
                  <a:schemeClr val="tx1"/>
                </a:solidFill>
              </a:rPr>
              <a:t>Jupyter</a:t>
            </a:r>
            <a:r>
              <a:rPr lang="en-GB" sz="2200" dirty="0" smtClean="0">
                <a:solidFill>
                  <a:schemeClr val="tx1"/>
                </a:solidFill>
              </a:rPr>
              <a:t> Notebook has </a:t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tx1"/>
                </a:solidFill>
              </a:rPr>
              <a:t>a </a:t>
            </a:r>
            <a:r>
              <a:rPr lang="en-GB" sz="2200" dirty="0">
                <a:solidFill>
                  <a:schemeClr val="tx1"/>
                </a:solidFill>
              </a:rPr>
              <a:t>public </a:t>
            </a:r>
            <a:r>
              <a:rPr lang="en-GB" sz="2200" dirty="0" smtClean="0">
                <a:solidFill>
                  <a:schemeClr val="tx1"/>
                </a:solidFill>
              </a:rPr>
              <a:t>IP address ?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868144" y="2926314"/>
            <a:ext cx="295232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Access the </a:t>
            </a:r>
            <a:r>
              <a:rPr lang="en-GB" sz="2200" dirty="0" err="1" smtClean="0">
                <a:solidFill>
                  <a:schemeClr val="tx1"/>
                </a:solidFill>
              </a:rPr>
              <a:t>Jupyter</a:t>
            </a:r>
            <a:r>
              <a:rPr lang="en-GB" sz="2200" dirty="0" smtClean="0">
                <a:solidFill>
                  <a:schemeClr val="tx1"/>
                </a:solidFill>
              </a:rPr>
              <a:t> Notebook server </a:t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tx1"/>
                </a:solidFill>
              </a:rPr>
              <a:t>(next slide)</a:t>
            </a:r>
            <a:endParaRPr lang="en-GB" sz="2200" dirty="0">
              <a:solidFill>
                <a:schemeClr val="tx1"/>
              </a:solidFill>
            </a:endParaRPr>
          </a:p>
        </p:txBody>
      </p:sp>
      <p:cxnSp>
        <p:nvCxnSpPr>
          <p:cNvPr id="14" name="Connettore 4 13"/>
          <p:cNvCxnSpPr/>
          <p:nvPr/>
        </p:nvCxnSpPr>
        <p:spPr>
          <a:xfrm rot="10800000" flipV="1">
            <a:off x="1331640" y="3214346"/>
            <a:ext cx="648072" cy="10801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2"/>
          <p:cNvSpPr txBox="1">
            <a:spLocks/>
          </p:cNvSpPr>
          <p:nvPr/>
        </p:nvSpPr>
        <p:spPr>
          <a:xfrm>
            <a:off x="1331640" y="2782298"/>
            <a:ext cx="57606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200" b="1" dirty="0" smtClean="0">
                <a:latin typeface="+mn-lt"/>
              </a:rPr>
              <a:t>No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51520" y="4294466"/>
            <a:ext cx="799288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 Use the </a:t>
            </a:r>
            <a:r>
              <a:rPr lang="en-GB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checkIP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utility to check if an IP address is</a:t>
            </a:r>
            <a:r>
              <a:rPr lang="it-IT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public/private</a:t>
            </a:r>
            <a:endParaRPr lang="en-GB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just"/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Use 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en-GB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jOCCI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-list-resources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source code to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list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the public network 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ID of your selected provider</a:t>
            </a:r>
            <a:endParaRPr lang="it-IT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just">
              <a:buFont typeface="Wingdings"/>
              <a:buChar char="è"/>
            </a:pP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Use the </a:t>
            </a:r>
            <a:r>
              <a:rPr lang="en-GB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jOCCI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-attach-resources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source code to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attach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the public network ID to your active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 VM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4860032" y="2854306"/>
            <a:ext cx="57606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b="1" dirty="0" smtClean="0">
                <a:latin typeface="+mn-lt"/>
              </a:rPr>
              <a:t>Yes</a:t>
            </a:r>
            <a:endParaRPr lang="en-GB" sz="2200" b="1" dirty="0" smtClean="0">
              <a:latin typeface="+mn-lt"/>
            </a:endParaRPr>
          </a:p>
        </p:txBody>
      </p:sp>
      <p:cxnSp>
        <p:nvCxnSpPr>
          <p:cNvPr id="25" name="Connettore 4 24"/>
          <p:cNvCxnSpPr/>
          <p:nvPr/>
        </p:nvCxnSpPr>
        <p:spPr>
          <a:xfrm>
            <a:off x="4788024" y="3394366"/>
            <a:ext cx="1080120" cy="2520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reen semaphor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18" y="2708920"/>
            <a:ext cx="722819" cy="7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28800"/>
            <a:ext cx="85137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10750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-attach-resources</a:t>
            </a:r>
            <a:r>
              <a:rPr lang="en-GB" sz="2200" dirty="0" smtClean="0"/>
              <a:t> project to attach a public IP address</a:t>
            </a:r>
            <a:endParaRPr lang="it-IT" sz="2200" dirty="0" smtClean="0"/>
          </a:p>
          <a:p>
            <a:pPr algn="just"/>
            <a:endParaRPr lang="en-GB" sz="2200" dirty="0" smtClean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Attach a public network</a:t>
            </a:r>
            <a:br>
              <a:rPr lang="en-GB" dirty="0" smtClean="0"/>
            </a:b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18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github.com/EGI-FCTF/di4r-training/tree/master/jOCCI-attach-resources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GB" sz="1800" noProof="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20891" y="3303645"/>
            <a:ext cx="5256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67544" y="4058411"/>
            <a:ext cx="65527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467544" y="4229472"/>
            <a:ext cx="65527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10750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latin typeface="+mn-lt"/>
              </a:rPr>
              <a:t>Access with the public IP and check the list of kernels supported by your </a:t>
            </a:r>
            <a:r>
              <a:rPr lang="en-GB" sz="2200" dirty="0" err="1" smtClean="0">
                <a:latin typeface="+mn-lt"/>
              </a:rPr>
              <a:t>Jupyter</a:t>
            </a:r>
            <a:r>
              <a:rPr lang="en-GB" sz="2200" dirty="0" smtClean="0">
                <a:latin typeface="+mn-lt"/>
              </a:rPr>
              <a:t> Notebook server:</a:t>
            </a:r>
          </a:p>
        </p:txBody>
      </p:sp>
      <p:sp>
        <p:nvSpPr>
          <p:cNvPr id="16" name="Rectángulo 4"/>
          <p:cNvSpPr/>
          <p:nvPr/>
        </p:nvSpPr>
        <p:spPr>
          <a:xfrm>
            <a:off x="395536" y="2062589"/>
            <a:ext cx="825406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ssh</a:t>
            </a:r>
            <a:r>
              <a:rPr lang="en-GB" dirty="0" smtClean="0">
                <a:latin typeface="Courier"/>
                <a:cs typeface="Courier"/>
              </a:rPr>
              <a:t> centos@&lt;VM_PUBLIC_IP&gt;</a:t>
            </a:r>
            <a:br>
              <a:rPr lang="en-GB" dirty="0" smtClean="0">
                <a:latin typeface="Courier"/>
                <a:cs typeface="Courier"/>
              </a:rPr>
            </a:br>
            <a:r>
              <a:rPr lang="en-GB" dirty="0" smtClean="0">
                <a:latin typeface="Courier"/>
                <a:cs typeface="Courier"/>
              </a:rPr>
              <a:t>]$ </a:t>
            </a:r>
            <a:r>
              <a:rPr lang="en-GB" dirty="0" err="1" smtClean="0">
                <a:latin typeface="Courier"/>
                <a:cs typeface="Courier"/>
              </a:rPr>
              <a:t>jupyter-kernelspec</a:t>
            </a:r>
            <a:r>
              <a:rPr lang="en-GB" dirty="0" smtClean="0">
                <a:latin typeface="Courier"/>
                <a:cs typeface="Courier"/>
              </a:rPr>
              <a:t> list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107504" y="3861048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latin typeface="+mn-lt"/>
              </a:rPr>
              <a:t>Connect to your </a:t>
            </a:r>
            <a:r>
              <a:rPr lang="en-GB" sz="2200" dirty="0" err="1" smtClean="0">
                <a:latin typeface="+mn-lt"/>
              </a:rPr>
              <a:t>Jupyter</a:t>
            </a:r>
            <a:r>
              <a:rPr lang="en-GB" sz="2200" dirty="0" smtClean="0">
                <a:latin typeface="+mn-lt"/>
              </a:rPr>
              <a:t> Notebook:</a:t>
            </a:r>
          </a:p>
        </p:txBody>
      </p:sp>
      <p:sp>
        <p:nvSpPr>
          <p:cNvPr id="20" name="Rectángulo 4"/>
          <p:cNvSpPr/>
          <p:nvPr/>
        </p:nvSpPr>
        <p:spPr>
          <a:xfrm>
            <a:off x="395536" y="4293096"/>
            <a:ext cx="825406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Open your web browser at this URL: https://&lt;VM_PUBLIC_IP&gt;:8888 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Logging into the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endParaRPr lang="en-GB" noProof="0" dirty="0"/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107504" y="28529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latin typeface="+mn-lt"/>
              </a:rPr>
              <a:t>Start the </a:t>
            </a:r>
            <a:r>
              <a:rPr lang="en-GB" sz="2200" dirty="0" err="1" smtClean="0">
                <a:latin typeface="+mn-lt"/>
              </a:rPr>
              <a:t>Jupyter</a:t>
            </a:r>
            <a:r>
              <a:rPr lang="en-GB" sz="2200" dirty="0" smtClean="0">
                <a:latin typeface="+mn-lt"/>
              </a:rPr>
              <a:t> Notebook server:</a:t>
            </a:r>
          </a:p>
        </p:txBody>
      </p:sp>
      <p:sp>
        <p:nvSpPr>
          <p:cNvPr id="21" name="Rectángulo 4"/>
          <p:cNvSpPr/>
          <p:nvPr/>
        </p:nvSpPr>
        <p:spPr>
          <a:xfrm>
            <a:off x="398948" y="3284984"/>
            <a:ext cx="825406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]$ </a:t>
            </a:r>
            <a:r>
              <a:rPr lang="en-GB" dirty="0" err="1" smtClean="0">
                <a:latin typeface="Courier"/>
                <a:cs typeface="Courier"/>
              </a:rPr>
              <a:t>jupyter</a:t>
            </a:r>
            <a:r>
              <a:rPr lang="en-GB" dirty="0" smtClean="0">
                <a:latin typeface="Courier"/>
                <a:cs typeface="Courier"/>
              </a:rPr>
              <a:t> notebook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944"/>
            <a:ext cx="7772400" cy="1440000"/>
          </a:xfrm>
        </p:spPr>
        <p:txBody>
          <a:bodyPr>
            <a:normAutofit/>
          </a:bodyPr>
          <a:lstStyle/>
          <a:p>
            <a:r>
              <a:rPr lang="en-GB" sz="3600" u="sng" noProof="0" dirty="0" smtClean="0"/>
              <a:t>Exercise 3: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Create a persistent storage</a:t>
            </a:r>
            <a:endParaRPr lang="en-GB" sz="36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99593" y="3472408"/>
            <a:ext cx="7848872" cy="22608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0" dirty="0" smtClean="0">
                <a:solidFill>
                  <a:schemeClr val="tx1"/>
                </a:solidFill>
              </a:rPr>
              <a:t>In this exercise we will show how use the </a:t>
            </a:r>
            <a:r>
              <a:rPr lang="en-US" sz="2200" b="0" dirty="0" err="1" smtClean="0">
                <a:solidFill>
                  <a:schemeClr val="tx1"/>
                </a:solidFill>
              </a:rPr>
              <a:t>jOCCI</a:t>
            </a:r>
            <a:r>
              <a:rPr lang="en-US" sz="2200" b="0" dirty="0" smtClean="0">
                <a:solidFill>
                  <a:schemeClr val="tx1"/>
                </a:solidFill>
              </a:rPr>
              <a:t> APIs 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Create</a:t>
            </a:r>
            <a:r>
              <a:rPr lang="en-US" sz="2200" b="0" dirty="0" smtClean="0">
                <a:solidFill>
                  <a:schemeClr val="tx1"/>
                </a:solidFill>
              </a:rPr>
              <a:t> and describe the information of the block storage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Attach</a:t>
            </a:r>
            <a:r>
              <a:rPr lang="en-US" sz="2200" b="0" dirty="0" smtClean="0">
                <a:solidFill>
                  <a:schemeClr val="tx1"/>
                </a:solidFill>
              </a:rPr>
              <a:t> the block storage to the active VM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Manage</a:t>
            </a:r>
            <a:r>
              <a:rPr lang="en-US" sz="2200" b="0" dirty="0" smtClean="0">
                <a:solidFill>
                  <a:schemeClr val="tx1"/>
                </a:solidFill>
              </a:rPr>
              <a:t> the block storage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0 min.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Create a block storage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2"/>
              </a:rPr>
              <a:t>https://github.com/EGI-FCTF/di4r-training/tree/master/jOCCI-create-resources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268760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-create-resources </a:t>
            </a:r>
            <a:r>
              <a:rPr lang="en-GB" sz="2200" dirty="0" smtClean="0"/>
              <a:t>project create a block storage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95450"/>
            <a:ext cx="85232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539552" y="3551634"/>
            <a:ext cx="3672408" cy="106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39552" y="4127698"/>
            <a:ext cx="698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67544" y="2562183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/>
          <p:cNvSpPr txBox="1">
            <a:spLocks/>
          </p:cNvSpPr>
          <p:nvPr/>
        </p:nvSpPr>
        <p:spPr>
          <a:xfrm>
            <a:off x="899592" y="3573016"/>
            <a:ext cx="7127122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Create</a:t>
            </a:r>
            <a:r>
              <a:rPr lang="en-GB" sz="2400" dirty="0" smtClean="0"/>
              <a:t> and </a:t>
            </a:r>
            <a:r>
              <a:rPr lang="it-IT" sz="2400" b="1" u="sng" dirty="0" smtClean="0"/>
              <a:t>s</a:t>
            </a:r>
            <a:r>
              <a:rPr lang="en-GB" sz="2400" b="1" u="sng" dirty="0" err="1" smtClean="0"/>
              <a:t>ave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Block Storage ID!</a:t>
            </a:r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79984"/>
            <a:ext cx="8513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Create a block storage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https://github.com/EGI-FCTF/di4r-training/tree/master/jOCCI-create-resources</a:t>
            </a:r>
            <a:endParaRPr lang="en-GB" noProof="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429000"/>
            <a:ext cx="576064" cy="576064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0979" cy="44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6904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Attach the block storage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github.com/EGI-FCTF/di4r-training/tree/master/jOCCI-attach-resources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-attach-resources </a:t>
            </a:r>
            <a:r>
              <a:rPr lang="en-GB" sz="2200" dirty="0" smtClean="0"/>
              <a:t>project to attach the block storage to your </a:t>
            </a:r>
            <a:r>
              <a:rPr lang="en-GB" sz="2200" dirty="0" err="1" smtClean="0"/>
              <a:t>Jupyter</a:t>
            </a:r>
            <a:r>
              <a:rPr lang="en-GB" sz="2200" dirty="0" smtClean="0"/>
              <a:t> Notebook server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720890" y="3284984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19676" y="4474434"/>
            <a:ext cx="5552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5868144" y="1679511"/>
            <a:ext cx="3096344" cy="1152128"/>
          </a:xfrm>
          <a:prstGeom prst="roundRect">
            <a:avLst/>
          </a:prstGeom>
          <a:solidFill>
            <a:srgbClr val="FFC000">
              <a:alpha val="5882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 </a:t>
            </a:r>
            <a:r>
              <a:rPr lang="en-GB" b="1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OCCI VM ID</a:t>
            </a:r>
            <a:r>
              <a:rPr lang="en-GB" b="1" dirty="0" smtClean="0"/>
              <a:t> and the  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Block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b="1" dirty="0" smtClean="0">
                <a:solidFill>
                  <a:srgbClr val="FF0000"/>
                </a:solidFill>
              </a:rPr>
              <a:t>torage ID </a:t>
            </a:r>
            <a:r>
              <a:rPr lang="en-GB" b="1" dirty="0" smtClean="0">
                <a:solidFill>
                  <a:schemeClr val="bg1"/>
                </a:solidFill>
              </a:rPr>
              <a:t>that you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smtClean="0">
                <a:solidFill>
                  <a:schemeClr val="bg1"/>
                </a:solidFill>
              </a:rPr>
              <a:t>have created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572000" y="2861224"/>
            <a:ext cx="2844318" cy="135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1" idx="2"/>
          </p:cNvCxnSpPr>
          <p:nvPr/>
        </p:nvCxnSpPr>
        <p:spPr>
          <a:xfrm flipH="1">
            <a:off x="5868144" y="2831639"/>
            <a:ext cx="1548172" cy="135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73" y="1236888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to EGI, &amp; EGI Federated Cloud (Boris, 10’)</a:t>
            </a:r>
          </a:p>
          <a:p>
            <a:r>
              <a:rPr lang="en-GB" sz="2400" dirty="0" smtClean="0"/>
              <a:t>Accessing the training infrastructure (Giuseppe, 10’)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Exercise 1: information discovery (Giuseppe, 10’)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Exercise 2: basic OCCI and VM management (Giuseppe, 20’)</a:t>
            </a:r>
            <a:endParaRPr lang="en-GB" sz="18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Exercise 3: Block Storage management (Giuseppe, 20’)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Exercise 4: Cleaning up (Giuseppe, 10’) </a:t>
            </a:r>
          </a:p>
          <a:p>
            <a:endParaRPr lang="en-GB" sz="2400" dirty="0" smtClean="0"/>
          </a:p>
          <a:p>
            <a:r>
              <a:rPr lang="en-GB" sz="2400" dirty="0" smtClean="0"/>
              <a:t>Next steps (Giuseppe, 5’) </a:t>
            </a:r>
          </a:p>
          <a:p>
            <a:r>
              <a:rPr lang="en-GB" sz="2400" dirty="0" smtClean="0"/>
              <a:t>Feedback form (Giuseppe, 5’)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/>
        </p:nvSpPr>
        <p:spPr>
          <a:xfrm>
            <a:off x="109174" y="1196752"/>
            <a:ext cx="871129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-describe-resources</a:t>
            </a:r>
            <a:r>
              <a:rPr lang="en-GB" sz="2200" dirty="0" smtClean="0"/>
              <a:t> project to get the info about the attached block storage</a:t>
            </a:r>
            <a:r>
              <a:rPr lang="it-IT" sz="2200" dirty="0" smtClean="0"/>
              <a:t> (</a:t>
            </a:r>
            <a:r>
              <a:rPr lang="it-IT" sz="2200" dirty="0" err="1" smtClean="0"/>
              <a:t>see</a:t>
            </a:r>
            <a:r>
              <a:rPr lang="it-IT" sz="2200" dirty="0" smtClean="0"/>
              <a:t> </a:t>
            </a:r>
            <a:r>
              <a:rPr lang="it-IT" sz="2200" dirty="0" err="1" smtClean="0"/>
              <a:t>previous</a:t>
            </a:r>
            <a:r>
              <a:rPr lang="it-IT" sz="2200" dirty="0" smtClean="0"/>
              <a:t> </a:t>
            </a:r>
            <a:r>
              <a:rPr lang="it-IT" sz="2200" dirty="0" err="1" smtClean="0"/>
              <a:t>slides</a:t>
            </a:r>
            <a:r>
              <a:rPr lang="it-IT" sz="2200" dirty="0" smtClean="0"/>
              <a:t>)</a:t>
            </a:r>
            <a:endParaRPr lang="en-GB" sz="2200" dirty="0" smtClean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 attributes about your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  <a:hlinkClick r:id="rId2"/>
              </a:rPr>
              <a:t>https://github.com/EGI-FCTF/di4r-training/tree/master/jOCCI-describe-resources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endParaRPr lang="en-GB" sz="3100" noProof="0" dirty="0"/>
          </a:p>
        </p:txBody>
      </p:sp>
      <p:sp>
        <p:nvSpPr>
          <p:cNvPr id="13" name="Marcador de contenido 2"/>
          <p:cNvSpPr txBox="1">
            <a:spLocks noGrp="1"/>
          </p:cNvSpPr>
          <p:nvPr>
            <p:ph sz="half" idx="2"/>
          </p:nvPr>
        </p:nvSpPr>
        <p:spPr>
          <a:xfrm>
            <a:off x="467544" y="2204864"/>
            <a:ext cx="8424936" cy="3959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Links</a:t>
            </a:r>
            <a:r>
              <a:rPr lang="en-GB" sz="18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</a:t>
            </a:r>
            <a:r>
              <a:rPr lang="en-GB" sz="1800" dirty="0">
                <a:latin typeface="Courier"/>
              </a:rPr>
              <a:t>  [[ </a:t>
            </a:r>
            <a:r>
              <a:rPr lang="en-GB" sz="1800" dirty="0">
                <a:latin typeface="Courier"/>
                <a:hlinkClick r:id="rId3"/>
              </a:rPr>
              <a:t>http://schemas.ogf.org/occi/infrastructure#storagelink</a:t>
            </a:r>
            <a:r>
              <a:rPr lang="en-GB" sz="1800" dirty="0">
                <a:latin typeface="Courier"/>
              </a:rPr>
              <a:t> ]]</a:t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&gt;&gt; location: </a:t>
            </a:r>
            <a:r>
              <a:rPr lang="en-GB" sz="1800" b="1" dirty="0">
                <a:solidFill>
                  <a:srgbClr val="FF0000"/>
                </a:solidFill>
                <a:latin typeface="Courier"/>
              </a:rPr>
              <a:t>/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</a:rPr>
              <a:t>link/</a:t>
            </a:r>
            <a:r>
              <a:rPr lang="en-GB" sz="1800" b="1" dirty="0" err="1" smtClean="0">
                <a:solidFill>
                  <a:srgbClr val="FF0000"/>
                </a:solidFill>
                <a:latin typeface="Courier"/>
              </a:rPr>
              <a:t>storagelink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</a:rPr>
              <a:t>/compute_75589_disk_2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occi.core.id = </a:t>
            </a:r>
            <a:r>
              <a:rPr lang="en-GB" sz="1800" dirty="0" smtClean="0">
                <a:latin typeface="Courier"/>
              </a:rPr>
              <a:t>compute_75589_disk_2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dirty="0" err="1">
                <a:latin typeface="Courier"/>
              </a:rPr>
              <a:t>occi.core.title</a:t>
            </a:r>
            <a:r>
              <a:rPr lang="en-GB" sz="1800" dirty="0">
                <a:latin typeface="Courier"/>
              </a:rPr>
              <a:t> = VM_volume_1</a:t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b="1" dirty="0" err="1">
                <a:solidFill>
                  <a:srgbClr val="FF0000"/>
                </a:solidFill>
                <a:latin typeface="Courier"/>
              </a:rPr>
              <a:t>occi.core.target</a:t>
            </a:r>
            <a:r>
              <a:rPr lang="en-GB" sz="1800" b="1" dirty="0">
                <a:solidFill>
                  <a:srgbClr val="FF0000"/>
                </a:solidFill>
                <a:latin typeface="Courier"/>
              </a:rPr>
              <a:t> = /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</a:rPr>
              <a:t>storage/4097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dirty="0" err="1">
                <a:latin typeface="Courier"/>
              </a:rPr>
              <a:t>occi.core.source</a:t>
            </a:r>
            <a:r>
              <a:rPr lang="en-GB" sz="1800" dirty="0">
                <a:latin typeface="Courier"/>
              </a:rPr>
              <a:t> = /</a:t>
            </a:r>
            <a:r>
              <a:rPr lang="en-GB" sz="1800" dirty="0" smtClean="0">
                <a:latin typeface="Courier"/>
              </a:rPr>
              <a:t>compute/75589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b="1" dirty="0" err="1">
                <a:solidFill>
                  <a:srgbClr val="FF0000"/>
                </a:solidFill>
                <a:latin typeface="Courier"/>
              </a:rPr>
              <a:t>occi.storagelink.deviceid</a:t>
            </a:r>
            <a:r>
              <a:rPr lang="en-GB" sz="1800" b="1" dirty="0">
                <a:solidFill>
                  <a:srgbClr val="FF0000"/>
                </a:solidFill>
                <a:latin typeface="Courier"/>
              </a:rPr>
              <a:t> = /dev/</a:t>
            </a:r>
            <a:r>
              <a:rPr lang="en-GB" sz="1800" b="1" dirty="0" err="1">
                <a:solidFill>
                  <a:srgbClr val="FF0000"/>
                </a:solidFill>
                <a:latin typeface="Courier"/>
              </a:rPr>
              <a:t>vdc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dirty="0" err="1">
                <a:latin typeface="Courier"/>
              </a:rPr>
              <a:t>occi.storagelink.state</a:t>
            </a:r>
            <a:r>
              <a:rPr lang="en-GB" sz="1800" dirty="0">
                <a:latin typeface="Courier"/>
              </a:rPr>
              <a:t> = active</a:t>
            </a:r>
            <a:br>
              <a:rPr lang="en-GB" sz="1800" dirty="0">
                <a:latin typeface="Courier"/>
              </a:rPr>
            </a:b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4" name="Llamada con línea 1 9"/>
          <p:cNvSpPr/>
          <p:nvPr/>
        </p:nvSpPr>
        <p:spPr>
          <a:xfrm>
            <a:off x="5076056" y="4941168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8448"/>
              <a:gd name="adj4" fmla="val -4473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 at the VM to manage the volume</a:t>
            </a:r>
            <a:endParaRPr lang="en-GB" dirty="0"/>
          </a:p>
        </p:txBody>
      </p:sp>
      <p:sp>
        <p:nvSpPr>
          <p:cNvPr id="15" name="Llamada con línea 1 10"/>
          <p:cNvSpPr/>
          <p:nvPr/>
        </p:nvSpPr>
        <p:spPr>
          <a:xfrm>
            <a:off x="7092280" y="3645024"/>
            <a:ext cx="1728192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Storage Link ID</a:t>
            </a:r>
            <a:endParaRPr lang="en-GB" dirty="0"/>
          </a:p>
        </p:txBody>
      </p:sp>
      <p:sp>
        <p:nvSpPr>
          <p:cNvPr id="16" name="Llamada con línea 1 9"/>
          <p:cNvSpPr/>
          <p:nvPr/>
        </p:nvSpPr>
        <p:spPr>
          <a:xfrm>
            <a:off x="5076056" y="4149080"/>
            <a:ext cx="2160240" cy="720080"/>
          </a:xfrm>
          <a:prstGeom prst="borderCallout1">
            <a:avLst>
              <a:gd name="adj1" fmla="val 24589"/>
              <a:gd name="adj2" fmla="val 1398"/>
              <a:gd name="adj3" fmla="val 24297"/>
              <a:gd name="adj4" fmla="val -3896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Block Storage ID</a:t>
            </a:r>
            <a:endParaRPr lang="en-GB" dirty="0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Mount your block storage</a:t>
            </a:r>
            <a:endParaRPr lang="en-GB" noProof="0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xfrm>
            <a:off x="395536" y="1268760"/>
            <a:ext cx="8496944" cy="33123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]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centos@&lt;VM_PUBLIC_IP&gt;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]$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b="1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endParaRPr lang="en-GB" sz="1800" b="1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]$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b="1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it-IT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Check</a:t>
            </a: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 the new </a:t>
            </a:r>
            <a:r>
              <a:rPr lang="it-IT" sz="1800" dirty="0" err="1" smtClean="0">
                <a:solidFill>
                  <a:schemeClr val="bg1"/>
                </a:solidFill>
                <a:latin typeface="Courier"/>
                <a:cs typeface="Courier"/>
              </a:rPr>
              <a:t>partition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]$ </a:t>
            </a:r>
            <a:r>
              <a:rPr lang="it-IT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df</a:t>
            </a: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 -h</a:t>
            </a: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]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1784" y="1700809"/>
            <a:ext cx="8062664" cy="1728191"/>
          </a:xfrm>
        </p:spPr>
        <p:txBody>
          <a:bodyPr>
            <a:noAutofit/>
          </a:bodyPr>
          <a:lstStyle/>
          <a:p>
            <a:r>
              <a:rPr lang="en-GB" sz="3600" u="sng" noProof="0" dirty="0" smtClean="0"/>
              <a:t>Exercise </a:t>
            </a:r>
            <a:r>
              <a:rPr lang="en-GB" sz="3600" u="sng" dirty="0"/>
              <a:t>4</a:t>
            </a:r>
            <a:r>
              <a:rPr lang="en-GB" sz="3600" u="sng" noProof="0" dirty="0" smtClean="0"/>
              <a:t>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Clean up, detach and delete  resources</a:t>
            </a:r>
            <a:endParaRPr lang="en-GB" sz="36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99593" y="3760440"/>
            <a:ext cx="7848872" cy="820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0" dirty="0" smtClean="0">
                <a:solidFill>
                  <a:schemeClr val="tx1"/>
                </a:solidFill>
              </a:rPr>
              <a:t>In this exercise we will show how use the </a:t>
            </a:r>
            <a:r>
              <a:rPr lang="en-US" sz="2200" b="0" dirty="0" err="1" smtClean="0">
                <a:solidFill>
                  <a:schemeClr val="tx1"/>
                </a:solidFill>
              </a:rPr>
              <a:t>jOCCI</a:t>
            </a:r>
            <a:r>
              <a:rPr lang="en-US" sz="2200" b="0" dirty="0" smtClean="0">
                <a:solidFill>
                  <a:schemeClr val="tx1"/>
                </a:solidFill>
              </a:rPr>
              <a:t> APIs to </a:t>
            </a:r>
            <a:r>
              <a:rPr lang="en-US" sz="2200" dirty="0" smtClean="0">
                <a:solidFill>
                  <a:schemeClr val="tx1"/>
                </a:solidFill>
              </a:rPr>
              <a:t>detach</a:t>
            </a:r>
            <a:r>
              <a:rPr lang="en-US" sz="2200" b="0" dirty="0" smtClean="0">
                <a:solidFill>
                  <a:schemeClr val="tx1"/>
                </a:solidFill>
              </a:rPr>
              <a:t> and </a:t>
            </a:r>
            <a:r>
              <a:rPr lang="en-US" sz="2200" dirty="0" smtClean="0">
                <a:solidFill>
                  <a:schemeClr val="tx1"/>
                </a:solidFill>
              </a:rPr>
              <a:t>delete</a:t>
            </a:r>
            <a:r>
              <a:rPr lang="en-US" sz="2200" b="0" dirty="0" smtClean="0">
                <a:solidFill>
                  <a:schemeClr val="tx1"/>
                </a:solidFill>
              </a:rPr>
              <a:t> all the allocated resources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1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0 min.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6872"/>
            <a:ext cx="85328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Clean up!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https://github.com/EGI-FCTF/di4r-training/tree/master/jOCCI-delete-resources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0527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-delete-resources </a:t>
            </a:r>
            <a:r>
              <a:rPr lang="en-GB" sz="2200" dirty="0" smtClean="0"/>
              <a:t>project to delete the </a:t>
            </a:r>
            <a:r>
              <a:rPr lang="en-GB" sz="2200" b="1" dirty="0" smtClean="0"/>
              <a:t>storage link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467544" y="2924944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39552" y="4149080"/>
            <a:ext cx="3781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37112"/>
            <a:ext cx="85423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276872"/>
            <a:ext cx="8513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Clean up!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https://github.com/EGI-FCTF/di4r-training/tree/master/jOCCI-delete-resources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0527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-delete-resources </a:t>
            </a:r>
            <a:r>
              <a:rPr lang="en-GB" sz="2200" dirty="0" smtClean="0"/>
              <a:t>project to delete the </a:t>
            </a:r>
            <a:r>
              <a:rPr lang="en-GB" sz="2200" b="1" dirty="0" smtClean="0"/>
              <a:t>block storage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467544" y="2959630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67544" y="4149080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37112"/>
            <a:ext cx="85423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32856"/>
            <a:ext cx="85232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Clean up!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https://github.com/EGI-FCTF/di4r-training/tree/master/jOCCI-delete-resources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0527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-delete-resources </a:t>
            </a:r>
            <a:r>
              <a:rPr lang="en-GB" sz="2200" dirty="0" smtClean="0"/>
              <a:t>project to delete the </a:t>
            </a:r>
            <a:r>
              <a:rPr lang="en-GB" sz="2200" b="1" dirty="0" smtClean="0"/>
              <a:t>compute</a:t>
            </a:r>
            <a:r>
              <a:rPr lang="en-GB" sz="2200" dirty="0" smtClean="0"/>
              <a:t> resources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35666"/>
            <a:ext cx="8136904" cy="16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467544" y="2780928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39552" y="4005064"/>
            <a:ext cx="4068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Autofit/>
          </a:bodyPr>
          <a:lstStyle/>
          <a:p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altLang="en-US" sz="3200" dirty="0" smtClean="0"/>
              <a:t>EGI </a:t>
            </a:r>
            <a:r>
              <a:rPr lang="en-GB" altLang="en-US" sz="3200" dirty="0" err="1" smtClean="0"/>
              <a:t>FedCloud</a:t>
            </a:r>
            <a:r>
              <a:rPr lang="en-GB" altLang="en-US" sz="3200" dirty="0" smtClean="0"/>
              <a:t> Documentation and Guides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24744"/>
            <a:ext cx="8785225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://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wiki.egi.eu/wiki/Federated_Cloud_user_support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defRPr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API/SDK info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wiki.egi.eu/wiki/Federated_Cloud_APIs_and_SDKs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04856" cy="4333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Getting access to the </a:t>
            </a:r>
            <a:r>
              <a:rPr lang="en-GB" altLang="en-US" sz="3600" dirty="0" err="1" smtClean="0"/>
              <a:t>FedCloud</a:t>
            </a:r>
            <a:endParaRPr lang="en-GB" altLang="en-US" sz="3600" dirty="0" smtClean="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225128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step-by-step list: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National CA (face-to-face identity check)</a:t>
            </a:r>
            <a:br>
              <a:rPr lang="en-GB" altLang="en-US" sz="1400" dirty="0" smtClean="0"/>
            </a:br>
            <a:r>
              <a:rPr lang="en-GB" altLang="en-US" sz="1400" dirty="0" smtClean="0">
                <a:hlinkClick r:id="rId3"/>
              </a:rPr>
              <a:t>http://www.igtf.net</a:t>
            </a:r>
            <a:r>
              <a:rPr lang="en-GB" altLang="en-US" sz="1400" dirty="0" smtClean="0"/>
              <a:t>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OR</a:t>
            </a:r>
          </a:p>
          <a:p>
            <a:pPr marL="652463" lvl="2" indent="0">
              <a:buNone/>
            </a:pPr>
            <a:r>
              <a:rPr lang="en-GB" altLang="en-US" sz="1400" dirty="0" err="1" smtClean="0"/>
              <a:t>Terena</a:t>
            </a:r>
            <a:r>
              <a:rPr lang="en-GB" altLang="en-US" sz="1400" dirty="0" smtClean="0"/>
              <a:t> Certificate Service: (online) </a:t>
            </a:r>
            <a:r>
              <a:rPr lang="en-GB" altLang="en-US" sz="1400" dirty="0" smtClean="0">
                <a:hlinkClick r:id="rId4"/>
              </a:rPr>
              <a:t>https://www.digicert.com/sso</a:t>
            </a:r>
            <a:r>
              <a:rPr lang="en-GB" altLang="en-US" sz="14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 err="1" smtClean="0"/>
              <a:t>fedcloud.egi.eu</a:t>
            </a:r>
            <a:r>
              <a:rPr lang="en-GB" altLang="en-US" sz="1600" dirty="0" smtClean="0"/>
              <a:t> is a good starting point</a:t>
            </a:r>
          </a:p>
          <a:p>
            <a:pPr marL="806450" lvl="2"/>
            <a:r>
              <a:rPr lang="en-GB" altLang="en-US" sz="1600" dirty="0" smtClean="0"/>
              <a:t>Other VOs:</a:t>
            </a:r>
            <a:r>
              <a:rPr lang="en-GB" sz="1800" dirty="0" smtClean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 http://operations-portal.egi.eu/vo/search</a:t>
            </a:r>
            <a:r>
              <a:rPr lang="en-GB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 smtClean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DB updated</a:t>
            </a:r>
          </a:p>
          <a:p>
            <a:pPr marL="806450" lvl="2"/>
            <a:r>
              <a:rPr lang="en-GB" altLang="en-US" sz="1600" dirty="0" smtClean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resources</a:t>
            </a:r>
          </a:p>
          <a:p>
            <a:pPr marL="806450" lvl="2"/>
            <a:r>
              <a:rPr lang="en-GB" altLang="en-US" sz="1600" dirty="0" smtClean="0"/>
              <a:t>OCCI API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944215"/>
          </a:xfrm>
        </p:spPr>
        <p:txBody>
          <a:bodyPr>
            <a:noAutofit/>
          </a:bodyPr>
          <a:lstStyle/>
          <a:p>
            <a:r>
              <a:rPr lang="en-GB" sz="3600" u="sng" noProof="0" dirty="0" smtClean="0"/>
              <a:t>Exercise 5: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Create a proxy certificate</a:t>
            </a:r>
            <a:br>
              <a:rPr lang="en-GB" sz="3600" noProof="0" dirty="0" smtClean="0"/>
            </a:br>
            <a:r>
              <a:rPr lang="en-GB" sz="3600" noProof="0" dirty="0" smtClean="0"/>
              <a:t>programmatically</a:t>
            </a:r>
            <a:br>
              <a:rPr lang="en-GB" sz="3600" noProof="0" dirty="0" smtClean="0"/>
            </a:br>
            <a:r>
              <a:rPr lang="en-GB" sz="2400" b="0" i="1" noProof="0" dirty="0" smtClean="0"/>
              <a:t>(no need to run) </a:t>
            </a:r>
            <a:endParaRPr lang="en-GB" sz="3600" b="0" i="1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27583" y="3882752"/>
            <a:ext cx="7560841" cy="1130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0" dirty="0">
                <a:solidFill>
                  <a:schemeClr val="tx1"/>
                </a:solidFill>
              </a:rPr>
              <a:t>I</a:t>
            </a:r>
            <a:r>
              <a:rPr lang="en-US" sz="2400" b="0" dirty="0" smtClean="0">
                <a:solidFill>
                  <a:schemeClr val="tx1"/>
                </a:solidFill>
              </a:rPr>
              <a:t>n this exercise we will show how it is possible to use the Java VOMS API to create a proxy certificate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Autofit/>
          </a:bodyPr>
          <a:lstStyle/>
          <a:p>
            <a:r>
              <a:rPr lang="en-GB" sz="3200" dirty="0" smtClean="0"/>
              <a:t>Introduction to EGI &amp; EGI Federated Cloud</a:t>
            </a:r>
            <a:endParaRPr lang="en-GB" sz="3200" dirty="0"/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67544" y="1413446"/>
            <a:ext cx="8424936" cy="3887762"/>
          </a:xfrm>
        </p:spPr>
        <p:txBody>
          <a:bodyPr/>
          <a:lstStyle/>
          <a:p>
            <a:pPr algn="just"/>
            <a:r>
              <a:rPr lang="en-GB" sz="2200" dirty="0" smtClean="0"/>
              <a:t>Before accessing the resources you need a VOMS proxy</a:t>
            </a:r>
          </a:p>
          <a:p>
            <a:pPr lvl="1" algn="just"/>
            <a:r>
              <a:rPr lang="en-GB" sz="2200" dirty="0" smtClean="0"/>
              <a:t>Short lived credential from your certificate</a:t>
            </a:r>
          </a:p>
          <a:p>
            <a:pPr lvl="1" algn="just"/>
            <a:r>
              <a:rPr lang="en-GB" sz="2200" dirty="0" smtClean="0"/>
              <a:t>With extra information about your VO membership</a:t>
            </a:r>
          </a:p>
          <a:p>
            <a:pPr marL="457200" lvl="1" indent="0" algn="just">
              <a:buNone/>
            </a:pPr>
            <a:endParaRPr lang="en-GB" sz="2200" dirty="0" smtClean="0"/>
          </a:p>
          <a:p>
            <a:pPr algn="just"/>
            <a:r>
              <a:rPr lang="en-GB" sz="2200" dirty="0" smtClean="0"/>
              <a:t>Creation can be done with:</a:t>
            </a:r>
          </a:p>
          <a:p>
            <a:pPr lvl="1" algn="just"/>
            <a:r>
              <a:rPr lang="en-GB" sz="2200" b="1" dirty="0" err="1" smtClean="0"/>
              <a:t>voms</a:t>
            </a:r>
            <a:r>
              <a:rPr lang="en-GB" sz="2200" b="1" dirty="0" smtClean="0"/>
              <a:t>-proxy-</a:t>
            </a:r>
            <a:r>
              <a:rPr lang="en-GB" sz="2200" b="1" dirty="0" err="1" smtClean="0"/>
              <a:t>init</a:t>
            </a:r>
            <a:r>
              <a:rPr lang="en-GB" sz="2200" dirty="0" smtClean="0"/>
              <a:t> command line client</a:t>
            </a:r>
          </a:p>
          <a:p>
            <a:pPr lvl="1" algn="just"/>
            <a:r>
              <a:rPr lang="en-GB" sz="2200" dirty="0" smtClean="0"/>
              <a:t>Java APIs</a:t>
            </a:r>
          </a:p>
          <a:p>
            <a:pPr algn="just"/>
            <a:endParaRPr lang="it-IT" sz="2200" dirty="0" smtClean="0"/>
          </a:p>
          <a:p>
            <a:pPr algn="just"/>
            <a:r>
              <a:rPr lang="en-GB" sz="2200" dirty="0" smtClean="0"/>
              <a:t>You need to upload your public/private certificate into the EGI </a:t>
            </a:r>
            <a:r>
              <a:rPr lang="en-GB" sz="2200" dirty="0" err="1" smtClean="0"/>
              <a:t>FedCloud</a:t>
            </a:r>
            <a:r>
              <a:rPr lang="en-GB" sz="2200" dirty="0" smtClean="0"/>
              <a:t> UI</a:t>
            </a:r>
          </a:p>
          <a:p>
            <a:pPr lvl="1" algn="just"/>
            <a:r>
              <a:rPr lang="en-GB" sz="2200" dirty="0" smtClean="0"/>
              <a:t>$HOME/.</a:t>
            </a:r>
            <a:r>
              <a:rPr lang="en-GB" sz="2200" dirty="0" err="1" smtClean="0"/>
              <a:t>globus</a:t>
            </a:r>
            <a:r>
              <a:rPr lang="en-GB" sz="2200" dirty="0" smtClean="0"/>
              <a:t>/</a:t>
            </a:r>
            <a:r>
              <a:rPr lang="it-IT" sz="2200" dirty="0" smtClean="0"/>
              <a:t> </a:t>
            </a:r>
            <a:endParaRPr lang="en-GB" sz="22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a proxy certificate</a:t>
            </a:r>
            <a:br>
              <a:rPr lang="en-GB" dirty="0" smtClean="0"/>
            </a:br>
            <a:r>
              <a:rPr lang="en-US" sz="1800" dirty="0" smtClean="0">
                <a:sym typeface="Wingdings" panose="05000000000000000000" pitchFamily="2" charset="2"/>
                <a:hlinkClick r:id="rId2"/>
              </a:rPr>
              <a:t>https</a:t>
            </a:r>
            <a:r>
              <a:rPr lang="en-US" sz="1800" dirty="0">
                <a:sym typeface="Wingdings" panose="05000000000000000000" pitchFamily="2" charset="2"/>
                <a:hlinkClick r:id="rId2"/>
              </a:rPr>
              <a:t>://</a:t>
            </a:r>
            <a:r>
              <a:rPr lang="en-US" sz="1800" dirty="0" smtClean="0">
                <a:sym typeface="Wingdings" panose="05000000000000000000" pitchFamily="2" charset="2"/>
                <a:hlinkClick r:id="rId2"/>
              </a:rPr>
              <a:t>github.com/EGI-FCTF/di4r-training/tree/master/API-VOMS-CANL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GB" noProof="0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57313"/>
            <a:ext cx="85042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a proxy certificate</a:t>
            </a:r>
            <a:br>
              <a:rPr lang="en-GB" dirty="0" smtClean="0"/>
            </a:br>
            <a:r>
              <a:rPr lang="en-US" sz="18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18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github.com/EGI-FCTF/di4r-training/tree/master/API-VOMS-CANL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GB" noProof="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47565" y="2636912"/>
            <a:ext cx="2636" cy="118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47565" y="3823726"/>
            <a:ext cx="47725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Support services</a:t>
            </a:r>
            <a:endParaRPr lang="en-GB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any user or community: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127919456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0731200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306688"/>
            <a:ext cx="633670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FILL IN THE FEEDBACK FORMS!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https://www.surveymonkey.com/r/PYH5RNP</a:t>
            </a: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14358"/>
            <a:ext cx="3096344" cy="323492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6024" y="1236888"/>
            <a:ext cx="9036496" cy="4784400"/>
          </a:xfrm>
        </p:spPr>
        <p:txBody>
          <a:bodyPr/>
          <a:lstStyle/>
          <a:p>
            <a:r>
              <a:rPr lang="en-US" sz="2400" dirty="0" smtClean="0">
                <a:latin typeface="Candara" panose="020E0502030303020204" pitchFamily="34" charset="0"/>
              </a:rPr>
              <a:t>Major national e-Infrastructures: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22 NGIs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EIROs: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CERN</a:t>
            </a:r>
            <a:r>
              <a:rPr lang="en-US" sz="2400" dirty="0" smtClean="0">
                <a:latin typeface="Candara" panose="020E0502030303020204" pitchFamily="34" charset="0"/>
              </a:rPr>
              <a:t> and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EMBL-EBI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EGI Foundation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(ERICs)</a:t>
            </a: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317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4" y="2852936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59242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6" y="338723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442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2" y="396329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2" y="439534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0" y="439534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0293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8" y="482739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59442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4" y="5259442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63498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63498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2414861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2348879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4" y="2847594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1" y="2828155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3284983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6" y="3356991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9" y="3789039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3789039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9" y="4365103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3" y="4365103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4797152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4797151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522919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5301207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51" y="5661247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3" y="5733256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40" y="1988840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8840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6" y="2420888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535560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68960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96952"/>
            <a:ext cx="718371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16" y="3573016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8"/>
            <a:ext cx="719328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05064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85078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28999"/>
            <a:ext cx="687965" cy="6803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1255776" cy="542544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7524328" y="4941168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25582"/>
            <a:ext cx="714287" cy="59874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79512" y="5939988"/>
            <a:ext cx="311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https://</a:t>
            </a:r>
            <a:r>
              <a:rPr lang="en-US" dirty="0" smtClean="0">
                <a:solidFill>
                  <a:srgbClr val="4F81BD"/>
                </a:solidFill>
              </a:rPr>
              <a:t>eduroam.egi.eu/about/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ea typeface="Segoe UI" panose="020B0502040204020203" pitchFamily="34" charset="0"/>
              </a:rPr>
              <a:t>EGI: A sustainable e-infrastructure provider for Open Science</a:t>
            </a:r>
            <a:endParaRPr lang="en-GB" altLang="en-US" sz="3600" strike="sngStrike" dirty="0" smtClean="0">
              <a:ea typeface="Segoe UI" panose="020B0502040204020203" pitchFamily="34" charset="0"/>
            </a:endParaRPr>
          </a:p>
        </p:txBody>
      </p:sp>
      <p:sp>
        <p:nvSpPr>
          <p:cNvPr id="62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infrastructure today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349" y="1095995"/>
            <a:ext cx="8924991" cy="4493426"/>
            <a:chOff x="0" y="1358900"/>
            <a:chExt cx="8924991" cy="4115254"/>
          </a:xfrm>
        </p:grpSpPr>
        <p:pic>
          <p:nvPicPr>
            <p:cNvPr id="6" name="Picture 5" descr="Screen Shot 2016-04-05 at 12.44.0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5"/>
            <a:stretch/>
          </p:blipFill>
          <p:spPr>
            <a:xfrm>
              <a:off x="0" y="1371600"/>
              <a:ext cx="8924991" cy="4102554"/>
            </a:xfrm>
            <a:prstGeom prst="rect">
              <a:avLst/>
            </a:prstGeom>
          </p:spPr>
        </p:pic>
        <p:pic>
          <p:nvPicPr>
            <p:cNvPr id="7" name="Picture 6" descr="Screen Shot 2016-04-05 at 12.44.19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4" b="39049"/>
            <a:stretch/>
          </p:blipFill>
          <p:spPr>
            <a:xfrm>
              <a:off x="0" y="1358900"/>
              <a:ext cx="2551677" cy="250956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96" y="2316613"/>
            <a:ext cx="776312" cy="58859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79704269"/>
              </p:ext>
            </p:extLst>
          </p:nvPr>
        </p:nvGraphicFramePr>
        <p:xfrm>
          <a:off x="179512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1008112" y="228906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56184" y="15567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92088" y="340170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4032448" y="3545721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688632" y="131347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092280" y="306896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230763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delivered and consumed in real time over the Internet</a:t>
            </a:r>
          </a:p>
          <a:p>
            <a:r>
              <a:rPr lang="en-US" dirty="0" smtClean="0"/>
              <a:t>(Some of the) benefits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‘Pay-as-you-go’;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, 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866772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28" grpId="0" animBg="1"/>
      <p:bldP spid="19" grpId="0" animBg="1"/>
      <p:bldP spid="20" grpId="0"/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4048" y="1452912"/>
            <a:ext cx="4139952" cy="4784400"/>
          </a:xfrm>
        </p:spPr>
        <p:txBody>
          <a:bodyPr/>
          <a:lstStyle/>
          <a:p>
            <a:r>
              <a:rPr lang="en-GB" sz="2400" dirty="0" smtClean="0"/>
              <a:t>Grid of clouds</a:t>
            </a:r>
          </a:p>
          <a:p>
            <a:r>
              <a:rPr lang="en-GB" sz="2400" dirty="0" smtClean="0"/>
              <a:t>Unified user interfaces</a:t>
            </a:r>
          </a:p>
          <a:p>
            <a:r>
              <a:rPr lang="en-GB" sz="2400" dirty="0" smtClean="0"/>
              <a:t>Harmonised operational behaviour</a:t>
            </a:r>
          </a:p>
          <a:p>
            <a:r>
              <a:rPr lang="en-GB" sz="2400" dirty="0" smtClean="0"/>
              <a:t>Clouds and their interconnections are based on open standards, open technologies</a:t>
            </a:r>
          </a:p>
          <a:p>
            <a:endParaRPr lang="en-GB" sz="2400" dirty="0"/>
          </a:p>
          <a:p>
            <a:r>
              <a:rPr lang="en-GB" sz="2400" dirty="0"/>
              <a:t>Infrastructure </a:t>
            </a:r>
            <a:r>
              <a:rPr lang="en-GB" sz="2400" dirty="0" smtClean="0">
                <a:sym typeface="Wingdings" panose="05000000000000000000" pitchFamily="2" charset="2"/>
              </a:rPr>
              <a:t> Access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technology </a:t>
            </a:r>
            <a:r>
              <a:rPr lang="en-GB" sz="2400" dirty="0" smtClean="0">
                <a:sym typeface="Wingdings" panose="05000000000000000000" pitchFamily="2" charset="2"/>
              </a:rPr>
              <a:t> Deploy</a:t>
            </a:r>
            <a:endParaRPr lang="en-GB" sz="24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043608" y="179056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51520" y="3374744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483768" y="299633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75856" y="1732350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951820" y="4598880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99592" y="474645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2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824220" y="2835691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402688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603531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167844" y="3912211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22577</TotalTime>
  <Words>2609</Words>
  <Application>Microsoft Office PowerPoint</Application>
  <PresentationFormat>Presentazione su schermo (4:3)</PresentationFormat>
  <Paragraphs>512</Paragraphs>
  <Slides>53</Slides>
  <Notes>15</Notes>
  <HiddenSlides>3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53</vt:i4>
      </vt:variant>
    </vt:vector>
  </HeadingPairs>
  <TitlesOfParts>
    <vt:vector size="56" baseType="lpstr">
      <vt:lpstr>Engage</vt:lpstr>
      <vt:lpstr>EGI Powerpoint Presentation (body)</vt:lpstr>
      <vt:lpstr>EGI Powerpoint Presentation (closing)</vt:lpstr>
      <vt:lpstr>EGI Federated Cloud for developers</vt:lpstr>
      <vt:lpstr>Who we are </vt:lpstr>
      <vt:lpstr>Training goals</vt:lpstr>
      <vt:lpstr>Outline</vt:lpstr>
      <vt:lpstr>Introduction to EGI &amp; EGI Federated Cloud</vt:lpstr>
      <vt:lpstr>EGI: A sustainable e-infrastructure provider for Open Science</vt:lpstr>
      <vt:lpstr>EGI infrastructure today</vt:lpstr>
      <vt:lpstr>Cloud computing &amp; Key terms</vt:lpstr>
      <vt:lpstr>EGI Federated Cloud</vt:lpstr>
      <vt:lpstr>Benefits</vt:lpstr>
      <vt:lpstr>EGI Federated Cloud</vt:lpstr>
      <vt:lpstr>Access to the Federated Cloud:  Virtual Organisations</vt:lpstr>
      <vt:lpstr>Typical usage models</vt:lpstr>
      <vt:lpstr>Background on the APIs we will use today</vt:lpstr>
      <vt:lpstr>The typical user workflow</vt:lpstr>
      <vt:lpstr>Accessing the training infrastructure</vt:lpstr>
      <vt:lpstr>training.egi.eu Virtual Organisation</vt:lpstr>
      <vt:lpstr>Before starting</vt:lpstr>
      <vt:lpstr>Source codes, docs &amp; requirements</vt:lpstr>
      <vt:lpstr>Source code and Java Docs</vt:lpstr>
      <vt:lpstr>Exercise 1: Querying the EGI  Application Database </vt:lpstr>
      <vt:lpstr>The EGI Application DataBase https://appdb.egi.eu/</vt:lpstr>
      <vt:lpstr>The EGI Application DataBase https://appdb.egi.eu/</vt:lpstr>
      <vt:lpstr>Querying the EGI AppDB https://github.com/EGI-FCTF/di4r-training/tree/master/jEGIAppDB</vt:lpstr>
      <vt:lpstr>Querying the EGI AppDB https://github.com/EGI-FCTF/di4r-training/tree/master/jEGIAppDB</vt:lpstr>
      <vt:lpstr>Exercise 2: Start your Jupyter Notebook  in the EGI FedCloud infrastructure</vt:lpstr>
      <vt:lpstr>Contextualization</vt:lpstr>
      <vt:lpstr>Contextualization in FedCloud</vt:lpstr>
      <vt:lpstr>cloud-init</vt:lpstr>
      <vt:lpstr>Start the Jupyter Notebook https://github.com/EGI-FCTF/di4r-training/tree/master/jOCCI-create-resources</vt:lpstr>
      <vt:lpstr>Start the Jupyter Notebook https://github.com/EGI-FCTF/di4r-training/tree/master/jOCCI-create-resources</vt:lpstr>
      <vt:lpstr>Get attributes about your Jupyter Notebook  https://github.com/EGI-FCTF/di4r-training/tree/master/jOCCI-describe-resources </vt:lpstr>
      <vt:lpstr>VM Networking https://github.com/EGI-FCTF/di4r-training/tree/master/checkIP https://github.com/EGI-FCTF/di4r-training/tree/master/jOCCI-list-resources https://github.com/EGI-FCTF/di4r-training/tree/master/jOCCI-attach-resources</vt:lpstr>
      <vt:lpstr>Attach a public network  https://github.com/EGI-FCTF/di4r-training/tree/master/jOCCI-attach-resources </vt:lpstr>
      <vt:lpstr>Logging into the Jupyter Notebook</vt:lpstr>
      <vt:lpstr>Exercise 3: Create a persistent storage</vt:lpstr>
      <vt:lpstr>Create a block storage https://github.com/EGI-FCTF/di4r-training/tree/master/jOCCI-create-resources</vt:lpstr>
      <vt:lpstr>Create a block storage https://github.com/EGI-FCTF/di4r-training/tree/master/jOCCI-create-resources</vt:lpstr>
      <vt:lpstr>Attach the block storage https://github.com/EGI-FCTF/di4r-training/tree/master/jOCCI-attach-resources</vt:lpstr>
      <vt:lpstr>Get attributes about your Jupyter Notebook  https://github.com/EGI-FCTF/di4r-training/tree/master/jOCCI-describe-resources </vt:lpstr>
      <vt:lpstr>Mount your block storage</vt:lpstr>
      <vt:lpstr>Exercise 4: Clean up, detach and delete  resources</vt:lpstr>
      <vt:lpstr>Clean up! https://github.com/EGI-FCTF/di4r-training/tree/master/jOCCI-delete-resources</vt:lpstr>
      <vt:lpstr>Clean up! https://github.com/EGI-FCTF/di4r-training/tree/master/jOCCI-delete-resources</vt:lpstr>
      <vt:lpstr>Clean up! https://github.com/EGI-FCTF/di4r-training/tree/master/jOCCI-delete-resources</vt:lpstr>
      <vt:lpstr>Next Steps</vt:lpstr>
      <vt:lpstr>EGI FedCloud Documentation and Guides</vt:lpstr>
      <vt:lpstr>Getting access to the FedCloud</vt:lpstr>
      <vt:lpstr>Exercise 5: Create a proxy certificate programmatically (no need to run) </vt:lpstr>
      <vt:lpstr>Creating a proxy certificate https://github.com/EGI-FCTF/di4r-training/tree/master/API-VOMS-CANL </vt:lpstr>
      <vt:lpstr>Creating a proxy certificate https://github.com/EGI-FCTF/di4r-training/tree/master/API-VOMS-CANL </vt:lpstr>
      <vt:lpstr>Support services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larocca</cp:lastModifiedBy>
  <cp:revision>503</cp:revision>
  <cp:lastPrinted>2015-10-13T14:53:18Z</cp:lastPrinted>
  <dcterms:created xsi:type="dcterms:W3CDTF">2015-05-07T09:24:15Z</dcterms:created>
  <dcterms:modified xsi:type="dcterms:W3CDTF">2016-09-27T07:11:29Z</dcterms:modified>
</cp:coreProperties>
</file>