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6"/>
  </p:notesMasterIdLst>
  <p:handoutMasterIdLst>
    <p:handoutMasterId r:id="rId17"/>
  </p:handoutMasterIdLst>
  <p:sldIdLst>
    <p:sldId id="280" r:id="rId4"/>
    <p:sldId id="291" r:id="rId5"/>
    <p:sldId id="311" r:id="rId6"/>
    <p:sldId id="336" r:id="rId7"/>
    <p:sldId id="314" r:id="rId8"/>
    <p:sldId id="303" r:id="rId9"/>
    <p:sldId id="326" r:id="rId10"/>
    <p:sldId id="339" r:id="rId11"/>
    <p:sldId id="338" r:id="rId12"/>
    <p:sldId id="340" r:id="rId13"/>
    <p:sldId id="341" r:id="rId14"/>
    <p:sldId id="28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10/18/2016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ps302866.ovh.ne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600" dirty="0" smtClean="0">
                <a:solidFill>
                  <a:srgbClr val="FF0000"/>
                </a:solidFill>
              </a:rPr>
              <a:t>Design</a:t>
            </a:r>
          </a:p>
          <a:p>
            <a:r>
              <a:rPr lang="it-IT" sz="2600" dirty="0" err="1" smtClean="0"/>
              <a:t>Extend</a:t>
            </a:r>
            <a:r>
              <a:rPr lang="it-IT" sz="2600" dirty="0" smtClean="0"/>
              <a:t> </a:t>
            </a:r>
            <a:r>
              <a:rPr lang="it-IT" sz="2600" dirty="0" err="1" smtClean="0"/>
              <a:t>Integrated</a:t>
            </a:r>
            <a:r>
              <a:rPr lang="it-IT" sz="2600" dirty="0" smtClean="0"/>
              <a:t> Management System (IMS) </a:t>
            </a:r>
            <a:r>
              <a:rPr lang="it-IT" sz="2600" dirty="0" err="1" smtClean="0"/>
              <a:t>procedures</a:t>
            </a:r>
            <a:r>
              <a:rPr lang="it-IT" sz="2600" dirty="0" smtClean="0"/>
              <a:t> to take </a:t>
            </a:r>
            <a:r>
              <a:rPr lang="it-IT" sz="2600" dirty="0" err="1" smtClean="0"/>
              <a:t>into</a:t>
            </a:r>
            <a:r>
              <a:rPr lang="it-IT" sz="2600" dirty="0" smtClean="0"/>
              <a:t> account the </a:t>
            </a:r>
            <a:r>
              <a:rPr lang="it-IT" sz="2600" dirty="0" err="1" smtClean="0"/>
              <a:t>marketplace</a:t>
            </a:r>
            <a:endParaRPr lang="it-IT" sz="2600" dirty="0" smtClean="0"/>
          </a:p>
          <a:p>
            <a:r>
              <a:rPr lang="it-IT" sz="2600" dirty="0" err="1" smtClean="0"/>
              <a:t>Define</a:t>
            </a:r>
            <a:r>
              <a:rPr lang="it-IT" sz="2600" dirty="0" smtClean="0"/>
              <a:t> </a:t>
            </a:r>
            <a:r>
              <a:rPr lang="it-IT" sz="2600" dirty="0" err="1" smtClean="0"/>
              <a:t>workflow</a:t>
            </a:r>
            <a:r>
              <a:rPr lang="it-IT" sz="2600" dirty="0" smtClean="0"/>
              <a:t> to </a:t>
            </a:r>
            <a:r>
              <a:rPr lang="it-IT" sz="2600" dirty="0" err="1" smtClean="0"/>
              <a:t>automate</a:t>
            </a:r>
            <a:r>
              <a:rPr lang="it-IT" sz="2600" dirty="0" smtClean="0"/>
              <a:t> the Access </a:t>
            </a:r>
            <a:r>
              <a:rPr lang="it-IT" sz="2600" dirty="0" err="1" smtClean="0"/>
              <a:t>Request</a:t>
            </a:r>
            <a:r>
              <a:rPr lang="it-IT" sz="2600" dirty="0" smtClean="0"/>
              <a:t> Management </a:t>
            </a:r>
            <a:r>
              <a:rPr lang="it-IT" sz="2600" dirty="0" err="1" smtClean="0"/>
              <a:t>process</a:t>
            </a:r>
            <a:endParaRPr lang="it-IT" sz="2600" dirty="0" smtClean="0"/>
          </a:p>
          <a:p>
            <a:pPr lvl="1"/>
            <a:r>
              <a:rPr lang="it-IT" dirty="0" err="1" smtClean="0"/>
              <a:t>Interfaces</a:t>
            </a:r>
            <a:r>
              <a:rPr lang="it-IT" dirty="0" smtClean="0"/>
              <a:t> </a:t>
            </a:r>
            <a:r>
              <a:rPr lang="it-IT" dirty="0" err="1" smtClean="0"/>
              <a:t>towards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EGI </a:t>
            </a:r>
            <a:r>
              <a:rPr lang="it-IT" dirty="0" err="1" smtClean="0"/>
              <a:t>tools</a:t>
            </a:r>
            <a:endParaRPr lang="it-IT" dirty="0" smtClean="0"/>
          </a:p>
          <a:p>
            <a:r>
              <a:rPr lang="it-IT" sz="2600" dirty="0" err="1" smtClean="0"/>
              <a:t>Integrating</a:t>
            </a:r>
            <a:r>
              <a:rPr lang="it-IT" sz="2600" dirty="0" smtClean="0"/>
              <a:t> Marketplace/</a:t>
            </a:r>
            <a:r>
              <a:rPr lang="it-IT" sz="2600" dirty="0" err="1" smtClean="0"/>
              <a:t>LToS</a:t>
            </a:r>
            <a:r>
              <a:rPr lang="it-IT" sz="2600" dirty="0" smtClean="0"/>
              <a:t> </a:t>
            </a:r>
            <a:r>
              <a:rPr lang="it-IT" sz="2600" dirty="0" err="1" smtClean="0"/>
              <a:t>platform</a:t>
            </a:r>
            <a:r>
              <a:rPr lang="it-IT" sz="2600" dirty="0" smtClean="0"/>
              <a:t>/e-Grant</a:t>
            </a:r>
          </a:p>
          <a:p>
            <a:pPr lvl="1"/>
            <a:r>
              <a:rPr lang="it-IT" dirty="0" err="1"/>
              <a:t>Unique</a:t>
            </a:r>
            <a:r>
              <a:rPr lang="it-IT" dirty="0"/>
              <a:t> </a:t>
            </a:r>
            <a:r>
              <a:rPr lang="it-IT" dirty="0" err="1"/>
              <a:t>interface</a:t>
            </a:r>
            <a:r>
              <a:rPr lang="it-IT" dirty="0"/>
              <a:t> for </a:t>
            </a:r>
            <a:r>
              <a:rPr lang="it-IT" dirty="0" err="1"/>
              <a:t>customers</a:t>
            </a:r>
            <a:endParaRPr lang="it-IT" dirty="0"/>
          </a:p>
          <a:p>
            <a:r>
              <a:rPr lang="it-IT" sz="2600" dirty="0" err="1" smtClean="0"/>
              <a:t>Extend</a:t>
            </a:r>
            <a:r>
              <a:rPr lang="it-IT" sz="2600" dirty="0" smtClean="0"/>
              <a:t> the data model for </a:t>
            </a:r>
            <a:r>
              <a:rPr lang="en-GB" sz="2600" dirty="0" smtClean="0"/>
              <a:t>other </a:t>
            </a:r>
            <a:r>
              <a:rPr lang="en-GB" sz="2600" dirty="0"/>
              <a:t>service categories </a:t>
            </a:r>
            <a:r>
              <a:rPr lang="en-GB" sz="2600" dirty="0" smtClean="0"/>
              <a:t>(e.g. thematic </a:t>
            </a:r>
            <a:r>
              <a:rPr lang="en-GB" sz="2600" dirty="0"/>
              <a:t>community </a:t>
            </a:r>
            <a:r>
              <a:rPr lang="en-GB" sz="2600" dirty="0" smtClean="0"/>
              <a:t>platforms)</a:t>
            </a:r>
          </a:p>
          <a:p>
            <a:r>
              <a:rPr lang="en-GB" sz="2600" dirty="0"/>
              <a:t>C</a:t>
            </a:r>
            <a:r>
              <a:rPr lang="en-GB" sz="2600" dirty="0" smtClean="0"/>
              <a:t>riteria </a:t>
            </a:r>
            <a:r>
              <a:rPr lang="en-GB" sz="2600" dirty="0"/>
              <a:t>to on board and monitor services</a:t>
            </a:r>
            <a:endParaRPr lang="it-IT" sz="2600" dirty="0" smtClean="0"/>
          </a:p>
          <a:p>
            <a:endParaRPr lang="it-IT" sz="2600" dirty="0" smtClean="0"/>
          </a:p>
          <a:p>
            <a:endParaRPr lang="en-GB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1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Assessment</a:t>
            </a:r>
            <a:r>
              <a:rPr lang="it-IT" dirty="0" smtClean="0">
                <a:solidFill>
                  <a:srgbClr val="FF0000"/>
                </a:solidFill>
              </a:rPr>
              <a:t> of the </a:t>
            </a:r>
            <a:r>
              <a:rPr lang="it-IT" dirty="0" err="1" smtClean="0">
                <a:solidFill>
                  <a:srgbClr val="FF0000"/>
                </a:solidFill>
              </a:rPr>
              <a:t>technologies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/>
              <a:t>Evaluate</a:t>
            </a:r>
            <a:r>
              <a:rPr lang="it-IT" dirty="0" smtClean="0"/>
              <a:t> the </a:t>
            </a:r>
            <a:r>
              <a:rPr lang="it-IT" dirty="0" err="1" smtClean="0"/>
              <a:t>cost</a:t>
            </a:r>
            <a:r>
              <a:rPr lang="it-IT" dirty="0" smtClean="0"/>
              <a:t> to </a:t>
            </a:r>
            <a:r>
              <a:rPr lang="it-IT" dirty="0" err="1" smtClean="0"/>
              <a:t>customise</a:t>
            </a:r>
            <a:r>
              <a:rPr lang="it-IT" dirty="0" smtClean="0"/>
              <a:t> </a:t>
            </a:r>
            <a:r>
              <a:rPr lang="it-IT" dirty="0" err="1" smtClean="0"/>
              <a:t>PrestaShop</a:t>
            </a:r>
            <a:r>
              <a:rPr lang="it-IT" dirty="0" smtClean="0"/>
              <a:t> and Open IRIS to </a:t>
            </a:r>
            <a:r>
              <a:rPr lang="it-IT" dirty="0" err="1" smtClean="0"/>
              <a:t>satisfy</a:t>
            </a:r>
            <a:r>
              <a:rPr lang="it-IT" dirty="0" smtClean="0"/>
              <a:t> the EGI </a:t>
            </a:r>
            <a:r>
              <a:rPr lang="it-IT" dirty="0" err="1" smtClean="0"/>
              <a:t>requirements</a:t>
            </a:r>
            <a:endParaRPr lang="it-IT" dirty="0" smtClean="0"/>
          </a:p>
          <a:p>
            <a:r>
              <a:rPr lang="it-IT" dirty="0" err="1" smtClean="0"/>
              <a:t>Evaluate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endParaRPr lang="it-IT" dirty="0" smtClean="0"/>
          </a:p>
          <a:p>
            <a:pPr lvl="1"/>
            <a:r>
              <a:rPr lang="en-GB" dirty="0" smtClean="0"/>
              <a:t>WPMUDEV.org: </a:t>
            </a:r>
            <a:r>
              <a:rPr lang="en-GB" dirty="0"/>
              <a:t>WordPress ecommerce </a:t>
            </a:r>
            <a:r>
              <a:rPr lang="en-GB" dirty="0" smtClean="0"/>
              <a:t>plugin adopted by </a:t>
            </a:r>
            <a:r>
              <a:rPr lang="en-GB" dirty="0" err="1" smtClean="0"/>
              <a:t>UberCloud</a:t>
            </a:r>
            <a:endParaRPr lang="it-IT" dirty="0" smtClean="0"/>
          </a:p>
          <a:p>
            <a:endParaRPr lang="it-IT" dirty="0" smtClean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9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err="1" smtClean="0"/>
              <a:t>Milestones</a:t>
            </a:r>
            <a:r>
              <a:rPr lang="it-IT" dirty="0" smtClean="0"/>
              <a:t> </a:t>
            </a:r>
            <a:r>
              <a:rPr lang="it-IT" dirty="0" smtClean="0"/>
              <a:t>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Marketplace</a:t>
            </a:r>
          </a:p>
          <a:p>
            <a:pPr lvl="1"/>
            <a:r>
              <a:rPr lang="it-IT" dirty="0"/>
              <a:t>Status of the design and </a:t>
            </a:r>
            <a:r>
              <a:rPr lang="it-IT" dirty="0" err="1"/>
              <a:t>assessment</a:t>
            </a:r>
            <a:r>
              <a:rPr lang="it-IT" dirty="0"/>
              <a:t> of the </a:t>
            </a:r>
            <a:r>
              <a:rPr lang="it-IT" dirty="0" err="1"/>
              <a:t>prototypes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endParaRPr lang="it-IT" sz="2200" b="1" dirty="0" smtClean="0"/>
          </a:p>
          <a:p>
            <a:r>
              <a:rPr lang="it-IT" sz="2200" b="1" dirty="0"/>
              <a:t>August 2016: D3.7 </a:t>
            </a:r>
            <a:r>
              <a:rPr lang="it-IT" sz="2200" dirty="0"/>
              <a:t>- </a:t>
            </a:r>
            <a:r>
              <a:rPr lang="en-GB" sz="2200" dirty="0"/>
              <a:t>First release of the EGI Service Registry and Marketplace prototype (DEM)</a:t>
            </a:r>
            <a:r>
              <a:rPr lang="en-GB" sz="2200" b="1" dirty="0">
                <a:solidFill>
                  <a:srgbClr val="C00000"/>
                </a:solidFill>
              </a:rPr>
              <a:t>(FMI</a:t>
            </a:r>
            <a:r>
              <a:rPr lang="en-GB" sz="2200" b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it-IT" sz="1800" dirty="0" err="1"/>
              <a:t>Currently</a:t>
            </a:r>
            <a:r>
              <a:rPr lang="it-IT" sz="1800" dirty="0"/>
              <a:t> in </a:t>
            </a:r>
            <a:r>
              <a:rPr lang="it-IT" sz="1800" dirty="0" err="1"/>
              <a:t>external</a:t>
            </a:r>
            <a:r>
              <a:rPr lang="it-IT" sz="1800" dirty="0"/>
              <a:t> </a:t>
            </a:r>
            <a:r>
              <a:rPr lang="it-IT" sz="1800" dirty="0" err="1"/>
              <a:t>review</a:t>
            </a:r>
            <a:endParaRPr lang="en-GB" sz="1800" dirty="0"/>
          </a:p>
          <a:p>
            <a:r>
              <a:rPr lang="it-IT" sz="2200" b="1" dirty="0"/>
              <a:t>August 2016: M3.5 </a:t>
            </a:r>
            <a:r>
              <a:rPr lang="it-IT" sz="2200" dirty="0"/>
              <a:t>- </a:t>
            </a:r>
            <a:r>
              <a:rPr lang="en-GB" sz="2200" dirty="0"/>
              <a:t>The first version of the EGI Marketplace is demonstrated (DEM) </a:t>
            </a:r>
            <a:r>
              <a:rPr lang="en-GB" sz="2200" b="1" dirty="0">
                <a:solidFill>
                  <a:srgbClr val="C00000"/>
                </a:solidFill>
              </a:rPr>
              <a:t>(FMI</a:t>
            </a:r>
            <a:r>
              <a:rPr lang="en-GB" sz="2200" b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GB" sz="1800" dirty="0" smtClean="0"/>
              <a:t>Prototypes </a:t>
            </a:r>
            <a:r>
              <a:rPr lang="en-GB" sz="1800" dirty="0"/>
              <a:t>available online but not showcased </a:t>
            </a:r>
            <a:r>
              <a:rPr lang="en-GB" sz="1800" dirty="0" smtClean="0"/>
              <a:t>during the DI4R conference</a:t>
            </a:r>
            <a:endParaRPr lang="en-GB" sz="1800" b="1" dirty="0">
              <a:solidFill>
                <a:srgbClr val="C00000"/>
              </a:solidFill>
            </a:endParaRPr>
          </a:p>
          <a:p>
            <a:r>
              <a:rPr lang="it-IT" sz="2200" b="1" dirty="0" err="1"/>
              <a:t>October</a:t>
            </a:r>
            <a:r>
              <a:rPr lang="it-IT" sz="2200" b="1" dirty="0"/>
              <a:t> 2016: D3.8 </a:t>
            </a:r>
            <a:r>
              <a:rPr lang="it-IT" sz="2200" dirty="0"/>
              <a:t>- </a:t>
            </a:r>
            <a:r>
              <a:rPr lang="en-GB" sz="2200" dirty="0"/>
              <a:t>First data accounting prototype (DEM) </a:t>
            </a:r>
            <a:r>
              <a:rPr lang="en-GB" sz="2200" b="1" dirty="0">
                <a:solidFill>
                  <a:srgbClr val="C00000"/>
                </a:solidFill>
              </a:rPr>
              <a:t>(STFC</a:t>
            </a:r>
            <a:r>
              <a:rPr lang="en-GB" sz="2200" b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it-IT" sz="1800" b="1" dirty="0" smtClean="0">
                <a:solidFill>
                  <a:srgbClr val="C00000"/>
                </a:solidFill>
              </a:rPr>
              <a:t>Plan </a:t>
            </a:r>
            <a:r>
              <a:rPr lang="it-IT" sz="1800" b="1" dirty="0" err="1" smtClean="0">
                <a:solidFill>
                  <a:srgbClr val="C00000"/>
                </a:solidFill>
              </a:rPr>
              <a:t>agreed</a:t>
            </a:r>
            <a:r>
              <a:rPr lang="it-IT" sz="1800" b="1" dirty="0" smtClean="0">
                <a:solidFill>
                  <a:srgbClr val="C00000"/>
                </a:solidFill>
              </a:rPr>
              <a:t> with STFC:</a:t>
            </a:r>
          </a:p>
          <a:p>
            <a:pPr lvl="2"/>
            <a:r>
              <a:rPr lang="it-IT" sz="1800" dirty="0" err="1"/>
              <a:t>Deliverable</a:t>
            </a:r>
            <a:r>
              <a:rPr lang="it-IT" sz="1800" dirty="0"/>
              <a:t> to be ready by </a:t>
            </a:r>
            <a:r>
              <a:rPr lang="it-IT" sz="1800" dirty="0" err="1"/>
              <a:t>Oct</a:t>
            </a:r>
            <a:r>
              <a:rPr lang="it-IT" sz="1800" dirty="0"/>
              <a:t> 27 (</a:t>
            </a:r>
            <a:r>
              <a:rPr lang="it-IT" sz="1800" dirty="0" err="1"/>
              <a:t>including</a:t>
            </a:r>
            <a:r>
              <a:rPr lang="it-IT" sz="1800" dirty="0"/>
              <a:t> </a:t>
            </a:r>
            <a:r>
              <a:rPr lang="it-IT" sz="1800" dirty="0" err="1"/>
              <a:t>internal</a:t>
            </a:r>
            <a:r>
              <a:rPr lang="it-IT" sz="1800" dirty="0"/>
              <a:t> </a:t>
            </a:r>
            <a:r>
              <a:rPr lang="it-IT" sz="1800" dirty="0" err="1"/>
              <a:t>review</a:t>
            </a:r>
            <a:r>
              <a:rPr lang="it-IT" sz="1800" dirty="0"/>
              <a:t>)</a:t>
            </a:r>
          </a:p>
          <a:p>
            <a:pPr lvl="2"/>
            <a:r>
              <a:rPr lang="it-IT" sz="1800" dirty="0" err="1"/>
              <a:t>External</a:t>
            </a:r>
            <a:r>
              <a:rPr lang="it-IT" sz="1800" dirty="0"/>
              <a:t> </a:t>
            </a:r>
            <a:r>
              <a:rPr lang="it-IT" sz="1800" dirty="0" err="1"/>
              <a:t>review</a:t>
            </a:r>
            <a:r>
              <a:rPr lang="it-IT" sz="1800" dirty="0"/>
              <a:t> in the first 2 weeks of </a:t>
            </a:r>
            <a:r>
              <a:rPr lang="it-IT" sz="1800" dirty="0" err="1"/>
              <a:t>November</a:t>
            </a:r>
            <a:endParaRPr lang="it-IT" sz="1800" dirty="0"/>
          </a:p>
          <a:p>
            <a:pPr lvl="2"/>
            <a:r>
              <a:rPr lang="it-IT" sz="1800" dirty="0" err="1"/>
              <a:t>Deliverable</a:t>
            </a:r>
            <a:r>
              <a:rPr lang="it-IT" sz="1800" dirty="0"/>
              <a:t> to be </a:t>
            </a:r>
            <a:r>
              <a:rPr lang="it-IT" sz="1800" dirty="0" err="1"/>
              <a:t>finalised</a:t>
            </a:r>
            <a:r>
              <a:rPr lang="it-IT" sz="1800" dirty="0"/>
              <a:t> in the </a:t>
            </a:r>
            <a:r>
              <a:rPr lang="it-IT" sz="1800" dirty="0" err="1"/>
              <a:t>second</a:t>
            </a:r>
            <a:r>
              <a:rPr lang="it-IT" sz="1800" dirty="0"/>
              <a:t> </a:t>
            </a:r>
            <a:r>
              <a:rPr lang="it-IT" sz="1800" dirty="0" err="1"/>
              <a:t>half</a:t>
            </a:r>
            <a:r>
              <a:rPr lang="it-IT" sz="1800" dirty="0"/>
              <a:t> of </a:t>
            </a:r>
            <a:r>
              <a:rPr lang="it-IT" sz="1800" dirty="0" err="1"/>
              <a:t>November</a:t>
            </a:r>
            <a:endParaRPr lang="it-IT" sz="1800" dirty="0"/>
          </a:p>
          <a:p>
            <a:pPr lvl="2"/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1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Next</a:t>
            </a:r>
            <a:r>
              <a:rPr lang="it-IT" dirty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err="1" smtClean="0"/>
              <a:t>February</a:t>
            </a:r>
            <a:r>
              <a:rPr lang="it-IT" sz="2200" b="1" dirty="0" smtClean="0"/>
              <a:t> </a:t>
            </a:r>
            <a:r>
              <a:rPr lang="it-IT" sz="2200" b="1" dirty="0"/>
              <a:t>2017: </a:t>
            </a:r>
            <a:r>
              <a:rPr lang="it-IT" sz="2200" b="1" dirty="0" smtClean="0"/>
              <a:t>D3.9 </a:t>
            </a:r>
            <a:r>
              <a:rPr lang="en-GB" sz="2200" dirty="0" smtClean="0"/>
              <a:t>Identity </a:t>
            </a:r>
            <a:r>
              <a:rPr lang="en-GB" sz="2200" dirty="0"/>
              <a:t>Management for Distributed User </a:t>
            </a:r>
            <a:r>
              <a:rPr lang="en-GB" sz="2200" dirty="0" smtClean="0"/>
              <a:t>Communities (R</a:t>
            </a:r>
            <a:r>
              <a:rPr lang="en-GB" sz="2200" dirty="0" smtClean="0"/>
              <a:t>) (GRNET)</a:t>
            </a:r>
            <a:endParaRPr lang="en-GB" sz="2200" dirty="0" smtClean="0"/>
          </a:p>
          <a:p>
            <a:r>
              <a:rPr lang="it-IT" sz="2200" b="1" dirty="0" err="1"/>
              <a:t>February</a:t>
            </a:r>
            <a:r>
              <a:rPr lang="it-IT" sz="2200" b="1" dirty="0"/>
              <a:t> 2017: </a:t>
            </a:r>
            <a:r>
              <a:rPr lang="it-IT" sz="2200" b="1" dirty="0" smtClean="0"/>
              <a:t>D3.10 </a:t>
            </a:r>
            <a:r>
              <a:rPr lang="en-GB" sz="2200" dirty="0"/>
              <a:t>Second release of the accounting and operational </a:t>
            </a:r>
            <a:r>
              <a:rPr lang="en-GB" sz="2200" dirty="0" smtClean="0"/>
              <a:t>tools </a:t>
            </a:r>
            <a:r>
              <a:rPr lang="en-GB" sz="2200" dirty="0" smtClean="0"/>
              <a:t>(OTHER) </a:t>
            </a:r>
            <a:r>
              <a:rPr lang="en-GB" sz="2200" dirty="0"/>
              <a:t>(</a:t>
            </a:r>
            <a:r>
              <a:rPr lang="en-GB" sz="2200" dirty="0"/>
              <a:t>CSIC, CNRS, </a:t>
            </a:r>
            <a:r>
              <a:rPr lang="en-GB" sz="2200" dirty="0"/>
              <a:t>STFC)</a:t>
            </a:r>
          </a:p>
          <a:p>
            <a:pPr lvl="1"/>
            <a:r>
              <a:rPr lang="it-IT" sz="1800" dirty="0" err="1" smtClean="0"/>
              <a:t>Includes</a:t>
            </a:r>
            <a:r>
              <a:rPr lang="it-IT" sz="1800" dirty="0" smtClean="0"/>
              <a:t> </a:t>
            </a:r>
            <a:r>
              <a:rPr lang="en-GB" sz="1800" dirty="0"/>
              <a:t>Accounting repository, accounting portal, Operations portal, GOCDB, ARGO, messaging infrastructure and security monitoring tools</a:t>
            </a:r>
            <a:r>
              <a:rPr lang="en-GB" sz="1800" dirty="0" smtClean="0"/>
              <a:t>.</a:t>
            </a:r>
          </a:p>
          <a:p>
            <a:pPr lvl="1"/>
            <a:r>
              <a:rPr lang="it-IT" sz="1800" dirty="0" smtClean="0"/>
              <a:t>Merge of </a:t>
            </a:r>
            <a:r>
              <a:rPr lang="it-IT" sz="1800" dirty="0" err="1" smtClean="0"/>
              <a:t>old</a:t>
            </a:r>
            <a:r>
              <a:rPr lang="it-IT" sz="1800" dirty="0" smtClean="0"/>
              <a:t> D3.10, D3.11 and D3.12</a:t>
            </a:r>
            <a:endParaRPr lang="en-GB" sz="1800" dirty="0"/>
          </a:p>
          <a:p>
            <a:r>
              <a:rPr lang="it-IT" sz="2200" b="1" dirty="0" err="1" smtClean="0"/>
              <a:t>February</a:t>
            </a:r>
            <a:r>
              <a:rPr lang="it-IT" sz="2200" b="1" dirty="0" smtClean="0"/>
              <a:t> 2017: D3.14 </a:t>
            </a:r>
            <a:r>
              <a:rPr lang="it-IT" sz="2200" dirty="0" smtClean="0"/>
              <a:t>Report on data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(R) (STFC)</a:t>
            </a:r>
          </a:p>
          <a:p>
            <a:pPr lvl="1"/>
            <a:r>
              <a:rPr lang="en-GB" sz="1800" dirty="0"/>
              <a:t>Report of the Data Accounting activity: including the data usage record definition, storage solutions supported and integration with accounting </a:t>
            </a:r>
            <a:r>
              <a:rPr lang="en-GB" sz="1800" dirty="0" smtClean="0"/>
              <a:t>repository</a:t>
            </a:r>
          </a:p>
          <a:p>
            <a:r>
              <a:rPr lang="it-IT" sz="2200" b="1" dirty="0"/>
              <a:t>April 2017: D3.13 </a:t>
            </a:r>
            <a:r>
              <a:rPr lang="en-GB" sz="2200" dirty="0"/>
              <a:t>Second release of the EGI Service Registry and Marketplace prototype (</a:t>
            </a:r>
            <a:r>
              <a:rPr lang="en-GB" sz="2200" dirty="0"/>
              <a:t>DEM</a:t>
            </a:r>
            <a:r>
              <a:rPr lang="en-GB" sz="2200" dirty="0" smtClean="0"/>
              <a:t>) (FMI)</a:t>
            </a:r>
            <a:endParaRPr lang="en-GB" sz="2200" dirty="0"/>
          </a:p>
          <a:p>
            <a:r>
              <a:rPr lang="it-IT" sz="2200" b="1" dirty="0"/>
              <a:t>April 2017: M3.6 </a:t>
            </a:r>
            <a:r>
              <a:rPr lang="it-IT" sz="2200" dirty="0"/>
              <a:t>The </a:t>
            </a:r>
            <a:r>
              <a:rPr lang="it-IT" sz="2200" dirty="0" err="1"/>
              <a:t>second</a:t>
            </a:r>
            <a:r>
              <a:rPr lang="it-IT" sz="2200" dirty="0"/>
              <a:t> </a:t>
            </a:r>
            <a:r>
              <a:rPr lang="it-IT" sz="2200" dirty="0" err="1"/>
              <a:t>version</a:t>
            </a:r>
            <a:r>
              <a:rPr lang="it-IT" sz="2200" dirty="0"/>
              <a:t> of the EGI Marketplace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 smtClean="0"/>
              <a:t>demonstrated</a:t>
            </a:r>
            <a:r>
              <a:rPr lang="it-IT" sz="2200" dirty="0" smtClean="0"/>
              <a:t> (FMI)</a:t>
            </a:r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</a:t>
            </a:r>
            <a:r>
              <a:rPr lang="it-IT" dirty="0" smtClean="0"/>
              <a:t>PM24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D3.9 AAI, D3.10 </a:t>
            </a:r>
            <a:r>
              <a:rPr lang="it-IT" dirty="0" smtClean="0"/>
              <a:t>Tools and D3.14 Data Accounting</a:t>
            </a: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01.02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15.02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22.02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28.02</a:t>
            </a:r>
            <a:endParaRPr lang="en-GB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496944" cy="113813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sz="2700" dirty="0" smtClean="0"/>
              <a:t>Status of the design and </a:t>
            </a:r>
            <a:r>
              <a:rPr lang="it-IT" sz="2700" dirty="0" err="1"/>
              <a:t>a</a:t>
            </a:r>
            <a:r>
              <a:rPr lang="it-IT" sz="2700" dirty="0" err="1" smtClean="0"/>
              <a:t>ssessment</a:t>
            </a:r>
            <a:r>
              <a:rPr lang="it-IT" sz="2700" dirty="0" smtClean="0"/>
              <a:t> of the </a:t>
            </a:r>
            <a:r>
              <a:rPr lang="it-IT" sz="2700" dirty="0" err="1" smtClean="0"/>
              <a:t>prototypes</a:t>
            </a:r>
            <a:endParaRPr lang="en-GB" sz="2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dirty="0" smtClean="0"/>
              <a:t>Data Model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935434"/>
          </a:xfrm>
        </p:spPr>
        <p:txBody>
          <a:bodyPr/>
          <a:lstStyle/>
          <a:p>
            <a:r>
              <a:rPr lang="it-IT" dirty="0" err="1" smtClean="0"/>
              <a:t>Defined</a:t>
            </a:r>
            <a:r>
              <a:rPr lang="it-IT" dirty="0" smtClean="0"/>
              <a:t> the data model for </a:t>
            </a:r>
            <a:r>
              <a:rPr lang="it-IT" dirty="0" err="1" smtClean="0"/>
              <a:t>services</a:t>
            </a:r>
            <a:r>
              <a:rPr lang="it-IT" dirty="0" smtClean="0"/>
              <a:t> in the EGI service </a:t>
            </a:r>
            <a:r>
              <a:rPr lang="it-IT" dirty="0" err="1" smtClean="0"/>
              <a:t>catalogue</a:t>
            </a:r>
            <a:endParaRPr lang="it-IT" dirty="0" smtClean="0"/>
          </a:p>
          <a:p>
            <a:pPr lvl="1"/>
            <a:r>
              <a:rPr lang="en-GB" dirty="0"/>
              <a:t>Service areas (category in the marketplace)</a:t>
            </a:r>
          </a:p>
          <a:p>
            <a:pPr lvl="1"/>
            <a:r>
              <a:rPr lang="en-GB" dirty="0"/>
              <a:t>Services (sub-category in the marketplace)</a:t>
            </a:r>
          </a:p>
          <a:p>
            <a:pPr lvl="1"/>
            <a:r>
              <a:rPr lang="en-GB" dirty="0"/>
              <a:t>Service options (products in the marketplace)</a:t>
            </a:r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41500"/>
              </p:ext>
            </p:extLst>
          </p:nvPr>
        </p:nvGraphicFramePr>
        <p:xfrm>
          <a:off x="683568" y="3779379"/>
          <a:ext cx="7776864" cy="2532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874"/>
                <a:gridCol w="6068990"/>
              </a:tblGrid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>
                          <a:effectLst/>
                        </a:rPr>
                        <a:t>Service area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Services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Compute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 smtClean="0">
                          <a:effectLst/>
                        </a:rPr>
                        <a:t>Cloud Compute, Cloud Container Compute and High-Throughput Compute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Storage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Online Storage, Archive Storage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Data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Data transfer, Content Distribution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Operations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Configuration Database, Service Monitoring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Security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Check-in, Attribute Management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>
                          <a:effectLst/>
                        </a:rPr>
                        <a:t>Training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>
                          <a:effectLst/>
                        </a:rPr>
                        <a:t>Training Infrastructure, </a:t>
                      </a:r>
                      <a:r>
                        <a:rPr lang="en-GB" sz="1600" spc="10" dirty="0" err="1">
                          <a:effectLst/>
                        </a:rPr>
                        <a:t>FitSM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2353004" y="4005064"/>
            <a:ext cx="1512168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/>
          <p:cNvSpPr/>
          <p:nvPr/>
        </p:nvSpPr>
        <p:spPr>
          <a:xfrm>
            <a:off x="6804248" y="4023530"/>
            <a:ext cx="1800200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e 8"/>
          <p:cNvSpPr/>
          <p:nvPr/>
        </p:nvSpPr>
        <p:spPr>
          <a:xfrm>
            <a:off x="2345837" y="4548456"/>
            <a:ext cx="1512168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/>
          <p:cNvSpPr/>
          <p:nvPr/>
        </p:nvSpPr>
        <p:spPr>
          <a:xfrm>
            <a:off x="2195736" y="5885435"/>
            <a:ext cx="2160240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/>
          <p:cNvSpPr/>
          <p:nvPr/>
        </p:nvSpPr>
        <p:spPr>
          <a:xfrm>
            <a:off x="4139952" y="5879391"/>
            <a:ext cx="1008112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8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Marketplace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dirty="0" smtClean="0"/>
              <a:t>ssessment of the prototypes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395536" y="1196752"/>
            <a:ext cx="8640960" cy="4784400"/>
          </a:xfrm>
        </p:spPr>
        <p:txBody>
          <a:bodyPr/>
          <a:lstStyle/>
          <a:p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prototypes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Open IRIS </a:t>
            </a:r>
            <a:r>
              <a:rPr lang="it-IT" dirty="0" err="1" smtClean="0"/>
              <a:t>based</a:t>
            </a:r>
            <a:r>
              <a:rPr lang="it-IT" dirty="0"/>
              <a:t>: http://egi.science-it.ch</a:t>
            </a:r>
            <a:endParaRPr lang="it-IT" dirty="0" smtClean="0"/>
          </a:p>
          <a:p>
            <a:pPr lvl="1"/>
            <a:r>
              <a:rPr lang="it-IT" dirty="0" err="1" smtClean="0"/>
              <a:t>Prestashop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/>
              <a:t>: </a:t>
            </a:r>
            <a:r>
              <a:rPr lang="it-IT" dirty="0">
                <a:hlinkClick r:id="rId2"/>
              </a:rPr>
              <a:t>http://vps302866.ovh.net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Implementation</a:t>
            </a:r>
            <a:r>
              <a:rPr lang="it-IT" dirty="0" smtClean="0"/>
              <a:t> of the </a:t>
            </a:r>
            <a:r>
              <a:rPr lang="it-IT" dirty="0" err="1" smtClean="0"/>
              <a:t>defined</a:t>
            </a:r>
            <a:r>
              <a:rPr lang="it-IT" dirty="0" smtClean="0"/>
              <a:t> data model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limitations</a:t>
            </a:r>
            <a:r>
              <a:rPr lang="it-IT" dirty="0" smtClean="0"/>
              <a:t> for EGI</a:t>
            </a:r>
          </a:p>
          <a:p>
            <a:pPr lvl="1"/>
            <a:r>
              <a:rPr lang="it-IT" dirty="0" err="1" smtClean="0"/>
              <a:t>See</a:t>
            </a:r>
            <a:r>
              <a:rPr lang="it-IT" dirty="0" smtClean="0"/>
              <a:t> D3.7 for more </a:t>
            </a:r>
            <a:r>
              <a:rPr lang="it-IT" dirty="0" err="1" smtClean="0"/>
              <a:t>details</a:t>
            </a:r>
            <a:r>
              <a:rPr lang="it-IT" dirty="0"/>
              <a:t>: https://documents.egi.eu/document/2914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1833</TotalTime>
  <Words>535</Words>
  <Application>Microsoft Office PowerPoint</Application>
  <PresentationFormat>Presentazione su schermo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Segoe UI</vt:lpstr>
      <vt:lpstr>Times New Roman</vt:lpstr>
      <vt:lpstr>Verdana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WP3 Milestones &amp; Deliverables</vt:lpstr>
      <vt:lpstr>WP3 Deliverables and Milestones</vt:lpstr>
      <vt:lpstr>Next WP3 Deliverables and Milestones</vt:lpstr>
      <vt:lpstr>Important dates for PM24 deliverable</vt:lpstr>
      <vt:lpstr>Marketplace Status of the design and assessment of the prototypes</vt:lpstr>
      <vt:lpstr>Marketplace Data Model</vt:lpstr>
      <vt:lpstr>Marketplace Assessment of the prototypes</vt:lpstr>
      <vt:lpstr>Next Steps</vt:lpstr>
      <vt:lpstr>Next Steps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105</cp:revision>
  <dcterms:created xsi:type="dcterms:W3CDTF">2015-06-17T09:10:49Z</dcterms:created>
  <dcterms:modified xsi:type="dcterms:W3CDTF">2016-10-18T15:05:59Z</dcterms:modified>
</cp:coreProperties>
</file>