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2" r:id="rId1"/>
    <p:sldMasterId id="2147483648" r:id="rId2"/>
    <p:sldMasterId id="2147483685" r:id="rId3"/>
  </p:sldMasterIdLst>
  <p:notesMasterIdLst>
    <p:notesMasterId r:id="rId8"/>
  </p:notesMasterIdLst>
  <p:handoutMasterIdLst>
    <p:handoutMasterId r:id="rId9"/>
  </p:handoutMasterIdLst>
  <p:sldIdLst>
    <p:sldId id="280" r:id="rId4"/>
    <p:sldId id="289" r:id="rId5"/>
    <p:sldId id="290" r:id="rId6"/>
    <p:sldId id="284" r:id="rId7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B0"/>
    <a:srgbClr val="4F85C3"/>
    <a:srgbClr val="6C9F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6090" autoAdjust="0"/>
    <p:restoredTop sz="85660" autoAdjust="0"/>
  </p:normalViewPr>
  <p:slideViewPr>
    <p:cSldViewPr showGuides="1">
      <p:cViewPr varScale="1">
        <p:scale>
          <a:sx n="49" d="100"/>
          <a:sy n="49" d="100"/>
        </p:scale>
        <p:origin x="1099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2700" y="-7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viewProps" Target="viewProps.xml"/><Relationship Id="rId5" Type="http://schemas.openxmlformats.org/officeDocument/2006/relationships/slide" Target="slides/slide2.xml"/><Relationship Id="rId10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116B22-1E63-4CE0-AB5A-CC816DFEE10D}" type="datetime3">
              <a:rPr lang="en-US" smtClean="0"/>
              <a:t>19 October 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7037CF-4AF3-4EA8-B0EF-23260E3D63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822099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73648C-99AF-41FA-AAA6-E36E6E87C811}" type="datetime3">
              <a:rPr lang="en-US" smtClean="0"/>
              <a:t>19 October 2016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F58AE9-46A5-49CB-B815-3CC2120EE87D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0248877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altLang="it-IT" noProof="0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48332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</p:spTree>
    <p:extLst>
      <p:ext uri="{BB962C8B-B14F-4D97-AF65-F5344CB8AC3E}">
        <p14:creationId xmlns:p14="http://schemas.microsoft.com/office/powerpoint/2010/main" val="14301691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</p:spTree>
    <p:extLst>
      <p:ext uri="{BB962C8B-B14F-4D97-AF65-F5344CB8AC3E}">
        <p14:creationId xmlns:p14="http://schemas.microsoft.com/office/powerpoint/2010/main" val="16377873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jdelijke aanduiding voor tekst 6"/>
          <p:cNvSpPr>
            <a:spLocks noGrp="1"/>
          </p:cNvSpPr>
          <p:nvPr>
            <p:ph type="body" sz="quarter" idx="10" hasCustomPrompt="1"/>
          </p:nvPr>
        </p:nvSpPr>
        <p:spPr>
          <a:xfrm>
            <a:off x="1727411" y="3643200"/>
            <a:ext cx="5689178" cy="431477"/>
          </a:xfrm>
        </p:spPr>
        <p:txBody>
          <a:bodyPr/>
          <a:lstStyle>
            <a:lvl1pPr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GB" noProof="0" dirty="0" smtClean="0"/>
              <a:t>function</a:t>
            </a:r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685800" y="1268761"/>
            <a:ext cx="7772400" cy="1440000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 dirty="0" smtClean="0"/>
              <a:t>Title</a:t>
            </a:r>
            <a:endParaRPr lang="en-GB" noProof="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 hasCustomPrompt="1"/>
          </p:nvPr>
        </p:nvSpPr>
        <p:spPr>
          <a:xfrm>
            <a:off x="1371600" y="2923200"/>
            <a:ext cx="6400800" cy="504056"/>
          </a:xfrm>
        </p:spPr>
        <p:txBody>
          <a:bodyPr>
            <a:noAutofit/>
          </a:bodyPr>
          <a:lstStyle>
            <a:lvl1pPr marL="0" indent="0" algn="ctr">
              <a:buNone/>
              <a:defRPr sz="28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 dirty="0" smtClean="0"/>
              <a:t>Author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5075032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2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 hasCustomPrompt="1"/>
          </p:nvPr>
        </p:nvSpPr>
        <p:spPr>
          <a:xfrm>
            <a:off x="467544" y="1340768"/>
            <a:ext cx="3815655" cy="4784725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572000" y="1341438"/>
            <a:ext cx="4320480" cy="47844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8628241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2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67544" y="1341438"/>
            <a:ext cx="8424936" cy="47844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41840826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tekst 2"/>
          <p:cNvSpPr>
            <a:spLocks noGrp="1"/>
          </p:cNvSpPr>
          <p:nvPr>
            <p:ph type="body" idx="1" hasCustomPrompt="1"/>
          </p:nvPr>
        </p:nvSpPr>
        <p:spPr>
          <a:xfrm>
            <a:off x="457200" y="1341041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 smtClean="0"/>
              <a:t>Click 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94506" y="2378745"/>
            <a:ext cx="4040188" cy="377440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 hasCustomPrompt="1"/>
          </p:nvPr>
        </p:nvSpPr>
        <p:spPr>
          <a:xfrm>
            <a:off x="4850705" y="1341041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 smtClean="0"/>
              <a:t>Click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 hasCustomPrompt="1"/>
          </p:nvPr>
        </p:nvSpPr>
        <p:spPr>
          <a:xfrm>
            <a:off x="4822601" y="2391445"/>
            <a:ext cx="4041775" cy="377440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10" name="Title 9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469860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285936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5.xml"/><Relationship Id="rId6" Type="http://schemas.openxmlformats.org/officeDocument/2006/relationships/hyperlink" Target="http://creativecommons.org/licenses/by/4.0/" TargetMode="Externa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100000">
                <a:schemeClr val="bg1"/>
              </a:gs>
              <a:gs pos="0">
                <a:schemeClr val="tx2">
                  <a:lumMod val="20000"/>
                  <a:lumOff val="80000"/>
                </a:schemeClr>
              </a:gs>
            </a:gsLst>
            <a:lin ang="2700000" scaled="1"/>
            <a:tileRect/>
          </a:gradFill>
        </p:spPr>
      </p:pic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79394" y="141277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GB" noProof="0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79394" y="2636912"/>
            <a:ext cx="8229600" cy="792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endParaRPr lang="en-GB" noProof="0" dirty="0" smtClean="0"/>
          </a:p>
        </p:txBody>
      </p:sp>
      <p:pic>
        <p:nvPicPr>
          <p:cNvPr id="9" name="Afbeelding 8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7129" y="4581128"/>
            <a:ext cx="1728191" cy="1313426"/>
          </a:xfrm>
          <a:prstGeom prst="rect">
            <a:avLst/>
          </a:prstGeom>
        </p:spPr>
      </p:pic>
      <p:sp>
        <p:nvSpPr>
          <p:cNvPr id="12" name="Rechthoek 11"/>
          <p:cNvSpPr/>
          <p:nvPr/>
        </p:nvSpPr>
        <p:spPr>
          <a:xfrm>
            <a:off x="437129" y="6021288"/>
            <a:ext cx="8465149" cy="45719"/>
          </a:xfrm>
          <a:prstGeom prst="rect">
            <a:avLst/>
          </a:prstGeom>
          <a:solidFill>
            <a:schemeClr val="accent1">
              <a:lumMod val="60000"/>
              <a:lumOff val="40000"/>
              <a:alpha val="4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Tekstvak 22"/>
          <p:cNvSpPr txBox="1"/>
          <p:nvPr/>
        </p:nvSpPr>
        <p:spPr>
          <a:xfrm>
            <a:off x="752684" y="6153342"/>
            <a:ext cx="10970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1" dirty="0" smtClean="0">
                <a:solidFill>
                  <a:srgbClr val="0066B0"/>
                </a:solidFill>
                <a:latin typeface="Segoe UI" pitchFamily="34" charset="0"/>
                <a:cs typeface="Segoe UI" pitchFamily="34" charset="0"/>
              </a:rPr>
              <a:t>www.egi.eu</a:t>
            </a:r>
            <a:endParaRPr lang="nl-NL" sz="1200" b="1" dirty="0">
              <a:solidFill>
                <a:srgbClr val="0066B0"/>
              </a:solidFill>
              <a:latin typeface="Segoe UI" pitchFamily="34" charset="0"/>
              <a:cs typeface="Segoe UI" pitchFamily="34" charset="0"/>
            </a:endParaRPr>
          </a:p>
        </p:txBody>
      </p:sp>
      <p:pic>
        <p:nvPicPr>
          <p:cNvPr id="11" name="Afbeelding 9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44408" y="6381328"/>
            <a:ext cx="657870" cy="442623"/>
          </a:xfrm>
          <a:prstGeom prst="rect">
            <a:avLst/>
          </a:prstGeom>
        </p:spPr>
      </p:pic>
      <p:sp>
        <p:nvSpPr>
          <p:cNvPr id="13" name="Tekstvak 10"/>
          <p:cNvSpPr txBox="1"/>
          <p:nvPr/>
        </p:nvSpPr>
        <p:spPr>
          <a:xfrm>
            <a:off x="479394" y="6402584"/>
            <a:ext cx="75574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00" b="0" dirty="0" smtClean="0">
                <a:latin typeface="Segoe UI" pitchFamily="34" charset="0"/>
                <a:cs typeface="Segoe UI" pitchFamily="34" charset="0"/>
              </a:rPr>
              <a:t>EGI-Engage is co-funded by the Horizon 2020 Framework Programme</a:t>
            </a:r>
          </a:p>
          <a:p>
            <a:pPr algn="r"/>
            <a:r>
              <a:rPr lang="nl-NL" sz="1000" b="0" baseline="0" dirty="0" smtClean="0">
                <a:latin typeface="Segoe UI" pitchFamily="34" charset="0"/>
                <a:cs typeface="Segoe UI" pitchFamily="34" charset="0"/>
              </a:rPr>
              <a:t>  </a:t>
            </a:r>
            <a:r>
              <a:rPr lang="nl-NL" sz="1000" b="0" dirty="0" smtClean="0">
                <a:latin typeface="Segoe UI" pitchFamily="34" charset="0"/>
                <a:cs typeface="Segoe UI" pitchFamily="34" charset="0"/>
              </a:rPr>
              <a:t>of the European Union under grant number 654142</a:t>
            </a:r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endParaRPr lang="nl-NL" sz="1000" b="0" dirty="0">
              <a:latin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2493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iming>
    <p:tnLst>
      <p:par>
        <p:cTn id="1" dur="indefinite" restart="never" nodeType="tmRoot"/>
      </p:par>
    </p:tnLst>
  </p:timing>
  <p:hf sldNum="0" hdr="0" ftr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0066B0"/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</p:titleStyle>
    <p:bodyStyle>
      <a:lvl1pPr marL="0" indent="0" algn="ctr" defTabSz="914400" rtl="0" eaLnBrk="1" latinLnBrk="0" hangingPunct="1">
        <a:spcBef>
          <a:spcPct val="20000"/>
        </a:spcBef>
        <a:buFontTx/>
        <a:buNone/>
        <a:defRPr sz="2800" b="1" kern="1200" baseline="0">
          <a:solidFill>
            <a:schemeClr val="tx1">
              <a:lumMod val="75000"/>
              <a:lumOff val="25000"/>
            </a:schemeClr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Afbeelding 2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889" y="0"/>
            <a:ext cx="6534150" cy="4705350"/>
          </a:xfrm>
          <a:prstGeom prst="rect">
            <a:avLst/>
          </a:prstGeom>
        </p:spPr>
      </p:pic>
      <p:sp>
        <p:nvSpPr>
          <p:cNvPr id="4" name="Rechthoek 3"/>
          <p:cNvSpPr/>
          <p:nvPr/>
        </p:nvSpPr>
        <p:spPr>
          <a:xfrm>
            <a:off x="0" y="6381328"/>
            <a:ext cx="9144000" cy="476672"/>
          </a:xfrm>
          <a:prstGeom prst="rect">
            <a:avLst/>
          </a:prstGeom>
          <a:solidFill>
            <a:srgbClr val="4F85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1547664" y="188640"/>
            <a:ext cx="7344816" cy="8501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22" name="Tekstvak 21"/>
          <p:cNvSpPr txBox="1"/>
          <p:nvPr/>
        </p:nvSpPr>
        <p:spPr>
          <a:xfrm>
            <a:off x="8508016" y="6525344"/>
            <a:ext cx="34923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372553E7-13AD-41CB-B8D3-4C5279D6D1DB}" type="slidenum">
              <a:rPr lang="nl-NL" sz="1050" b="1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‹#›</a:t>
            </a:fld>
            <a:endParaRPr lang="nl-NL" sz="1050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7780" y="188640"/>
            <a:ext cx="1082732" cy="993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7275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52" r:id="rId2"/>
    <p:sldLayoutId id="2147483653" r:id="rId3"/>
  </p:sldLayoutIdLst>
  <p:timing>
    <p:tnLst>
      <p:par>
        <p:cTn id="1" dur="indefinite" restart="never" nodeType="tmRoot"/>
      </p:par>
    </p:tnLst>
  </p:timing>
  <p:hf sldNum="0" hdr="0" ftr="0"/>
  <p:txStyles>
    <p:titleStyle>
      <a:lvl1pPr algn="r" defTabSz="914400" rtl="0" eaLnBrk="1" latinLnBrk="0" hangingPunct="1">
        <a:spcBef>
          <a:spcPct val="0"/>
        </a:spcBef>
        <a:buNone/>
        <a:defRPr sz="3000" b="1" kern="1200">
          <a:solidFill>
            <a:srgbClr val="4F85C3"/>
          </a:solidFill>
          <a:latin typeface="Segoe UI" pitchFamily="34" charset="0"/>
          <a:ea typeface="+mj-ea"/>
          <a:cs typeface="Segoe UI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4pPr>
      <a:lvl5pPr marL="1828800" marR="0" indent="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Tx/>
        <a:buFont typeface="Arial" panose="020B0604020202020204" pitchFamily="34" charset="0"/>
        <a:buNone/>
        <a:tabLst/>
        <a:defRPr sz="20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845" userDrawn="1">
          <p15:clr>
            <a:srgbClr val="F26B43"/>
          </p15:clr>
        </p15:guide>
        <p15:guide id="2" pos="295" userDrawn="1">
          <p15:clr>
            <a:srgbClr val="F26B43"/>
          </p15:clr>
        </p15:guide>
        <p15:guide id="3" pos="5602" userDrawn="1">
          <p15:clr>
            <a:srgbClr val="F26B43"/>
          </p15:clr>
        </p15:guide>
        <p15:guide id="4" orient="horz" pos="3884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100000">
                <a:schemeClr val="bg1"/>
              </a:gs>
              <a:gs pos="0">
                <a:schemeClr val="tx2">
                  <a:lumMod val="20000"/>
                  <a:lumOff val="80000"/>
                </a:schemeClr>
              </a:gs>
            </a:gsLst>
            <a:lin ang="2700000" scaled="1"/>
            <a:tileRect/>
          </a:gradFill>
        </p:spPr>
      </p:pic>
      <p:pic>
        <p:nvPicPr>
          <p:cNvPr id="9" name="Afbeelding 8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7129" y="4581128"/>
            <a:ext cx="1728191" cy="1313426"/>
          </a:xfrm>
          <a:prstGeom prst="rect">
            <a:avLst/>
          </a:prstGeom>
        </p:spPr>
      </p:pic>
      <p:sp>
        <p:nvSpPr>
          <p:cNvPr id="12" name="Rechthoek 11"/>
          <p:cNvSpPr/>
          <p:nvPr/>
        </p:nvSpPr>
        <p:spPr>
          <a:xfrm>
            <a:off x="437129" y="6021288"/>
            <a:ext cx="8465149" cy="45719"/>
          </a:xfrm>
          <a:prstGeom prst="rect">
            <a:avLst/>
          </a:prstGeom>
          <a:solidFill>
            <a:schemeClr val="accent1">
              <a:lumMod val="60000"/>
              <a:lumOff val="40000"/>
              <a:alpha val="4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Tekstvak 22"/>
          <p:cNvSpPr txBox="1"/>
          <p:nvPr/>
        </p:nvSpPr>
        <p:spPr>
          <a:xfrm>
            <a:off x="752684" y="6153342"/>
            <a:ext cx="10970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1" dirty="0" smtClean="0">
                <a:solidFill>
                  <a:srgbClr val="0066B0"/>
                </a:solidFill>
                <a:latin typeface="Segoe UI" pitchFamily="34" charset="0"/>
                <a:cs typeface="Segoe UI" pitchFamily="34" charset="0"/>
              </a:rPr>
              <a:t>www.egi.eu</a:t>
            </a:r>
            <a:endParaRPr lang="nl-NL" sz="1200" b="1" dirty="0">
              <a:solidFill>
                <a:srgbClr val="0066B0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65659" y="1124744"/>
            <a:ext cx="7578749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3600" b="1" kern="1200" noProof="0" dirty="0" smtClean="0">
                <a:solidFill>
                  <a:srgbClr val="0066B0"/>
                </a:solidFill>
                <a:latin typeface="Segoe UI" pitchFamily="34" charset="0"/>
                <a:ea typeface="Verdana" panose="020B0604030504040204" pitchFamily="34" charset="0"/>
                <a:cs typeface="Segoe UI" pitchFamily="34" charset="0"/>
              </a:rPr>
              <a:t>Thank you</a:t>
            </a:r>
            <a:r>
              <a:rPr lang="en-GB" sz="3600" b="1" kern="1200" baseline="0" noProof="0" dirty="0" smtClean="0">
                <a:solidFill>
                  <a:srgbClr val="0066B0"/>
                </a:solidFill>
                <a:latin typeface="Segoe UI" pitchFamily="34" charset="0"/>
                <a:ea typeface="Verdana" panose="020B0604030504040204" pitchFamily="34" charset="0"/>
                <a:cs typeface="Segoe UI" pitchFamily="34" charset="0"/>
              </a:rPr>
              <a:t> for your attention.</a:t>
            </a:r>
          </a:p>
          <a:p>
            <a:pPr algn="ctr"/>
            <a:endParaRPr lang="en-GB" sz="3600" b="1" kern="1200" noProof="0" dirty="0" smtClean="0">
              <a:solidFill>
                <a:srgbClr val="0066B0"/>
              </a:solidFill>
              <a:latin typeface="Segoe UI" pitchFamily="34" charset="0"/>
              <a:ea typeface="Verdana" panose="020B0604030504040204" pitchFamily="34" charset="0"/>
              <a:cs typeface="Segoe UI" pitchFamily="34" charset="0"/>
            </a:endParaRPr>
          </a:p>
          <a:p>
            <a:pPr algn="ctr"/>
            <a:endParaRPr lang="en-GB" sz="2400" b="1" i="1" kern="1200" noProof="0" dirty="0" smtClean="0">
              <a:solidFill>
                <a:srgbClr val="0066B0"/>
              </a:solidFill>
              <a:latin typeface="Segoe UI" pitchFamily="34" charset="0"/>
              <a:ea typeface="Verdana" panose="020B0604030504040204" pitchFamily="34" charset="0"/>
              <a:cs typeface="Segoe UI" pitchFamily="34" charset="0"/>
            </a:endParaRPr>
          </a:p>
          <a:p>
            <a:pPr algn="l"/>
            <a:r>
              <a:rPr lang="en-GB" sz="2800" b="1" i="1" kern="1200" noProof="0" dirty="0" smtClean="0">
                <a:solidFill>
                  <a:srgbClr val="0066B0"/>
                </a:solidFill>
                <a:latin typeface="Segoe UI" pitchFamily="34" charset="0"/>
                <a:ea typeface="Verdana" panose="020B0604030504040204" pitchFamily="34" charset="0"/>
                <a:cs typeface="Segoe UI" pitchFamily="34" charset="0"/>
              </a:rPr>
              <a:t>Questions?</a:t>
            </a:r>
          </a:p>
        </p:txBody>
      </p:sp>
      <p:pic>
        <p:nvPicPr>
          <p:cNvPr id="7" name="Afbeelding 9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44408" y="6381328"/>
            <a:ext cx="657870" cy="442623"/>
          </a:xfrm>
          <a:prstGeom prst="rect">
            <a:avLst/>
          </a:prstGeom>
        </p:spPr>
      </p:pic>
      <p:sp>
        <p:nvSpPr>
          <p:cNvPr id="10" name="Tekstvak 10"/>
          <p:cNvSpPr txBox="1"/>
          <p:nvPr/>
        </p:nvSpPr>
        <p:spPr>
          <a:xfrm>
            <a:off x="479394" y="6402584"/>
            <a:ext cx="75574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This work by Parties of the EGI-Engage Consortium</a:t>
            </a:r>
            <a:r>
              <a:rPr lang="en-GB" sz="1000" baseline="0" dirty="0" smtClean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is licensed under a </a:t>
            </a:r>
          </a:p>
          <a:p>
            <a:pPr algn="r"/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  <a:hlinkClick r:id="rId6"/>
              </a:rPr>
              <a:t>Creative Commons Attribution 4.0 International License</a:t>
            </a:r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. </a:t>
            </a:r>
            <a:endParaRPr lang="nl-NL" sz="1000" b="0" dirty="0">
              <a:latin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5638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</p:sldLayoutIdLst>
  <p:timing>
    <p:tnLst>
      <p:par>
        <p:cTn id="1" dur="indefinite" restart="never" nodeType="tmRoot"/>
      </p:par>
    </p:tnLst>
  </p:timing>
  <p:hf sldNum="0" hdr="0" ftr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0066B0"/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</p:titleStyle>
    <p:bodyStyle>
      <a:lvl1pPr marL="0" indent="0" algn="ctr" defTabSz="914400" rtl="0" eaLnBrk="1" latinLnBrk="0" hangingPunct="1">
        <a:spcBef>
          <a:spcPct val="20000"/>
        </a:spcBef>
        <a:buFontTx/>
        <a:buNone/>
        <a:defRPr sz="2800" b="1" kern="1200" baseline="0">
          <a:solidFill>
            <a:schemeClr val="tx1">
              <a:lumMod val="75000"/>
              <a:lumOff val="25000"/>
            </a:schemeClr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1727411" y="3643200"/>
            <a:ext cx="5689178" cy="1297968"/>
          </a:xfrm>
        </p:spPr>
        <p:txBody>
          <a:bodyPr>
            <a:normAutofit/>
          </a:bodyPr>
          <a:lstStyle/>
          <a:p>
            <a:endParaRPr lang="en-GB" dirty="0" smtClean="0"/>
          </a:p>
          <a:p>
            <a:r>
              <a:rPr lang="pl-PL" dirty="0" smtClean="0"/>
              <a:t>Roksana Dobrzańska, Tomasz </a:t>
            </a:r>
            <a:r>
              <a:rPr lang="pl-PL" dirty="0" err="1" smtClean="0"/>
              <a:t>Szepieniec</a:t>
            </a:r>
            <a:endParaRPr lang="en-GB" dirty="0" smtClean="0"/>
          </a:p>
          <a:p>
            <a:r>
              <a:rPr lang="pl-PL" dirty="0" smtClean="0"/>
              <a:t>ACC </a:t>
            </a:r>
            <a:r>
              <a:rPr lang="pl-PL" dirty="0" err="1" smtClean="0"/>
              <a:t>Cyfronet</a:t>
            </a:r>
            <a:r>
              <a:rPr lang="pl-PL" dirty="0" smtClean="0"/>
              <a:t> AGH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685800" y="1772816"/>
            <a:ext cx="7772400" cy="1440000"/>
          </a:xfrm>
        </p:spPr>
        <p:txBody>
          <a:bodyPr>
            <a:normAutofit/>
          </a:bodyPr>
          <a:lstStyle/>
          <a:p>
            <a:r>
              <a:rPr lang="en-GB" sz="3600" dirty="0" smtClean="0"/>
              <a:t>EGI </a:t>
            </a:r>
            <a:r>
              <a:rPr lang="pl-PL" sz="3600" dirty="0" smtClean="0"/>
              <a:t>e-GRANT</a:t>
            </a:r>
            <a:r>
              <a:rPr lang="en-GB" sz="3600" dirty="0" smtClean="0"/>
              <a:t> Update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3087804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900" dirty="0" err="1" smtClean="0"/>
              <a:t>Current</a:t>
            </a:r>
            <a:r>
              <a:rPr lang="pl-PL" sz="2900" dirty="0" smtClean="0"/>
              <a:t> Status</a:t>
            </a:r>
            <a:endParaRPr lang="en-GB" sz="2900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pl-PL" sz="2400" dirty="0" err="1" smtClean="0"/>
              <a:t>Defining</a:t>
            </a:r>
            <a:r>
              <a:rPr lang="pl-PL" sz="2400" dirty="0" smtClean="0"/>
              <a:t> </a:t>
            </a:r>
            <a:r>
              <a:rPr lang="pl-PL" sz="2400" dirty="0" err="1" smtClean="0"/>
              <a:t>new</a:t>
            </a:r>
            <a:r>
              <a:rPr lang="pl-PL" sz="2400" dirty="0" smtClean="0"/>
              <a:t> </a:t>
            </a:r>
            <a:r>
              <a:rPr lang="pl-PL" sz="2400" dirty="0" err="1" smtClean="0"/>
              <a:t>requirements</a:t>
            </a:r>
            <a:r>
              <a:rPr lang="pl-PL" sz="2400" dirty="0" smtClean="0"/>
              <a:t> </a:t>
            </a:r>
            <a:r>
              <a:rPr lang="pl-PL" sz="2400" dirty="0" err="1" smtClean="0"/>
              <a:t>due</a:t>
            </a:r>
            <a:r>
              <a:rPr lang="pl-PL" sz="2400" dirty="0" smtClean="0"/>
              <a:t> to Marketplace/</a:t>
            </a:r>
            <a:r>
              <a:rPr lang="pl-PL" sz="2400" dirty="0" err="1" smtClean="0"/>
              <a:t>eGRANT</a:t>
            </a:r>
            <a:r>
              <a:rPr lang="pl-PL" sz="2400" dirty="0" smtClean="0"/>
              <a:t>/LTOS </a:t>
            </a:r>
            <a:r>
              <a:rPr lang="pl-PL" sz="2400" dirty="0" err="1" smtClean="0"/>
              <a:t>integration</a:t>
            </a:r>
            <a:endParaRPr lang="pl-PL" sz="2400" dirty="0" smtClean="0"/>
          </a:p>
          <a:p>
            <a:pPr>
              <a:lnSpc>
                <a:spcPct val="150000"/>
              </a:lnSpc>
            </a:pPr>
            <a:r>
              <a:rPr lang="pl-PL" sz="2400" dirty="0" err="1"/>
              <a:t>Implementation</a:t>
            </a:r>
            <a:r>
              <a:rPr lang="pl-PL" sz="2400" dirty="0"/>
              <a:t> of </a:t>
            </a:r>
            <a:r>
              <a:rPr lang="pl-PL" sz="2400" dirty="0" err="1"/>
              <a:t>new</a:t>
            </a:r>
            <a:r>
              <a:rPr lang="pl-PL" sz="2400" dirty="0"/>
              <a:t> EGI Resource </a:t>
            </a:r>
            <a:r>
              <a:rPr lang="pl-PL" sz="2400" dirty="0" err="1"/>
              <a:t>Allocation</a:t>
            </a:r>
            <a:r>
              <a:rPr lang="pl-PL" sz="2400" dirty="0"/>
              <a:t> </a:t>
            </a:r>
            <a:r>
              <a:rPr lang="pl-PL" sz="2400" dirty="0" err="1" smtClean="0"/>
              <a:t>procedure</a:t>
            </a:r>
            <a:r>
              <a:rPr lang="pl-PL" sz="2400" dirty="0" smtClean="0"/>
              <a:t> (</a:t>
            </a:r>
            <a:r>
              <a:rPr lang="pl-PL" sz="2400" dirty="0" err="1" smtClean="0"/>
              <a:t>details</a:t>
            </a:r>
            <a:r>
              <a:rPr lang="pl-PL" sz="2400" dirty="0" smtClean="0"/>
              <a:t> </a:t>
            </a:r>
            <a:r>
              <a:rPr lang="pl-PL" sz="2400" dirty="0" err="1" smtClean="0"/>
              <a:t>yet</a:t>
            </a:r>
            <a:r>
              <a:rPr lang="pl-PL" sz="2400" dirty="0" smtClean="0"/>
              <a:t> to be </a:t>
            </a:r>
            <a:r>
              <a:rPr lang="pl-PL" sz="2400" dirty="0" err="1" smtClean="0"/>
              <a:t>defined</a:t>
            </a:r>
            <a:r>
              <a:rPr lang="pl-PL" sz="2400" dirty="0" smtClean="0"/>
              <a:t>)</a:t>
            </a:r>
          </a:p>
          <a:p>
            <a:pPr>
              <a:lnSpc>
                <a:spcPct val="150000"/>
              </a:lnSpc>
            </a:pPr>
            <a:r>
              <a:rPr lang="pl-PL" sz="2400" dirty="0" err="1" smtClean="0"/>
              <a:t>Assessment</a:t>
            </a:r>
            <a:r>
              <a:rPr lang="pl-PL" sz="2400" dirty="0" smtClean="0"/>
              <a:t> of </a:t>
            </a:r>
            <a:r>
              <a:rPr lang="pl-PL" sz="2400" dirty="0" err="1" smtClean="0"/>
              <a:t>requirements</a:t>
            </a:r>
            <a:r>
              <a:rPr lang="pl-PL" sz="2400" dirty="0" smtClean="0"/>
              <a:t> for EGI Marketplace to be </a:t>
            </a:r>
            <a:r>
              <a:rPr lang="pl-PL" sz="2400" dirty="0" err="1" smtClean="0"/>
              <a:t>implemented</a:t>
            </a:r>
            <a:r>
              <a:rPr lang="pl-PL" sz="2400" dirty="0" smtClean="0"/>
              <a:t> with </a:t>
            </a:r>
            <a:r>
              <a:rPr lang="pl-PL" sz="2400" dirty="0" err="1" smtClean="0"/>
              <a:t>PrestaShop</a:t>
            </a:r>
            <a:r>
              <a:rPr lang="pl-PL" sz="2400" dirty="0" smtClean="0"/>
              <a:t> </a:t>
            </a:r>
            <a:r>
              <a:rPr lang="pl-PL" sz="2400" dirty="0" err="1" smtClean="0"/>
              <a:t>functionalities</a:t>
            </a:r>
            <a:endParaRPr lang="pl-PL" sz="2400" dirty="0"/>
          </a:p>
          <a:p>
            <a:pPr>
              <a:lnSpc>
                <a:spcPct val="150000"/>
              </a:lnSpc>
            </a:pPr>
            <a:r>
              <a:rPr lang="pl-PL" sz="2400" dirty="0" smtClean="0"/>
              <a:t>Test EGI Marketplace </a:t>
            </a:r>
            <a:r>
              <a:rPr lang="pl-PL" sz="2400" dirty="0" err="1" smtClean="0"/>
              <a:t>implementation</a:t>
            </a:r>
            <a:r>
              <a:rPr lang="pl-PL" sz="2400" dirty="0" smtClean="0"/>
              <a:t> (</a:t>
            </a:r>
            <a:r>
              <a:rPr lang="pl-PL" sz="2400" dirty="0" err="1" smtClean="0"/>
              <a:t>PrestaShop</a:t>
            </a:r>
            <a:r>
              <a:rPr lang="pl-PL" sz="2400" dirty="0" smtClean="0"/>
              <a:t> </a:t>
            </a:r>
            <a:r>
              <a:rPr lang="pl-PL" sz="2400" dirty="0" err="1" smtClean="0"/>
              <a:t>until</a:t>
            </a:r>
            <a:r>
              <a:rPr lang="pl-PL" sz="2400" dirty="0" smtClean="0"/>
              <a:t> the end of </a:t>
            </a:r>
            <a:r>
              <a:rPr lang="pl-PL" sz="2400" dirty="0" err="1" smtClean="0"/>
              <a:t>Nov</a:t>
            </a:r>
            <a:r>
              <a:rPr lang="pl-PL" sz="2400" dirty="0" smtClean="0"/>
              <a:t>)</a:t>
            </a:r>
            <a:endParaRPr lang="pl-PL" sz="2400" dirty="0" smtClean="0"/>
          </a:p>
        </p:txBody>
      </p:sp>
    </p:spTree>
    <p:extLst>
      <p:ext uri="{BB962C8B-B14F-4D97-AF65-F5344CB8AC3E}">
        <p14:creationId xmlns:p14="http://schemas.microsoft.com/office/powerpoint/2010/main" val="3742579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900" dirty="0" err="1" smtClean="0"/>
              <a:t>Next</a:t>
            </a:r>
            <a:r>
              <a:rPr lang="pl-PL" sz="2900" dirty="0" smtClean="0"/>
              <a:t>	</a:t>
            </a:r>
            <a:r>
              <a:rPr lang="pl-PL" sz="2900" dirty="0" err="1" smtClean="0"/>
              <a:t>Steps</a:t>
            </a:r>
            <a:endParaRPr lang="en-GB" sz="2900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pl-PL" dirty="0" smtClean="0"/>
              <a:t>EGI Marketplace development – </a:t>
            </a:r>
            <a:r>
              <a:rPr lang="pl-PL" dirty="0" err="1" smtClean="0"/>
              <a:t>ready</a:t>
            </a:r>
            <a:r>
              <a:rPr lang="pl-PL" dirty="0" smtClean="0"/>
              <a:t> 30th </a:t>
            </a:r>
            <a:r>
              <a:rPr lang="pl-PL" dirty="0" err="1" smtClean="0"/>
              <a:t>Nov</a:t>
            </a:r>
            <a:endParaRPr lang="pl-PL" dirty="0" smtClean="0"/>
          </a:p>
          <a:p>
            <a:r>
              <a:rPr lang="pl-PL" dirty="0"/>
              <a:t>e</a:t>
            </a:r>
            <a:r>
              <a:rPr lang="pl-PL" dirty="0" smtClean="0"/>
              <a:t>-</a:t>
            </a:r>
            <a:r>
              <a:rPr lang="pl-PL" dirty="0" err="1" smtClean="0"/>
              <a:t>GRANT’s</a:t>
            </a:r>
            <a:r>
              <a:rPr lang="pl-PL" dirty="0" smtClean="0"/>
              <a:t> development </a:t>
            </a:r>
            <a:r>
              <a:rPr lang="pl-PL" dirty="0" err="1" smtClean="0"/>
              <a:t>suspended</a:t>
            </a:r>
            <a:r>
              <a:rPr lang="pl-PL" dirty="0" smtClean="0"/>
              <a:t> </a:t>
            </a:r>
            <a:r>
              <a:rPr lang="pl-PL" dirty="0" err="1" smtClean="0"/>
              <a:t>until</a:t>
            </a:r>
            <a:r>
              <a:rPr lang="pl-PL" dirty="0" smtClean="0"/>
              <a:t> the </a:t>
            </a:r>
            <a:r>
              <a:rPr lang="pl-PL" dirty="0" err="1" smtClean="0"/>
              <a:t>decision</a:t>
            </a:r>
            <a:r>
              <a:rPr lang="pl-PL" dirty="0" smtClean="0"/>
              <a:t> of </a:t>
            </a:r>
            <a:r>
              <a:rPr lang="pl-PL" dirty="0" err="1" smtClean="0"/>
              <a:t>how</a:t>
            </a:r>
            <a:r>
              <a:rPr lang="pl-PL" dirty="0" smtClean="0"/>
              <a:t> e-GRANT-Marketplace-LTOS </a:t>
            </a:r>
            <a:r>
              <a:rPr lang="pl-PL" dirty="0" err="1" smtClean="0"/>
              <a:t>should</a:t>
            </a:r>
            <a:r>
              <a:rPr lang="pl-PL" dirty="0" smtClean="0"/>
              <a:t> </a:t>
            </a:r>
            <a:r>
              <a:rPr lang="pl-PL" dirty="0" err="1" smtClean="0"/>
              <a:t>cooperate</a:t>
            </a:r>
            <a:endParaRPr lang="pl-PL" dirty="0" smtClean="0"/>
          </a:p>
          <a:p>
            <a:pPr marL="0" indent="0">
              <a:buNone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824891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31550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GI Engage powerpoint presentation v3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err="1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EGI Powerpoint Presentation (body)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EGI Powerpoint Presentation (closing)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err="1" smtClean="0"/>
        </a:defPPr>
      </a:lstStyle>
    </a:txDef>
  </a:objectDefaults>
  <a:extraClrSchemeLst/>
</a:theme>
</file>

<file path=ppt/theme/theme4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3694</TotalTime>
  <Words>77</Words>
  <Application>Microsoft Office PowerPoint</Application>
  <PresentationFormat>Pokaz na ekranie (4:3)</PresentationFormat>
  <Paragraphs>12</Paragraphs>
  <Slides>4</Slides>
  <Notes>3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3</vt:i4>
      </vt:variant>
      <vt:variant>
        <vt:lpstr>Tytuły slajdów</vt:lpstr>
      </vt:variant>
      <vt:variant>
        <vt:i4>4</vt:i4>
      </vt:variant>
    </vt:vector>
  </HeadingPairs>
  <TitlesOfParts>
    <vt:vector size="11" baseType="lpstr">
      <vt:lpstr>Arial</vt:lpstr>
      <vt:lpstr>Calibri</vt:lpstr>
      <vt:lpstr>Segoe UI</vt:lpstr>
      <vt:lpstr>Verdana</vt:lpstr>
      <vt:lpstr>EGI Engage powerpoint presentation v3</vt:lpstr>
      <vt:lpstr>EGI Powerpoint Presentation (body)</vt:lpstr>
      <vt:lpstr>EGI Powerpoint Presentation (closing)</vt:lpstr>
      <vt:lpstr>EGI e-GRANT Update</vt:lpstr>
      <vt:lpstr>Current Status</vt:lpstr>
      <vt:lpstr>Next Steps</vt:lpstr>
      <vt:lpstr>Prezentacja programu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Malgorzata Krakowian</dc:creator>
  <cp:lastModifiedBy>Roksana Dobrzańska</cp:lastModifiedBy>
  <cp:revision>68</cp:revision>
  <dcterms:created xsi:type="dcterms:W3CDTF">2015-05-07T09:24:15Z</dcterms:created>
  <dcterms:modified xsi:type="dcterms:W3CDTF">2016-10-19T06:17:37Z</dcterms:modified>
</cp:coreProperties>
</file>