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24"/>
  </p:notesMasterIdLst>
  <p:handoutMasterIdLst>
    <p:handoutMasterId r:id="rId25"/>
  </p:handoutMasterIdLst>
  <p:sldIdLst>
    <p:sldId id="280" r:id="rId4"/>
    <p:sldId id="291" r:id="rId5"/>
    <p:sldId id="326" r:id="rId6"/>
    <p:sldId id="339" r:id="rId7"/>
    <p:sldId id="343" r:id="rId8"/>
    <p:sldId id="346" r:id="rId9"/>
    <p:sldId id="347" r:id="rId10"/>
    <p:sldId id="349" r:id="rId11"/>
    <p:sldId id="348" r:id="rId12"/>
    <p:sldId id="342" r:id="rId13"/>
    <p:sldId id="338" r:id="rId14"/>
    <p:sldId id="350" r:id="rId15"/>
    <p:sldId id="351" r:id="rId16"/>
    <p:sldId id="357" r:id="rId17"/>
    <p:sldId id="356" r:id="rId18"/>
    <p:sldId id="352" r:id="rId19"/>
    <p:sldId id="353" r:id="rId20"/>
    <p:sldId id="354" r:id="rId21"/>
    <p:sldId id="355" r:id="rId22"/>
    <p:sldId id="284" r:id="rId2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5C3"/>
    <a:srgbClr val="0066B0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707" autoAdjust="0"/>
  </p:normalViewPr>
  <p:slideViewPr>
    <p:cSldViewPr showGuides="1">
      <p:cViewPr varScale="1">
        <p:scale>
          <a:sx n="72" d="100"/>
          <a:sy n="72" d="100"/>
        </p:scale>
        <p:origin x="131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20/10/2016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20-10-2016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‹N›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10/20/2016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vps302866.ovh.net/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gi.eu/wiki/AAI#Documentation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uments.egi.eu/document/2535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 smtClean="0"/>
              <a:t>Technical </a:t>
            </a:r>
            <a:r>
              <a:rPr lang="it-IT" dirty="0" err="1" smtClean="0"/>
              <a:t>Outreach</a:t>
            </a:r>
            <a:r>
              <a:rPr lang="it-IT" dirty="0" smtClean="0"/>
              <a:t> Expert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Marketplace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Updates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Diego Scardaci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496944" cy="1138138"/>
          </a:xfrm>
        </p:spPr>
        <p:txBody>
          <a:bodyPr>
            <a:normAutofit/>
          </a:bodyPr>
          <a:lstStyle/>
          <a:p>
            <a:r>
              <a:rPr lang="it-IT" dirty="0" smtClean="0"/>
              <a:t>Marketplace</a:t>
            </a:r>
            <a:br>
              <a:rPr lang="it-IT" dirty="0" smtClean="0"/>
            </a:br>
            <a:r>
              <a:rPr lang="it-IT" sz="2700" dirty="0" err="1" smtClean="0"/>
              <a:t>Assessment</a:t>
            </a:r>
            <a:r>
              <a:rPr lang="it-IT" sz="2700" dirty="0" smtClean="0"/>
              <a:t> </a:t>
            </a:r>
            <a:r>
              <a:rPr lang="it-IT" sz="2700" dirty="0" smtClean="0"/>
              <a:t>of the </a:t>
            </a:r>
            <a:r>
              <a:rPr lang="it-IT" sz="2700" dirty="0" err="1" smtClean="0"/>
              <a:t>prototypes</a:t>
            </a:r>
            <a:endParaRPr lang="en-GB" sz="27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94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44624"/>
            <a:ext cx="7344816" cy="8501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Marketplace</a:t>
            </a:r>
            <a:br>
              <a:rPr lang="en-US" dirty="0" smtClean="0"/>
            </a:br>
            <a:r>
              <a:rPr lang="en-US" dirty="0" smtClean="0"/>
              <a:t>Assessment of the prototypes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EGI-</a:t>
            </a:r>
            <a:r>
              <a:rPr lang="it-IT" dirty="0" err="1" smtClean="0"/>
              <a:t>Engage</a:t>
            </a:r>
            <a:r>
              <a:rPr lang="it-IT" dirty="0" smtClean="0"/>
              <a:t> WP3 –e-</a:t>
            </a:r>
            <a:r>
              <a:rPr lang="it-IT" dirty="0" err="1" smtClean="0"/>
              <a:t>Inrastructure</a:t>
            </a:r>
            <a:r>
              <a:rPr lang="it-IT" dirty="0" smtClean="0"/>
              <a:t> </a:t>
            </a:r>
            <a:r>
              <a:rPr lang="it-IT" dirty="0" err="1" smtClean="0"/>
              <a:t>commons</a:t>
            </a:r>
            <a:r>
              <a:rPr lang="it-IT" dirty="0" smtClean="0"/>
              <a:t> – </a:t>
            </a:r>
            <a:r>
              <a:rPr lang="it-IT" dirty="0" err="1" smtClean="0"/>
              <a:t>monthly</a:t>
            </a:r>
            <a:r>
              <a:rPr lang="it-IT" dirty="0" smtClean="0"/>
              <a:t> meeting</a:t>
            </a:r>
            <a:endParaRPr lang="en-GB" dirty="0"/>
          </a:p>
        </p:txBody>
      </p:sp>
      <p:sp>
        <p:nvSpPr>
          <p:cNvPr id="5" name="Segnaposto contenuto 2"/>
          <p:cNvSpPr>
            <a:spLocks noGrp="1"/>
          </p:cNvSpPr>
          <p:nvPr>
            <p:ph sz="half" idx="2"/>
          </p:nvPr>
        </p:nvSpPr>
        <p:spPr>
          <a:xfrm>
            <a:off x="395536" y="1196752"/>
            <a:ext cx="8640960" cy="4784400"/>
          </a:xfrm>
        </p:spPr>
        <p:txBody>
          <a:bodyPr/>
          <a:lstStyle/>
          <a:p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prototypes</a:t>
            </a:r>
            <a:r>
              <a:rPr lang="it-IT" dirty="0" smtClean="0"/>
              <a:t> </a:t>
            </a:r>
            <a:r>
              <a:rPr lang="it-IT" dirty="0" err="1" smtClean="0"/>
              <a:t>available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Open IRIS </a:t>
            </a:r>
            <a:r>
              <a:rPr lang="it-IT" dirty="0" err="1" smtClean="0"/>
              <a:t>based</a:t>
            </a:r>
            <a:r>
              <a:rPr lang="it-IT" dirty="0"/>
              <a:t>: http://egi.science-it.ch</a:t>
            </a:r>
            <a:endParaRPr lang="it-IT" dirty="0" smtClean="0"/>
          </a:p>
          <a:p>
            <a:pPr lvl="1"/>
            <a:r>
              <a:rPr lang="it-IT" dirty="0" err="1" smtClean="0"/>
              <a:t>Prestashop</a:t>
            </a:r>
            <a:r>
              <a:rPr lang="it-IT" dirty="0" smtClean="0"/>
              <a:t> </a:t>
            </a:r>
            <a:r>
              <a:rPr lang="it-IT" dirty="0" err="1" smtClean="0"/>
              <a:t>based</a:t>
            </a:r>
            <a:r>
              <a:rPr lang="it-IT" dirty="0"/>
              <a:t>: </a:t>
            </a:r>
            <a:r>
              <a:rPr lang="it-IT" dirty="0">
                <a:hlinkClick r:id="rId2"/>
              </a:rPr>
              <a:t>http://vps302866.ovh.net</a:t>
            </a:r>
            <a:r>
              <a:rPr lang="it-IT" dirty="0" smtClean="0">
                <a:hlinkClick r:id="rId2"/>
              </a:rPr>
              <a:t>/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Implementation</a:t>
            </a:r>
            <a:r>
              <a:rPr lang="it-IT" dirty="0" smtClean="0"/>
              <a:t> of the </a:t>
            </a:r>
            <a:r>
              <a:rPr lang="it-IT" dirty="0" err="1" smtClean="0"/>
              <a:t>defined</a:t>
            </a:r>
            <a:r>
              <a:rPr lang="it-IT" dirty="0" smtClean="0"/>
              <a:t> data model</a:t>
            </a:r>
          </a:p>
          <a:p>
            <a:endParaRPr lang="it-IT" dirty="0"/>
          </a:p>
          <a:p>
            <a:r>
              <a:rPr lang="it-IT" dirty="0" err="1" smtClean="0"/>
              <a:t>Both</a:t>
            </a:r>
            <a:r>
              <a:rPr lang="it-IT" dirty="0" smtClean="0"/>
              <a:t> </a:t>
            </a:r>
            <a:r>
              <a:rPr lang="it-IT" dirty="0" err="1" smtClean="0"/>
              <a:t>technologies</a:t>
            </a:r>
            <a:r>
              <a:rPr lang="it-IT" dirty="0" smtClean="0"/>
              <a:t> </a:t>
            </a:r>
            <a:r>
              <a:rPr lang="it-IT" dirty="0" err="1" smtClean="0"/>
              <a:t>present</a:t>
            </a:r>
            <a:r>
              <a:rPr lang="it-IT" dirty="0" smtClean="0"/>
              <a:t> </a:t>
            </a:r>
            <a:r>
              <a:rPr lang="it-IT" dirty="0" err="1" smtClean="0"/>
              <a:t>limitations</a:t>
            </a:r>
            <a:r>
              <a:rPr lang="it-IT" dirty="0" smtClean="0"/>
              <a:t> for EGI</a:t>
            </a:r>
          </a:p>
          <a:p>
            <a:pPr lvl="1"/>
            <a:r>
              <a:rPr lang="it-IT" dirty="0" err="1" smtClean="0"/>
              <a:t>See</a:t>
            </a:r>
            <a:r>
              <a:rPr lang="it-IT" dirty="0" smtClean="0"/>
              <a:t> D3.7 for more </a:t>
            </a:r>
            <a:r>
              <a:rPr lang="it-IT" dirty="0" err="1" smtClean="0"/>
              <a:t>details</a:t>
            </a:r>
            <a:r>
              <a:rPr lang="it-IT" dirty="0"/>
              <a:t>: https://documents.egi.eu/document/2914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780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Open IRIS</a:t>
            </a:r>
            <a:br>
              <a:rPr lang="it-IT" dirty="0" smtClean="0"/>
            </a:br>
            <a:r>
              <a:rPr lang="it-IT" dirty="0" smtClean="0"/>
              <a:t>Plan to </a:t>
            </a:r>
            <a:r>
              <a:rPr lang="it-IT" dirty="0" err="1" smtClean="0"/>
              <a:t>fix</a:t>
            </a:r>
            <a:r>
              <a:rPr lang="it-IT" dirty="0" smtClean="0"/>
              <a:t> the </a:t>
            </a:r>
            <a:r>
              <a:rPr lang="it-IT" dirty="0" err="1" smtClean="0"/>
              <a:t>identified</a:t>
            </a:r>
            <a:r>
              <a:rPr lang="it-IT" dirty="0" smtClean="0"/>
              <a:t> </a:t>
            </a:r>
            <a:r>
              <a:rPr lang="it-IT" dirty="0" err="1" smtClean="0"/>
              <a:t>issues</a:t>
            </a:r>
            <a:r>
              <a:rPr lang="it-IT" dirty="0" smtClean="0"/>
              <a:t> 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323528" y="1341438"/>
            <a:ext cx="8640960" cy="4784400"/>
          </a:xfrm>
        </p:spPr>
        <p:txBody>
          <a:bodyPr/>
          <a:lstStyle/>
          <a:p>
            <a:r>
              <a:rPr lang="en-GB" sz="2400" dirty="0"/>
              <a:t>Licensing: </a:t>
            </a:r>
          </a:p>
          <a:p>
            <a:pPr lvl="1"/>
            <a:r>
              <a:rPr lang="en-GB" sz="2200" dirty="0"/>
              <a:t>The software will be made open source via Apache 2.0 license.</a:t>
            </a:r>
          </a:p>
          <a:p>
            <a:r>
              <a:rPr lang="en-GB" sz="2400" dirty="0"/>
              <a:t>Category management: </a:t>
            </a:r>
          </a:p>
          <a:p>
            <a:pPr lvl="1"/>
            <a:r>
              <a:rPr lang="en-GB" sz="2200" dirty="0"/>
              <a:t>Need to clarify how to best implement the category management in a robust, flexible, and easily managed way. Then this will be completed.</a:t>
            </a:r>
          </a:p>
          <a:p>
            <a:r>
              <a:rPr lang="en-GB" sz="2400" dirty="0"/>
              <a:t>Rough user interface: </a:t>
            </a:r>
          </a:p>
          <a:p>
            <a:pPr lvl="1"/>
            <a:r>
              <a:rPr lang="en-GB" sz="2200" dirty="0" smtClean="0"/>
              <a:t>Simplification </a:t>
            </a:r>
            <a:r>
              <a:rPr lang="en-GB" sz="2200" dirty="0"/>
              <a:t>on the existing interface and migration to a modern interface is ongoing and migration to new user interface in the next 3 months.</a:t>
            </a:r>
          </a:p>
          <a:p>
            <a:r>
              <a:rPr lang="en-GB" sz="2400" dirty="0"/>
              <a:t>Terminology and entity model: </a:t>
            </a:r>
          </a:p>
          <a:p>
            <a:pPr lvl="1"/>
            <a:r>
              <a:rPr lang="en-GB" sz="2200" dirty="0"/>
              <a:t>The terminology is being improved and entity model is being extended.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4150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PrestaShop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>Plan to </a:t>
            </a:r>
            <a:r>
              <a:rPr lang="it-IT" dirty="0" err="1"/>
              <a:t>fix</a:t>
            </a:r>
            <a:r>
              <a:rPr lang="it-IT" dirty="0"/>
              <a:t> the </a:t>
            </a:r>
            <a:r>
              <a:rPr lang="it-IT" dirty="0" err="1"/>
              <a:t>identified</a:t>
            </a:r>
            <a:r>
              <a:rPr lang="it-IT" dirty="0"/>
              <a:t> </a:t>
            </a:r>
            <a:r>
              <a:rPr lang="it-IT" dirty="0" err="1"/>
              <a:t>issues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CYFRONET </a:t>
            </a:r>
            <a:r>
              <a:rPr lang="it-IT" dirty="0" err="1" smtClean="0"/>
              <a:t>offered</a:t>
            </a:r>
            <a:r>
              <a:rPr lang="it-IT" dirty="0" smtClean="0"/>
              <a:t> </a:t>
            </a:r>
            <a:r>
              <a:rPr lang="it-IT" dirty="0" err="1" smtClean="0"/>
              <a:t>unfunded</a:t>
            </a:r>
            <a:r>
              <a:rPr lang="it-IT" dirty="0" smtClean="0"/>
              <a:t> </a:t>
            </a:r>
            <a:r>
              <a:rPr lang="it-IT" dirty="0" err="1" smtClean="0"/>
              <a:t>effort</a:t>
            </a:r>
            <a:r>
              <a:rPr lang="it-IT" dirty="0" smtClean="0"/>
              <a:t> and e-commerce expertise to </a:t>
            </a:r>
            <a:r>
              <a:rPr lang="it-IT" dirty="0" err="1" smtClean="0"/>
              <a:t>further</a:t>
            </a:r>
            <a:r>
              <a:rPr lang="it-IT" dirty="0" smtClean="0"/>
              <a:t> </a:t>
            </a:r>
            <a:r>
              <a:rPr lang="it-IT" dirty="0" err="1" smtClean="0"/>
              <a:t>assess</a:t>
            </a:r>
            <a:r>
              <a:rPr lang="it-IT" dirty="0" smtClean="0"/>
              <a:t> </a:t>
            </a:r>
            <a:r>
              <a:rPr lang="it-IT" dirty="0" err="1" smtClean="0"/>
              <a:t>Prestashop</a:t>
            </a:r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aims</a:t>
            </a:r>
            <a:r>
              <a:rPr lang="it-IT" dirty="0" smtClean="0"/>
              <a:t>:</a:t>
            </a:r>
          </a:p>
          <a:p>
            <a:r>
              <a:rPr lang="it-IT" dirty="0" err="1" smtClean="0"/>
              <a:t>Identify</a:t>
            </a:r>
            <a:r>
              <a:rPr lang="it-IT" dirty="0" smtClean="0"/>
              <a:t> </a:t>
            </a:r>
            <a:r>
              <a:rPr lang="it-IT" dirty="0" err="1"/>
              <a:t>p</a:t>
            </a:r>
            <a:r>
              <a:rPr lang="it-IT" dirty="0" err="1" smtClean="0"/>
              <a:t>lugins</a:t>
            </a:r>
            <a:r>
              <a:rPr lang="it-IT" dirty="0" smtClean="0"/>
              <a:t> to be </a:t>
            </a:r>
            <a:r>
              <a:rPr lang="it-IT" dirty="0" err="1" smtClean="0"/>
              <a:t>added</a:t>
            </a:r>
            <a:r>
              <a:rPr lang="it-IT" dirty="0" smtClean="0"/>
              <a:t> to a </a:t>
            </a:r>
            <a:r>
              <a:rPr lang="it-IT" dirty="0" err="1" smtClean="0"/>
              <a:t>basic</a:t>
            </a:r>
            <a:r>
              <a:rPr lang="it-IT" dirty="0" smtClean="0"/>
              <a:t> PS </a:t>
            </a:r>
            <a:r>
              <a:rPr lang="it-IT" dirty="0" err="1" smtClean="0"/>
              <a:t>instance</a:t>
            </a:r>
            <a:endParaRPr lang="it-IT" dirty="0" smtClean="0"/>
          </a:p>
          <a:p>
            <a:r>
              <a:rPr lang="it-IT" dirty="0" err="1" smtClean="0"/>
              <a:t>Assessment</a:t>
            </a:r>
            <a:r>
              <a:rPr lang="it-IT" dirty="0" smtClean="0"/>
              <a:t> of the </a:t>
            </a:r>
            <a:r>
              <a:rPr lang="it-IT" dirty="0" err="1" smtClean="0"/>
              <a:t>effort</a:t>
            </a:r>
            <a:r>
              <a:rPr lang="it-IT" dirty="0" smtClean="0"/>
              <a:t> </a:t>
            </a:r>
            <a:r>
              <a:rPr lang="it-IT" dirty="0" err="1" smtClean="0"/>
              <a:t>needed</a:t>
            </a:r>
            <a:r>
              <a:rPr lang="it-IT" dirty="0" smtClean="0"/>
              <a:t> for custom </a:t>
            </a:r>
            <a:r>
              <a:rPr lang="it-IT" dirty="0" err="1" smtClean="0"/>
              <a:t>developing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618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WordPress</a:t>
            </a:r>
            <a:r>
              <a:rPr lang="it-IT" dirty="0" smtClean="0"/>
              <a:t> e-Commerce </a:t>
            </a:r>
            <a:r>
              <a:rPr lang="it-IT" dirty="0" err="1" smtClean="0"/>
              <a:t>Plugin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Meeting with the </a:t>
            </a:r>
            <a:r>
              <a:rPr lang="it-IT" dirty="0" err="1" smtClean="0"/>
              <a:t>UberCloud</a:t>
            </a:r>
            <a:r>
              <a:rPr lang="it-IT" dirty="0" smtClean="0"/>
              <a:t> </a:t>
            </a:r>
            <a:r>
              <a:rPr lang="it-IT" dirty="0" err="1" smtClean="0"/>
              <a:t>marketplace</a:t>
            </a:r>
            <a:r>
              <a:rPr lang="it-IT" dirty="0" smtClean="0"/>
              <a:t> </a:t>
            </a:r>
            <a:r>
              <a:rPr lang="it-IT" dirty="0" err="1" smtClean="0"/>
              <a:t>developers</a:t>
            </a:r>
            <a:r>
              <a:rPr lang="it-IT" dirty="0" smtClean="0"/>
              <a:t>:</a:t>
            </a:r>
          </a:p>
          <a:p>
            <a:pPr lvl="1"/>
            <a:r>
              <a:rPr lang="it-IT" dirty="0" err="1" smtClean="0"/>
              <a:t>Oct</a:t>
            </a:r>
            <a:r>
              <a:rPr lang="it-IT" dirty="0" smtClean="0"/>
              <a:t> 21</a:t>
            </a:r>
          </a:p>
          <a:p>
            <a:r>
              <a:rPr lang="it-IT" dirty="0" err="1" smtClean="0"/>
              <a:t>Assessment</a:t>
            </a:r>
            <a:r>
              <a:rPr lang="it-IT" dirty="0" smtClean="0"/>
              <a:t> of the </a:t>
            </a:r>
            <a:r>
              <a:rPr lang="it-IT" dirty="0" err="1" smtClean="0"/>
              <a:t>cost</a:t>
            </a:r>
            <a:r>
              <a:rPr lang="it-IT" dirty="0" smtClean="0"/>
              <a:t> to </a:t>
            </a:r>
            <a:r>
              <a:rPr lang="it-IT" dirty="0" err="1" smtClean="0"/>
              <a:t>implement</a:t>
            </a:r>
            <a:r>
              <a:rPr lang="it-IT" dirty="0" smtClean="0"/>
              <a:t> the EGI Marketplace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3973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496944" cy="1138138"/>
          </a:xfrm>
        </p:spPr>
        <p:txBody>
          <a:bodyPr>
            <a:normAutofit/>
          </a:bodyPr>
          <a:lstStyle/>
          <a:p>
            <a:r>
              <a:rPr lang="it-IT" dirty="0" smtClean="0"/>
              <a:t>Marketplace</a:t>
            </a:r>
            <a:br>
              <a:rPr lang="it-IT" dirty="0" smtClean="0"/>
            </a:br>
            <a:r>
              <a:rPr lang="it-IT" sz="2700" dirty="0" err="1" smtClean="0"/>
              <a:t>Features</a:t>
            </a:r>
            <a:r>
              <a:rPr lang="it-IT" sz="2700" dirty="0" smtClean="0"/>
              <a:t> in the first release and </a:t>
            </a:r>
            <a:r>
              <a:rPr lang="it-IT" sz="2700" dirty="0" err="1" smtClean="0"/>
              <a:t>timeline</a:t>
            </a:r>
            <a:endParaRPr lang="en-GB" sz="27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08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Features</a:t>
            </a:r>
            <a:r>
              <a:rPr lang="it-IT" dirty="0" smtClean="0"/>
              <a:t> in the first release (1/2)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Implementation </a:t>
            </a:r>
            <a:r>
              <a:rPr lang="en-GB" dirty="0"/>
              <a:t>of the whole three level </a:t>
            </a:r>
            <a:r>
              <a:rPr lang="en-GB" dirty="0" err="1"/>
              <a:t>hierachy</a:t>
            </a:r>
            <a:r>
              <a:rPr lang="en-GB" dirty="0"/>
              <a:t> of the EGI service </a:t>
            </a:r>
            <a:r>
              <a:rPr lang="en-GB" dirty="0" smtClean="0"/>
              <a:t>catalogue</a:t>
            </a:r>
          </a:p>
          <a:p>
            <a:pPr lvl="1"/>
            <a:r>
              <a:rPr lang="en-GB" dirty="0" smtClean="0"/>
              <a:t>see </a:t>
            </a:r>
            <a:r>
              <a:rPr lang="en-GB" dirty="0"/>
              <a:t>D3.7 (only "external" </a:t>
            </a:r>
            <a:r>
              <a:rPr lang="en-GB" dirty="0" smtClean="0"/>
              <a:t>services)</a:t>
            </a:r>
          </a:p>
          <a:p>
            <a:pPr lvl="1"/>
            <a:r>
              <a:rPr lang="en-GB" dirty="0" smtClean="0"/>
              <a:t>requires </a:t>
            </a:r>
            <a:r>
              <a:rPr lang="en-GB" dirty="0"/>
              <a:t>the implementation of a specific form for each service </a:t>
            </a:r>
            <a:r>
              <a:rPr lang="en-GB" dirty="0" smtClean="0"/>
              <a:t>type</a:t>
            </a:r>
          </a:p>
          <a:p>
            <a:r>
              <a:rPr lang="en-GB" dirty="0"/>
              <a:t>Cart </a:t>
            </a:r>
            <a:r>
              <a:rPr lang="en-GB" dirty="0"/>
              <a:t>customised to allow the customer to specify a set of "common" attributes (e.g. </a:t>
            </a:r>
            <a:r>
              <a:rPr lang="en-GB" dirty="0"/>
              <a:t>"quote</a:t>
            </a:r>
            <a:r>
              <a:rPr lang="en-GB" dirty="0" smtClean="0"/>
              <a:t>")</a:t>
            </a:r>
          </a:p>
          <a:p>
            <a:r>
              <a:rPr lang="en-GB" dirty="0" smtClean="0"/>
              <a:t>Implementing </a:t>
            </a:r>
            <a:r>
              <a:rPr lang="en-GB" dirty="0"/>
              <a:t>simple custom workflow to manage access </a:t>
            </a:r>
            <a:r>
              <a:rPr lang="en-GB" dirty="0" smtClean="0"/>
              <a:t>requests</a:t>
            </a:r>
          </a:p>
          <a:p>
            <a:pPr lvl="1"/>
            <a:r>
              <a:rPr lang="en-GB" dirty="0" smtClean="0"/>
              <a:t>Notification </a:t>
            </a:r>
            <a:r>
              <a:rPr lang="en-GB" dirty="0"/>
              <a:t>by </a:t>
            </a:r>
            <a:r>
              <a:rPr lang="en-GB" dirty="0" smtClean="0"/>
              <a:t>mail</a:t>
            </a:r>
          </a:p>
          <a:p>
            <a:pPr lvl="1"/>
            <a:r>
              <a:rPr lang="en-GB" dirty="0" smtClean="0"/>
              <a:t>Simple workflows to be agreed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5577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Features</a:t>
            </a:r>
            <a:r>
              <a:rPr lang="it-IT" dirty="0" smtClean="0"/>
              <a:t> in the first release (2/2)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424936" cy="4784400"/>
          </a:xfrm>
        </p:spPr>
        <p:txBody>
          <a:bodyPr/>
          <a:lstStyle/>
          <a:p>
            <a:r>
              <a:rPr lang="en-GB" dirty="0" smtClean="0"/>
              <a:t>Registration </a:t>
            </a:r>
            <a:r>
              <a:rPr lang="en-GB" dirty="0"/>
              <a:t>of the providers in the </a:t>
            </a:r>
            <a:r>
              <a:rPr lang="en-GB" dirty="0" smtClean="0"/>
              <a:t>system</a:t>
            </a:r>
          </a:p>
          <a:p>
            <a:pPr lvl="1"/>
            <a:r>
              <a:rPr lang="en-GB" dirty="0" smtClean="0"/>
              <a:t>providers linked </a:t>
            </a:r>
            <a:r>
              <a:rPr lang="en-GB" dirty="0"/>
              <a:t>to a set of </a:t>
            </a:r>
            <a:r>
              <a:rPr lang="en-GB" dirty="0" smtClean="0"/>
              <a:t>products</a:t>
            </a:r>
          </a:p>
          <a:p>
            <a:pPr lvl="1"/>
            <a:r>
              <a:rPr lang="en-GB" dirty="0" smtClean="0"/>
              <a:t>providers </a:t>
            </a:r>
            <a:r>
              <a:rPr lang="en-GB" dirty="0"/>
              <a:t>should be </a:t>
            </a:r>
            <a:r>
              <a:rPr lang="en-GB" dirty="0" err="1"/>
              <a:t>visibile</a:t>
            </a:r>
            <a:r>
              <a:rPr lang="en-GB" dirty="0"/>
              <a:t> in the product </a:t>
            </a:r>
            <a:r>
              <a:rPr lang="en-GB" dirty="0" smtClean="0"/>
              <a:t>pages</a:t>
            </a:r>
          </a:p>
          <a:p>
            <a:r>
              <a:rPr lang="en-GB" dirty="0" smtClean="0"/>
              <a:t>Integration </a:t>
            </a:r>
            <a:r>
              <a:rPr lang="en-GB" dirty="0"/>
              <a:t>with the EGI </a:t>
            </a:r>
            <a:r>
              <a:rPr lang="en-GB" dirty="0" err="1"/>
              <a:t>Checkin</a:t>
            </a:r>
            <a:r>
              <a:rPr lang="en-GB" dirty="0"/>
              <a:t> service (</a:t>
            </a:r>
            <a:r>
              <a:rPr lang="en-GB" dirty="0" smtClean="0"/>
              <a:t>AAI)</a:t>
            </a:r>
          </a:p>
          <a:p>
            <a:pPr lvl="1"/>
            <a:r>
              <a:rPr lang="en-GB" dirty="0" smtClean="0"/>
              <a:t>See </a:t>
            </a:r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wiki.egi.eu/wiki/AAI#Documentation</a:t>
            </a:r>
            <a:endParaRPr lang="en-GB" dirty="0" smtClean="0"/>
          </a:p>
          <a:p>
            <a:r>
              <a:rPr lang="en-GB" dirty="0" smtClean="0"/>
              <a:t>Basic </a:t>
            </a:r>
            <a:r>
              <a:rPr lang="en-GB" dirty="0"/>
              <a:t>support for </a:t>
            </a:r>
            <a:r>
              <a:rPr lang="en-GB" dirty="0" smtClean="0"/>
              <a:t>pay-for-use</a:t>
            </a:r>
          </a:p>
          <a:p>
            <a:endParaRPr lang="en-GB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095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Feasibility Analysis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Delegating </a:t>
            </a:r>
            <a:r>
              <a:rPr lang="en-GB" dirty="0"/>
              <a:t>the registration of new services in the system to third parties</a:t>
            </a:r>
          </a:p>
          <a:p>
            <a:r>
              <a:rPr lang="en-GB" dirty="0"/>
              <a:t>(Linked) multiple shops</a:t>
            </a:r>
          </a:p>
          <a:p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79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Timeline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359532" y="2032506"/>
            <a:ext cx="8424936" cy="4060790"/>
          </a:xfrm>
        </p:spPr>
        <p:txBody>
          <a:bodyPr/>
          <a:lstStyle/>
          <a:p>
            <a:r>
              <a:rPr lang="it-IT" dirty="0" smtClean="0"/>
              <a:t>Technical </a:t>
            </a:r>
            <a:r>
              <a:rPr lang="it-IT" dirty="0" err="1" smtClean="0"/>
              <a:t>roadmap</a:t>
            </a:r>
            <a:r>
              <a:rPr lang="it-IT" dirty="0" smtClean="0"/>
              <a:t> </a:t>
            </a:r>
            <a:r>
              <a:rPr lang="it-IT" dirty="0" err="1" smtClean="0"/>
              <a:t>defined</a:t>
            </a:r>
            <a:endParaRPr lang="it-IT" dirty="0" smtClean="0"/>
          </a:p>
          <a:p>
            <a:r>
              <a:rPr lang="it-IT" dirty="0" smtClean="0"/>
              <a:t>First release of the EGI Marketplace online by </a:t>
            </a:r>
            <a:r>
              <a:rPr lang="it-IT" dirty="0" err="1" smtClean="0"/>
              <a:t>Nov</a:t>
            </a:r>
            <a:r>
              <a:rPr lang="it-IT" dirty="0" smtClean="0"/>
              <a:t> 30</a:t>
            </a:r>
          </a:p>
          <a:p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be </a:t>
            </a:r>
            <a:r>
              <a:rPr lang="it-IT" dirty="0" err="1" smtClean="0"/>
              <a:t>achieved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Outsourcing of the </a:t>
            </a:r>
            <a:r>
              <a:rPr lang="it-IT" dirty="0" err="1" smtClean="0"/>
              <a:t>development</a:t>
            </a:r>
            <a:r>
              <a:rPr lang="it-IT" dirty="0" smtClean="0"/>
              <a:t> </a:t>
            </a:r>
            <a:r>
              <a:rPr lang="it-IT" dirty="0" err="1" smtClean="0"/>
              <a:t>could</a:t>
            </a:r>
            <a:r>
              <a:rPr lang="it-IT" dirty="0" smtClean="0"/>
              <a:t> be </a:t>
            </a:r>
            <a:r>
              <a:rPr lang="it-IT" dirty="0" err="1" smtClean="0"/>
              <a:t>considered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096562" y="1100036"/>
            <a:ext cx="70986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b="1" dirty="0" err="1" smtClean="0">
                <a:solidFill>
                  <a:srgbClr val="C00000"/>
                </a:solidFill>
              </a:rPr>
              <a:t>Deadline</a:t>
            </a:r>
            <a:r>
              <a:rPr lang="it-IT" sz="4000" b="1" dirty="0" smtClean="0">
                <a:solidFill>
                  <a:srgbClr val="C00000"/>
                </a:solidFill>
              </a:rPr>
              <a:t>: 30° of </a:t>
            </a:r>
            <a:r>
              <a:rPr lang="it-IT" sz="4000" b="1" dirty="0" err="1" smtClean="0">
                <a:solidFill>
                  <a:srgbClr val="C00000"/>
                </a:solidFill>
              </a:rPr>
              <a:t>November</a:t>
            </a:r>
            <a:r>
              <a:rPr lang="it-IT" sz="4000" b="1" dirty="0" smtClean="0">
                <a:solidFill>
                  <a:srgbClr val="C00000"/>
                </a:solidFill>
              </a:rPr>
              <a:t> 2016</a:t>
            </a:r>
            <a:endParaRPr lang="en-GB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395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44624"/>
            <a:ext cx="7344816" cy="850106"/>
          </a:xfrm>
        </p:spPr>
        <p:txBody>
          <a:bodyPr/>
          <a:lstStyle/>
          <a:p>
            <a:r>
              <a:rPr lang="it-IT" dirty="0" err="1" smtClean="0"/>
              <a:t>Outline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EGI-</a:t>
            </a:r>
            <a:r>
              <a:rPr lang="it-IT" dirty="0" err="1" smtClean="0"/>
              <a:t>Engage</a:t>
            </a:r>
            <a:r>
              <a:rPr lang="it-IT" dirty="0" smtClean="0"/>
              <a:t> WP3 –e-</a:t>
            </a:r>
            <a:r>
              <a:rPr lang="it-IT" dirty="0" err="1" smtClean="0"/>
              <a:t>Inrastructure</a:t>
            </a:r>
            <a:r>
              <a:rPr lang="it-IT" dirty="0" smtClean="0"/>
              <a:t> </a:t>
            </a:r>
            <a:r>
              <a:rPr lang="it-IT" dirty="0" err="1" smtClean="0"/>
              <a:t>commons</a:t>
            </a:r>
            <a:r>
              <a:rPr lang="it-IT" dirty="0" smtClean="0"/>
              <a:t> – </a:t>
            </a:r>
            <a:r>
              <a:rPr lang="it-IT" dirty="0" err="1" smtClean="0"/>
              <a:t>monthly</a:t>
            </a:r>
            <a:r>
              <a:rPr lang="it-IT" dirty="0" smtClean="0"/>
              <a:t> meeting</a:t>
            </a:r>
            <a:endParaRPr lang="en-GB" dirty="0"/>
          </a:p>
        </p:txBody>
      </p:sp>
      <p:sp>
        <p:nvSpPr>
          <p:cNvPr id="5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380904"/>
            <a:ext cx="8424936" cy="4784400"/>
          </a:xfrm>
        </p:spPr>
        <p:txBody>
          <a:bodyPr/>
          <a:lstStyle/>
          <a:p>
            <a:r>
              <a:rPr lang="it-IT" dirty="0" smtClean="0"/>
              <a:t>Status </a:t>
            </a:r>
            <a:r>
              <a:rPr lang="it-IT" dirty="0"/>
              <a:t>of the </a:t>
            </a:r>
            <a:r>
              <a:rPr lang="it-IT" dirty="0" smtClean="0"/>
              <a:t>design</a:t>
            </a:r>
          </a:p>
          <a:p>
            <a:endParaRPr lang="it-IT" dirty="0"/>
          </a:p>
          <a:p>
            <a:r>
              <a:rPr lang="it-IT" dirty="0" err="1" smtClean="0"/>
              <a:t>Assessment</a:t>
            </a:r>
            <a:r>
              <a:rPr lang="it-IT" dirty="0" smtClean="0"/>
              <a:t> </a:t>
            </a:r>
            <a:r>
              <a:rPr lang="it-IT" dirty="0"/>
              <a:t>of the </a:t>
            </a:r>
            <a:r>
              <a:rPr lang="it-IT" dirty="0" err="1" smtClean="0"/>
              <a:t>prototypes</a:t>
            </a:r>
            <a:endParaRPr lang="it-IT" dirty="0" smtClean="0"/>
          </a:p>
          <a:p>
            <a:endParaRPr lang="it-IT" dirty="0"/>
          </a:p>
          <a:p>
            <a:r>
              <a:rPr lang="it-IT" dirty="0" err="1"/>
              <a:t>Features</a:t>
            </a:r>
            <a:r>
              <a:rPr lang="it-IT" dirty="0"/>
              <a:t> in the first release and </a:t>
            </a:r>
            <a:r>
              <a:rPr lang="it-IT" dirty="0" err="1"/>
              <a:t>timeline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9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496944" cy="1138138"/>
          </a:xfrm>
        </p:spPr>
        <p:txBody>
          <a:bodyPr>
            <a:normAutofit/>
          </a:bodyPr>
          <a:lstStyle/>
          <a:p>
            <a:r>
              <a:rPr lang="it-IT" dirty="0" smtClean="0"/>
              <a:t>Marketplace</a:t>
            </a:r>
            <a:br>
              <a:rPr lang="it-IT" dirty="0" smtClean="0"/>
            </a:br>
            <a:r>
              <a:rPr lang="it-IT" sz="2700" dirty="0" smtClean="0"/>
              <a:t>Status of the </a:t>
            </a:r>
            <a:r>
              <a:rPr lang="it-IT" sz="2700" dirty="0" smtClean="0"/>
              <a:t>design</a:t>
            </a:r>
            <a:endParaRPr lang="en-GB" sz="27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83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Data Model</a:t>
            </a:r>
            <a:br>
              <a:rPr lang="it-IT" dirty="0" smtClean="0"/>
            </a:br>
            <a:r>
              <a:rPr lang="it-IT" dirty="0" err="1" smtClean="0"/>
              <a:t>Current</a:t>
            </a:r>
            <a:r>
              <a:rPr lang="it-IT" dirty="0" smtClean="0"/>
              <a:t> status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341438"/>
            <a:ext cx="8424936" cy="935434"/>
          </a:xfrm>
        </p:spPr>
        <p:txBody>
          <a:bodyPr/>
          <a:lstStyle/>
          <a:p>
            <a:r>
              <a:rPr lang="it-IT" dirty="0" err="1" smtClean="0"/>
              <a:t>Defined</a:t>
            </a:r>
            <a:r>
              <a:rPr lang="it-IT" dirty="0" smtClean="0"/>
              <a:t> the data model for </a:t>
            </a:r>
            <a:r>
              <a:rPr lang="it-IT" dirty="0" err="1" smtClean="0"/>
              <a:t>services</a:t>
            </a:r>
            <a:r>
              <a:rPr lang="it-IT" dirty="0" smtClean="0"/>
              <a:t> in the EGI service </a:t>
            </a:r>
            <a:r>
              <a:rPr lang="it-IT" dirty="0" err="1" smtClean="0"/>
              <a:t>catalogue</a:t>
            </a:r>
            <a:endParaRPr lang="it-IT" dirty="0" smtClean="0"/>
          </a:p>
          <a:p>
            <a:pPr lvl="1"/>
            <a:r>
              <a:rPr lang="en-GB" dirty="0"/>
              <a:t>Service areas (category in the marketplace)</a:t>
            </a:r>
          </a:p>
          <a:p>
            <a:pPr lvl="1"/>
            <a:r>
              <a:rPr lang="en-GB" dirty="0"/>
              <a:t>Services (sub-category in the marketplace)</a:t>
            </a:r>
          </a:p>
          <a:p>
            <a:pPr lvl="1"/>
            <a:r>
              <a:rPr lang="en-GB" dirty="0"/>
              <a:t>Service options (products in the marketplace)</a:t>
            </a:r>
          </a:p>
          <a:p>
            <a:pPr lvl="1"/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341500"/>
              </p:ext>
            </p:extLst>
          </p:nvPr>
        </p:nvGraphicFramePr>
        <p:xfrm>
          <a:off x="683568" y="3779379"/>
          <a:ext cx="7776864" cy="2549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7874"/>
                <a:gridCol w="6068990"/>
              </a:tblGrid>
              <a:tr h="3314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spc="10" dirty="0">
                          <a:effectLst/>
                        </a:rPr>
                        <a:t>Service area</a:t>
                      </a:r>
                      <a:endParaRPr lang="en-GB" sz="1600" spc="1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spc="10">
                          <a:effectLst/>
                        </a:rPr>
                        <a:t>Services</a:t>
                      </a:r>
                      <a:endParaRPr lang="en-GB" sz="1600" spc="1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14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spc="10">
                          <a:effectLst/>
                        </a:rPr>
                        <a:t>Compute</a:t>
                      </a:r>
                      <a:endParaRPr lang="en-GB" sz="1600" spc="1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spc="10" dirty="0" smtClean="0">
                          <a:effectLst/>
                        </a:rPr>
                        <a:t>Cloud Compute, Cloud Container Compute and High-Throughput Compute</a:t>
                      </a:r>
                      <a:endParaRPr lang="en-GB" sz="1600" spc="1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14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spc="10">
                          <a:effectLst/>
                        </a:rPr>
                        <a:t>Storage</a:t>
                      </a:r>
                      <a:endParaRPr lang="en-GB" sz="1600" spc="1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spc="10">
                          <a:effectLst/>
                        </a:rPr>
                        <a:t>Online Storage, Archive Storage</a:t>
                      </a:r>
                      <a:endParaRPr lang="en-GB" sz="1600" spc="1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14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spc="10">
                          <a:effectLst/>
                        </a:rPr>
                        <a:t>Data</a:t>
                      </a:r>
                      <a:endParaRPr lang="en-GB" sz="1600" spc="1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spc="10">
                          <a:effectLst/>
                        </a:rPr>
                        <a:t>Data transfer, Content Distribution</a:t>
                      </a:r>
                      <a:endParaRPr lang="en-GB" sz="1600" spc="1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14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spc="10">
                          <a:effectLst/>
                        </a:rPr>
                        <a:t>Operations</a:t>
                      </a:r>
                      <a:endParaRPr lang="en-GB" sz="1600" spc="1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spc="10">
                          <a:effectLst/>
                        </a:rPr>
                        <a:t>Configuration Database, Service Monitoring</a:t>
                      </a:r>
                      <a:endParaRPr lang="en-GB" sz="1600" spc="1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14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spc="10">
                          <a:effectLst/>
                        </a:rPr>
                        <a:t>Security</a:t>
                      </a:r>
                      <a:endParaRPr lang="en-GB" sz="1600" spc="1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spc="10">
                          <a:effectLst/>
                        </a:rPr>
                        <a:t>Check-in, Attribute Management</a:t>
                      </a:r>
                      <a:endParaRPr lang="en-GB" sz="1600" spc="1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14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spc="10" dirty="0">
                          <a:effectLst/>
                        </a:rPr>
                        <a:t>Training</a:t>
                      </a:r>
                      <a:endParaRPr lang="en-GB" sz="1600" spc="1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600" spc="10" dirty="0">
                          <a:effectLst/>
                        </a:rPr>
                        <a:t>Training Infrastructure, </a:t>
                      </a:r>
                      <a:r>
                        <a:rPr lang="en-GB" sz="1600" spc="10" dirty="0" err="1">
                          <a:effectLst/>
                        </a:rPr>
                        <a:t>FitSM</a:t>
                      </a:r>
                      <a:endParaRPr lang="en-GB" sz="1600" spc="1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Ovale 6"/>
          <p:cNvSpPr/>
          <p:nvPr/>
        </p:nvSpPr>
        <p:spPr>
          <a:xfrm>
            <a:off x="2353004" y="4005064"/>
            <a:ext cx="1512168" cy="49739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e 7"/>
          <p:cNvSpPr/>
          <p:nvPr/>
        </p:nvSpPr>
        <p:spPr>
          <a:xfrm>
            <a:off x="6804248" y="4023530"/>
            <a:ext cx="1800200" cy="49739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e 8"/>
          <p:cNvSpPr/>
          <p:nvPr/>
        </p:nvSpPr>
        <p:spPr>
          <a:xfrm>
            <a:off x="2345837" y="4548456"/>
            <a:ext cx="1512168" cy="49739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e 9"/>
          <p:cNvSpPr/>
          <p:nvPr/>
        </p:nvSpPr>
        <p:spPr>
          <a:xfrm>
            <a:off x="2195736" y="5885435"/>
            <a:ext cx="2160240" cy="49739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e 10"/>
          <p:cNvSpPr/>
          <p:nvPr/>
        </p:nvSpPr>
        <p:spPr>
          <a:xfrm>
            <a:off x="4139952" y="5879391"/>
            <a:ext cx="1008112" cy="49739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82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Data Model</a:t>
            </a:r>
            <a:br>
              <a:rPr lang="it-IT" dirty="0" smtClean="0"/>
            </a:br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steps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Definition of the </a:t>
            </a:r>
            <a:r>
              <a:rPr lang="it-IT" dirty="0" smtClean="0">
                <a:solidFill>
                  <a:srgbClr val="C00000"/>
                </a:solidFill>
              </a:rPr>
              <a:t>Service </a:t>
            </a:r>
            <a:r>
              <a:rPr lang="it-IT" dirty="0" err="1" smtClean="0">
                <a:solidFill>
                  <a:srgbClr val="C00000"/>
                </a:solidFill>
              </a:rPr>
              <a:t>Options</a:t>
            </a: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dirty="0" smtClean="0"/>
              <a:t>for the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r>
              <a:rPr lang="it-IT" dirty="0" smtClean="0"/>
              <a:t> in the </a:t>
            </a:r>
            <a:r>
              <a:rPr lang="it-IT" dirty="0" err="1" smtClean="0"/>
              <a:t>catalogue</a:t>
            </a:r>
            <a:endParaRPr lang="it-IT" dirty="0" smtClean="0"/>
          </a:p>
          <a:p>
            <a:r>
              <a:rPr lang="it-IT" dirty="0" smtClean="0"/>
              <a:t>No </a:t>
            </a:r>
            <a:r>
              <a:rPr lang="it-IT" dirty="0" err="1" smtClean="0"/>
              <a:t>internal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endParaRPr lang="it-IT" dirty="0" smtClean="0"/>
          </a:p>
          <a:p>
            <a:r>
              <a:rPr lang="it-IT" dirty="0" smtClean="0">
                <a:solidFill>
                  <a:srgbClr val="C00000"/>
                </a:solidFill>
              </a:rPr>
              <a:t>For free </a:t>
            </a:r>
            <a:r>
              <a:rPr lang="it-IT" dirty="0" smtClean="0"/>
              <a:t>and </a:t>
            </a:r>
            <a:r>
              <a:rPr lang="it-IT" dirty="0" smtClean="0">
                <a:solidFill>
                  <a:srgbClr val="C00000"/>
                </a:solidFill>
              </a:rPr>
              <a:t>for </a:t>
            </a:r>
            <a:r>
              <a:rPr lang="it-IT" dirty="0" err="1" smtClean="0">
                <a:solidFill>
                  <a:srgbClr val="C00000"/>
                </a:solidFill>
              </a:rPr>
              <a:t>pay</a:t>
            </a:r>
            <a:r>
              <a:rPr lang="it-IT" dirty="0" smtClean="0">
                <a:solidFill>
                  <a:srgbClr val="C00000"/>
                </a:solidFill>
              </a:rPr>
              <a:t> </a:t>
            </a:r>
            <a:r>
              <a:rPr lang="it-IT" dirty="0" err="1" smtClean="0"/>
              <a:t>options</a:t>
            </a:r>
            <a:endParaRPr lang="it-IT" dirty="0" smtClean="0"/>
          </a:p>
          <a:p>
            <a:r>
              <a:rPr lang="it-IT" dirty="0" err="1"/>
              <a:t>Extend</a:t>
            </a:r>
            <a:r>
              <a:rPr lang="it-IT" dirty="0"/>
              <a:t> the data model for </a:t>
            </a:r>
            <a:r>
              <a:rPr lang="en-GB" dirty="0"/>
              <a:t>other service categories (e.g. thematic community platforms)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116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User stories 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Basic </a:t>
            </a:r>
            <a:r>
              <a:rPr lang="it-IT" dirty="0" err="1" smtClean="0"/>
              <a:t>user</a:t>
            </a:r>
            <a:r>
              <a:rPr lang="it-IT" dirty="0" smtClean="0"/>
              <a:t> stories </a:t>
            </a:r>
            <a:r>
              <a:rPr lang="it-IT" dirty="0" err="1" smtClean="0"/>
              <a:t>available</a:t>
            </a:r>
            <a:r>
              <a:rPr lang="it-IT" dirty="0" smtClean="0"/>
              <a:t> in D2.3:</a:t>
            </a:r>
          </a:p>
          <a:p>
            <a:pPr lvl="1"/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documents.egi.eu/document/2535</a:t>
            </a:r>
            <a:endParaRPr lang="en-GB" dirty="0" smtClean="0"/>
          </a:p>
          <a:p>
            <a:pPr lvl="1"/>
            <a:endParaRPr lang="it-IT" dirty="0"/>
          </a:p>
          <a:p>
            <a:r>
              <a:rPr lang="it-IT" dirty="0" smtClean="0"/>
              <a:t>To be </a:t>
            </a:r>
            <a:r>
              <a:rPr lang="it-IT" dirty="0" err="1" smtClean="0"/>
              <a:t>extended</a:t>
            </a:r>
            <a:r>
              <a:rPr lang="it-IT" dirty="0" smtClean="0"/>
              <a:t> and </a:t>
            </a:r>
            <a:r>
              <a:rPr lang="it-IT" dirty="0" err="1" smtClean="0"/>
              <a:t>updated</a:t>
            </a:r>
            <a:endParaRPr lang="it-IT" dirty="0" smtClean="0"/>
          </a:p>
          <a:p>
            <a:endParaRPr lang="it-IT" dirty="0"/>
          </a:p>
          <a:p>
            <a:r>
              <a:rPr lang="it-IT" dirty="0" err="1" smtClean="0"/>
              <a:t>Mapping</a:t>
            </a:r>
            <a:r>
              <a:rPr lang="it-IT" dirty="0" smtClean="0"/>
              <a:t> to the </a:t>
            </a:r>
            <a:r>
              <a:rPr lang="it-IT" dirty="0"/>
              <a:t>EGI </a:t>
            </a:r>
            <a:r>
              <a:rPr lang="it-IT" dirty="0" err="1"/>
              <a:t>Integrated</a:t>
            </a:r>
            <a:r>
              <a:rPr lang="it-IT" dirty="0"/>
              <a:t> Management System (IMS) 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214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Access </a:t>
            </a:r>
            <a:r>
              <a:rPr lang="it-IT" dirty="0" err="1"/>
              <a:t>R</a:t>
            </a:r>
            <a:r>
              <a:rPr lang="it-IT" dirty="0" err="1" smtClean="0"/>
              <a:t>equest</a:t>
            </a:r>
            <a:r>
              <a:rPr lang="it-IT" dirty="0" smtClean="0"/>
              <a:t> Management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sz="2600" dirty="0" err="1"/>
              <a:t>Define</a:t>
            </a:r>
            <a:r>
              <a:rPr lang="it-IT" sz="2600" dirty="0"/>
              <a:t> </a:t>
            </a:r>
            <a:r>
              <a:rPr lang="it-IT" sz="2600" dirty="0" err="1" smtClean="0"/>
              <a:t>workflows</a:t>
            </a:r>
            <a:r>
              <a:rPr lang="it-IT" sz="2600" dirty="0" smtClean="0"/>
              <a:t> </a:t>
            </a:r>
            <a:r>
              <a:rPr lang="it-IT" sz="2600" dirty="0"/>
              <a:t>to </a:t>
            </a:r>
            <a:r>
              <a:rPr lang="it-IT" sz="2600" dirty="0" err="1"/>
              <a:t>automate</a:t>
            </a:r>
            <a:r>
              <a:rPr lang="it-IT" sz="2600" dirty="0"/>
              <a:t> the Access </a:t>
            </a:r>
            <a:r>
              <a:rPr lang="it-IT" sz="2600" dirty="0" err="1"/>
              <a:t>Request</a:t>
            </a:r>
            <a:r>
              <a:rPr lang="it-IT" sz="2600" dirty="0"/>
              <a:t> Management </a:t>
            </a:r>
            <a:r>
              <a:rPr lang="it-IT" sz="2600" dirty="0" err="1"/>
              <a:t>process</a:t>
            </a:r>
            <a:endParaRPr lang="it-IT" sz="2600" dirty="0"/>
          </a:p>
          <a:p>
            <a:pPr lvl="1"/>
            <a:r>
              <a:rPr lang="it-IT" dirty="0" err="1" smtClean="0"/>
              <a:t>Current</a:t>
            </a:r>
            <a:r>
              <a:rPr lang="it-IT" dirty="0" smtClean="0"/>
              <a:t> EGI IMS </a:t>
            </a:r>
            <a:r>
              <a:rPr lang="it-IT" dirty="0" err="1" smtClean="0"/>
              <a:t>procedures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input</a:t>
            </a:r>
          </a:p>
          <a:p>
            <a:pPr lvl="1"/>
            <a:r>
              <a:rPr lang="it-IT" dirty="0" err="1"/>
              <a:t>Define</a:t>
            </a:r>
            <a:r>
              <a:rPr lang="it-IT" dirty="0"/>
              <a:t> the new </a:t>
            </a:r>
            <a:r>
              <a:rPr lang="it-IT" dirty="0" err="1"/>
              <a:t>role</a:t>
            </a:r>
            <a:r>
              <a:rPr lang="it-IT" dirty="0"/>
              <a:t> for e-GRANT and </a:t>
            </a:r>
            <a:r>
              <a:rPr lang="it-IT" dirty="0" err="1"/>
              <a:t>LToS</a:t>
            </a:r>
            <a:r>
              <a:rPr lang="it-IT" dirty="0"/>
              <a:t> and </a:t>
            </a:r>
            <a:r>
              <a:rPr lang="it-IT" dirty="0" err="1"/>
              <a:t>identify</a:t>
            </a:r>
            <a:r>
              <a:rPr lang="it-IT" dirty="0"/>
              <a:t> an </a:t>
            </a:r>
            <a:r>
              <a:rPr lang="it-IT" dirty="0" err="1"/>
              <a:t>integration</a:t>
            </a:r>
            <a:r>
              <a:rPr lang="it-IT" dirty="0"/>
              <a:t> </a:t>
            </a:r>
            <a:r>
              <a:rPr lang="it-IT" dirty="0" err="1"/>
              <a:t>strategy</a:t>
            </a:r>
            <a:endParaRPr lang="it-IT" dirty="0" smtClean="0"/>
          </a:p>
          <a:p>
            <a:pPr lvl="1"/>
            <a:r>
              <a:rPr lang="it-IT" dirty="0" smtClean="0"/>
              <a:t>Definition of the </a:t>
            </a:r>
            <a:r>
              <a:rPr lang="it-IT" dirty="0" err="1"/>
              <a:t>i</a:t>
            </a:r>
            <a:r>
              <a:rPr lang="it-IT" dirty="0" err="1" smtClean="0"/>
              <a:t>nterfaces</a:t>
            </a:r>
            <a:r>
              <a:rPr lang="it-IT" dirty="0" smtClean="0"/>
              <a:t> </a:t>
            </a:r>
            <a:r>
              <a:rPr lang="it-IT" dirty="0" err="1"/>
              <a:t>towards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 EGI </a:t>
            </a:r>
            <a:r>
              <a:rPr lang="it-IT" dirty="0" err="1" smtClean="0"/>
              <a:t>tools</a:t>
            </a:r>
            <a:endParaRPr lang="it-IT" dirty="0" smtClean="0"/>
          </a:p>
          <a:p>
            <a:pPr lvl="1"/>
            <a:endParaRPr lang="it-IT" dirty="0"/>
          </a:p>
          <a:p>
            <a:r>
              <a:rPr lang="it-IT" dirty="0" err="1"/>
              <a:t>Extend</a:t>
            </a:r>
            <a:r>
              <a:rPr lang="it-IT" dirty="0"/>
              <a:t> </a:t>
            </a:r>
            <a:r>
              <a:rPr lang="it-IT" dirty="0" err="1" smtClean="0"/>
              <a:t>related</a:t>
            </a:r>
            <a:r>
              <a:rPr lang="it-IT" dirty="0" smtClean="0"/>
              <a:t> IMS </a:t>
            </a:r>
            <a:r>
              <a:rPr lang="it-IT" dirty="0" err="1"/>
              <a:t>procedures</a:t>
            </a:r>
            <a:r>
              <a:rPr lang="it-IT" dirty="0"/>
              <a:t> to take </a:t>
            </a:r>
            <a:r>
              <a:rPr lang="it-IT" dirty="0" err="1"/>
              <a:t>into</a:t>
            </a:r>
            <a:r>
              <a:rPr lang="it-IT" dirty="0"/>
              <a:t> account the </a:t>
            </a:r>
            <a:r>
              <a:rPr lang="it-IT" dirty="0" err="1" smtClean="0"/>
              <a:t>marketplace</a:t>
            </a:r>
            <a:endParaRPr lang="it-IT" dirty="0" smtClean="0"/>
          </a:p>
          <a:p>
            <a:endParaRPr lang="it-IT" dirty="0"/>
          </a:p>
          <a:p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601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Technical Architecture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err="1" smtClean="0"/>
              <a:t>Depends</a:t>
            </a:r>
            <a:r>
              <a:rPr lang="it-IT" dirty="0" smtClean="0"/>
              <a:t> on the </a:t>
            </a:r>
            <a:r>
              <a:rPr lang="it-IT" dirty="0" err="1" smtClean="0"/>
              <a:t>outcome</a:t>
            </a:r>
            <a:r>
              <a:rPr lang="it-IT" dirty="0" smtClean="0"/>
              <a:t> of the Access </a:t>
            </a:r>
            <a:r>
              <a:rPr lang="it-IT" dirty="0" err="1" smtClean="0"/>
              <a:t>Request</a:t>
            </a:r>
            <a:r>
              <a:rPr lang="it-IT" dirty="0" smtClean="0"/>
              <a:t> Management </a:t>
            </a:r>
            <a:r>
              <a:rPr lang="it-IT" dirty="0" err="1" smtClean="0"/>
              <a:t>analysis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2806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Criteria to on </a:t>
            </a:r>
            <a:r>
              <a:rPr lang="en-GB" sz="3200" dirty="0" smtClean="0"/>
              <a:t>board </a:t>
            </a:r>
            <a:r>
              <a:rPr lang="en-GB" sz="3200" dirty="0"/>
              <a:t>services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Conditions for production services in the EGI Catalogue</a:t>
            </a:r>
          </a:p>
          <a:p>
            <a:pPr lvl="1"/>
            <a:r>
              <a:rPr lang="en-US" dirty="0" smtClean="0"/>
              <a:t>To be hosted in the marketplace</a:t>
            </a:r>
          </a:p>
          <a:p>
            <a:r>
              <a:rPr lang="en-US" dirty="0" smtClean="0"/>
              <a:t>Conditions for production services in the EGI marketplace (services owned by partners)</a:t>
            </a:r>
          </a:p>
          <a:p>
            <a:pPr lvl="1"/>
            <a:r>
              <a:rPr lang="en-US" dirty="0" smtClean="0"/>
              <a:t>Agreements with EGI (e.g. MoU)</a:t>
            </a:r>
          </a:p>
          <a:p>
            <a:pPr lvl="1"/>
            <a:r>
              <a:rPr lang="en-US" dirty="0" err="1" smtClean="0"/>
              <a:t>QoS</a:t>
            </a:r>
            <a:r>
              <a:rPr lang="en-US" dirty="0" smtClean="0"/>
              <a:t> (monitoring needed)</a:t>
            </a:r>
          </a:p>
          <a:p>
            <a:pPr lvl="1"/>
            <a:r>
              <a:rPr lang="en-US" dirty="0" smtClean="0"/>
              <a:t>Support</a:t>
            </a:r>
          </a:p>
          <a:p>
            <a:pPr lvl="1"/>
            <a:r>
              <a:rPr lang="en-US" dirty="0" smtClean="0"/>
              <a:t>Acknowledgement policy</a:t>
            </a:r>
          </a:p>
          <a:p>
            <a:pPr lvl="1"/>
            <a:r>
              <a:rPr lang="en-US" dirty="0" smtClean="0"/>
              <a:t>Interoperations with EGI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33728"/>
      </p:ext>
    </p:extLst>
  </p:cSld>
  <p:clrMapOvr>
    <a:masterClrMapping/>
  </p:clrMapOvr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1897</TotalTime>
  <Words>661</Words>
  <Application>Microsoft Office PowerPoint</Application>
  <PresentationFormat>Presentazione su schermo (4:3)</PresentationFormat>
  <Paragraphs>116</Paragraphs>
  <Slides>20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20</vt:i4>
      </vt:variant>
    </vt:vector>
  </HeadingPairs>
  <TitlesOfParts>
    <vt:vector size="28" baseType="lpstr">
      <vt:lpstr>Arial</vt:lpstr>
      <vt:lpstr>Calibri</vt:lpstr>
      <vt:lpstr>Segoe UI</vt:lpstr>
      <vt:lpstr>Times New Roman</vt:lpstr>
      <vt:lpstr>Verdana</vt:lpstr>
      <vt:lpstr>EGI Engage powerpoint presentation v3.2</vt:lpstr>
      <vt:lpstr>EGI Powerpoint Presentation (body)</vt:lpstr>
      <vt:lpstr>EGI Powerpoint Presentation (closing)</vt:lpstr>
      <vt:lpstr>Marketplace Updates</vt:lpstr>
      <vt:lpstr>Outline</vt:lpstr>
      <vt:lpstr>Marketplace Status of the design</vt:lpstr>
      <vt:lpstr>Data Model Current status</vt:lpstr>
      <vt:lpstr>Data Model Next steps</vt:lpstr>
      <vt:lpstr>User stories </vt:lpstr>
      <vt:lpstr>Access Request Management</vt:lpstr>
      <vt:lpstr>Technical Architecture</vt:lpstr>
      <vt:lpstr>Criteria to on board services</vt:lpstr>
      <vt:lpstr>Marketplace Assessment of the prototypes</vt:lpstr>
      <vt:lpstr>Marketplace Assessment of the prototypes</vt:lpstr>
      <vt:lpstr>Open IRIS Plan to fix the identified issues </vt:lpstr>
      <vt:lpstr>PrestaShop Plan to fix the identified issues</vt:lpstr>
      <vt:lpstr>WordPress e-Commerce Plugin</vt:lpstr>
      <vt:lpstr>Marketplace Features in the first release and timeline</vt:lpstr>
      <vt:lpstr>Features in the first release (1/2)</vt:lpstr>
      <vt:lpstr>Features in the first release (2/2)</vt:lpstr>
      <vt:lpstr>Feasibility Analysis</vt:lpstr>
      <vt:lpstr>Timeline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dscardaci</dc:creator>
  <cp:lastModifiedBy>dscardaci</cp:lastModifiedBy>
  <cp:revision>119</cp:revision>
  <dcterms:created xsi:type="dcterms:W3CDTF">2015-06-17T09:10:49Z</dcterms:created>
  <dcterms:modified xsi:type="dcterms:W3CDTF">2016-10-20T08:56:33Z</dcterms:modified>
</cp:coreProperties>
</file>