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26"/>
  </p:notesMasterIdLst>
  <p:handoutMasterIdLst>
    <p:handoutMasterId r:id="rId27"/>
  </p:handoutMasterIdLst>
  <p:sldIdLst>
    <p:sldId id="280" r:id="rId4"/>
    <p:sldId id="291" r:id="rId5"/>
    <p:sldId id="326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7" r:id="rId15"/>
    <p:sldId id="368" r:id="rId16"/>
    <p:sldId id="369" r:id="rId17"/>
    <p:sldId id="370" r:id="rId18"/>
    <p:sldId id="371" r:id="rId19"/>
    <p:sldId id="372" r:id="rId20"/>
    <p:sldId id="366" r:id="rId21"/>
    <p:sldId id="373" r:id="rId22"/>
    <p:sldId id="374" r:id="rId23"/>
    <p:sldId id="375" r:id="rId24"/>
    <p:sldId id="284" r:id="rId2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5C3"/>
    <a:srgbClr val="0066B0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4707" autoAdjust="0"/>
  </p:normalViewPr>
  <p:slideViewPr>
    <p:cSldViewPr showGuides="1">
      <p:cViewPr varScale="1">
        <p:scale>
          <a:sx n="72" d="100"/>
          <a:sy n="72" d="100"/>
        </p:scale>
        <p:origin x="131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18/11/2016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18-11-2016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‹N›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11/18/2016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long-tail-user-requests@mailman.egi.eu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hcT2f5uDtEVh5RrzBf-OuRL2TWKaaPTGIY6qyrtvuVU/edit#heading=h.p0ohum2z00sa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 smtClean="0"/>
              <a:t>Technical </a:t>
            </a:r>
            <a:r>
              <a:rPr lang="it-IT" dirty="0" err="1" smtClean="0"/>
              <a:t>Outreach</a:t>
            </a:r>
            <a:r>
              <a:rPr lang="it-IT" dirty="0" smtClean="0"/>
              <a:t> Expert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Marketplace/e-GRANT/LTOS</a:t>
            </a:r>
            <a:br>
              <a:rPr lang="it-IT" dirty="0" smtClean="0"/>
            </a:br>
            <a:r>
              <a:rPr lang="it-IT" dirty="0" err="1" smtClean="0"/>
              <a:t>Updates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Diego Scardaci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Check-out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908720"/>
            <a:ext cx="8424936" cy="4784400"/>
          </a:xfrm>
        </p:spPr>
        <p:txBody>
          <a:bodyPr/>
          <a:lstStyle/>
          <a:p>
            <a:r>
              <a:rPr lang="en-GB" dirty="0" smtClean="0"/>
              <a:t>Input</a:t>
            </a:r>
            <a:endParaRPr lang="en-GB" b="1" dirty="0"/>
          </a:p>
          <a:p>
            <a:pPr lvl="1" fontAlgn="base"/>
            <a:r>
              <a:rPr lang="en-GB" dirty="0"/>
              <a:t>Personal customer information including the unique EGI identifier.</a:t>
            </a:r>
          </a:p>
          <a:p>
            <a:pPr lvl="1" fontAlgn="base"/>
            <a:r>
              <a:rPr lang="en-GB" dirty="0"/>
              <a:t>Customer’s VO membership list.</a:t>
            </a:r>
          </a:p>
          <a:p>
            <a:pPr lvl="1" fontAlgn="base"/>
            <a:r>
              <a:rPr lang="en-GB" dirty="0"/>
              <a:t>Service list including options selected by the customers</a:t>
            </a:r>
          </a:p>
          <a:p>
            <a:r>
              <a:rPr lang="en-GB" dirty="0" smtClean="0"/>
              <a:t>Output</a:t>
            </a:r>
            <a:endParaRPr lang="en-GB" b="1" dirty="0"/>
          </a:p>
          <a:p>
            <a:pPr lvl="1" fontAlgn="base"/>
            <a:r>
              <a:rPr lang="en-GB" dirty="0"/>
              <a:t>Personal customer information including the unique EGI identifier</a:t>
            </a:r>
          </a:p>
          <a:p>
            <a:pPr lvl="1" fontAlgn="base"/>
            <a:r>
              <a:rPr lang="en-GB" dirty="0"/>
              <a:t>Customer typology: </a:t>
            </a:r>
            <a:r>
              <a:rPr lang="en-GB" dirty="0" smtClean="0"/>
              <a:t>community </a:t>
            </a:r>
            <a:r>
              <a:rPr lang="en-GB" dirty="0"/>
              <a:t>or single user</a:t>
            </a:r>
          </a:p>
          <a:p>
            <a:pPr lvl="1" fontAlgn="base"/>
            <a:r>
              <a:rPr lang="en-GB" dirty="0"/>
              <a:t>Reason to request access to the EGI services</a:t>
            </a:r>
          </a:p>
          <a:p>
            <a:pPr lvl="1" fontAlgn="base"/>
            <a:r>
              <a:rPr lang="en-GB" dirty="0"/>
              <a:t>Only for customers representing a community:</a:t>
            </a:r>
          </a:p>
          <a:p>
            <a:pPr lvl="2" fontAlgn="base"/>
            <a:r>
              <a:rPr lang="en-GB" dirty="0"/>
              <a:t>Information on the project (to be expanded)</a:t>
            </a:r>
          </a:p>
          <a:p>
            <a:pPr lvl="2" fontAlgn="base"/>
            <a:r>
              <a:rPr lang="en-GB" dirty="0"/>
              <a:t>VO </a:t>
            </a:r>
            <a:r>
              <a:rPr lang="en-GB" dirty="0" smtClean="0"/>
              <a:t>information; new </a:t>
            </a:r>
            <a:r>
              <a:rPr lang="en-GB" dirty="0"/>
              <a:t>or </a:t>
            </a:r>
            <a:r>
              <a:rPr lang="en-GB" dirty="0" smtClean="0"/>
              <a:t>existing, VO </a:t>
            </a:r>
            <a:r>
              <a:rPr lang="en-GB" dirty="0"/>
              <a:t>name</a:t>
            </a:r>
          </a:p>
          <a:p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534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496944" cy="1138138"/>
          </a:xfrm>
        </p:spPr>
        <p:txBody>
          <a:bodyPr>
            <a:normAutofit/>
          </a:bodyPr>
          <a:lstStyle/>
          <a:p>
            <a:r>
              <a:rPr lang="it-IT" dirty="0" smtClean="0"/>
              <a:t>Service </a:t>
            </a:r>
            <a:r>
              <a:rPr lang="it-IT" dirty="0" err="1" smtClean="0"/>
              <a:t>request</a:t>
            </a:r>
            <a:r>
              <a:rPr lang="it-IT" dirty="0" smtClean="0"/>
              <a:t> management</a:t>
            </a:r>
            <a:endParaRPr lang="en-GB" sz="27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48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Service </a:t>
            </a:r>
            <a:r>
              <a:rPr lang="it-IT" dirty="0" err="1" smtClean="0"/>
              <a:t>request</a:t>
            </a:r>
            <a:r>
              <a:rPr lang="it-IT" dirty="0" smtClean="0"/>
              <a:t> management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 smtClean="0"/>
              <a:t>Customer</a:t>
            </a:r>
            <a:r>
              <a:rPr lang="it-IT" dirty="0" smtClean="0"/>
              <a:t> can </a:t>
            </a:r>
            <a:r>
              <a:rPr lang="it-IT" dirty="0" err="1" smtClean="0"/>
              <a:t>request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kind</a:t>
            </a:r>
            <a:r>
              <a:rPr lang="it-IT" dirty="0" smtClean="0"/>
              <a:t> of </a:t>
            </a:r>
            <a:r>
              <a:rPr lang="it-IT" dirty="0" err="1" smtClean="0"/>
              <a:t>services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Computing/Data/Storage </a:t>
            </a:r>
            <a:r>
              <a:rPr lang="it-IT" dirty="0" err="1" smtClean="0"/>
              <a:t>services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community</a:t>
            </a:r>
          </a:p>
          <a:p>
            <a:pPr lvl="2"/>
            <a:r>
              <a:rPr lang="it-IT" dirty="0" smtClean="0"/>
              <a:t>New e-GRANT service</a:t>
            </a:r>
          </a:p>
          <a:p>
            <a:pPr lvl="1"/>
            <a:r>
              <a:rPr lang="it-IT" dirty="0"/>
              <a:t>Computing/Data/Storage </a:t>
            </a:r>
            <a:r>
              <a:rPr lang="it-IT" dirty="0" err="1"/>
              <a:t>services</a:t>
            </a:r>
            <a:r>
              <a:rPr lang="it-IT" dirty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single </a:t>
            </a:r>
            <a:r>
              <a:rPr lang="it-IT" dirty="0" err="1" smtClean="0"/>
              <a:t>user</a:t>
            </a:r>
            <a:endParaRPr lang="it-IT" dirty="0" smtClean="0"/>
          </a:p>
          <a:p>
            <a:pPr lvl="2"/>
            <a:r>
              <a:rPr lang="it-IT" dirty="0"/>
              <a:t>a</a:t>
            </a:r>
            <a:r>
              <a:rPr lang="it-IT" dirty="0" smtClean="0"/>
              <a:t>ccess.egi.eu (LTOS </a:t>
            </a:r>
            <a:r>
              <a:rPr lang="it-IT" dirty="0" err="1" smtClean="0"/>
              <a:t>platform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Training </a:t>
            </a:r>
            <a:r>
              <a:rPr lang="it-IT" dirty="0" err="1" smtClean="0"/>
              <a:t>infrastructure</a:t>
            </a:r>
            <a:endParaRPr lang="it-IT" dirty="0" smtClean="0"/>
          </a:p>
          <a:p>
            <a:pPr lvl="2"/>
            <a:r>
              <a:rPr lang="it-IT" dirty="0" smtClean="0"/>
              <a:t>TBD</a:t>
            </a:r>
          </a:p>
          <a:p>
            <a:pPr lvl="1"/>
            <a:r>
              <a:rPr lang="it-IT" dirty="0" err="1" smtClean="0"/>
              <a:t>FitSM</a:t>
            </a:r>
            <a:r>
              <a:rPr lang="it-IT" dirty="0" smtClean="0"/>
              <a:t> trainings</a:t>
            </a:r>
          </a:p>
          <a:p>
            <a:pPr lvl="2"/>
            <a:r>
              <a:rPr lang="it-IT" dirty="0" smtClean="0"/>
              <a:t>TBD</a:t>
            </a:r>
          </a:p>
          <a:p>
            <a:pPr lvl="2"/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16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New e-GRANT service -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features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Registry of the service </a:t>
            </a:r>
            <a:r>
              <a:rPr lang="en-GB" dirty="0" smtClean="0"/>
              <a:t>requests</a:t>
            </a:r>
          </a:p>
          <a:p>
            <a:r>
              <a:rPr lang="it-IT" dirty="0" smtClean="0"/>
              <a:t>Notification </a:t>
            </a:r>
            <a:r>
              <a:rPr lang="it-IT" dirty="0" err="1" smtClean="0"/>
              <a:t>system</a:t>
            </a:r>
            <a:endParaRPr lang="it-IT" dirty="0" smtClean="0"/>
          </a:p>
          <a:p>
            <a:r>
              <a:rPr lang="it-IT" dirty="0" smtClean="0"/>
              <a:t>Operator </a:t>
            </a:r>
            <a:r>
              <a:rPr lang="it-IT" dirty="0" err="1" smtClean="0"/>
              <a:t>dashboard</a:t>
            </a:r>
            <a:endParaRPr lang="it-IT" dirty="0" smtClean="0"/>
          </a:p>
          <a:p>
            <a:pPr lvl="1" fontAlgn="base"/>
            <a:r>
              <a:rPr lang="en-GB" dirty="0" smtClean="0"/>
              <a:t>See </a:t>
            </a:r>
            <a:r>
              <a:rPr lang="en-GB" dirty="0"/>
              <a:t>all requests with related OLAs</a:t>
            </a:r>
          </a:p>
          <a:p>
            <a:pPr lvl="1" fontAlgn="base"/>
            <a:r>
              <a:rPr lang="en-GB" dirty="0"/>
              <a:t>Manage OLA </a:t>
            </a:r>
            <a:r>
              <a:rPr lang="en-GB" dirty="0" smtClean="0"/>
              <a:t>and SLA</a:t>
            </a:r>
            <a:endParaRPr lang="en-GB" dirty="0"/>
          </a:p>
          <a:p>
            <a:pPr lvl="1" fontAlgn="base"/>
            <a:r>
              <a:rPr lang="en-GB" dirty="0"/>
              <a:t>Download service </a:t>
            </a:r>
            <a:r>
              <a:rPr lang="en-GB" dirty="0" smtClean="0"/>
              <a:t>reports</a:t>
            </a:r>
          </a:p>
          <a:p>
            <a:pPr fontAlgn="base"/>
            <a:r>
              <a:rPr lang="it-IT" dirty="0" err="1" smtClean="0"/>
              <a:t>Customer</a:t>
            </a:r>
            <a:r>
              <a:rPr lang="it-IT" dirty="0" smtClean="0"/>
              <a:t> </a:t>
            </a:r>
            <a:r>
              <a:rPr lang="it-IT" dirty="0" err="1" smtClean="0"/>
              <a:t>dashboard</a:t>
            </a:r>
            <a:endParaRPr lang="it-IT" dirty="0" smtClean="0"/>
          </a:p>
          <a:p>
            <a:pPr lvl="1" fontAlgn="base"/>
            <a:r>
              <a:rPr lang="en-GB" dirty="0" smtClean="0"/>
              <a:t>Check </a:t>
            </a:r>
            <a:r>
              <a:rPr lang="en-GB" dirty="0"/>
              <a:t>their service requests</a:t>
            </a:r>
          </a:p>
          <a:p>
            <a:pPr lvl="1" fontAlgn="base"/>
            <a:r>
              <a:rPr lang="en-GB" dirty="0"/>
              <a:t>Approve SLA</a:t>
            </a:r>
          </a:p>
          <a:p>
            <a:pPr lvl="1" fontAlgn="base"/>
            <a:r>
              <a:rPr lang="en-GB" dirty="0"/>
              <a:t>Download </a:t>
            </a:r>
            <a:r>
              <a:rPr lang="en-GB" dirty="0" smtClean="0"/>
              <a:t>SLA and service </a:t>
            </a:r>
            <a:r>
              <a:rPr lang="en-GB" dirty="0"/>
              <a:t>report</a:t>
            </a:r>
          </a:p>
          <a:p>
            <a:pPr lvl="1" fontAlgn="base"/>
            <a:endParaRPr lang="en-GB" dirty="0"/>
          </a:p>
          <a:p>
            <a:pPr lvl="1"/>
            <a:endParaRPr lang="it-IT" dirty="0" smtClean="0"/>
          </a:p>
          <a:p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18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New e-GRANT service -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features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Provider </a:t>
            </a:r>
            <a:r>
              <a:rPr lang="it-IT" dirty="0" err="1" smtClean="0"/>
              <a:t>dashboard</a:t>
            </a:r>
            <a:endParaRPr lang="it-IT" dirty="0" smtClean="0"/>
          </a:p>
          <a:p>
            <a:pPr lvl="1" fontAlgn="base"/>
            <a:r>
              <a:rPr lang="en-GB" dirty="0" smtClean="0"/>
              <a:t>See </a:t>
            </a:r>
            <a:r>
              <a:rPr lang="en-GB" dirty="0"/>
              <a:t>all my OLAs</a:t>
            </a:r>
          </a:p>
          <a:p>
            <a:pPr lvl="1" fontAlgn="base"/>
            <a:r>
              <a:rPr lang="en-GB" dirty="0"/>
              <a:t>See open resource requests</a:t>
            </a:r>
          </a:p>
          <a:p>
            <a:pPr lvl="1" fontAlgn="base"/>
            <a:r>
              <a:rPr lang="en-GB" dirty="0"/>
              <a:t>Approve OLA</a:t>
            </a:r>
          </a:p>
          <a:p>
            <a:pPr lvl="1" fontAlgn="base"/>
            <a:r>
              <a:rPr lang="en-GB" dirty="0"/>
              <a:t>Download </a:t>
            </a:r>
            <a:r>
              <a:rPr lang="en-GB" dirty="0" smtClean="0"/>
              <a:t>OLA and service report</a:t>
            </a:r>
          </a:p>
          <a:p>
            <a:pPr lvl="1" fontAlgn="base"/>
            <a:r>
              <a:rPr lang="it-IT" dirty="0" err="1" smtClean="0"/>
              <a:t>Provide</a:t>
            </a:r>
            <a:r>
              <a:rPr lang="it-IT" dirty="0" smtClean="0"/>
              <a:t> </a:t>
            </a:r>
            <a:r>
              <a:rPr lang="it-IT" dirty="0" err="1" smtClean="0"/>
              <a:t>my</a:t>
            </a:r>
            <a:r>
              <a:rPr lang="it-IT" dirty="0" smtClean="0"/>
              <a:t> </a:t>
            </a:r>
            <a:r>
              <a:rPr lang="it-IT" dirty="0" err="1" smtClean="0"/>
              <a:t>offer</a:t>
            </a:r>
            <a:r>
              <a:rPr lang="it-IT" dirty="0" smtClean="0"/>
              <a:t> (</a:t>
            </a:r>
            <a:r>
              <a:rPr lang="it-IT" dirty="0" err="1" smtClean="0"/>
              <a:t>low</a:t>
            </a:r>
            <a:r>
              <a:rPr lang="it-IT" dirty="0" smtClean="0"/>
              <a:t> </a:t>
            </a:r>
            <a:r>
              <a:rPr lang="it-IT" dirty="0" err="1" smtClean="0"/>
              <a:t>priority</a:t>
            </a:r>
            <a:r>
              <a:rPr lang="it-IT" dirty="0" smtClean="0"/>
              <a:t>)</a:t>
            </a:r>
          </a:p>
          <a:p>
            <a:pPr fontAlgn="base"/>
            <a:r>
              <a:rPr lang="it-IT" dirty="0" smtClean="0"/>
              <a:t>Notification </a:t>
            </a:r>
            <a:r>
              <a:rPr lang="it-IT" dirty="0" err="1" smtClean="0"/>
              <a:t>system</a:t>
            </a:r>
            <a:endParaRPr lang="it-IT" dirty="0" smtClean="0"/>
          </a:p>
          <a:p>
            <a:pPr fontAlgn="base"/>
            <a:r>
              <a:rPr lang="en-GB" dirty="0"/>
              <a:t>Report engine</a:t>
            </a:r>
          </a:p>
          <a:p>
            <a:pPr lvl="1" fontAlgn="base"/>
            <a:r>
              <a:rPr lang="en-GB" dirty="0"/>
              <a:t>Automate service report </a:t>
            </a:r>
            <a:r>
              <a:rPr lang="en-GB" dirty="0" smtClean="0"/>
              <a:t>(information </a:t>
            </a:r>
            <a:r>
              <a:rPr lang="en-GB" dirty="0"/>
              <a:t>from ARGO)</a:t>
            </a:r>
          </a:p>
          <a:p>
            <a:pPr lvl="1" fontAlgn="base"/>
            <a:r>
              <a:rPr lang="en-GB" dirty="0"/>
              <a:t>SLA / OLA status report </a:t>
            </a:r>
            <a:r>
              <a:rPr lang="en-GB" dirty="0" smtClean="0"/>
              <a:t>(low priority)</a:t>
            </a:r>
            <a:endParaRPr lang="en-GB" dirty="0"/>
          </a:p>
          <a:p>
            <a:pPr fontAlgn="base"/>
            <a:endParaRPr lang="en-GB" dirty="0"/>
          </a:p>
          <a:p>
            <a:pPr lvl="1" fontAlgn="base"/>
            <a:endParaRPr lang="en-GB" dirty="0"/>
          </a:p>
          <a:p>
            <a:pPr lvl="1"/>
            <a:endParaRPr lang="it-IT" dirty="0" smtClean="0"/>
          </a:p>
          <a:p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06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New e-GRANT service - </a:t>
            </a:r>
            <a:r>
              <a:rPr lang="it-IT" dirty="0" err="1" smtClean="0"/>
              <a:t>exploring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 smtClean="0"/>
              <a:t>Automate</a:t>
            </a:r>
            <a:r>
              <a:rPr lang="it-IT" dirty="0" smtClean="0"/>
              <a:t> </a:t>
            </a:r>
            <a:r>
              <a:rPr lang="it-IT" dirty="0" err="1" smtClean="0"/>
              <a:t>communication</a:t>
            </a:r>
            <a:r>
              <a:rPr lang="it-IT" dirty="0" smtClean="0"/>
              <a:t> with the </a:t>
            </a:r>
            <a:r>
              <a:rPr lang="it-IT" dirty="0" err="1" smtClean="0"/>
              <a:t>Ops</a:t>
            </a:r>
            <a:r>
              <a:rPr lang="it-IT" dirty="0" smtClean="0"/>
              <a:t> Team</a:t>
            </a:r>
          </a:p>
          <a:p>
            <a:endParaRPr lang="it-IT" dirty="0"/>
          </a:p>
          <a:p>
            <a:r>
              <a:rPr lang="it-IT" dirty="0" smtClean="0"/>
              <a:t>Integration with CRM </a:t>
            </a:r>
            <a:r>
              <a:rPr lang="it-IT" dirty="0" err="1" smtClean="0"/>
              <a:t>process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Integration with access.egi.eu </a:t>
            </a:r>
            <a:r>
              <a:rPr lang="it-IT" dirty="0" err="1" smtClean="0"/>
              <a:t>requests</a:t>
            </a:r>
            <a:endParaRPr lang="it-IT" dirty="0" smtClean="0"/>
          </a:p>
          <a:p>
            <a:endParaRPr lang="it-IT" dirty="0"/>
          </a:p>
          <a:p>
            <a:r>
              <a:rPr lang="it-IT" dirty="0" err="1" smtClean="0"/>
              <a:t>Supporting</a:t>
            </a:r>
            <a:r>
              <a:rPr lang="it-IT" dirty="0" smtClean="0"/>
              <a:t> </a:t>
            </a:r>
            <a:r>
              <a:rPr lang="it-IT" dirty="0" err="1" smtClean="0"/>
              <a:t>other</a:t>
            </a:r>
            <a:r>
              <a:rPr lang="it-IT" dirty="0" smtClean="0"/>
              <a:t> service </a:t>
            </a:r>
            <a:r>
              <a:rPr lang="it-IT" dirty="0" err="1" smtClean="0"/>
              <a:t>requests</a:t>
            </a:r>
            <a:r>
              <a:rPr lang="it-IT" dirty="0" smtClean="0"/>
              <a:t>:</a:t>
            </a:r>
          </a:p>
          <a:p>
            <a:pPr lvl="1"/>
            <a:r>
              <a:rPr lang="it-IT" dirty="0" err="1" smtClean="0"/>
              <a:t>FitSM</a:t>
            </a:r>
            <a:endParaRPr lang="it-IT" dirty="0" smtClean="0"/>
          </a:p>
          <a:p>
            <a:pPr lvl="1"/>
            <a:r>
              <a:rPr lang="it-IT" dirty="0" smtClean="0"/>
              <a:t>Training </a:t>
            </a:r>
            <a:r>
              <a:rPr lang="it-IT" dirty="0" err="1" smtClean="0"/>
              <a:t>infrastructure</a:t>
            </a:r>
            <a:endParaRPr lang="en-GB" dirty="0"/>
          </a:p>
          <a:p>
            <a:pPr fontAlgn="base"/>
            <a:endParaRPr lang="en-GB" dirty="0"/>
          </a:p>
          <a:p>
            <a:pPr lvl="1" fontAlgn="base"/>
            <a:endParaRPr lang="en-GB" dirty="0"/>
          </a:p>
          <a:p>
            <a:pPr lvl="1"/>
            <a:endParaRPr lang="it-IT" dirty="0" smtClean="0"/>
          </a:p>
          <a:p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35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New e-GRANT service – </a:t>
            </a:r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Action on e-GRANT team</a:t>
            </a:r>
          </a:p>
          <a:p>
            <a:pPr lvl="1"/>
            <a:r>
              <a:rPr lang="it-IT" dirty="0" err="1" smtClean="0"/>
              <a:t>Assess</a:t>
            </a:r>
            <a:r>
              <a:rPr lang="it-IT" dirty="0" smtClean="0"/>
              <a:t> the </a:t>
            </a:r>
            <a:r>
              <a:rPr lang="it-IT" dirty="0" err="1" smtClean="0"/>
              <a:t>effort</a:t>
            </a:r>
            <a:r>
              <a:rPr lang="it-IT" dirty="0" smtClean="0"/>
              <a:t> for </a:t>
            </a:r>
            <a:r>
              <a:rPr lang="it-IT" dirty="0" err="1" smtClean="0"/>
              <a:t>developing</a:t>
            </a:r>
            <a:r>
              <a:rPr lang="it-IT" dirty="0" smtClean="0"/>
              <a:t> the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features</a:t>
            </a:r>
            <a:endParaRPr lang="it-IT" dirty="0" smtClean="0"/>
          </a:p>
          <a:p>
            <a:pPr lvl="1"/>
            <a:r>
              <a:rPr lang="it-IT" dirty="0" err="1" smtClean="0"/>
              <a:t>Define</a:t>
            </a:r>
            <a:r>
              <a:rPr lang="it-IT" dirty="0" smtClean="0"/>
              <a:t> a </a:t>
            </a:r>
            <a:r>
              <a:rPr lang="it-IT" dirty="0" err="1" smtClean="0"/>
              <a:t>roadmap</a:t>
            </a:r>
            <a:r>
              <a:rPr lang="it-IT" dirty="0" smtClean="0"/>
              <a:t> from </a:t>
            </a:r>
            <a:r>
              <a:rPr lang="it-IT" dirty="0" err="1" smtClean="0"/>
              <a:t>now</a:t>
            </a:r>
            <a:r>
              <a:rPr lang="it-IT" dirty="0" smtClean="0"/>
              <a:t> </a:t>
            </a:r>
            <a:r>
              <a:rPr lang="it-IT" dirty="0" err="1" smtClean="0"/>
              <a:t>until</a:t>
            </a:r>
            <a:r>
              <a:rPr lang="it-IT" dirty="0" smtClean="0"/>
              <a:t> the end of EGI-</a:t>
            </a:r>
            <a:r>
              <a:rPr lang="it-IT" dirty="0" err="1" smtClean="0"/>
              <a:t>Engage</a:t>
            </a:r>
            <a:r>
              <a:rPr lang="it-IT" dirty="0" smtClean="0"/>
              <a:t> </a:t>
            </a:r>
            <a:r>
              <a:rPr lang="it-IT" dirty="0" err="1" smtClean="0"/>
              <a:t>project</a:t>
            </a:r>
            <a:endParaRPr lang="en-GB" dirty="0"/>
          </a:p>
          <a:p>
            <a:pPr lvl="1"/>
            <a:r>
              <a:rPr lang="it-IT" dirty="0" smtClean="0"/>
              <a:t>Development to be </a:t>
            </a:r>
            <a:r>
              <a:rPr lang="it-IT" dirty="0" err="1" smtClean="0"/>
              <a:t>done</a:t>
            </a:r>
            <a:r>
              <a:rPr lang="it-IT" dirty="0" smtClean="0"/>
              <a:t> with </a:t>
            </a:r>
            <a:r>
              <a:rPr lang="it-IT" dirty="0" err="1" smtClean="0"/>
              <a:t>funded</a:t>
            </a:r>
            <a:r>
              <a:rPr lang="it-IT" dirty="0" smtClean="0"/>
              <a:t> </a:t>
            </a:r>
            <a:r>
              <a:rPr lang="it-IT" dirty="0" err="1" smtClean="0"/>
              <a:t>effort</a:t>
            </a:r>
            <a:r>
              <a:rPr lang="it-IT" dirty="0" smtClean="0"/>
              <a:t> </a:t>
            </a:r>
            <a:r>
              <a:rPr lang="it-IT" dirty="0" err="1" smtClean="0"/>
              <a:t>available</a:t>
            </a:r>
            <a:r>
              <a:rPr lang="it-IT" dirty="0" smtClean="0"/>
              <a:t> in EGI-</a:t>
            </a:r>
            <a:r>
              <a:rPr lang="it-IT" dirty="0" err="1" smtClean="0"/>
              <a:t>Engage</a:t>
            </a:r>
            <a:endParaRPr lang="en-GB" dirty="0"/>
          </a:p>
          <a:p>
            <a:pPr lvl="1" fontAlgn="base"/>
            <a:endParaRPr lang="en-GB" dirty="0"/>
          </a:p>
          <a:p>
            <a:pPr lvl="1"/>
            <a:endParaRPr lang="it-IT" dirty="0" smtClean="0"/>
          </a:p>
          <a:p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384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</a:t>
            </a:r>
            <a:r>
              <a:rPr lang="it-IT" dirty="0" smtClean="0"/>
              <a:t>ccess.egi.eu – </a:t>
            </a:r>
            <a:r>
              <a:rPr lang="it-IT" dirty="0" err="1" smtClean="0"/>
              <a:t>Changes</a:t>
            </a:r>
            <a:r>
              <a:rPr lang="it-IT" dirty="0" smtClean="0"/>
              <a:t> </a:t>
            </a:r>
            <a:r>
              <a:rPr lang="it-IT" dirty="0" err="1" smtClean="0"/>
              <a:t>needed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424936" cy="4784400"/>
          </a:xfrm>
        </p:spPr>
        <p:txBody>
          <a:bodyPr/>
          <a:lstStyle/>
          <a:p>
            <a:r>
              <a:rPr lang="it-IT" dirty="0" smtClean="0"/>
              <a:t>User </a:t>
            </a:r>
            <a:r>
              <a:rPr lang="it-IT" dirty="0" err="1" smtClean="0"/>
              <a:t>registration</a:t>
            </a:r>
            <a:r>
              <a:rPr lang="it-IT" dirty="0" smtClean="0"/>
              <a:t> </a:t>
            </a:r>
            <a:r>
              <a:rPr lang="it-IT" dirty="0" err="1" smtClean="0"/>
              <a:t>done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the </a:t>
            </a:r>
            <a:r>
              <a:rPr lang="it-IT" dirty="0" err="1" smtClean="0"/>
              <a:t>marketplace</a:t>
            </a:r>
            <a:endParaRPr lang="it-IT" dirty="0" smtClean="0"/>
          </a:p>
          <a:p>
            <a:pPr lvl="1"/>
            <a:r>
              <a:rPr lang="it-IT" dirty="0" err="1" smtClean="0"/>
              <a:t>Markplace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forward</a:t>
            </a:r>
            <a:r>
              <a:rPr lang="it-IT" dirty="0" smtClean="0"/>
              <a:t> </a:t>
            </a:r>
            <a:r>
              <a:rPr lang="it-IT" dirty="0"/>
              <a:t>service </a:t>
            </a:r>
            <a:r>
              <a:rPr lang="it-IT" dirty="0" err="1"/>
              <a:t>requests</a:t>
            </a:r>
            <a:r>
              <a:rPr lang="it-IT" dirty="0"/>
              <a:t> from single </a:t>
            </a:r>
            <a:r>
              <a:rPr lang="it-IT" dirty="0" err="1"/>
              <a:t>users</a:t>
            </a:r>
            <a:r>
              <a:rPr lang="it-IT" dirty="0"/>
              <a:t> </a:t>
            </a:r>
            <a:r>
              <a:rPr lang="it-IT" dirty="0" smtClean="0"/>
              <a:t>to access.egi.eu</a:t>
            </a:r>
          </a:p>
          <a:p>
            <a:pPr lvl="2"/>
            <a:r>
              <a:rPr lang="it-IT" dirty="0" smtClean="0"/>
              <a:t>Interface to be </a:t>
            </a:r>
            <a:r>
              <a:rPr lang="it-IT" dirty="0" err="1" smtClean="0"/>
              <a:t>defined</a:t>
            </a:r>
            <a:endParaRPr lang="it-IT" dirty="0" smtClean="0"/>
          </a:p>
          <a:p>
            <a:pPr lvl="2"/>
            <a:r>
              <a:rPr lang="en-GB" dirty="0"/>
              <a:t>System sends a notification after an affiliation form has been </a:t>
            </a:r>
            <a:r>
              <a:rPr lang="en-GB" dirty="0" smtClean="0"/>
              <a:t>submitted by the MP (currently </a:t>
            </a:r>
            <a:r>
              <a:rPr lang="en-GB" dirty="0"/>
              <a:t>t</a:t>
            </a:r>
            <a:r>
              <a:rPr lang="en-GB" dirty="0" smtClean="0"/>
              <a:t>o </a:t>
            </a:r>
            <a:r>
              <a:rPr lang="en-GB" u="sng" dirty="0" smtClean="0">
                <a:hlinkClick r:id="rId2"/>
              </a:rPr>
              <a:t>long-tail-user-requests@mailman.egi.eu</a:t>
            </a:r>
            <a:r>
              <a:rPr lang="en-GB" u="sng" dirty="0" smtClean="0"/>
              <a:t>)</a:t>
            </a:r>
            <a:endParaRPr lang="it-IT" dirty="0" smtClean="0"/>
          </a:p>
          <a:p>
            <a:pPr lvl="1"/>
            <a:r>
              <a:rPr lang="it-IT" dirty="0" err="1" smtClean="0"/>
              <a:t>Redirection</a:t>
            </a:r>
            <a:r>
              <a:rPr lang="it-IT" dirty="0" smtClean="0"/>
              <a:t> to the </a:t>
            </a:r>
            <a:r>
              <a:rPr lang="it-IT" dirty="0" err="1" smtClean="0"/>
              <a:t>current</a:t>
            </a:r>
            <a:r>
              <a:rPr lang="it-IT" dirty="0" smtClean="0"/>
              <a:t> e-GRANT to be </a:t>
            </a:r>
            <a:r>
              <a:rPr lang="it-IT" dirty="0" err="1" smtClean="0"/>
              <a:t>removed</a:t>
            </a:r>
            <a:endParaRPr lang="it-IT" dirty="0" smtClean="0"/>
          </a:p>
          <a:p>
            <a:pPr lvl="2"/>
            <a:r>
              <a:rPr lang="it-IT" dirty="0" smtClean="0"/>
              <a:t>access.egi.eu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automatically</a:t>
            </a:r>
            <a:r>
              <a:rPr lang="it-IT" dirty="0" smtClean="0"/>
              <a:t> </a:t>
            </a:r>
            <a:r>
              <a:rPr lang="it-IT" dirty="0" err="1" smtClean="0"/>
              <a:t>assign</a:t>
            </a:r>
            <a:r>
              <a:rPr lang="it-IT" dirty="0" smtClean="0"/>
              <a:t> the </a:t>
            </a:r>
            <a:r>
              <a:rPr lang="it-IT" dirty="0" err="1" smtClean="0"/>
              <a:t>amount</a:t>
            </a:r>
            <a:r>
              <a:rPr lang="it-IT" dirty="0" smtClean="0"/>
              <a:t> of </a:t>
            </a:r>
            <a:r>
              <a:rPr lang="it-IT" dirty="0" err="1" smtClean="0"/>
              <a:t>resources</a:t>
            </a:r>
            <a:r>
              <a:rPr lang="it-IT" dirty="0" smtClean="0"/>
              <a:t> </a:t>
            </a:r>
            <a:r>
              <a:rPr lang="it-IT" dirty="0" err="1" smtClean="0"/>
              <a:t>requested</a:t>
            </a:r>
            <a:r>
              <a:rPr lang="it-IT" dirty="0" smtClean="0"/>
              <a:t> by the </a:t>
            </a:r>
            <a:r>
              <a:rPr lang="it-IT" dirty="0" err="1" smtClean="0"/>
              <a:t>customer</a:t>
            </a:r>
            <a:endParaRPr lang="it-IT" dirty="0" smtClean="0"/>
          </a:p>
          <a:p>
            <a:pPr lvl="2"/>
            <a:r>
              <a:rPr lang="it-IT" dirty="0" smtClean="0"/>
              <a:t>Total </a:t>
            </a:r>
            <a:r>
              <a:rPr lang="it-IT" dirty="0" err="1" smtClean="0"/>
              <a:t>amount</a:t>
            </a:r>
            <a:r>
              <a:rPr lang="it-IT" dirty="0" smtClean="0"/>
              <a:t> of </a:t>
            </a:r>
            <a:r>
              <a:rPr lang="it-IT" dirty="0" err="1" smtClean="0"/>
              <a:t>resources</a:t>
            </a:r>
            <a:r>
              <a:rPr lang="it-IT" dirty="0" smtClean="0"/>
              <a:t> &lt; of a </a:t>
            </a:r>
            <a:r>
              <a:rPr lang="it-IT" dirty="0" err="1" smtClean="0"/>
              <a:t>threshold</a:t>
            </a:r>
            <a:r>
              <a:rPr lang="it-IT" dirty="0" smtClean="0"/>
              <a:t> (</a:t>
            </a:r>
            <a:r>
              <a:rPr lang="it-IT" dirty="0" err="1" smtClean="0"/>
              <a:t>check</a:t>
            </a:r>
            <a:r>
              <a:rPr lang="it-IT" dirty="0" smtClean="0"/>
              <a:t> in the MP)</a:t>
            </a:r>
          </a:p>
          <a:p>
            <a:r>
              <a:rPr lang="it-IT" dirty="0" err="1" smtClean="0"/>
              <a:t>Changes</a:t>
            </a:r>
            <a:r>
              <a:rPr lang="it-IT" dirty="0" smtClean="0"/>
              <a:t> to be </a:t>
            </a:r>
            <a:r>
              <a:rPr lang="it-IT" dirty="0" err="1" smtClean="0"/>
              <a:t>implemented</a:t>
            </a:r>
            <a:r>
              <a:rPr lang="it-IT" dirty="0" smtClean="0"/>
              <a:t> </a:t>
            </a:r>
            <a:r>
              <a:rPr lang="it-IT" dirty="0" err="1" smtClean="0"/>
              <a:t>after</a:t>
            </a:r>
            <a:r>
              <a:rPr lang="it-IT" dirty="0" smtClean="0"/>
              <a:t> the first release of the </a:t>
            </a:r>
            <a:r>
              <a:rPr lang="it-IT" dirty="0" err="1" smtClean="0"/>
              <a:t>marketplace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online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259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496944" cy="1138138"/>
          </a:xfrm>
        </p:spPr>
        <p:txBody>
          <a:bodyPr>
            <a:normAutofit/>
          </a:bodyPr>
          <a:lstStyle/>
          <a:p>
            <a:r>
              <a:rPr lang="it-IT" dirty="0" err="1" smtClean="0"/>
              <a:t>Pay</a:t>
            </a:r>
            <a:r>
              <a:rPr lang="it-IT" dirty="0" smtClean="0"/>
              <a:t> for use</a:t>
            </a:r>
            <a:endParaRPr lang="en-GB" sz="27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79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Pay</a:t>
            </a:r>
            <a:r>
              <a:rPr lang="it-IT" dirty="0" smtClean="0"/>
              <a:t> for use in the EGI Marketplace</a:t>
            </a:r>
            <a:br>
              <a:rPr lang="it-IT" dirty="0" smtClean="0"/>
            </a:br>
            <a:r>
              <a:rPr lang="it-IT" dirty="0" smtClean="0"/>
              <a:t>Analysis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Add </a:t>
            </a:r>
            <a:r>
              <a:rPr lang="en-GB" dirty="0"/>
              <a:t>the pay-for-use attributes directly in the service options (product in the marketplace</a:t>
            </a:r>
            <a:r>
              <a:rPr lang="en-GB" dirty="0" smtClean="0"/>
              <a:t>)</a:t>
            </a:r>
          </a:p>
          <a:p>
            <a:pPr lvl="1"/>
            <a:r>
              <a:rPr lang="en-GB" b="1" dirty="0" smtClean="0"/>
              <a:t>EGI </a:t>
            </a:r>
            <a:r>
              <a:rPr lang="en-GB" b="1" dirty="0"/>
              <a:t>acts as a </a:t>
            </a:r>
            <a:r>
              <a:rPr lang="en-GB" b="1" dirty="0" smtClean="0"/>
              <a:t>broker</a:t>
            </a:r>
          </a:p>
          <a:p>
            <a:pPr lvl="1"/>
            <a:r>
              <a:rPr lang="en-GB" dirty="0" smtClean="0"/>
              <a:t>Flag </a:t>
            </a:r>
            <a:r>
              <a:rPr lang="en-GB" dirty="0"/>
              <a:t>“for pay” to be </a:t>
            </a:r>
            <a:r>
              <a:rPr lang="en-GB" dirty="0" smtClean="0"/>
              <a:t>added in the service options</a:t>
            </a:r>
            <a:endParaRPr lang="en-GB" dirty="0"/>
          </a:p>
          <a:p>
            <a:endParaRPr lang="en-GB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Under service level differentiate </a:t>
            </a:r>
            <a:r>
              <a:rPr lang="en-GB" dirty="0"/>
              <a:t>each option according to the access mode: for free or for pay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“</a:t>
            </a:r>
            <a:r>
              <a:rPr lang="en-GB" dirty="0"/>
              <a:t>General purpose instance” and “General purpose instance for pay”, etc</a:t>
            </a:r>
            <a:r>
              <a:rPr lang="en-GB" dirty="0" smtClean="0"/>
              <a:t>.</a:t>
            </a:r>
          </a:p>
          <a:p>
            <a:pPr lvl="1"/>
            <a:r>
              <a:rPr lang="en-GB" b="1" dirty="0" smtClean="0"/>
              <a:t>EGI </a:t>
            </a:r>
            <a:r>
              <a:rPr lang="en-GB" b="1" dirty="0"/>
              <a:t>acts as a broker / or individual provider offers listed separate, but aggregated on the service </a:t>
            </a:r>
            <a:r>
              <a:rPr lang="en-GB" b="1" dirty="0" smtClean="0"/>
              <a:t>level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39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44624"/>
            <a:ext cx="7344816" cy="850106"/>
          </a:xfrm>
        </p:spPr>
        <p:txBody>
          <a:bodyPr/>
          <a:lstStyle/>
          <a:p>
            <a:r>
              <a:rPr lang="it-IT" dirty="0" err="1" smtClean="0"/>
              <a:t>Outline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EGI-</a:t>
            </a:r>
            <a:r>
              <a:rPr lang="it-IT" dirty="0" err="1" smtClean="0"/>
              <a:t>Engage</a:t>
            </a:r>
            <a:r>
              <a:rPr lang="it-IT" dirty="0" smtClean="0"/>
              <a:t> WP3 –e-</a:t>
            </a:r>
            <a:r>
              <a:rPr lang="it-IT" dirty="0" err="1" smtClean="0"/>
              <a:t>Inrastructure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> – </a:t>
            </a:r>
            <a:r>
              <a:rPr lang="it-IT" dirty="0" err="1" smtClean="0"/>
              <a:t>monthly</a:t>
            </a:r>
            <a:r>
              <a:rPr lang="it-IT" dirty="0" smtClean="0"/>
              <a:t> meeting</a:t>
            </a:r>
            <a:endParaRPr lang="en-GB" dirty="0"/>
          </a:p>
        </p:txBody>
      </p:sp>
      <p:sp>
        <p:nvSpPr>
          <p:cNvPr id="5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380904"/>
            <a:ext cx="8424936" cy="4784400"/>
          </a:xfrm>
        </p:spPr>
        <p:txBody>
          <a:bodyPr/>
          <a:lstStyle/>
          <a:p>
            <a:r>
              <a:rPr lang="it-IT" dirty="0" smtClean="0"/>
              <a:t>Marketplace</a:t>
            </a:r>
          </a:p>
          <a:p>
            <a:pPr lvl="1"/>
            <a:r>
              <a:rPr lang="it-IT" dirty="0"/>
              <a:t>S</a:t>
            </a:r>
            <a:r>
              <a:rPr lang="it-IT" dirty="0" smtClean="0"/>
              <a:t>tatus </a:t>
            </a:r>
            <a:r>
              <a:rPr lang="it-IT" dirty="0"/>
              <a:t>of the </a:t>
            </a:r>
            <a:r>
              <a:rPr lang="it-IT" dirty="0" smtClean="0"/>
              <a:t>design</a:t>
            </a:r>
          </a:p>
          <a:p>
            <a:pPr lvl="1"/>
            <a:r>
              <a:rPr lang="it-IT" dirty="0" err="1"/>
              <a:t>P</a:t>
            </a:r>
            <a:r>
              <a:rPr lang="it-IT" dirty="0" err="1" smtClean="0"/>
              <a:t>rocedures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Service </a:t>
            </a:r>
            <a:r>
              <a:rPr lang="it-IT" dirty="0" err="1" smtClean="0"/>
              <a:t>request</a:t>
            </a:r>
            <a:r>
              <a:rPr lang="it-IT" dirty="0" smtClean="0"/>
              <a:t> management</a:t>
            </a:r>
          </a:p>
          <a:p>
            <a:pPr lvl="1"/>
            <a:r>
              <a:rPr lang="it-IT" dirty="0" smtClean="0"/>
              <a:t>New e-GRANT service</a:t>
            </a:r>
          </a:p>
          <a:p>
            <a:pPr lvl="1"/>
            <a:r>
              <a:rPr lang="it-IT" dirty="0" err="1" smtClean="0"/>
              <a:t>Changes</a:t>
            </a:r>
            <a:r>
              <a:rPr lang="it-IT" dirty="0" smtClean="0"/>
              <a:t> in access.egi.eu</a:t>
            </a:r>
          </a:p>
          <a:p>
            <a:endParaRPr lang="it-IT" dirty="0"/>
          </a:p>
          <a:p>
            <a:r>
              <a:rPr lang="it-IT" dirty="0" err="1" smtClean="0"/>
              <a:t>Pay</a:t>
            </a:r>
            <a:r>
              <a:rPr lang="it-IT" dirty="0" smtClean="0"/>
              <a:t> for use </a:t>
            </a:r>
            <a:r>
              <a:rPr lang="it-IT" dirty="0" err="1" smtClean="0"/>
              <a:t>support</a:t>
            </a:r>
            <a:r>
              <a:rPr lang="it-IT" dirty="0" smtClean="0"/>
              <a:t> in the </a:t>
            </a:r>
            <a:r>
              <a:rPr lang="it-IT" dirty="0" err="1" smtClean="0"/>
              <a:t>marketplace</a:t>
            </a:r>
            <a:endParaRPr lang="it-IT" dirty="0" smtClean="0"/>
          </a:p>
          <a:p>
            <a:pPr lvl="1"/>
            <a:r>
              <a:rPr lang="it-IT" dirty="0" smtClean="0"/>
              <a:t>Analysis and </a:t>
            </a:r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endParaRPr lang="it-IT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9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Pay</a:t>
            </a:r>
            <a:r>
              <a:rPr lang="it-IT" dirty="0" smtClean="0"/>
              <a:t> for use in the EGI Marketplace</a:t>
            </a:r>
            <a:br>
              <a:rPr lang="it-IT" dirty="0" smtClean="0"/>
            </a:br>
            <a:r>
              <a:rPr lang="it-IT" dirty="0" smtClean="0"/>
              <a:t>Analysis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GB" dirty="0" smtClean="0"/>
              <a:t>Add </a:t>
            </a:r>
            <a:r>
              <a:rPr lang="en-GB" dirty="0"/>
              <a:t>an additional category related to the pay-for-use providers</a:t>
            </a:r>
            <a:r>
              <a:rPr lang="en-GB" dirty="0" smtClean="0"/>
              <a:t>.</a:t>
            </a:r>
          </a:p>
          <a:p>
            <a:pPr lvl="1"/>
            <a:r>
              <a:rPr lang="en-GB" b="1" dirty="0"/>
              <a:t>Direct contracts between customers and </a:t>
            </a:r>
            <a:r>
              <a:rPr lang="en-GB" b="1" dirty="0" smtClean="0"/>
              <a:t>providers</a:t>
            </a:r>
          </a:p>
          <a:p>
            <a:pPr lvl="1"/>
            <a:r>
              <a:rPr lang="en-GB" dirty="0" smtClean="0"/>
              <a:t>Under </a:t>
            </a:r>
            <a:r>
              <a:rPr lang="en-GB" dirty="0"/>
              <a:t>this category all the providers will be </a:t>
            </a:r>
            <a:r>
              <a:rPr lang="en-GB" dirty="0" smtClean="0"/>
              <a:t>listed</a:t>
            </a:r>
          </a:p>
          <a:p>
            <a:pPr lvl="1"/>
            <a:r>
              <a:rPr lang="en-GB" dirty="0" smtClean="0"/>
              <a:t>Under </a:t>
            </a:r>
            <a:r>
              <a:rPr lang="en-GB" dirty="0"/>
              <a:t>each provider, all its products will be listed.</a:t>
            </a:r>
          </a:p>
          <a:p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429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Pay</a:t>
            </a:r>
            <a:r>
              <a:rPr lang="it-IT" dirty="0"/>
              <a:t> for use in the EGI Marketplace</a:t>
            </a:r>
            <a:br>
              <a:rPr lang="it-IT" dirty="0"/>
            </a:br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Meeting with </a:t>
            </a:r>
            <a:r>
              <a:rPr lang="it-IT" dirty="0" err="1" smtClean="0"/>
              <a:t>Pay</a:t>
            </a:r>
            <a:r>
              <a:rPr lang="it-IT" dirty="0" smtClean="0"/>
              <a:t> for Use provider last week of </a:t>
            </a:r>
            <a:r>
              <a:rPr lang="it-IT" dirty="0" err="1" smtClean="0"/>
              <a:t>november</a:t>
            </a:r>
            <a:r>
              <a:rPr lang="it-IT" dirty="0" smtClean="0"/>
              <a:t>/first of </a:t>
            </a:r>
            <a:r>
              <a:rPr lang="it-IT" dirty="0" err="1" smtClean="0"/>
              <a:t>December</a:t>
            </a:r>
            <a:endParaRPr lang="it-IT" dirty="0" smtClean="0"/>
          </a:p>
          <a:p>
            <a:pPr lvl="1"/>
            <a:r>
              <a:rPr lang="it-IT" dirty="0" smtClean="0"/>
              <a:t>Three </a:t>
            </a:r>
            <a:r>
              <a:rPr lang="it-IT" dirty="0" err="1" smtClean="0"/>
              <a:t>solutions</a:t>
            </a:r>
            <a:r>
              <a:rPr lang="it-IT" dirty="0" smtClean="0"/>
              <a:t> </a:t>
            </a:r>
            <a:r>
              <a:rPr lang="it-IT" dirty="0" err="1" smtClean="0"/>
              <a:t>presented</a:t>
            </a:r>
            <a:r>
              <a:rPr lang="it-IT" dirty="0" smtClean="0"/>
              <a:t> to </a:t>
            </a:r>
            <a:r>
              <a:rPr lang="it-IT" dirty="0" err="1" smtClean="0"/>
              <a:t>gather</a:t>
            </a:r>
            <a:r>
              <a:rPr lang="it-IT" dirty="0" smtClean="0"/>
              <a:t> feedback</a:t>
            </a:r>
          </a:p>
          <a:p>
            <a:pPr lvl="1"/>
            <a:r>
              <a:rPr lang="it-IT" dirty="0" err="1" smtClean="0"/>
              <a:t>Discussion</a:t>
            </a:r>
            <a:r>
              <a:rPr lang="it-IT" dirty="0" smtClean="0"/>
              <a:t> to </a:t>
            </a:r>
            <a:r>
              <a:rPr lang="it-IT" dirty="0" err="1" smtClean="0"/>
              <a:t>agree</a:t>
            </a:r>
            <a:r>
              <a:rPr lang="it-IT" dirty="0" smtClean="0"/>
              <a:t> on a </a:t>
            </a:r>
            <a:r>
              <a:rPr lang="it-IT" dirty="0" err="1" smtClean="0"/>
              <a:t>price</a:t>
            </a:r>
            <a:r>
              <a:rPr lang="it-IT" dirty="0" smtClean="0"/>
              <a:t> model/formula</a:t>
            </a:r>
          </a:p>
          <a:p>
            <a:r>
              <a:rPr lang="it-IT" dirty="0" smtClean="0"/>
              <a:t>Solution 2 </a:t>
            </a:r>
            <a:r>
              <a:rPr lang="it-IT" dirty="0" err="1" smtClean="0"/>
              <a:t>will</a:t>
            </a:r>
            <a:r>
              <a:rPr lang="it-IT" dirty="0" smtClean="0"/>
              <a:t> be </a:t>
            </a:r>
            <a:r>
              <a:rPr lang="it-IT" dirty="0" err="1" smtClean="0"/>
              <a:t>implemented</a:t>
            </a:r>
            <a:r>
              <a:rPr lang="it-IT" dirty="0" smtClean="0"/>
              <a:t> in the </a:t>
            </a:r>
            <a:r>
              <a:rPr lang="it-IT" dirty="0" err="1" smtClean="0"/>
              <a:t>PrestaShop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r>
              <a:rPr lang="it-IT" dirty="0" smtClean="0"/>
              <a:t> EGI </a:t>
            </a:r>
            <a:r>
              <a:rPr lang="it-IT" dirty="0" err="1" smtClean="0"/>
              <a:t>marketplace</a:t>
            </a:r>
            <a:r>
              <a:rPr lang="it-IT" dirty="0" smtClean="0"/>
              <a:t> for </a:t>
            </a:r>
            <a:r>
              <a:rPr lang="it-IT" dirty="0" err="1" smtClean="0"/>
              <a:t>demonstrative</a:t>
            </a:r>
            <a:r>
              <a:rPr lang="it-IT" dirty="0" smtClean="0"/>
              <a:t> </a:t>
            </a:r>
            <a:r>
              <a:rPr lang="it-IT" dirty="0" err="1" smtClean="0"/>
              <a:t>aims</a:t>
            </a:r>
            <a:endParaRPr lang="it-IT" dirty="0" smtClean="0"/>
          </a:p>
          <a:p>
            <a:pPr lvl="1"/>
            <a:r>
              <a:rPr lang="it-IT" dirty="0" err="1" smtClean="0"/>
              <a:t>OpenIRIS</a:t>
            </a:r>
            <a:r>
              <a:rPr lang="it-IT" dirty="0" smtClean="0"/>
              <a:t> ?</a:t>
            </a:r>
            <a:endParaRPr lang="en-GB" dirty="0" smtClean="0"/>
          </a:p>
          <a:p>
            <a:r>
              <a:rPr lang="it-IT" dirty="0" err="1" smtClean="0"/>
              <a:t>Screenshots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be </a:t>
            </a:r>
            <a:r>
              <a:rPr lang="it-IT" dirty="0" err="1" smtClean="0"/>
              <a:t>prepared</a:t>
            </a:r>
            <a:r>
              <a:rPr lang="it-IT" dirty="0" smtClean="0"/>
              <a:t> for </a:t>
            </a:r>
            <a:r>
              <a:rPr lang="it-IT" dirty="0" err="1" smtClean="0"/>
              <a:t>solutions</a:t>
            </a:r>
            <a:r>
              <a:rPr lang="it-IT" dirty="0" smtClean="0"/>
              <a:t> 1 and 3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0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496944" cy="1138138"/>
          </a:xfrm>
        </p:spPr>
        <p:txBody>
          <a:bodyPr>
            <a:normAutofit/>
          </a:bodyPr>
          <a:lstStyle/>
          <a:p>
            <a:r>
              <a:rPr lang="it-IT" dirty="0" smtClean="0"/>
              <a:t>Marketplace</a:t>
            </a:r>
            <a:br>
              <a:rPr lang="it-IT" dirty="0" smtClean="0"/>
            </a:br>
            <a:r>
              <a:rPr lang="it-IT" sz="2700" dirty="0" smtClean="0"/>
              <a:t>Status of the design</a:t>
            </a:r>
            <a:endParaRPr lang="en-GB" sz="27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83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Marketplace </a:t>
            </a:r>
            <a:r>
              <a:rPr lang="it-IT" dirty="0" err="1"/>
              <a:t>p</a:t>
            </a:r>
            <a:r>
              <a:rPr lang="it-IT" dirty="0" err="1" smtClean="0"/>
              <a:t>rocedures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236888"/>
            <a:ext cx="8424936" cy="4784400"/>
          </a:xfrm>
        </p:spPr>
        <p:txBody>
          <a:bodyPr/>
          <a:lstStyle/>
          <a:p>
            <a:r>
              <a:rPr lang="it-IT" dirty="0" err="1" smtClean="0"/>
              <a:t>Authentication</a:t>
            </a:r>
            <a:endParaRPr lang="it-IT" dirty="0" smtClean="0"/>
          </a:p>
          <a:p>
            <a:pPr lvl="1"/>
            <a:r>
              <a:rPr lang="en-GB" dirty="0" smtClean="0"/>
              <a:t>Customer </a:t>
            </a:r>
            <a:r>
              <a:rPr lang="en-GB" dirty="0"/>
              <a:t>logs in </a:t>
            </a:r>
            <a:r>
              <a:rPr lang="en-GB" dirty="0" smtClean="0"/>
              <a:t>the </a:t>
            </a:r>
            <a:r>
              <a:rPr lang="en-GB" dirty="0"/>
              <a:t>EGI marketplace through the </a:t>
            </a:r>
            <a:r>
              <a:rPr lang="en-GB" dirty="0" err="1"/>
              <a:t>CheckIn</a:t>
            </a:r>
            <a:r>
              <a:rPr lang="en-GB" dirty="0"/>
              <a:t> service.</a:t>
            </a:r>
            <a:endParaRPr lang="it-IT" dirty="0" smtClean="0"/>
          </a:p>
          <a:p>
            <a:r>
              <a:rPr lang="it-IT" dirty="0" err="1" smtClean="0"/>
              <a:t>Discover</a:t>
            </a:r>
            <a:r>
              <a:rPr lang="it-IT" dirty="0" smtClean="0"/>
              <a:t> and </a:t>
            </a:r>
            <a:r>
              <a:rPr lang="it-IT" dirty="0" err="1" smtClean="0"/>
              <a:t>request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endParaRPr lang="it-IT" dirty="0" smtClean="0"/>
          </a:p>
          <a:p>
            <a:pPr lvl="1"/>
            <a:r>
              <a:rPr lang="en-GB" dirty="0" smtClean="0"/>
              <a:t>Customer </a:t>
            </a:r>
            <a:r>
              <a:rPr lang="en-GB" dirty="0"/>
              <a:t>navigates on the </a:t>
            </a:r>
            <a:r>
              <a:rPr lang="en-GB" dirty="0" smtClean="0"/>
              <a:t>EGI service </a:t>
            </a:r>
            <a:r>
              <a:rPr lang="en-GB" dirty="0"/>
              <a:t>catalogue </a:t>
            </a:r>
            <a:r>
              <a:rPr lang="en-GB" dirty="0" smtClean="0"/>
              <a:t>and </a:t>
            </a:r>
            <a:r>
              <a:rPr lang="en-GB" dirty="0"/>
              <a:t>requests access to one or more services.</a:t>
            </a:r>
            <a:endParaRPr lang="it-IT" dirty="0" smtClean="0"/>
          </a:p>
          <a:p>
            <a:r>
              <a:rPr lang="it-IT" dirty="0" smtClean="0"/>
              <a:t>Check-out</a:t>
            </a:r>
          </a:p>
          <a:p>
            <a:pPr lvl="1"/>
            <a:r>
              <a:rPr lang="en-GB" dirty="0"/>
              <a:t>Define the customer </a:t>
            </a:r>
            <a:r>
              <a:rPr lang="en-GB" dirty="0" smtClean="0"/>
              <a:t>profile</a:t>
            </a:r>
          </a:p>
          <a:p>
            <a:pPr lvl="1"/>
            <a:r>
              <a:rPr lang="en-GB" dirty="0" smtClean="0"/>
              <a:t>Gather </a:t>
            </a:r>
            <a:r>
              <a:rPr lang="en-GB" dirty="0"/>
              <a:t>information on the </a:t>
            </a:r>
            <a:r>
              <a:rPr lang="en-GB" dirty="0" smtClean="0"/>
              <a:t>customer</a:t>
            </a:r>
          </a:p>
          <a:p>
            <a:pPr lvl="1"/>
            <a:r>
              <a:rPr lang="en-GB" dirty="0" smtClean="0"/>
              <a:t>Common </a:t>
            </a:r>
            <a:r>
              <a:rPr lang="en-GB" dirty="0"/>
              <a:t>options for the selected services</a:t>
            </a:r>
            <a:r>
              <a:rPr lang="en-GB" dirty="0" smtClean="0"/>
              <a:t>.</a:t>
            </a:r>
          </a:p>
          <a:p>
            <a:r>
              <a:rPr lang="it-IT" dirty="0" err="1" smtClean="0"/>
              <a:t>Step-by-step</a:t>
            </a:r>
            <a:r>
              <a:rPr lang="it-IT" dirty="0" smtClean="0"/>
              <a:t> procedure </a:t>
            </a:r>
            <a:r>
              <a:rPr lang="it-IT" dirty="0" err="1" smtClean="0"/>
              <a:t>described</a:t>
            </a:r>
            <a:r>
              <a:rPr lang="it-IT" dirty="0" smtClean="0"/>
              <a:t> </a:t>
            </a:r>
            <a:r>
              <a:rPr lang="it-IT" dirty="0" smtClean="0">
                <a:hlinkClick r:id="rId2"/>
              </a:rPr>
              <a:t>here</a:t>
            </a:r>
            <a:r>
              <a:rPr lang="it-IT" dirty="0" smtClean="0"/>
              <a:t>.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408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Authentication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Overview:</a:t>
            </a:r>
            <a:endParaRPr lang="en-GB" b="1" dirty="0"/>
          </a:p>
          <a:p>
            <a:pPr lvl="1"/>
            <a:r>
              <a:rPr lang="en-GB" dirty="0"/>
              <a:t>C</a:t>
            </a:r>
            <a:r>
              <a:rPr lang="en-GB" dirty="0" smtClean="0"/>
              <a:t>ustomer </a:t>
            </a:r>
            <a:r>
              <a:rPr lang="en-GB" dirty="0"/>
              <a:t>logs in the EGI marketplace through the </a:t>
            </a:r>
            <a:r>
              <a:rPr lang="en-GB" dirty="0" err="1"/>
              <a:t>CheckIn</a:t>
            </a:r>
            <a:r>
              <a:rPr lang="en-GB" dirty="0"/>
              <a:t> service.</a:t>
            </a:r>
          </a:p>
          <a:p>
            <a:r>
              <a:rPr lang="en-GB" dirty="0"/>
              <a:t>Trigger:</a:t>
            </a:r>
            <a:endParaRPr lang="en-GB" b="1" dirty="0"/>
          </a:p>
          <a:p>
            <a:pPr lvl="1" fontAlgn="base"/>
            <a:r>
              <a:rPr lang="en-GB" dirty="0" smtClean="0"/>
              <a:t>Customer </a:t>
            </a:r>
            <a:r>
              <a:rPr lang="en-GB" dirty="0"/>
              <a:t>decides to log in while he/she is visiting the marketplace.</a:t>
            </a:r>
          </a:p>
          <a:p>
            <a:pPr lvl="1" fontAlgn="base"/>
            <a:r>
              <a:rPr lang="en-GB" dirty="0" smtClean="0"/>
              <a:t>Customer </a:t>
            </a:r>
            <a:r>
              <a:rPr lang="en-GB" dirty="0"/>
              <a:t>starts the checkout process</a:t>
            </a:r>
          </a:p>
          <a:p>
            <a:r>
              <a:rPr lang="en-GB" dirty="0"/>
              <a:t>Entities involved in the process</a:t>
            </a:r>
            <a:endParaRPr lang="en-GB" b="1" dirty="0"/>
          </a:p>
          <a:p>
            <a:pPr lvl="1" fontAlgn="base"/>
            <a:r>
              <a:rPr lang="en-GB" dirty="0"/>
              <a:t>Customer</a:t>
            </a:r>
          </a:p>
          <a:p>
            <a:pPr lvl="1" fontAlgn="base"/>
            <a:r>
              <a:rPr lang="en-GB" dirty="0"/>
              <a:t>Marketplace</a:t>
            </a:r>
          </a:p>
          <a:p>
            <a:pPr lvl="1" fontAlgn="base"/>
            <a:r>
              <a:rPr lang="en-GB" dirty="0" err="1"/>
              <a:t>CheckIn</a:t>
            </a:r>
            <a:r>
              <a:rPr lang="en-GB" dirty="0"/>
              <a:t> </a:t>
            </a:r>
            <a:r>
              <a:rPr lang="en-GB" dirty="0" smtClean="0"/>
              <a:t>service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66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Authentication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Input</a:t>
            </a:r>
            <a:endParaRPr lang="en-GB" b="1" dirty="0"/>
          </a:p>
          <a:p>
            <a:pPr lvl="1" fontAlgn="base"/>
            <a:r>
              <a:rPr lang="en-GB" dirty="0"/>
              <a:t>No input</a:t>
            </a:r>
          </a:p>
          <a:p>
            <a:r>
              <a:rPr lang="en-GB" dirty="0"/>
              <a:t>Output</a:t>
            </a:r>
            <a:endParaRPr lang="en-GB" b="1" dirty="0"/>
          </a:p>
          <a:p>
            <a:pPr lvl="1" fontAlgn="base"/>
            <a:r>
              <a:rPr lang="en-GB" dirty="0"/>
              <a:t>Personal customer information including the unique EGI identifier</a:t>
            </a:r>
            <a:r>
              <a:rPr lang="en-GB" dirty="0" smtClean="0"/>
              <a:t>.</a:t>
            </a:r>
          </a:p>
          <a:p>
            <a:pPr lvl="2" fontAlgn="base"/>
            <a:r>
              <a:rPr lang="it-IT" dirty="0" err="1" smtClean="0"/>
              <a:t>CheckIn</a:t>
            </a:r>
            <a:r>
              <a:rPr lang="it-IT" dirty="0" smtClean="0"/>
              <a:t>: mail, </a:t>
            </a:r>
            <a:r>
              <a:rPr lang="it-IT" dirty="0" err="1" smtClean="0"/>
              <a:t>name</a:t>
            </a:r>
            <a:r>
              <a:rPr lang="it-IT" dirty="0" smtClean="0"/>
              <a:t>, </a:t>
            </a:r>
            <a:r>
              <a:rPr lang="it-IT" dirty="0" err="1" smtClean="0"/>
              <a:t>surname</a:t>
            </a:r>
            <a:r>
              <a:rPr lang="it-IT" dirty="0" smtClean="0"/>
              <a:t>, display </a:t>
            </a:r>
            <a:r>
              <a:rPr lang="it-IT" dirty="0" err="1" smtClean="0"/>
              <a:t>name</a:t>
            </a:r>
            <a:r>
              <a:rPr lang="it-IT" dirty="0" smtClean="0"/>
              <a:t>, EGI </a:t>
            </a:r>
            <a:r>
              <a:rPr lang="it-IT" dirty="0" err="1" smtClean="0"/>
              <a:t>identifier</a:t>
            </a:r>
            <a:endParaRPr lang="en-GB" dirty="0"/>
          </a:p>
          <a:p>
            <a:pPr lvl="1" fontAlgn="base"/>
            <a:r>
              <a:rPr lang="en-GB" dirty="0"/>
              <a:t>Customer’s VO membership </a:t>
            </a:r>
            <a:r>
              <a:rPr lang="en-GB" dirty="0" smtClean="0"/>
              <a:t>list</a:t>
            </a:r>
          </a:p>
          <a:p>
            <a:pPr lvl="2" fontAlgn="base"/>
            <a:r>
              <a:rPr lang="it-IT" dirty="0" err="1" smtClean="0"/>
              <a:t>Currently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available</a:t>
            </a:r>
            <a:r>
              <a:rPr lang="it-IT" dirty="0" smtClean="0"/>
              <a:t> in </a:t>
            </a:r>
            <a:r>
              <a:rPr lang="it-IT" dirty="0" err="1" smtClean="0"/>
              <a:t>CheckIn</a:t>
            </a:r>
            <a:r>
              <a:rPr lang="it-IT" dirty="0" smtClean="0"/>
              <a:t>: backup </a:t>
            </a:r>
            <a:r>
              <a:rPr lang="it-IT" dirty="0" err="1" smtClean="0"/>
              <a:t>solutions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the </a:t>
            </a:r>
            <a:r>
              <a:rPr lang="it-IT" dirty="0" err="1" smtClean="0"/>
              <a:t>Ops</a:t>
            </a:r>
            <a:r>
              <a:rPr lang="it-IT" dirty="0" smtClean="0"/>
              <a:t> Portal</a:t>
            </a:r>
            <a:endParaRPr lang="en-GB" dirty="0"/>
          </a:p>
          <a:p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740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Discover</a:t>
            </a:r>
            <a:r>
              <a:rPr lang="it-IT" dirty="0" smtClean="0"/>
              <a:t> and </a:t>
            </a:r>
            <a:r>
              <a:rPr lang="it-IT" dirty="0" err="1" smtClean="0"/>
              <a:t>request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395536" y="1236888"/>
            <a:ext cx="8424936" cy="4784400"/>
          </a:xfrm>
        </p:spPr>
        <p:txBody>
          <a:bodyPr/>
          <a:lstStyle/>
          <a:p>
            <a:r>
              <a:rPr lang="en-GB" dirty="0"/>
              <a:t>Overview:</a:t>
            </a:r>
            <a:endParaRPr lang="en-GB" b="1" dirty="0"/>
          </a:p>
          <a:p>
            <a:pPr lvl="1"/>
            <a:r>
              <a:rPr lang="en-GB" dirty="0"/>
              <a:t>Customer navigates on the EGI service catalogue and requests access to one or more services.</a:t>
            </a:r>
            <a:endParaRPr lang="it-IT" dirty="0"/>
          </a:p>
          <a:p>
            <a:pPr lvl="1"/>
            <a:r>
              <a:rPr lang="en-GB" dirty="0" smtClean="0"/>
              <a:t>The </a:t>
            </a:r>
            <a:r>
              <a:rPr lang="en-GB" dirty="0"/>
              <a:t>marketplace exposes services following the service catalogue structure:</a:t>
            </a:r>
          </a:p>
          <a:p>
            <a:pPr lvl="2" fontAlgn="base"/>
            <a:r>
              <a:rPr lang="en-GB" dirty="0"/>
              <a:t>First level: service categories</a:t>
            </a:r>
          </a:p>
          <a:p>
            <a:pPr lvl="2" fontAlgn="base"/>
            <a:r>
              <a:rPr lang="en-GB" dirty="0"/>
              <a:t>Second level: services</a:t>
            </a:r>
          </a:p>
          <a:p>
            <a:pPr lvl="2" fontAlgn="base"/>
            <a:r>
              <a:rPr lang="en-GB" dirty="0"/>
              <a:t>Third level: service options</a:t>
            </a:r>
          </a:p>
          <a:p>
            <a:r>
              <a:rPr lang="en-GB" dirty="0" smtClean="0"/>
              <a:t>Trigger</a:t>
            </a:r>
            <a:r>
              <a:rPr lang="en-GB" dirty="0"/>
              <a:t>:</a:t>
            </a:r>
            <a:endParaRPr lang="en-GB" b="1" dirty="0"/>
          </a:p>
          <a:p>
            <a:pPr lvl="1" fontAlgn="base"/>
            <a:r>
              <a:rPr lang="en-GB" dirty="0" smtClean="0"/>
              <a:t>Customer </a:t>
            </a:r>
            <a:r>
              <a:rPr lang="en-GB" dirty="0"/>
              <a:t>accesses </a:t>
            </a:r>
            <a:r>
              <a:rPr lang="en-GB" dirty="0" smtClean="0"/>
              <a:t>the marketplace</a:t>
            </a:r>
          </a:p>
          <a:p>
            <a:pPr lvl="2" fontAlgn="base"/>
            <a:r>
              <a:rPr lang="en-GB" dirty="0" smtClean="0"/>
              <a:t>Directly </a:t>
            </a:r>
            <a:r>
              <a:rPr lang="en-GB" dirty="0"/>
              <a:t>or through the EGI web site</a:t>
            </a:r>
            <a:r>
              <a:rPr lang="en-GB" dirty="0" smtClean="0"/>
              <a:t>.</a:t>
            </a:r>
            <a:endParaRPr lang="en-GB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413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Discover</a:t>
            </a:r>
            <a:r>
              <a:rPr lang="it-IT" dirty="0"/>
              <a:t> and </a:t>
            </a:r>
            <a:r>
              <a:rPr lang="it-IT" dirty="0" err="1"/>
              <a:t>request</a:t>
            </a:r>
            <a:r>
              <a:rPr lang="it-IT" dirty="0"/>
              <a:t> </a:t>
            </a:r>
            <a:r>
              <a:rPr lang="it-IT" dirty="0" err="1"/>
              <a:t>services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fontAlgn="base"/>
            <a:r>
              <a:rPr lang="it-IT" dirty="0" err="1"/>
              <a:t>Entities</a:t>
            </a:r>
            <a:r>
              <a:rPr lang="it-IT" dirty="0"/>
              <a:t> </a:t>
            </a:r>
            <a:r>
              <a:rPr lang="it-IT" dirty="0" err="1"/>
              <a:t>involved</a:t>
            </a:r>
            <a:r>
              <a:rPr lang="it-IT" dirty="0"/>
              <a:t> in the </a:t>
            </a:r>
            <a:r>
              <a:rPr lang="it-IT" dirty="0" err="1"/>
              <a:t>process</a:t>
            </a:r>
            <a:endParaRPr lang="it-IT" dirty="0"/>
          </a:p>
          <a:p>
            <a:pPr lvl="1" fontAlgn="base"/>
            <a:r>
              <a:rPr lang="it-IT" dirty="0"/>
              <a:t>Marketplace &amp; </a:t>
            </a:r>
            <a:r>
              <a:rPr lang="it-IT" dirty="0" err="1"/>
              <a:t>customer</a:t>
            </a:r>
            <a:endParaRPr lang="en-GB" dirty="0"/>
          </a:p>
          <a:p>
            <a:r>
              <a:rPr lang="en-GB" dirty="0" smtClean="0"/>
              <a:t>Input</a:t>
            </a:r>
            <a:endParaRPr lang="en-GB" b="1" dirty="0"/>
          </a:p>
          <a:p>
            <a:pPr lvl="1" fontAlgn="base"/>
            <a:r>
              <a:rPr lang="en-GB" dirty="0"/>
              <a:t>No input</a:t>
            </a:r>
          </a:p>
          <a:p>
            <a:r>
              <a:rPr lang="en-GB" dirty="0"/>
              <a:t>Output</a:t>
            </a:r>
            <a:endParaRPr lang="en-GB" b="1" dirty="0"/>
          </a:p>
          <a:p>
            <a:pPr lvl="1" fontAlgn="base"/>
            <a:r>
              <a:rPr lang="en-GB" dirty="0"/>
              <a:t>List of services including service options.</a:t>
            </a:r>
          </a:p>
          <a:p>
            <a:pPr fontAlgn="base"/>
            <a:r>
              <a:rPr lang="en-GB" dirty="0" smtClean="0"/>
              <a:t>Customer’s </a:t>
            </a:r>
            <a:r>
              <a:rPr lang="en-GB" dirty="0"/>
              <a:t>VO membership </a:t>
            </a:r>
            <a:r>
              <a:rPr lang="en-GB" dirty="0" smtClean="0"/>
              <a:t>list</a:t>
            </a:r>
          </a:p>
          <a:p>
            <a:pPr lvl="1" fontAlgn="base"/>
            <a:r>
              <a:rPr lang="it-IT" dirty="0" err="1" smtClean="0"/>
              <a:t>Currently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available</a:t>
            </a:r>
            <a:r>
              <a:rPr lang="it-IT" dirty="0" smtClean="0"/>
              <a:t> in </a:t>
            </a:r>
            <a:r>
              <a:rPr lang="it-IT" dirty="0" err="1" smtClean="0"/>
              <a:t>CheckIn</a:t>
            </a:r>
            <a:endParaRPr lang="it-IT" dirty="0" smtClean="0"/>
          </a:p>
          <a:p>
            <a:pPr lvl="2" fontAlgn="base"/>
            <a:r>
              <a:rPr lang="it-IT" dirty="0" smtClean="0"/>
              <a:t>Backup </a:t>
            </a:r>
            <a:r>
              <a:rPr lang="it-IT" dirty="0" err="1" smtClean="0"/>
              <a:t>solutions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the </a:t>
            </a:r>
            <a:r>
              <a:rPr lang="it-IT" dirty="0" err="1" smtClean="0"/>
              <a:t>Ops</a:t>
            </a:r>
            <a:r>
              <a:rPr lang="it-IT" dirty="0" smtClean="0"/>
              <a:t> Portal</a:t>
            </a:r>
            <a:endParaRPr lang="en-GB" dirty="0"/>
          </a:p>
          <a:p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13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Check-out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395536" y="1236888"/>
            <a:ext cx="8424936" cy="4784400"/>
          </a:xfrm>
        </p:spPr>
        <p:txBody>
          <a:bodyPr/>
          <a:lstStyle/>
          <a:p>
            <a:r>
              <a:rPr lang="en-GB" dirty="0"/>
              <a:t>Overview:</a:t>
            </a:r>
            <a:endParaRPr lang="en-GB" b="1" dirty="0"/>
          </a:p>
          <a:p>
            <a:pPr lvl="1"/>
            <a:r>
              <a:rPr lang="en-GB" dirty="0"/>
              <a:t>Define the customer profile</a:t>
            </a:r>
          </a:p>
          <a:p>
            <a:pPr lvl="1"/>
            <a:r>
              <a:rPr lang="en-GB" dirty="0"/>
              <a:t>Gather information on the customer</a:t>
            </a:r>
          </a:p>
          <a:p>
            <a:pPr lvl="1"/>
            <a:r>
              <a:rPr lang="en-GB" dirty="0"/>
              <a:t>Common options for the selected services.</a:t>
            </a:r>
          </a:p>
          <a:p>
            <a:r>
              <a:rPr lang="en-GB" dirty="0" smtClean="0"/>
              <a:t>Trigger</a:t>
            </a:r>
            <a:r>
              <a:rPr lang="en-GB" dirty="0"/>
              <a:t>:</a:t>
            </a:r>
            <a:endParaRPr lang="en-GB" b="1" dirty="0"/>
          </a:p>
          <a:p>
            <a:pPr lvl="1" fontAlgn="base"/>
            <a:r>
              <a:rPr lang="en-GB" dirty="0"/>
              <a:t>Customer starts the check-out process after have requested access to one or more </a:t>
            </a:r>
            <a:r>
              <a:rPr lang="en-GB" dirty="0" smtClean="0"/>
              <a:t>services</a:t>
            </a:r>
          </a:p>
          <a:p>
            <a:pPr fontAlgn="base"/>
            <a:r>
              <a:rPr lang="it-IT" dirty="0" err="1"/>
              <a:t>Entities</a:t>
            </a:r>
            <a:r>
              <a:rPr lang="it-IT" dirty="0"/>
              <a:t> </a:t>
            </a:r>
            <a:r>
              <a:rPr lang="it-IT" dirty="0" err="1"/>
              <a:t>involved</a:t>
            </a:r>
            <a:r>
              <a:rPr lang="it-IT" dirty="0"/>
              <a:t> in the </a:t>
            </a:r>
            <a:r>
              <a:rPr lang="it-IT" dirty="0" err="1"/>
              <a:t>process</a:t>
            </a:r>
            <a:endParaRPr lang="it-IT" dirty="0"/>
          </a:p>
          <a:p>
            <a:pPr lvl="1" fontAlgn="base"/>
            <a:r>
              <a:rPr lang="en-GB" dirty="0" smtClean="0"/>
              <a:t>Customer, Marketplace, </a:t>
            </a:r>
            <a:r>
              <a:rPr lang="en-GB" dirty="0" err="1" smtClean="0"/>
              <a:t>CheckIn</a:t>
            </a:r>
            <a:r>
              <a:rPr lang="en-GB" dirty="0" smtClean="0"/>
              <a:t> service, Operations </a:t>
            </a:r>
            <a:r>
              <a:rPr lang="en-GB" dirty="0"/>
              <a:t>Portal</a:t>
            </a:r>
          </a:p>
          <a:p>
            <a:pPr lvl="1" fontAlgn="base"/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073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2024</TotalTime>
  <Words>882</Words>
  <Application>Microsoft Office PowerPoint</Application>
  <PresentationFormat>Presentazione su schermo (4:3)</PresentationFormat>
  <Paragraphs>169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22</vt:i4>
      </vt:variant>
    </vt:vector>
  </HeadingPairs>
  <TitlesOfParts>
    <vt:vector size="29" baseType="lpstr">
      <vt:lpstr>Arial</vt:lpstr>
      <vt:lpstr>Calibri</vt:lpstr>
      <vt:lpstr>Segoe UI</vt:lpstr>
      <vt:lpstr>Verdana</vt:lpstr>
      <vt:lpstr>EGI Engage powerpoint presentation v3.2</vt:lpstr>
      <vt:lpstr>EGI Powerpoint Presentation (body)</vt:lpstr>
      <vt:lpstr>EGI Powerpoint Presentation (closing)</vt:lpstr>
      <vt:lpstr>Marketplace/e-GRANT/LTOS Updates</vt:lpstr>
      <vt:lpstr>Outline</vt:lpstr>
      <vt:lpstr>Marketplace Status of the design</vt:lpstr>
      <vt:lpstr>Marketplace procedures</vt:lpstr>
      <vt:lpstr>Authentication</vt:lpstr>
      <vt:lpstr>Authentication</vt:lpstr>
      <vt:lpstr>Discover and request services</vt:lpstr>
      <vt:lpstr>Discover and request services</vt:lpstr>
      <vt:lpstr>Check-out</vt:lpstr>
      <vt:lpstr>Check-out</vt:lpstr>
      <vt:lpstr>Service request management</vt:lpstr>
      <vt:lpstr>Service request management</vt:lpstr>
      <vt:lpstr>New e-GRANT service - main features</vt:lpstr>
      <vt:lpstr>New e-GRANT service - main features</vt:lpstr>
      <vt:lpstr>New e-GRANT service - exploring</vt:lpstr>
      <vt:lpstr>New e-GRANT service – Next steps</vt:lpstr>
      <vt:lpstr>access.egi.eu – Changes needed</vt:lpstr>
      <vt:lpstr>Pay for use</vt:lpstr>
      <vt:lpstr>Pay for use in the EGI Marketplace Analysis</vt:lpstr>
      <vt:lpstr>Pay for use in the EGI Marketplace Analysis</vt:lpstr>
      <vt:lpstr>Pay for use in the EGI Marketplace Next steps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dscardaci</dc:creator>
  <cp:lastModifiedBy>dscardaci</cp:lastModifiedBy>
  <cp:revision>133</cp:revision>
  <dcterms:created xsi:type="dcterms:W3CDTF">2015-06-17T09:10:49Z</dcterms:created>
  <dcterms:modified xsi:type="dcterms:W3CDTF">2016-11-18T09:35:19Z</dcterms:modified>
</cp:coreProperties>
</file>