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2" r:id="rId1"/>
    <p:sldMasterId id="2147483648" r:id="rId2"/>
    <p:sldMasterId id="2147483685" r:id="rId3"/>
  </p:sldMasterIdLst>
  <p:notesMasterIdLst>
    <p:notesMasterId r:id="rId20"/>
  </p:notesMasterIdLst>
  <p:handoutMasterIdLst>
    <p:handoutMasterId r:id="rId21"/>
  </p:handoutMasterIdLst>
  <p:sldIdLst>
    <p:sldId id="280" r:id="rId4"/>
    <p:sldId id="300" r:id="rId5"/>
    <p:sldId id="303" r:id="rId6"/>
    <p:sldId id="302" r:id="rId7"/>
    <p:sldId id="295" r:id="rId8"/>
    <p:sldId id="304" r:id="rId9"/>
    <p:sldId id="306" r:id="rId10"/>
    <p:sldId id="308" r:id="rId11"/>
    <p:sldId id="296" r:id="rId12"/>
    <p:sldId id="305" r:id="rId13"/>
    <p:sldId id="297" r:id="rId14"/>
    <p:sldId id="298" r:id="rId15"/>
    <p:sldId id="299" r:id="rId16"/>
    <p:sldId id="294" r:id="rId17"/>
    <p:sldId id="309" r:id="rId18"/>
    <p:sldId id="284" r:id="rId19"/>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B0"/>
    <a:srgbClr val="4F85C3"/>
    <a:srgbClr val="6C9F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20" autoAdjust="0"/>
    <p:restoredTop sz="66580" autoAdjust="0"/>
  </p:normalViewPr>
  <p:slideViewPr>
    <p:cSldViewPr showGuides="1">
      <p:cViewPr varScale="1">
        <p:scale>
          <a:sx n="63" d="100"/>
          <a:sy n="63" d="100"/>
        </p:scale>
        <p:origin x="2528" y="1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2" d="100"/>
          <a:sy n="52" d="100"/>
        </p:scale>
        <p:origin x="-2700" y="-7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20" Type="http://schemas.openxmlformats.org/officeDocument/2006/relationships/notesMaster" Target="notesMasters/notesMaster1.xml"/><Relationship Id="rId21" Type="http://schemas.openxmlformats.org/officeDocument/2006/relationships/handoutMaster" Target="handoutMasters/handoutMaster1.xml"/><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C98F682-7966-4F36-8C65-12C6AC282E64}" type="datetimeFigureOut">
              <a:rPr lang="en-GB" smtClean="0"/>
              <a:t>21/12/2016</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77037CF-4AF3-4EA8-B0EF-23260E3D633F}" type="slidenum">
              <a:rPr lang="en-GB" smtClean="0"/>
              <a:t>‹#›</a:t>
            </a:fld>
            <a:endParaRPr lang="en-GB"/>
          </a:p>
        </p:txBody>
      </p:sp>
    </p:spTree>
    <p:extLst>
      <p:ext uri="{BB962C8B-B14F-4D97-AF65-F5344CB8AC3E}">
        <p14:creationId xmlns:p14="http://schemas.microsoft.com/office/powerpoint/2010/main" val="258822099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BA4EA1F-7887-426C-BD0E-29F38E7AB4A2}" type="datetimeFigureOut">
              <a:rPr lang="nl-NL" smtClean="0"/>
              <a:t>21-12-16</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EF58AE9-46A5-49CB-B815-3CC2120EE87D}" type="slidenum">
              <a:rPr lang="nl-NL" smtClean="0"/>
              <a:t>‹#›</a:t>
            </a:fld>
            <a:endParaRPr lang="nl-NL"/>
          </a:p>
        </p:txBody>
      </p:sp>
    </p:spTree>
    <p:extLst>
      <p:ext uri="{BB962C8B-B14F-4D97-AF65-F5344CB8AC3E}">
        <p14:creationId xmlns:p14="http://schemas.microsoft.com/office/powerpoint/2010/main" val="230248877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lvl="1"/>
            <a:r>
              <a:rPr lang="en-GB" dirty="0" smtClean="0"/>
              <a:t>CONS: </a:t>
            </a:r>
          </a:p>
          <a:p>
            <a:pPr lvl="1"/>
            <a:r>
              <a:rPr lang="en-GB" dirty="0" smtClean="0"/>
              <a:t>Same kernel for every container, may not be valid for every application (not a problem for most cases)</a:t>
            </a:r>
          </a:p>
          <a:p>
            <a:pPr lvl="1"/>
            <a:r>
              <a:rPr lang="en-GB" dirty="0" smtClean="0"/>
              <a:t>Security? Not clear the implications for multi-tenancy (i.e. several users executing containers in the same host)</a:t>
            </a:r>
          </a:p>
        </p:txBody>
      </p:sp>
      <p:sp>
        <p:nvSpPr>
          <p:cNvPr id="4" name="Marcador de número de diapositiva 3"/>
          <p:cNvSpPr>
            <a:spLocks noGrp="1"/>
          </p:cNvSpPr>
          <p:nvPr>
            <p:ph type="sldNum" sz="quarter" idx="10"/>
          </p:nvPr>
        </p:nvSpPr>
        <p:spPr/>
        <p:txBody>
          <a:bodyPr/>
          <a:lstStyle/>
          <a:p>
            <a:fld id="{AEF58AE9-46A5-49CB-B815-3CC2120EE87D}" type="slidenum">
              <a:rPr lang="nl-NL" smtClean="0"/>
              <a:t>2</a:t>
            </a:fld>
            <a:endParaRPr lang="nl-NL"/>
          </a:p>
        </p:txBody>
      </p:sp>
    </p:spTree>
    <p:extLst>
      <p:ext uri="{BB962C8B-B14F-4D97-AF65-F5344CB8AC3E}">
        <p14:creationId xmlns:p14="http://schemas.microsoft.com/office/powerpoint/2010/main" val="17620809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lvl="1"/>
            <a:r>
              <a:rPr lang="en-GB" dirty="0" smtClean="0"/>
              <a:t>CONS: </a:t>
            </a:r>
          </a:p>
          <a:p>
            <a:pPr lvl="1"/>
            <a:r>
              <a:rPr lang="en-GB" dirty="0" smtClean="0"/>
              <a:t>Same kernel for every container, may not be valid for every application (not a problem for most cases)</a:t>
            </a:r>
          </a:p>
          <a:p>
            <a:pPr lvl="1"/>
            <a:r>
              <a:rPr lang="en-GB" dirty="0" smtClean="0"/>
              <a:t>Security? Not clear the implications for multi-tenancy (i.e. several users executing containers in the same host)</a:t>
            </a:r>
          </a:p>
          <a:p>
            <a:pPr lvl="1"/>
            <a:endParaRPr lang="en-GB" dirty="0" smtClean="0"/>
          </a:p>
          <a:p>
            <a:pPr lvl="1"/>
            <a:endParaRPr lang="en-GB" dirty="0" smtClean="0"/>
          </a:p>
          <a:p>
            <a:pPr lvl="1"/>
            <a:r>
              <a:rPr lang="en-GB" dirty="0" smtClean="0"/>
              <a:t>Containers are a solution to the problem of how to get software to run reliably when moved from one computing environment to another. This could be from a developer's laptop to a test environment, from a staging environment into production and perhaps from a physical machine in a data </a:t>
            </a:r>
            <a:r>
              <a:rPr lang="en-GB" dirty="0" err="1" smtClean="0"/>
              <a:t>center</a:t>
            </a:r>
            <a:r>
              <a:rPr lang="en-GB" dirty="0" smtClean="0"/>
              <a:t> to a virtual machine in a private or public cloud.</a:t>
            </a:r>
          </a:p>
        </p:txBody>
      </p:sp>
      <p:sp>
        <p:nvSpPr>
          <p:cNvPr id="4" name="Marcador de número de diapositiva 3"/>
          <p:cNvSpPr>
            <a:spLocks noGrp="1"/>
          </p:cNvSpPr>
          <p:nvPr>
            <p:ph type="sldNum" sz="quarter" idx="10"/>
          </p:nvPr>
        </p:nvSpPr>
        <p:spPr/>
        <p:txBody>
          <a:bodyPr/>
          <a:lstStyle/>
          <a:p>
            <a:fld id="{AEF58AE9-46A5-49CB-B815-3CC2120EE87D}" type="slidenum">
              <a:rPr lang="nl-NL" smtClean="0"/>
              <a:t>3</a:t>
            </a:fld>
            <a:endParaRPr lang="nl-NL"/>
          </a:p>
        </p:txBody>
      </p:sp>
    </p:spTree>
    <p:extLst>
      <p:ext uri="{BB962C8B-B14F-4D97-AF65-F5344CB8AC3E}">
        <p14:creationId xmlns:p14="http://schemas.microsoft.com/office/powerpoint/2010/main" val="10058082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Once the application needs to scale (i.e. run in more than one host) a container orchestrator is essential to manage the mapping of containers to available hosts.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That means they help you launch and manage clusters of containers. A container orchestrator is essential if you want to run containers at scale, since admins quickly reach the limitations of human abilities if they try to manage many containers manually using the Docker CLI. Swarm and Kubernetes automate most of the tasks involved in running containerized infrastructure, such as spinning up more containers in response to an increase in demand.</a:t>
            </a:r>
          </a:p>
          <a:p>
            <a:endParaRPr lang="en-US" dirty="0"/>
          </a:p>
        </p:txBody>
      </p:sp>
      <p:sp>
        <p:nvSpPr>
          <p:cNvPr id="4" name="Slide Number Placeholder 3"/>
          <p:cNvSpPr>
            <a:spLocks noGrp="1"/>
          </p:cNvSpPr>
          <p:nvPr>
            <p:ph type="sldNum" sz="quarter" idx="10"/>
          </p:nvPr>
        </p:nvSpPr>
        <p:spPr/>
        <p:txBody>
          <a:bodyPr/>
          <a:lstStyle/>
          <a:p>
            <a:fld id="{AEF58AE9-46A5-49CB-B815-3CC2120EE87D}" type="slidenum">
              <a:rPr lang="nl-NL" smtClean="0"/>
              <a:t>6</a:t>
            </a:fld>
            <a:endParaRPr lang="nl-NL"/>
          </a:p>
        </p:txBody>
      </p:sp>
    </p:spTree>
    <p:extLst>
      <p:ext uri="{BB962C8B-B14F-4D97-AF65-F5344CB8AC3E}">
        <p14:creationId xmlns:p14="http://schemas.microsoft.com/office/powerpoint/2010/main" val="1385431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Kubernetes is inspired from an internal Google project called Borg</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100% Open source, written in Go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V1.5 </a:t>
            </a:r>
            <a:r>
              <a:rPr lang="en-US" dirty="0" err="1" smtClean="0"/>
              <a:t>releasedDec</a:t>
            </a:r>
            <a:r>
              <a:rPr lang="en-US" baseline="0" dirty="0" smtClean="0"/>
              <a:t> 2016</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Declarative approach to deploying applications .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Kubernetes is comprised of a set of independent, </a:t>
            </a:r>
            <a:r>
              <a:rPr lang="en-US" sz="1200" kern="1200" dirty="0" err="1" smtClean="0">
                <a:solidFill>
                  <a:schemeClr val="tx1"/>
                </a:solidFill>
                <a:effectLst/>
                <a:latin typeface="+mn-lt"/>
                <a:ea typeface="+mn-ea"/>
                <a:cs typeface="+mn-cs"/>
              </a:rPr>
              <a:t>composable</a:t>
            </a:r>
            <a:r>
              <a:rPr lang="en-US" sz="1200" kern="1200" dirty="0" smtClean="0">
                <a:solidFill>
                  <a:schemeClr val="tx1"/>
                </a:solidFill>
                <a:effectLst/>
                <a:latin typeface="+mn-lt"/>
                <a:ea typeface="+mn-ea"/>
                <a:cs typeface="+mn-cs"/>
              </a:rPr>
              <a:t> control processes that continuously drive current state towards the provided desired state.</a:t>
            </a:r>
          </a:p>
          <a:p>
            <a:endParaRPr lang="en-US" dirty="0" smtClean="0"/>
          </a:p>
          <a:p>
            <a:r>
              <a:rPr lang="en-US" dirty="0" smtClean="0"/>
              <a:t>Pods are meant to be </a:t>
            </a:r>
            <a:r>
              <a:rPr lang="en-US" i="1" dirty="0" smtClean="0"/>
              <a:t>mortal,</a:t>
            </a:r>
            <a:r>
              <a:rPr lang="en-US" i="1" baseline="0" dirty="0" smtClean="0"/>
              <a:t> </a:t>
            </a:r>
            <a:r>
              <a:rPr lang="en-US" i="0" baseline="0" dirty="0" smtClean="0"/>
              <a:t>live and die according to the state of the cluster and the controllers managing them</a:t>
            </a:r>
          </a:p>
          <a:p>
            <a:r>
              <a:rPr lang="en-US" i="0" baseline="0" dirty="0" smtClean="0"/>
              <a:t>Deployment use Replication Sets</a:t>
            </a:r>
          </a:p>
          <a:p>
            <a:endParaRPr lang="en-US" i="0" baseline="0" dirty="0" smtClean="0"/>
          </a:p>
          <a:p>
            <a:r>
              <a:rPr lang="en-US" sz="1200" kern="1200" dirty="0" err="1" smtClean="0">
                <a:solidFill>
                  <a:schemeClr val="tx1"/>
                </a:solidFill>
                <a:effectLst/>
                <a:latin typeface="+mn-lt"/>
                <a:ea typeface="+mn-ea"/>
                <a:cs typeface="+mn-cs"/>
              </a:rPr>
              <a:t>NodePort</a:t>
            </a:r>
            <a:r>
              <a:rPr lang="en-US" sz="1200" kern="1200" dirty="0" smtClean="0">
                <a:solidFill>
                  <a:schemeClr val="tx1"/>
                </a:solidFill>
                <a:effectLst/>
                <a:latin typeface="+mn-lt"/>
                <a:ea typeface="+mn-ea"/>
                <a:cs typeface="+mn-cs"/>
              </a:rPr>
              <a:t>: on top of having a cluster-internal IP, expose the service on a port on each node of the cluster (the same port on each node). You’ll be able to contact the service on any &lt;</a:t>
            </a:r>
            <a:r>
              <a:rPr lang="en-US" sz="1200" kern="1200" dirty="0" err="1" smtClean="0">
                <a:solidFill>
                  <a:schemeClr val="tx1"/>
                </a:solidFill>
                <a:effectLst/>
                <a:latin typeface="+mn-lt"/>
                <a:ea typeface="+mn-ea"/>
                <a:cs typeface="+mn-cs"/>
              </a:rPr>
              <a:t>NodeIP</a:t>
            </a:r>
            <a:r>
              <a:rPr lang="en-US" sz="1200" kern="1200" dirty="0" smtClean="0">
                <a:solidFill>
                  <a:schemeClr val="tx1"/>
                </a:solidFill>
                <a:effectLst/>
                <a:latin typeface="+mn-lt"/>
                <a:ea typeface="+mn-ea"/>
                <a:cs typeface="+mn-cs"/>
              </a:rPr>
              <a:t>&gt;:</a:t>
            </a:r>
            <a:r>
              <a:rPr lang="en-US" sz="1200" kern="1200" dirty="0" err="1" smtClean="0">
                <a:solidFill>
                  <a:schemeClr val="tx1"/>
                </a:solidFill>
                <a:effectLst/>
                <a:latin typeface="+mn-lt"/>
                <a:ea typeface="+mn-ea"/>
                <a:cs typeface="+mn-cs"/>
              </a:rPr>
              <a:t>NodePort</a:t>
            </a:r>
            <a:r>
              <a:rPr lang="en-US" sz="1200" kern="1200" dirty="0" smtClean="0">
                <a:solidFill>
                  <a:schemeClr val="tx1"/>
                </a:solidFill>
                <a:effectLst/>
                <a:latin typeface="+mn-lt"/>
                <a:ea typeface="+mn-ea"/>
                <a:cs typeface="+mn-cs"/>
              </a:rPr>
              <a:t> address.</a:t>
            </a:r>
          </a:p>
          <a:p>
            <a:r>
              <a:rPr lang="en-US" sz="1200" kern="1200" dirty="0" err="1" smtClean="0">
                <a:solidFill>
                  <a:schemeClr val="tx1"/>
                </a:solidFill>
                <a:effectLst/>
                <a:latin typeface="+mn-lt"/>
                <a:ea typeface="+mn-ea"/>
                <a:cs typeface="+mn-cs"/>
              </a:rPr>
              <a:t>LoadBalancer</a:t>
            </a:r>
            <a:r>
              <a:rPr lang="en-US" sz="1200" kern="1200" dirty="0" smtClean="0">
                <a:solidFill>
                  <a:schemeClr val="tx1"/>
                </a:solidFill>
                <a:effectLst/>
                <a:latin typeface="+mn-lt"/>
                <a:ea typeface="+mn-ea"/>
                <a:cs typeface="+mn-cs"/>
              </a:rPr>
              <a:t>: on top of having a cluster-internal IP and exposing service on a </a:t>
            </a:r>
            <a:r>
              <a:rPr lang="en-US" sz="1200" kern="1200" dirty="0" err="1" smtClean="0">
                <a:solidFill>
                  <a:schemeClr val="tx1"/>
                </a:solidFill>
                <a:effectLst/>
                <a:latin typeface="+mn-lt"/>
                <a:ea typeface="+mn-ea"/>
                <a:cs typeface="+mn-cs"/>
              </a:rPr>
              <a:t>NodePort</a:t>
            </a:r>
            <a:r>
              <a:rPr lang="en-US" sz="1200" kern="1200" dirty="0" smtClean="0">
                <a:solidFill>
                  <a:schemeClr val="tx1"/>
                </a:solidFill>
                <a:effectLst/>
                <a:latin typeface="+mn-lt"/>
                <a:ea typeface="+mn-ea"/>
                <a:cs typeface="+mn-cs"/>
              </a:rPr>
              <a:t> also, ask the cloud provider for a load balancer which forwards to the Service exposed as a &lt;</a:t>
            </a:r>
            <a:r>
              <a:rPr lang="en-US" sz="1200" kern="1200" dirty="0" err="1" smtClean="0">
                <a:solidFill>
                  <a:schemeClr val="tx1"/>
                </a:solidFill>
                <a:effectLst/>
                <a:latin typeface="+mn-lt"/>
                <a:ea typeface="+mn-ea"/>
                <a:cs typeface="+mn-cs"/>
              </a:rPr>
              <a:t>NodeIP</a:t>
            </a:r>
            <a:r>
              <a:rPr lang="en-US" sz="1200" kern="1200" dirty="0" smtClean="0">
                <a:solidFill>
                  <a:schemeClr val="tx1"/>
                </a:solidFill>
                <a:effectLst/>
                <a:latin typeface="+mn-lt"/>
                <a:ea typeface="+mn-ea"/>
                <a:cs typeface="+mn-cs"/>
              </a:rPr>
              <a:t>&gt;:</a:t>
            </a:r>
            <a:r>
              <a:rPr lang="en-US" sz="1200" kern="1200" dirty="0" err="1" smtClean="0">
                <a:solidFill>
                  <a:schemeClr val="tx1"/>
                </a:solidFill>
                <a:effectLst/>
                <a:latin typeface="+mn-lt"/>
                <a:ea typeface="+mn-ea"/>
                <a:cs typeface="+mn-cs"/>
              </a:rPr>
              <a:t>NodePort</a:t>
            </a:r>
            <a:r>
              <a:rPr lang="en-US" sz="1200" kern="1200" dirty="0" smtClean="0">
                <a:solidFill>
                  <a:schemeClr val="tx1"/>
                </a:solidFill>
                <a:effectLst/>
                <a:latin typeface="+mn-lt"/>
                <a:ea typeface="+mn-ea"/>
                <a:cs typeface="+mn-cs"/>
              </a:rPr>
              <a:t> for each Node.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Jobs allow to do batch-like executions,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but not designed to support closely-communicating parallel processes, as commonly found in scientific computing.</a:t>
            </a:r>
          </a:p>
          <a:p>
            <a:endParaRPr lang="en-US" sz="1200" kern="1200" dirty="0" smtClean="0">
              <a:solidFill>
                <a:schemeClr val="tx1"/>
              </a:solidFill>
              <a:effectLst/>
              <a:latin typeface="+mn-lt"/>
              <a:ea typeface="+mn-ea"/>
              <a:cs typeface="+mn-cs"/>
            </a:endParaRPr>
          </a:p>
          <a:p>
            <a:endParaRPr lang="en-US" i="0" baseline="0" dirty="0" smtClean="0"/>
          </a:p>
        </p:txBody>
      </p:sp>
      <p:sp>
        <p:nvSpPr>
          <p:cNvPr id="4" name="Slide Number Placeholder 3"/>
          <p:cNvSpPr>
            <a:spLocks noGrp="1"/>
          </p:cNvSpPr>
          <p:nvPr>
            <p:ph type="sldNum" sz="quarter" idx="10"/>
          </p:nvPr>
        </p:nvSpPr>
        <p:spPr/>
        <p:txBody>
          <a:bodyPr/>
          <a:lstStyle/>
          <a:p>
            <a:fld id="{AEF58AE9-46A5-49CB-B815-3CC2120EE87D}" type="slidenum">
              <a:rPr lang="nl-NL" smtClean="0"/>
              <a:t>7</a:t>
            </a:fld>
            <a:endParaRPr lang="nl-NL"/>
          </a:p>
        </p:txBody>
      </p:sp>
    </p:spTree>
    <p:extLst>
      <p:ext uri="{BB962C8B-B14F-4D97-AF65-F5344CB8AC3E}">
        <p14:creationId xmlns:p14="http://schemas.microsoft.com/office/powerpoint/2010/main" val="6138752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a:t>
            </a:r>
            <a:r>
              <a:rPr lang="en-US" b="1" dirty="0" smtClean="0"/>
              <a:t>service</a:t>
            </a:r>
            <a:r>
              <a:rPr lang="en-US" dirty="0" smtClean="0"/>
              <a:t> is the definition of the tasks to execute on the worker nodes. It is the central structure of the swarm system and the primary root of user interaction with the swarm.</a:t>
            </a:r>
          </a:p>
          <a:p>
            <a:r>
              <a:rPr lang="en-US" dirty="0" smtClean="0"/>
              <a:t>When you create a service, you specify which container image to use and which commands to execute inside running containers.</a:t>
            </a:r>
          </a:p>
          <a:p>
            <a:r>
              <a:rPr lang="en-US" dirty="0" smtClean="0"/>
              <a:t>In the </a:t>
            </a:r>
            <a:r>
              <a:rPr lang="en-US" b="1" dirty="0" smtClean="0"/>
              <a:t>replicated services</a:t>
            </a:r>
            <a:r>
              <a:rPr lang="en-US" dirty="0" smtClean="0"/>
              <a:t> model, the swarm manager distributes a specific number of replica tasks among the nodes based upon the scale you set in the desired state.</a:t>
            </a:r>
          </a:p>
          <a:p>
            <a:r>
              <a:rPr lang="en-US" dirty="0" smtClean="0"/>
              <a:t>For </a:t>
            </a:r>
            <a:r>
              <a:rPr lang="en-US" b="1" dirty="0" smtClean="0"/>
              <a:t>global services</a:t>
            </a:r>
            <a:r>
              <a:rPr lang="en-US" dirty="0" smtClean="0"/>
              <a:t>, the swarm runs one task for the service on every available node in the cluster.</a:t>
            </a:r>
          </a:p>
          <a:p>
            <a:r>
              <a:rPr lang="en-US" dirty="0" smtClean="0"/>
              <a:t>A </a:t>
            </a:r>
            <a:r>
              <a:rPr lang="en-US" b="1" dirty="0" smtClean="0"/>
              <a:t>task</a:t>
            </a:r>
            <a:r>
              <a:rPr lang="en-US" dirty="0" smtClean="0"/>
              <a:t> carries a Docker container and the commands to run inside the container. It is the atomic scheduling unit of swarm. Manager nodes assign tasks to worker nodes according to the number of replicas set in the service scale. Once a task is assigned to a node, it cannot move to another node. It can only run on the assigned node or fail.</a:t>
            </a:r>
          </a:p>
          <a:p>
            <a:endParaRPr lang="en-US" dirty="0"/>
          </a:p>
        </p:txBody>
      </p:sp>
      <p:sp>
        <p:nvSpPr>
          <p:cNvPr id="4" name="Slide Number Placeholder 3"/>
          <p:cNvSpPr>
            <a:spLocks noGrp="1"/>
          </p:cNvSpPr>
          <p:nvPr>
            <p:ph type="sldNum" sz="quarter" idx="10"/>
          </p:nvPr>
        </p:nvSpPr>
        <p:spPr/>
        <p:txBody>
          <a:bodyPr/>
          <a:lstStyle/>
          <a:p>
            <a:fld id="{AEF58AE9-46A5-49CB-B815-3CC2120EE87D}" type="slidenum">
              <a:rPr lang="nl-NL" smtClean="0"/>
              <a:t>10</a:t>
            </a:fld>
            <a:endParaRPr lang="nl-NL"/>
          </a:p>
        </p:txBody>
      </p:sp>
    </p:spTree>
    <p:extLst>
      <p:ext uri="{BB962C8B-B14F-4D97-AF65-F5344CB8AC3E}">
        <p14:creationId xmlns:p14="http://schemas.microsoft.com/office/powerpoint/2010/main" val="8669834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7" name="Tijdelijke aanduiding voor tekst 6"/>
          <p:cNvSpPr>
            <a:spLocks noGrp="1"/>
          </p:cNvSpPr>
          <p:nvPr>
            <p:ph type="body" sz="quarter" idx="10" hasCustomPrompt="1"/>
          </p:nvPr>
        </p:nvSpPr>
        <p:spPr>
          <a:xfrm>
            <a:off x="1727411" y="3643200"/>
            <a:ext cx="5689178" cy="431477"/>
          </a:xfrm>
        </p:spPr>
        <p:txBody>
          <a:bodyPr/>
          <a:lstStyle>
            <a:lvl1pPr>
              <a:defRPr sz="2000">
                <a:solidFill>
                  <a:schemeClr val="tx1">
                    <a:lumMod val="50000"/>
                    <a:lumOff val="50000"/>
                  </a:schemeClr>
                </a:solidFill>
              </a:defRPr>
            </a:lvl1pPr>
          </a:lstStyle>
          <a:p>
            <a:pPr lvl="0"/>
            <a:r>
              <a:rPr lang="en-GB" noProof="0" dirty="0" smtClean="0"/>
              <a:t>function</a:t>
            </a:r>
          </a:p>
        </p:txBody>
      </p:sp>
      <p:sp>
        <p:nvSpPr>
          <p:cNvPr id="2" name="Titel 1"/>
          <p:cNvSpPr>
            <a:spLocks noGrp="1"/>
          </p:cNvSpPr>
          <p:nvPr>
            <p:ph type="ctrTitle" hasCustomPrompt="1"/>
          </p:nvPr>
        </p:nvSpPr>
        <p:spPr>
          <a:xfrm>
            <a:off x="685800" y="1268761"/>
            <a:ext cx="7772400" cy="1440000"/>
          </a:xfrm>
        </p:spPr>
        <p:txBody>
          <a:bodyPr/>
          <a:lstStyle>
            <a:lvl1pPr>
              <a:defRPr/>
            </a:lvl1pPr>
          </a:lstStyle>
          <a:p>
            <a:r>
              <a:rPr lang="en-GB" noProof="0" dirty="0" smtClean="0"/>
              <a:t>Title</a:t>
            </a:r>
            <a:endParaRPr lang="en-GB" noProof="0" dirty="0"/>
          </a:p>
        </p:txBody>
      </p:sp>
      <p:sp>
        <p:nvSpPr>
          <p:cNvPr id="3" name="Ondertitel 2"/>
          <p:cNvSpPr>
            <a:spLocks noGrp="1"/>
          </p:cNvSpPr>
          <p:nvPr>
            <p:ph type="subTitle" idx="1" hasCustomPrompt="1"/>
          </p:nvPr>
        </p:nvSpPr>
        <p:spPr>
          <a:xfrm>
            <a:off x="1371600" y="2923200"/>
            <a:ext cx="6400800" cy="504056"/>
          </a:xfrm>
        </p:spPr>
        <p:txBody>
          <a:bodyPr>
            <a:noAutofit/>
          </a:bodyPr>
          <a:lstStyle>
            <a:lvl1pPr marL="0" indent="0" algn="ctr">
              <a:buNone/>
              <a:defRPr sz="2800" b="1">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smtClean="0"/>
              <a:t>Author</a:t>
            </a:r>
            <a:endParaRPr lang="en-GB" noProof="0" dirty="0"/>
          </a:p>
        </p:txBody>
      </p:sp>
    </p:spTree>
    <p:extLst>
      <p:ext uri="{BB962C8B-B14F-4D97-AF65-F5344CB8AC3E}">
        <p14:creationId xmlns:p14="http://schemas.microsoft.com/office/powerpoint/2010/main" val="150750324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Content 2X">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baseline="0"/>
            </a:lvl1pPr>
          </a:lstStyle>
          <a:p>
            <a:r>
              <a:rPr lang="en-GB" noProof="0" dirty="0" smtClean="0"/>
              <a:t>Click to insert title</a:t>
            </a:r>
            <a:endParaRPr lang="en-GB" noProof="0" dirty="0"/>
          </a:p>
        </p:txBody>
      </p:sp>
      <p:sp>
        <p:nvSpPr>
          <p:cNvPr id="4" name="Tijdelijke aanduiding voor inhoud 3"/>
          <p:cNvSpPr>
            <a:spLocks noGrp="1"/>
          </p:cNvSpPr>
          <p:nvPr>
            <p:ph sz="half" idx="2" hasCustomPrompt="1"/>
          </p:nvPr>
        </p:nvSpPr>
        <p:spPr>
          <a:xfrm>
            <a:off x="467544" y="1341438"/>
            <a:ext cx="8424936" cy="47844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noProof="0" dirty="0" smtClean="0"/>
              <a:t>Click</a:t>
            </a:r>
            <a:endParaRPr lang="en-GB" noProof="0" dirty="0"/>
          </a:p>
        </p:txBody>
      </p:sp>
      <p:sp>
        <p:nvSpPr>
          <p:cNvPr id="7" name="Footer Placeholder 6"/>
          <p:cNvSpPr>
            <a:spLocks noGrp="1"/>
          </p:cNvSpPr>
          <p:nvPr>
            <p:ph type="ftr" sz="quarter" idx="11"/>
          </p:nvPr>
        </p:nvSpPr>
        <p:spPr>
          <a:xfrm>
            <a:off x="1187624" y="6453336"/>
            <a:ext cx="6768752" cy="365125"/>
          </a:xfrm>
          <a:prstGeom prst="rect">
            <a:avLst/>
          </a:prstGeom>
        </p:spPr>
        <p:txBody>
          <a:bodyPr/>
          <a:lstStyle/>
          <a:p>
            <a:r>
              <a:rPr lang="en-GB" smtClean="0"/>
              <a:t>Insert footer here</a:t>
            </a:r>
            <a:endParaRPr lang="en-GB" dirty="0"/>
          </a:p>
        </p:txBody>
      </p:sp>
    </p:spTree>
    <p:extLst>
      <p:ext uri="{BB962C8B-B14F-4D97-AF65-F5344CB8AC3E}">
        <p14:creationId xmlns:p14="http://schemas.microsoft.com/office/powerpoint/2010/main" val="9751079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ntent 2X">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baseline="0"/>
            </a:lvl1pPr>
          </a:lstStyle>
          <a:p>
            <a:r>
              <a:rPr lang="en-GB" noProof="0" dirty="0" smtClean="0"/>
              <a:t>Click to insert title</a:t>
            </a:r>
            <a:endParaRPr lang="en-GB" noProof="0" dirty="0"/>
          </a:p>
        </p:txBody>
      </p:sp>
      <p:sp>
        <p:nvSpPr>
          <p:cNvPr id="3" name="Tijdelijke aanduiding voor inhoud 2"/>
          <p:cNvSpPr>
            <a:spLocks noGrp="1"/>
          </p:cNvSpPr>
          <p:nvPr>
            <p:ph sz="half" idx="1" hasCustomPrompt="1"/>
          </p:nvPr>
        </p:nvSpPr>
        <p:spPr>
          <a:xfrm>
            <a:off x="467544" y="1340768"/>
            <a:ext cx="3815655" cy="4784725"/>
          </a:xfrm>
          <a:prstGeom prst="rect">
            <a:avLst/>
          </a:prstGeo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GB" noProof="0" dirty="0" smtClean="0"/>
              <a:t>Click</a:t>
            </a:r>
            <a:endParaRPr lang="en-GB" noProof="0" dirty="0"/>
          </a:p>
        </p:txBody>
      </p:sp>
      <p:sp>
        <p:nvSpPr>
          <p:cNvPr id="4" name="Tijdelijke aanduiding voor inhoud 3"/>
          <p:cNvSpPr>
            <a:spLocks noGrp="1"/>
          </p:cNvSpPr>
          <p:nvPr>
            <p:ph sz="half" idx="2" hasCustomPrompt="1"/>
          </p:nvPr>
        </p:nvSpPr>
        <p:spPr>
          <a:xfrm>
            <a:off x="4572000" y="1341438"/>
            <a:ext cx="4320480" cy="47844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noProof="0" dirty="0" smtClean="0"/>
              <a:t>Click</a:t>
            </a:r>
            <a:endParaRPr lang="en-GB" noProof="0" dirty="0"/>
          </a:p>
        </p:txBody>
      </p:sp>
      <p:sp>
        <p:nvSpPr>
          <p:cNvPr id="7" name="Footer Placeholder 6"/>
          <p:cNvSpPr>
            <a:spLocks noGrp="1"/>
          </p:cNvSpPr>
          <p:nvPr>
            <p:ph type="ftr" sz="quarter" idx="11"/>
          </p:nvPr>
        </p:nvSpPr>
        <p:spPr/>
        <p:txBody>
          <a:bodyPr/>
          <a:lstStyle/>
          <a:p>
            <a:endParaRPr lang="en-GB" dirty="0"/>
          </a:p>
        </p:txBody>
      </p:sp>
    </p:spTree>
    <p:extLst>
      <p:ext uri="{BB962C8B-B14F-4D97-AF65-F5344CB8AC3E}">
        <p14:creationId xmlns:p14="http://schemas.microsoft.com/office/powerpoint/2010/main" val="286282415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2X">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baseline="0"/>
            </a:lvl1pPr>
          </a:lstStyle>
          <a:p>
            <a:r>
              <a:rPr lang="en-GB" noProof="0" dirty="0" smtClean="0"/>
              <a:t>Click to insert title</a:t>
            </a:r>
            <a:endParaRPr lang="en-GB" noProof="0" dirty="0"/>
          </a:p>
        </p:txBody>
      </p:sp>
      <p:sp>
        <p:nvSpPr>
          <p:cNvPr id="4" name="Tijdelijke aanduiding voor inhoud 3"/>
          <p:cNvSpPr>
            <a:spLocks noGrp="1"/>
          </p:cNvSpPr>
          <p:nvPr>
            <p:ph sz="half" idx="2" hasCustomPrompt="1"/>
          </p:nvPr>
        </p:nvSpPr>
        <p:spPr>
          <a:xfrm>
            <a:off x="467544" y="1341438"/>
            <a:ext cx="8424936" cy="47844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noProof="0" dirty="0" smtClean="0"/>
              <a:t>Click</a:t>
            </a:r>
            <a:endParaRPr lang="en-GB" noProof="0" dirty="0"/>
          </a:p>
        </p:txBody>
      </p:sp>
      <p:sp>
        <p:nvSpPr>
          <p:cNvPr id="7" name="Footer Placeholder 6"/>
          <p:cNvSpPr>
            <a:spLocks noGrp="1"/>
          </p:cNvSpPr>
          <p:nvPr>
            <p:ph type="ftr" sz="quarter" idx="11"/>
          </p:nvPr>
        </p:nvSpPr>
        <p:spPr/>
        <p:txBody>
          <a:bodyPr/>
          <a:lstStyle/>
          <a:p>
            <a:endParaRPr lang="en-GB" dirty="0"/>
          </a:p>
        </p:txBody>
      </p:sp>
    </p:spTree>
    <p:extLst>
      <p:ext uri="{BB962C8B-B14F-4D97-AF65-F5344CB8AC3E}">
        <p14:creationId xmlns:p14="http://schemas.microsoft.com/office/powerpoint/2010/main" val="418408262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ijdelijke aanduiding voor tekst 2"/>
          <p:cNvSpPr>
            <a:spLocks noGrp="1"/>
          </p:cNvSpPr>
          <p:nvPr>
            <p:ph type="body" idx="1" hasCustomPrompt="1"/>
          </p:nvPr>
        </p:nvSpPr>
        <p:spPr>
          <a:xfrm>
            <a:off x="457200" y="1341041"/>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smtClean="0"/>
              <a:t>Click </a:t>
            </a:r>
          </a:p>
        </p:txBody>
      </p:sp>
      <p:sp>
        <p:nvSpPr>
          <p:cNvPr id="4" name="Tijdelijke aanduiding voor inhoud 3"/>
          <p:cNvSpPr>
            <a:spLocks noGrp="1"/>
          </p:cNvSpPr>
          <p:nvPr>
            <p:ph sz="half" idx="2" hasCustomPrompt="1"/>
          </p:nvPr>
        </p:nvSpPr>
        <p:spPr>
          <a:xfrm>
            <a:off x="494506" y="2378745"/>
            <a:ext cx="4040188" cy="377440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noProof="0" dirty="0" smtClean="0"/>
              <a:t>Click</a:t>
            </a:r>
            <a:endParaRPr lang="en-GB" noProof="0" dirty="0"/>
          </a:p>
        </p:txBody>
      </p:sp>
      <p:sp>
        <p:nvSpPr>
          <p:cNvPr id="5" name="Tijdelijke aanduiding voor tekst 4"/>
          <p:cNvSpPr>
            <a:spLocks noGrp="1"/>
          </p:cNvSpPr>
          <p:nvPr>
            <p:ph type="body" sz="quarter" idx="3" hasCustomPrompt="1"/>
          </p:nvPr>
        </p:nvSpPr>
        <p:spPr>
          <a:xfrm>
            <a:off x="4850705" y="1341041"/>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smtClean="0"/>
              <a:t>Click</a:t>
            </a:r>
          </a:p>
        </p:txBody>
      </p:sp>
      <p:sp>
        <p:nvSpPr>
          <p:cNvPr id="6" name="Tijdelijke aanduiding voor inhoud 5"/>
          <p:cNvSpPr>
            <a:spLocks noGrp="1"/>
          </p:cNvSpPr>
          <p:nvPr>
            <p:ph sz="quarter" idx="4" hasCustomPrompt="1"/>
          </p:nvPr>
        </p:nvSpPr>
        <p:spPr>
          <a:xfrm>
            <a:off x="4822601" y="2391445"/>
            <a:ext cx="4041775" cy="377440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noProof="0" dirty="0" smtClean="0"/>
              <a:t>Click</a:t>
            </a:r>
            <a:endParaRPr lang="en-GB" noProof="0" dirty="0"/>
          </a:p>
        </p:txBody>
      </p:sp>
      <p:sp>
        <p:nvSpPr>
          <p:cNvPr id="10" name="Title 9"/>
          <p:cNvSpPr>
            <a:spLocks noGrp="1"/>
          </p:cNvSpPr>
          <p:nvPr>
            <p:ph type="title" hasCustomPrompt="1"/>
          </p:nvPr>
        </p:nvSpPr>
        <p:spPr/>
        <p:txBody>
          <a:bodyPr/>
          <a:lstStyle/>
          <a:p>
            <a:r>
              <a:rPr lang="en-GB" noProof="0" dirty="0" smtClean="0"/>
              <a:t>Click to insert title</a:t>
            </a:r>
            <a:endParaRPr lang="en-GB" noProof="0" dirty="0"/>
          </a:p>
        </p:txBody>
      </p:sp>
      <p:sp>
        <p:nvSpPr>
          <p:cNvPr id="8" name="Footer Placeholder 7"/>
          <p:cNvSpPr>
            <a:spLocks noGrp="1"/>
          </p:cNvSpPr>
          <p:nvPr>
            <p:ph type="ftr" sz="quarter" idx="11"/>
          </p:nvPr>
        </p:nvSpPr>
        <p:spPr/>
        <p:txBody>
          <a:bodyPr/>
          <a:lstStyle/>
          <a:p>
            <a:endParaRPr lang="en-GB" dirty="0"/>
          </a:p>
        </p:txBody>
      </p:sp>
    </p:spTree>
    <p:extLst>
      <p:ext uri="{BB962C8B-B14F-4D97-AF65-F5344CB8AC3E}">
        <p14:creationId xmlns:p14="http://schemas.microsoft.com/office/powerpoint/2010/main" val="4698606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859363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4"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hyperlink" Target="http://creativecommons.org/licenses/by/4.0/" TargetMode="Externa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4" Type="http://schemas.openxmlformats.org/officeDocument/2006/relationships/theme" Target="../theme/theme2.xml"/><Relationship Id="rId5" Type="http://schemas.openxmlformats.org/officeDocument/2006/relationships/image" Target="../media/image3.png"/><Relationship Id="rId6" Type="http://schemas.openxmlformats.org/officeDocument/2006/relationships/image" Target="../media/image4.png"/><Relationship Id="rId1" Type="http://schemas.openxmlformats.org/officeDocument/2006/relationships/slideLayout" Target="../slideLayouts/slideLayout3.xml"/><Relationship Id="rId2"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hyperlink" Target="http://creativecommons.org/licenses/by/4.0/" TargetMode="External"/><Relationship Id="rId1" Type="http://schemas.openxmlformats.org/officeDocument/2006/relationships/slideLayout" Target="../slideLayouts/slideLayout6.xml"/><Relationship Id="rId2"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Afbeelding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a:gradFill flip="none" rotWithShape="1">
            <a:gsLst>
              <a:gs pos="100000">
                <a:schemeClr val="bg1"/>
              </a:gs>
              <a:gs pos="0">
                <a:schemeClr val="tx2">
                  <a:lumMod val="20000"/>
                  <a:lumOff val="80000"/>
                </a:schemeClr>
              </a:gs>
            </a:gsLst>
            <a:lin ang="2700000" scaled="1"/>
            <a:tileRect/>
          </a:gradFill>
        </p:spPr>
      </p:pic>
      <p:sp>
        <p:nvSpPr>
          <p:cNvPr id="2" name="Tijdelijke aanduiding voor titel 1"/>
          <p:cNvSpPr>
            <a:spLocks noGrp="1"/>
          </p:cNvSpPr>
          <p:nvPr>
            <p:ph type="title"/>
          </p:nvPr>
        </p:nvSpPr>
        <p:spPr>
          <a:xfrm>
            <a:off x="479394" y="1412776"/>
            <a:ext cx="8229600" cy="1143000"/>
          </a:xfrm>
          <a:prstGeom prst="rect">
            <a:avLst/>
          </a:prstGeom>
        </p:spPr>
        <p:txBody>
          <a:bodyPr vert="horz" lIns="91440" tIns="45720" rIns="91440" bIns="45720" rtlCol="0" anchor="ctr">
            <a:normAutofit/>
          </a:bodyPr>
          <a:lstStyle/>
          <a:p>
            <a:endParaRPr lang="en-GB" noProof="0" dirty="0"/>
          </a:p>
        </p:txBody>
      </p:sp>
      <p:sp>
        <p:nvSpPr>
          <p:cNvPr id="3" name="Tijdelijke aanduiding voor tekst 2"/>
          <p:cNvSpPr>
            <a:spLocks noGrp="1"/>
          </p:cNvSpPr>
          <p:nvPr>
            <p:ph type="body" idx="1"/>
          </p:nvPr>
        </p:nvSpPr>
        <p:spPr>
          <a:xfrm>
            <a:off x="479394" y="2636912"/>
            <a:ext cx="8229600" cy="792088"/>
          </a:xfrm>
          <a:prstGeom prst="rect">
            <a:avLst/>
          </a:prstGeom>
        </p:spPr>
        <p:txBody>
          <a:bodyPr vert="horz" lIns="91440" tIns="45720" rIns="91440" bIns="45720" rtlCol="0">
            <a:normAutofit/>
          </a:bodyPr>
          <a:lstStyle/>
          <a:p>
            <a:pPr lvl="0"/>
            <a:endParaRPr lang="en-GB" noProof="0" dirty="0" smtClean="0"/>
          </a:p>
        </p:txBody>
      </p:sp>
      <p:pic>
        <p:nvPicPr>
          <p:cNvPr id="9" name="Afbeelding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7129" y="4581128"/>
            <a:ext cx="1728191" cy="1313426"/>
          </a:xfrm>
          <a:prstGeom prst="rect">
            <a:avLst/>
          </a:prstGeom>
        </p:spPr>
      </p:pic>
      <p:sp>
        <p:nvSpPr>
          <p:cNvPr id="12" name="Rechthoek 11"/>
          <p:cNvSpPr/>
          <p:nvPr/>
        </p:nvSpPr>
        <p:spPr>
          <a:xfrm>
            <a:off x="437129" y="6021288"/>
            <a:ext cx="8465149" cy="45719"/>
          </a:xfrm>
          <a:prstGeom prst="rect">
            <a:avLst/>
          </a:prstGeom>
          <a:solidFill>
            <a:schemeClr val="accent1">
              <a:lumMod val="60000"/>
              <a:lumOff val="40000"/>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Tekstvak 22"/>
          <p:cNvSpPr txBox="1"/>
          <p:nvPr/>
        </p:nvSpPr>
        <p:spPr>
          <a:xfrm>
            <a:off x="752684" y="6153342"/>
            <a:ext cx="1097079" cy="276999"/>
          </a:xfrm>
          <a:prstGeom prst="rect">
            <a:avLst/>
          </a:prstGeom>
          <a:noFill/>
        </p:spPr>
        <p:txBody>
          <a:bodyPr wrap="square" rtlCol="0">
            <a:spAutoFit/>
          </a:bodyPr>
          <a:lstStyle/>
          <a:p>
            <a:r>
              <a:rPr lang="nl-NL" sz="1200" b="1" dirty="0" smtClean="0">
                <a:solidFill>
                  <a:srgbClr val="0066B0"/>
                </a:solidFill>
                <a:latin typeface="Segoe UI" pitchFamily="34" charset="0"/>
                <a:cs typeface="Segoe UI" pitchFamily="34" charset="0"/>
              </a:rPr>
              <a:t>www.egi.eu</a:t>
            </a:r>
            <a:endParaRPr lang="nl-NL" sz="1200" b="1" dirty="0">
              <a:solidFill>
                <a:srgbClr val="0066B0"/>
              </a:solidFill>
              <a:latin typeface="Segoe UI" pitchFamily="34" charset="0"/>
              <a:cs typeface="Segoe UI" pitchFamily="34" charset="0"/>
            </a:endParaRPr>
          </a:p>
        </p:txBody>
      </p:sp>
      <p:sp>
        <p:nvSpPr>
          <p:cNvPr id="8" name="Tekstvak 10"/>
          <p:cNvSpPr txBox="1"/>
          <p:nvPr/>
        </p:nvSpPr>
        <p:spPr>
          <a:xfrm>
            <a:off x="1551095" y="6381328"/>
            <a:ext cx="7557409" cy="400110"/>
          </a:xfrm>
          <a:prstGeom prst="rect">
            <a:avLst/>
          </a:prstGeom>
          <a:noFill/>
        </p:spPr>
        <p:txBody>
          <a:bodyPr wrap="squar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1000" dirty="0" smtClean="0">
                <a:latin typeface="Segoe UI" panose="020B0502040204020203" pitchFamily="34" charset="0"/>
                <a:cs typeface="Segoe UI" panose="020B0502040204020203" pitchFamily="34" charset="0"/>
              </a:rPr>
              <a:t>This work by </a:t>
            </a:r>
            <a:r>
              <a:rPr lang="en-GB" sz="1000" baseline="0" dirty="0" smtClean="0">
                <a:latin typeface="Segoe UI" panose="020B0502040204020203" pitchFamily="34" charset="0"/>
                <a:cs typeface="Segoe UI" panose="020B0502040204020203" pitchFamily="34" charset="0"/>
              </a:rPr>
              <a:t> EGI.eu </a:t>
            </a:r>
            <a:r>
              <a:rPr lang="en-GB" sz="1000" dirty="0" smtClean="0">
                <a:latin typeface="Segoe UI" panose="020B0502040204020203" pitchFamily="34" charset="0"/>
                <a:cs typeface="Segoe UI" panose="020B0502040204020203" pitchFamily="34" charset="0"/>
              </a:rPr>
              <a:t>is licensed under a </a:t>
            </a:r>
          </a:p>
          <a:p>
            <a:pPr algn="r"/>
            <a:r>
              <a:rPr lang="en-GB" sz="1000" dirty="0" smtClean="0">
                <a:latin typeface="Segoe UI" panose="020B0502040204020203" pitchFamily="34" charset="0"/>
                <a:cs typeface="Segoe UI" panose="020B0502040204020203" pitchFamily="34" charset="0"/>
                <a:hlinkClick r:id="rId6"/>
              </a:rPr>
              <a:t>Creative Commons Attribution 4.0 International License</a:t>
            </a:r>
            <a:r>
              <a:rPr lang="en-GB" sz="1000" dirty="0" smtClean="0">
                <a:latin typeface="Segoe UI" panose="020B0502040204020203" pitchFamily="34" charset="0"/>
                <a:cs typeface="Segoe UI" panose="020B0502040204020203" pitchFamily="34" charset="0"/>
              </a:rPr>
              <a:t>. </a:t>
            </a:r>
            <a:endParaRPr lang="nl-NL" sz="1000" b="0" dirty="0">
              <a:latin typeface="Segoe UI" pitchFamily="34" charset="0"/>
              <a:cs typeface="Segoe UI" pitchFamily="34" charset="0"/>
            </a:endParaRPr>
          </a:p>
        </p:txBody>
      </p:sp>
    </p:spTree>
    <p:extLst>
      <p:ext uri="{BB962C8B-B14F-4D97-AF65-F5344CB8AC3E}">
        <p14:creationId xmlns:p14="http://schemas.microsoft.com/office/powerpoint/2010/main" val="2552493063"/>
      </p:ext>
    </p:extLst>
  </p:cSld>
  <p:clrMap bg1="lt1" tx1="dk1" bg2="lt2" tx2="dk2" accent1="accent1" accent2="accent2" accent3="accent3" accent4="accent4" accent5="accent5" accent6="accent6" hlink="hlink" folHlink="folHlink"/>
  <p:sldLayoutIdLst>
    <p:sldLayoutId id="2147483683" r:id="rId1"/>
    <p:sldLayoutId id="2147483688" r:id="rId2"/>
  </p:sldLayoutIdLst>
  <p:timing>
    <p:tnLst>
      <p:par>
        <p:cTn id="1" dur="indefinite" restart="never" nodeType="tmRoot"/>
      </p:par>
    </p:tnLst>
  </p:timing>
  <p:hf sldNum="0" hdr="0" dt="0"/>
  <p:txStyles>
    <p:titleStyle>
      <a:lvl1pPr algn="ctr" defTabSz="914400" rtl="0" eaLnBrk="1" latinLnBrk="0" hangingPunct="1">
        <a:spcBef>
          <a:spcPct val="0"/>
        </a:spcBef>
        <a:buNone/>
        <a:defRPr sz="4400" b="1" kern="1200">
          <a:solidFill>
            <a:srgbClr val="0066B0"/>
          </a:solidFill>
          <a:latin typeface="Segoe UI" pitchFamily="34" charset="0"/>
          <a:ea typeface="Verdana" panose="020B0604030504040204" pitchFamily="34" charset="0"/>
          <a:cs typeface="Segoe UI" pitchFamily="34" charset="0"/>
        </a:defRPr>
      </a:lvl1pPr>
    </p:titleStyle>
    <p:bodyStyle>
      <a:lvl1pPr marL="0" indent="0" algn="ctr" defTabSz="914400" rtl="0" eaLnBrk="1" latinLnBrk="0" hangingPunct="1">
        <a:spcBef>
          <a:spcPct val="20000"/>
        </a:spcBef>
        <a:buFontTx/>
        <a:buNone/>
        <a:defRPr sz="2800" b="1" kern="1200" baseline="0">
          <a:solidFill>
            <a:schemeClr val="tx1">
              <a:lumMod val="75000"/>
              <a:lumOff val="25000"/>
            </a:schemeClr>
          </a:solidFill>
          <a:latin typeface="Segoe UI" pitchFamily="34" charset="0"/>
          <a:ea typeface="Verdana" panose="020B0604030504040204" pitchFamily="34" charset="0"/>
          <a:cs typeface="Segoe UI"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1" name="Afbeelding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889" y="0"/>
            <a:ext cx="6534150" cy="4705350"/>
          </a:xfrm>
          <a:prstGeom prst="rect">
            <a:avLst/>
          </a:prstGeom>
        </p:spPr>
      </p:pic>
      <p:sp>
        <p:nvSpPr>
          <p:cNvPr id="4" name="Rechthoek 3"/>
          <p:cNvSpPr/>
          <p:nvPr/>
        </p:nvSpPr>
        <p:spPr>
          <a:xfrm>
            <a:off x="0" y="6381328"/>
            <a:ext cx="9144000" cy="476672"/>
          </a:xfrm>
          <a:prstGeom prst="rect">
            <a:avLst/>
          </a:prstGeom>
          <a:solidFill>
            <a:srgbClr val="4F85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jdelijke aanduiding voor titel 1"/>
          <p:cNvSpPr>
            <a:spLocks noGrp="1"/>
          </p:cNvSpPr>
          <p:nvPr>
            <p:ph type="title"/>
          </p:nvPr>
        </p:nvSpPr>
        <p:spPr>
          <a:xfrm>
            <a:off x="1547664" y="188640"/>
            <a:ext cx="7344816" cy="850106"/>
          </a:xfrm>
          <a:prstGeom prst="rect">
            <a:avLst/>
          </a:prstGeom>
        </p:spPr>
        <p:txBody>
          <a:bodyPr vert="horz" lIns="91440" tIns="45720" rIns="91440" bIns="45720" rtlCol="0" anchor="ctr">
            <a:normAutofit/>
          </a:bodyPr>
          <a:lstStyle/>
          <a:p>
            <a:r>
              <a:rPr lang="en-GB" noProof="0" dirty="0" smtClean="0"/>
              <a:t>Click to insert title</a:t>
            </a:r>
            <a:endParaRPr lang="en-GB" noProof="0" dirty="0"/>
          </a:p>
        </p:txBody>
      </p:sp>
      <p:sp>
        <p:nvSpPr>
          <p:cNvPr id="22" name="Tekstvak 21"/>
          <p:cNvSpPr txBox="1"/>
          <p:nvPr/>
        </p:nvSpPr>
        <p:spPr>
          <a:xfrm>
            <a:off x="8508016" y="6525344"/>
            <a:ext cx="312906" cy="215444"/>
          </a:xfrm>
          <a:prstGeom prst="rect">
            <a:avLst/>
          </a:prstGeom>
          <a:noFill/>
        </p:spPr>
        <p:txBody>
          <a:bodyPr wrap="none" rtlCol="0">
            <a:spAutoFit/>
          </a:bodyPr>
          <a:lstStyle/>
          <a:p>
            <a:fld id="{372553E7-13AD-41CB-B8D3-4C5279D6D1DB}" type="slidenum">
              <a:rPr lang="nl-NL" sz="800" b="1" smtClean="0">
                <a:solidFill>
                  <a:schemeClr val="bg1"/>
                </a:solidFill>
                <a:latin typeface="Segoe UI" pitchFamily="34" charset="0"/>
                <a:cs typeface="Segoe UI" pitchFamily="34" charset="0"/>
              </a:rPr>
              <a:t>‹#›</a:t>
            </a:fld>
            <a:endParaRPr lang="nl-NL" sz="1050" b="1" dirty="0">
              <a:solidFill>
                <a:schemeClr val="bg1"/>
              </a:solidFill>
              <a:latin typeface="Segoe UI" pitchFamily="34" charset="0"/>
              <a:cs typeface="Segoe UI" pitchFamily="34" charset="0"/>
            </a:endParaRPr>
          </a:p>
        </p:txBody>
      </p:sp>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9512" y="188640"/>
            <a:ext cx="1030139" cy="993566"/>
          </a:xfrm>
          <a:prstGeom prst="rect">
            <a:avLst/>
          </a:prstGeom>
        </p:spPr>
      </p:pic>
      <p:sp>
        <p:nvSpPr>
          <p:cNvPr id="7" name="Footer Placeholder 6"/>
          <p:cNvSpPr>
            <a:spLocks noGrp="1"/>
          </p:cNvSpPr>
          <p:nvPr>
            <p:ph type="ftr" sz="quarter" idx="3"/>
          </p:nvPr>
        </p:nvSpPr>
        <p:spPr>
          <a:xfrm>
            <a:off x="1187624" y="6448251"/>
            <a:ext cx="6768752" cy="365125"/>
          </a:xfrm>
          <a:prstGeom prst="rect">
            <a:avLst/>
          </a:prstGeom>
        </p:spPr>
        <p:txBody>
          <a:bodyPr vert="horz" lIns="91440" tIns="45720" rIns="91440" bIns="45720" rtlCol="0" anchor="ctr"/>
          <a:lstStyle>
            <a:lvl1pPr algn="ctr">
              <a:defRPr sz="1200">
                <a:solidFill>
                  <a:schemeClr val="bg1"/>
                </a:solidFill>
                <a:latin typeface="Segoe UI"/>
                <a:cs typeface="Segoe UI"/>
              </a:defRPr>
            </a:lvl1pPr>
          </a:lstStyle>
          <a:p>
            <a:endParaRPr lang="en-GB" dirty="0"/>
          </a:p>
        </p:txBody>
      </p:sp>
      <p:sp>
        <p:nvSpPr>
          <p:cNvPr id="9" name="Tekstvak 21"/>
          <p:cNvSpPr txBox="1"/>
          <p:nvPr/>
        </p:nvSpPr>
        <p:spPr>
          <a:xfrm>
            <a:off x="179512" y="6525344"/>
            <a:ext cx="595035" cy="215444"/>
          </a:xfrm>
          <a:prstGeom prst="rect">
            <a:avLst/>
          </a:prstGeom>
          <a:noFill/>
        </p:spPr>
        <p:txBody>
          <a:bodyPr wrap="none" rtlCol="0">
            <a:spAutoFit/>
          </a:bodyPr>
          <a:lstStyle/>
          <a:p>
            <a:fld id="{A83F7A1C-40F7-5F43-85CD-9B50E60F16AA}" type="datetime1">
              <a:rPr lang="en-US" sz="800" b="1" smtClean="0">
                <a:solidFill>
                  <a:schemeClr val="bg1"/>
                </a:solidFill>
                <a:latin typeface="Segoe UI" pitchFamily="34" charset="0"/>
                <a:cs typeface="Segoe UI" pitchFamily="34" charset="0"/>
              </a:rPr>
              <a:t>12/21/16</a:t>
            </a:fld>
            <a:endParaRPr lang="nl-NL" sz="1050" b="1" dirty="0">
              <a:solidFill>
                <a:schemeClr val="bg1"/>
              </a:solidFill>
              <a:latin typeface="Segoe UI" pitchFamily="34" charset="0"/>
              <a:cs typeface="Segoe UI" pitchFamily="34" charset="0"/>
            </a:endParaRPr>
          </a:p>
        </p:txBody>
      </p:sp>
    </p:spTree>
    <p:extLst>
      <p:ext uri="{BB962C8B-B14F-4D97-AF65-F5344CB8AC3E}">
        <p14:creationId xmlns:p14="http://schemas.microsoft.com/office/powerpoint/2010/main" val="1687275359"/>
      </p:ext>
    </p:extLst>
  </p:cSld>
  <p:clrMap bg1="lt1" tx1="dk1" bg2="lt2" tx2="dk2" accent1="accent1" accent2="accent2" accent3="accent3" accent4="accent4" accent5="accent5" accent6="accent6" hlink="hlink" folHlink="folHlink"/>
  <p:sldLayoutIdLst>
    <p:sldLayoutId id="2147483687" r:id="rId1"/>
    <p:sldLayoutId id="2147483652" r:id="rId2"/>
    <p:sldLayoutId id="2147483653" r:id="rId3"/>
  </p:sldLayoutIdLst>
  <p:timing>
    <p:tnLst>
      <p:par>
        <p:cTn id="1" dur="indefinite" restart="never" nodeType="tmRoot"/>
      </p:par>
    </p:tnLst>
  </p:timing>
  <p:hf sldNum="0" hdr="0" dt="0"/>
  <p:txStyles>
    <p:titleStyle>
      <a:lvl1pPr algn="r" defTabSz="914400" rtl="0" eaLnBrk="1" latinLnBrk="0" hangingPunct="1">
        <a:spcBef>
          <a:spcPct val="0"/>
        </a:spcBef>
        <a:buNone/>
        <a:defRPr sz="3000" b="1" kern="1200">
          <a:solidFill>
            <a:srgbClr val="4F85C3"/>
          </a:solidFill>
          <a:latin typeface="Segoe UI" pitchFamily="34" charset="0"/>
          <a:ea typeface="+mj-ea"/>
          <a:cs typeface="Segoe UI"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Segoe UI" pitchFamily="34" charset="0"/>
          <a:ea typeface="+mn-ea"/>
          <a:cs typeface="Segoe UI"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Segoe UI" pitchFamily="34" charset="0"/>
          <a:ea typeface="+mn-ea"/>
          <a:cs typeface="Segoe UI"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Segoe UI" pitchFamily="34" charset="0"/>
          <a:ea typeface="+mn-ea"/>
          <a:cs typeface="Segoe UI"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UI" pitchFamily="34" charset="0"/>
          <a:ea typeface="+mn-ea"/>
          <a:cs typeface="Segoe UI" pitchFamily="34" charset="0"/>
        </a:defRPr>
      </a:lvl4pPr>
      <a:lvl5pPr marL="182880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kern="1200">
          <a:solidFill>
            <a:schemeClr val="tx1"/>
          </a:solidFill>
          <a:latin typeface="Segoe UI" pitchFamily="34" charset="0"/>
          <a:ea typeface="+mn-ea"/>
          <a:cs typeface="Segoe UI"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845" userDrawn="1">
          <p15:clr>
            <a:srgbClr val="F26B43"/>
          </p15:clr>
        </p15:guide>
        <p15:guide id="2" pos="295" userDrawn="1">
          <p15:clr>
            <a:srgbClr val="F26B43"/>
          </p15:clr>
        </p15:guide>
        <p15:guide id="3" pos="5602" userDrawn="1">
          <p15:clr>
            <a:srgbClr val="F26B43"/>
          </p15:clr>
        </p15:guide>
        <p15:guide id="4" orient="horz" pos="3884"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a:gradFill flip="none" rotWithShape="1">
            <a:gsLst>
              <a:gs pos="100000">
                <a:schemeClr val="bg1"/>
              </a:gs>
              <a:gs pos="0">
                <a:schemeClr val="tx2">
                  <a:lumMod val="20000"/>
                  <a:lumOff val="80000"/>
                </a:schemeClr>
              </a:gs>
            </a:gsLst>
            <a:lin ang="2700000" scaled="1"/>
            <a:tileRect/>
          </a:gradFill>
        </p:spPr>
      </p:pic>
      <p:pic>
        <p:nvPicPr>
          <p:cNvPr id="9" name="Afbeelding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7129" y="4581128"/>
            <a:ext cx="1728191" cy="1313426"/>
          </a:xfrm>
          <a:prstGeom prst="rect">
            <a:avLst/>
          </a:prstGeom>
        </p:spPr>
      </p:pic>
      <p:sp>
        <p:nvSpPr>
          <p:cNvPr id="12" name="Rechthoek 11"/>
          <p:cNvSpPr/>
          <p:nvPr/>
        </p:nvSpPr>
        <p:spPr>
          <a:xfrm>
            <a:off x="437129" y="6021288"/>
            <a:ext cx="8465149" cy="45719"/>
          </a:xfrm>
          <a:prstGeom prst="rect">
            <a:avLst/>
          </a:prstGeom>
          <a:solidFill>
            <a:schemeClr val="accent1">
              <a:lumMod val="60000"/>
              <a:lumOff val="40000"/>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Tekstvak 22"/>
          <p:cNvSpPr txBox="1"/>
          <p:nvPr/>
        </p:nvSpPr>
        <p:spPr>
          <a:xfrm>
            <a:off x="752684" y="6153342"/>
            <a:ext cx="1097079" cy="276999"/>
          </a:xfrm>
          <a:prstGeom prst="rect">
            <a:avLst/>
          </a:prstGeom>
          <a:noFill/>
        </p:spPr>
        <p:txBody>
          <a:bodyPr wrap="square" rtlCol="0">
            <a:spAutoFit/>
          </a:bodyPr>
          <a:lstStyle/>
          <a:p>
            <a:r>
              <a:rPr lang="nl-NL" sz="1200" b="1" dirty="0" smtClean="0">
                <a:solidFill>
                  <a:srgbClr val="0066B0"/>
                </a:solidFill>
                <a:latin typeface="Segoe UI" pitchFamily="34" charset="0"/>
                <a:cs typeface="Segoe UI" pitchFamily="34" charset="0"/>
              </a:rPr>
              <a:t>www.egi.eu</a:t>
            </a:r>
            <a:endParaRPr lang="nl-NL" sz="1200" b="1" dirty="0">
              <a:solidFill>
                <a:srgbClr val="0066B0"/>
              </a:solidFill>
              <a:latin typeface="Segoe UI" pitchFamily="34" charset="0"/>
              <a:cs typeface="Segoe UI" pitchFamily="34" charset="0"/>
            </a:endParaRPr>
          </a:p>
        </p:txBody>
      </p:sp>
      <p:sp>
        <p:nvSpPr>
          <p:cNvPr id="13" name="TextBox 12"/>
          <p:cNvSpPr txBox="1"/>
          <p:nvPr/>
        </p:nvSpPr>
        <p:spPr>
          <a:xfrm>
            <a:off x="665659" y="1124744"/>
            <a:ext cx="7578749" cy="2000548"/>
          </a:xfrm>
          <a:prstGeom prst="rect">
            <a:avLst/>
          </a:prstGeom>
          <a:noFill/>
        </p:spPr>
        <p:txBody>
          <a:bodyPr wrap="square" rtlCol="0">
            <a:spAutoFit/>
          </a:bodyPr>
          <a:lstStyle/>
          <a:p>
            <a:pPr algn="l"/>
            <a:r>
              <a:rPr lang="en-GB" sz="3600" b="1" kern="1200" noProof="0" dirty="0" smtClean="0">
                <a:solidFill>
                  <a:srgbClr val="0066B0"/>
                </a:solidFill>
                <a:latin typeface="Segoe UI" pitchFamily="34" charset="0"/>
                <a:ea typeface="Verdana" panose="020B0604030504040204" pitchFamily="34" charset="0"/>
                <a:cs typeface="Segoe UI" pitchFamily="34" charset="0"/>
              </a:rPr>
              <a:t>Thank you</a:t>
            </a:r>
            <a:r>
              <a:rPr lang="en-GB" sz="3600" b="1" kern="1200" baseline="0" noProof="0" dirty="0" smtClean="0">
                <a:solidFill>
                  <a:srgbClr val="0066B0"/>
                </a:solidFill>
                <a:latin typeface="Segoe UI" pitchFamily="34" charset="0"/>
                <a:ea typeface="Verdana" panose="020B0604030504040204" pitchFamily="34" charset="0"/>
                <a:cs typeface="Segoe UI" pitchFamily="34" charset="0"/>
              </a:rPr>
              <a:t> for your attention.</a:t>
            </a:r>
          </a:p>
          <a:p>
            <a:pPr algn="ctr"/>
            <a:endParaRPr lang="en-GB" sz="3600" b="1" kern="1200" noProof="0" dirty="0" smtClean="0">
              <a:solidFill>
                <a:srgbClr val="0066B0"/>
              </a:solidFill>
              <a:latin typeface="Segoe UI" pitchFamily="34" charset="0"/>
              <a:ea typeface="Verdana" panose="020B0604030504040204" pitchFamily="34" charset="0"/>
              <a:cs typeface="Segoe UI" pitchFamily="34" charset="0"/>
            </a:endParaRPr>
          </a:p>
          <a:p>
            <a:pPr algn="ctr"/>
            <a:endParaRPr lang="en-GB" sz="2400" b="1" i="1" kern="1200" noProof="0" dirty="0" smtClean="0">
              <a:solidFill>
                <a:srgbClr val="0066B0"/>
              </a:solidFill>
              <a:latin typeface="Segoe UI" pitchFamily="34" charset="0"/>
              <a:ea typeface="Verdana" panose="020B0604030504040204" pitchFamily="34" charset="0"/>
              <a:cs typeface="Segoe UI" pitchFamily="34" charset="0"/>
            </a:endParaRPr>
          </a:p>
          <a:p>
            <a:pPr algn="l"/>
            <a:r>
              <a:rPr lang="en-GB" sz="2800" b="1" i="1" kern="1200" noProof="0" dirty="0" smtClean="0">
                <a:solidFill>
                  <a:srgbClr val="0066B0"/>
                </a:solidFill>
                <a:latin typeface="Segoe UI" pitchFamily="34" charset="0"/>
                <a:ea typeface="Verdana" panose="020B0604030504040204" pitchFamily="34" charset="0"/>
                <a:cs typeface="Segoe UI" pitchFamily="34" charset="0"/>
              </a:rPr>
              <a:t>Questions?</a:t>
            </a:r>
          </a:p>
        </p:txBody>
      </p:sp>
      <p:sp>
        <p:nvSpPr>
          <p:cNvPr id="8" name="Tekstvak 10"/>
          <p:cNvSpPr txBox="1"/>
          <p:nvPr/>
        </p:nvSpPr>
        <p:spPr>
          <a:xfrm>
            <a:off x="1551095" y="6381328"/>
            <a:ext cx="7557409" cy="400110"/>
          </a:xfrm>
          <a:prstGeom prst="rect">
            <a:avLst/>
          </a:prstGeom>
          <a:noFill/>
        </p:spPr>
        <p:txBody>
          <a:bodyPr wrap="squar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1000" dirty="0" smtClean="0">
                <a:latin typeface="Segoe UI" panose="020B0502040204020203" pitchFamily="34" charset="0"/>
                <a:cs typeface="Segoe UI" panose="020B0502040204020203" pitchFamily="34" charset="0"/>
              </a:rPr>
              <a:t>This work by </a:t>
            </a:r>
            <a:r>
              <a:rPr lang="en-GB" sz="1000" baseline="0" dirty="0" smtClean="0">
                <a:latin typeface="Segoe UI" panose="020B0502040204020203" pitchFamily="34" charset="0"/>
                <a:cs typeface="Segoe UI" panose="020B0502040204020203" pitchFamily="34" charset="0"/>
              </a:rPr>
              <a:t> EGI.eu </a:t>
            </a:r>
            <a:r>
              <a:rPr lang="en-GB" sz="1000" dirty="0" smtClean="0">
                <a:latin typeface="Segoe UI" panose="020B0502040204020203" pitchFamily="34" charset="0"/>
                <a:cs typeface="Segoe UI" panose="020B0502040204020203" pitchFamily="34" charset="0"/>
              </a:rPr>
              <a:t>is licensed under a </a:t>
            </a:r>
          </a:p>
          <a:p>
            <a:pPr algn="r"/>
            <a:r>
              <a:rPr lang="en-GB" sz="1000" dirty="0" smtClean="0">
                <a:latin typeface="Segoe UI" panose="020B0502040204020203" pitchFamily="34" charset="0"/>
                <a:cs typeface="Segoe UI" panose="020B0502040204020203" pitchFamily="34" charset="0"/>
                <a:hlinkClick r:id="rId5"/>
              </a:rPr>
              <a:t>Creative Commons Attribution 4.0 International License</a:t>
            </a:r>
            <a:r>
              <a:rPr lang="en-GB" sz="1000" dirty="0" smtClean="0">
                <a:latin typeface="Segoe UI" panose="020B0502040204020203" pitchFamily="34" charset="0"/>
                <a:cs typeface="Segoe UI" panose="020B0502040204020203" pitchFamily="34" charset="0"/>
              </a:rPr>
              <a:t>. </a:t>
            </a:r>
            <a:endParaRPr lang="nl-NL" sz="1000" b="0" dirty="0">
              <a:latin typeface="Segoe UI" pitchFamily="34" charset="0"/>
              <a:cs typeface="Segoe UI" pitchFamily="34" charset="0"/>
            </a:endParaRPr>
          </a:p>
        </p:txBody>
      </p:sp>
    </p:spTree>
    <p:extLst>
      <p:ext uri="{BB962C8B-B14F-4D97-AF65-F5344CB8AC3E}">
        <p14:creationId xmlns:p14="http://schemas.microsoft.com/office/powerpoint/2010/main" val="3815638460"/>
      </p:ext>
    </p:extLst>
  </p:cSld>
  <p:clrMap bg1="lt1" tx1="dk1" bg2="lt2" tx2="dk2" accent1="accent1" accent2="accent2" accent3="accent3" accent4="accent4" accent5="accent5" accent6="accent6" hlink="hlink" folHlink="folHlink"/>
  <p:sldLayoutIdLst>
    <p:sldLayoutId id="2147483686" r:id="rId1"/>
  </p:sldLayoutIdLst>
  <p:timing>
    <p:tnLst>
      <p:par>
        <p:cTn id="1" dur="indefinite" restart="never" nodeType="tmRoot"/>
      </p:par>
    </p:tnLst>
  </p:timing>
  <p:hf sldNum="0" hdr="0" dt="0"/>
  <p:txStyles>
    <p:titleStyle>
      <a:lvl1pPr algn="ctr" defTabSz="914400" rtl="0" eaLnBrk="1" latinLnBrk="0" hangingPunct="1">
        <a:spcBef>
          <a:spcPct val="0"/>
        </a:spcBef>
        <a:buNone/>
        <a:defRPr sz="4400" b="1" kern="1200">
          <a:solidFill>
            <a:srgbClr val="0066B0"/>
          </a:solidFill>
          <a:latin typeface="Segoe UI" pitchFamily="34" charset="0"/>
          <a:ea typeface="Verdana" panose="020B0604030504040204" pitchFamily="34" charset="0"/>
          <a:cs typeface="Segoe UI" pitchFamily="34" charset="0"/>
        </a:defRPr>
      </a:lvl1pPr>
    </p:titleStyle>
    <p:bodyStyle>
      <a:lvl1pPr marL="0" indent="0" algn="ctr" defTabSz="914400" rtl="0" eaLnBrk="1" latinLnBrk="0" hangingPunct="1">
        <a:spcBef>
          <a:spcPct val="20000"/>
        </a:spcBef>
        <a:buFontTx/>
        <a:buNone/>
        <a:defRPr sz="2800" b="1" kern="1200" baseline="0">
          <a:solidFill>
            <a:schemeClr val="tx1">
              <a:lumMod val="75000"/>
              <a:lumOff val="25000"/>
            </a:schemeClr>
          </a:solidFill>
          <a:latin typeface="Segoe UI" pitchFamily="34" charset="0"/>
          <a:ea typeface="Verdana" panose="020B0604030504040204" pitchFamily="34" charset="0"/>
          <a:cs typeface="Segoe UI"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1.emf"/><Relationship Id="rId3" Type="http://schemas.openxmlformats.org/officeDocument/2006/relationships/image" Target="../media/image12.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err="1"/>
              <a:t>e</a:t>
            </a:r>
            <a:r>
              <a:rPr lang="en-GB" dirty="0" err="1" smtClean="0"/>
              <a:t>nol.fernandez@egi.eu</a:t>
            </a:r>
            <a:endParaRPr lang="en-GB" dirty="0"/>
          </a:p>
        </p:txBody>
      </p:sp>
      <p:sp>
        <p:nvSpPr>
          <p:cNvPr id="3" name="Title 2"/>
          <p:cNvSpPr>
            <a:spLocks noGrp="1"/>
          </p:cNvSpPr>
          <p:nvPr>
            <p:ph type="ctrTitle"/>
          </p:nvPr>
        </p:nvSpPr>
        <p:spPr/>
        <p:txBody>
          <a:bodyPr/>
          <a:lstStyle/>
          <a:p>
            <a:r>
              <a:rPr lang="en-GB" dirty="0" smtClean="0"/>
              <a:t>Orchestration &amp; Container Management in EGI </a:t>
            </a:r>
            <a:r>
              <a:rPr lang="en-GB" dirty="0" err="1" smtClean="0"/>
              <a:t>FedCloud</a:t>
            </a:r>
            <a:endParaRPr lang="en-GB" dirty="0"/>
          </a:p>
        </p:txBody>
      </p:sp>
      <p:sp>
        <p:nvSpPr>
          <p:cNvPr id="4" name="Subtitle 3"/>
          <p:cNvSpPr>
            <a:spLocks noGrp="1"/>
          </p:cNvSpPr>
          <p:nvPr>
            <p:ph type="subTitle" idx="1"/>
          </p:nvPr>
        </p:nvSpPr>
        <p:spPr/>
        <p:txBody>
          <a:bodyPr/>
          <a:lstStyle/>
          <a:p>
            <a:r>
              <a:rPr lang="en-GB" dirty="0" smtClean="0"/>
              <a:t>Enol </a:t>
            </a:r>
            <a:r>
              <a:rPr lang="en-GB" dirty="0" err="1" smtClean="0"/>
              <a:t>Fernández</a:t>
            </a:r>
            <a:endParaRPr lang="en-GB" dirty="0"/>
          </a:p>
        </p:txBody>
      </p:sp>
    </p:spTree>
    <p:extLst>
      <p:ext uri="{BB962C8B-B14F-4D97-AF65-F5344CB8AC3E}">
        <p14:creationId xmlns:p14="http://schemas.microsoft.com/office/powerpoint/2010/main" val="30878046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Docker Swarm (II)</a:t>
            </a:r>
            <a:endParaRPr lang="en-US" dirty="0"/>
          </a:p>
        </p:txBody>
      </p:sp>
      <p:sp>
        <p:nvSpPr>
          <p:cNvPr id="3" name="Content Placeholder 2"/>
          <p:cNvSpPr>
            <a:spLocks noGrp="1"/>
          </p:cNvSpPr>
          <p:nvPr>
            <p:ph sz="half" idx="2"/>
          </p:nvPr>
        </p:nvSpPr>
        <p:spPr/>
        <p:txBody>
          <a:bodyPr/>
          <a:lstStyle/>
          <a:p>
            <a:r>
              <a:rPr lang="en-US" dirty="0" err="1" smtClean="0"/>
              <a:t>SwarmMode</a:t>
            </a:r>
            <a:r>
              <a:rPr lang="en-US" dirty="0" smtClean="0"/>
              <a:t> introduced in Docker 1.12 (July 2016)</a:t>
            </a:r>
          </a:p>
          <a:p>
            <a:pPr lvl="1"/>
            <a:r>
              <a:rPr lang="en-US" dirty="0" smtClean="0"/>
              <a:t>Integrated with Docker Engine </a:t>
            </a:r>
            <a:r>
              <a:rPr lang="en-US" dirty="0" smtClean="0">
                <a:sym typeface="Wingdings"/>
              </a:rPr>
              <a:t> simplified deployment </a:t>
            </a:r>
            <a:endParaRPr lang="en-US" dirty="0" smtClean="0"/>
          </a:p>
          <a:p>
            <a:pPr lvl="1"/>
            <a:r>
              <a:rPr lang="en-US" dirty="0" smtClean="0"/>
              <a:t>New concepts similar to Kubernetes declarative model: services &amp; tasks</a:t>
            </a:r>
            <a:endParaRPr lang="en-US" dirty="0"/>
          </a:p>
        </p:txBody>
      </p:sp>
      <p:sp>
        <p:nvSpPr>
          <p:cNvPr id="4" name="Footer Placeholder 3"/>
          <p:cNvSpPr>
            <a:spLocks noGrp="1"/>
          </p:cNvSpPr>
          <p:nvPr>
            <p:ph type="ftr" sz="quarter" idx="11"/>
          </p:nvPr>
        </p:nvSpPr>
        <p:spPr/>
        <p:txBody>
          <a:bodyPr/>
          <a:lstStyle/>
          <a:p>
            <a:endParaRPr lang="en-GB"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29" y="3704294"/>
            <a:ext cx="4874111" cy="2285623"/>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29688" y="3450292"/>
            <a:ext cx="3934800" cy="2715012"/>
          </a:xfrm>
          <a:prstGeom prst="rect">
            <a:avLst/>
          </a:prstGeom>
        </p:spPr>
      </p:pic>
    </p:spTree>
    <p:extLst>
      <p:ext uri="{BB962C8B-B14F-4D97-AF65-F5344CB8AC3E}">
        <p14:creationId xmlns:p14="http://schemas.microsoft.com/office/powerpoint/2010/main" val="15542069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Apache </a:t>
            </a:r>
            <a:r>
              <a:rPr lang="en-US" dirty="0" err="1" smtClean="0"/>
              <a:t>Mesos</a:t>
            </a:r>
            <a:r>
              <a:rPr lang="en-US" dirty="0" smtClean="0"/>
              <a:t> (I)</a:t>
            </a:r>
            <a:endParaRPr lang="en-US" dirty="0"/>
          </a:p>
        </p:txBody>
      </p:sp>
      <p:sp>
        <p:nvSpPr>
          <p:cNvPr id="3" name="Content Placeholder 2"/>
          <p:cNvSpPr>
            <a:spLocks noGrp="1"/>
          </p:cNvSpPr>
          <p:nvPr>
            <p:ph sz="half" idx="2"/>
          </p:nvPr>
        </p:nvSpPr>
        <p:spPr/>
        <p:txBody>
          <a:bodyPr/>
          <a:lstStyle/>
          <a:p>
            <a:r>
              <a:rPr lang="en-US" i="1" dirty="0"/>
              <a:t>Apache </a:t>
            </a:r>
            <a:r>
              <a:rPr lang="en-US" i="1" dirty="0" err="1"/>
              <a:t>Mesos</a:t>
            </a:r>
            <a:r>
              <a:rPr lang="en-US" i="1" dirty="0"/>
              <a:t> abstracts CPU, memory, storage, and other compute resources away from machines (physical or virtual), enabling fault-tolerant and elastic distributed systems to easily be built and run effectively</a:t>
            </a:r>
            <a:r>
              <a:rPr lang="en-US" i="1" dirty="0" smtClean="0"/>
              <a:t>.</a:t>
            </a:r>
          </a:p>
        </p:txBody>
      </p:sp>
      <p:sp>
        <p:nvSpPr>
          <p:cNvPr id="4" name="Footer Placeholder 3"/>
          <p:cNvSpPr>
            <a:spLocks noGrp="1"/>
          </p:cNvSpPr>
          <p:nvPr>
            <p:ph type="ftr" sz="quarter" idx="11"/>
          </p:nvPr>
        </p:nvSpPr>
        <p:spPr/>
        <p:txBody>
          <a:bodyPr/>
          <a:lstStyle/>
          <a:p>
            <a:endParaRPr lang="en-GB" dirty="0"/>
          </a:p>
        </p:txBody>
      </p:sp>
      <p:pic>
        <p:nvPicPr>
          <p:cNvPr id="5" name="Picture 4"/>
          <p:cNvPicPr>
            <a:picLocks noChangeAspect="1"/>
          </p:cNvPicPr>
          <p:nvPr/>
        </p:nvPicPr>
        <p:blipFill>
          <a:blip r:embed="rId2"/>
          <a:stretch>
            <a:fillRect/>
          </a:stretch>
        </p:blipFill>
        <p:spPr>
          <a:xfrm>
            <a:off x="755576" y="3533793"/>
            <a:ext cx="3364275" cy="2775527"/>
          </a:xfrm>
          <a:prstGeom prst="rect">
            <a:avLst/>
          </a:prstGeom>
        </p:spPr>
      </p:pic>
      <p:pic>
        <p:nvPicPr>
          <p:cNvPr id="6" name="Picture 5"/>
          <p:cNvPicPr>
            <a:picLocks noChangeAspect="1"/>
          </p:cNvPicPr>
          <p:nvPr/>
        </p:nvPicPr>
        <p:blipFill>
          <a:blip r:embed="rId3"/>
          <a:stretch>
            <a:fillRect/>
          </a:stretch>
        </p:blipFill>
        <p:spPr>
          <a:xfrm>
            <a:off x="4581937" y="3764730"/>
            <a:ext cx="4238535" cy="1943433"/>
          </a:xfrm>
          <a:prstGeom prst="rect">
            <a:avLst/>
          </a:prstGeom>
        </p:spPr>
      </p:pic>
      <p:sp>
        <p:nvSpPr>
          <p:cNvPr id="7" name="Rectangle 6"/>
          <p:cNvSpPr/>
          <p:nvPr/>
        </p:nvSpPr>
        <p:spPr>
          <a:xfrm>
            <a:off x="4128268" y="5912036"/>
            <a:ext cx="5015732" cy="461665"/>
          </a:xfrm>
          <a:prstGeom prst="rect">
            <a:avLst/>
          </a:prstGeom>
        </p:spPr>
        <p:txBody>
          <a:bodyPr wrap="square">
            <a:spAutoFit/>
          </a:bodyPr>
          <a:lstStyle/>
          <a:p>
            <a:r>
              <a:rPr lang="en-US" sz="1200" dirty="0" smtClean="0"/>
              <a:t>Images </a:t>
            </a:r>
            <a:r>
              <a:rPr lang="en-US" sz="1200" dirty="0"/>
              <a:t>taken from </a:t>
            </a:r>
          </a:p>
          <a:p>
            <a:r>
              <a:rPr lang="en-US" sz="1200" dirty="0"/>
              <a:t>http://</a:t>
            </a:r>
            <a:r>
              <a:rPr lang="en-US" sz="1200" dirty="0" err="1" smtClean="0"/>
              <a:t>www.slideshare.net</a:t>
            </a:r>
            <a:r>
              <a:rPr lang="en-US" sz="1200" dirty="0" smtClean="0"/>
              <a:t>/</a:t>
            </a:r>
            <a:r>
              <a:rPr lang="en-US" sz="1200" dirty="0" err="1" smtClean="0"/>
              <a:t>tnachen</a:t>
            </a:r>
            <a:r>
              <a:rPr lang="en-US" sz="1200" dirty="0" smtClean="0"/>
              <a:t>/scale-your-</a:t>
            </a:r>
            <a:r>
              <a:rPr lang="en-US" sz="1200" dirty="0" err="1" smtClean="0"/>
              <a:t>docker</a:t>
            </a:r>
            <a:r>
              <a:rPr lang="en-US" sz="1200" dirty="0" smtClean="0"/>
              <a:t>-containers-with-</a:t>
            </a:r>
            <a:r>
              <a:rPr lang="en-US" sz="1200" dirty="0" err="1" smtClean="0"/>
              <a:t>mesos</a:t>
            </a:r>
            <a:endParaRPr lang="en-US" sz="1200" dirty="0"/>
          </a:p>
        </p:txBody>
      </p:sp>
    </p:spTree>
    <p:extLst>
      <p:ext uri="{BB962C8B-B14F-4D97-AF65-F5344CB8AC3E}">
        <p14:creationId xmlns:p14="http://schemas.microsoft.com/office/powerpoint/2010/main" val="19301327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Apache </a:t>
            </a:r>
            <a:r>
              <a:rPr lang="en-US" dirty="0" err="1" smtClean="0"/>
              <a:t>Mesos</a:t>
            </a:r>
            <a:r>
              <a:rPr lang="en-US" dirty="0" smtClean="0"/>
              <a:t> (II)</a:t>
            </a:r>
            <a:endParaRPr lang="en-US" dirty="0"/>
          </a:p>
        </p:txBody>
      </p:sp>
      <p:sp>
        <p:nvSpPr>
          <p:cNvPr id="3" name="Content Placeholder 2"/>
          <p:cNvSpPr>
            <a:spLocks noGrp="1"/>
          </p:cNvSpPr>
          <p:nvPr>
            <p:ph sz="half" idx="2"/>
          </p:nvPr>
        </p:nvSpPr>
        <p:spPr/>
        <p:txBody>
          <a:bodyPr/>
          <a:lstStyle/>
          <a:p>
            <a:r>
              <a:rPr lang="en-US" dirty="0" smtClean="0"/>
              <a:t>Marathon:</a:t>
            </a:r>
          </a:p>
          <a:p>
            <a:pPr lvl="1"/>
            <a:r>
              <a:rPr lang="en-US" dirty="0" smtClean="0"/>
              <a:t>Distributed </a:t>
            </a:r>
            <a:r>
              <a:rPr lang="en-US" dirty="0" err="1" smtClean="0"/>
              <a:t>init</a:t>
            </a:r>
            <a:r>
              <a:rPr lang="en-US" dirty="0" smtClean="0"/>
              <a:t> for long running services</a:t>
            </a:r>
          </a:p>
          <a:p>
            <a:pPr lvl="1"/>
            <a:r>
              <a:rPr lang="en-US" dirty="0" smtClean="0"/>
              <a:t>Start, stop, scale update apps</a:t>
            </a:r>
          </a:p>
          <a:p>
            <a:r>
              <a:rPr lang="en-US" dirty="0" err="1" smtClean="0"/>
              <a:t>Chronos</a:t>
            </a:r>
            <a:r>
              <a:rPr lang="en-US" dirty="0" smtClean="0"/>
              <a:t>:</a:t>
            </a:r>
          </a:p>
          <a:p>
            <a:pPr lvl="1"/>
            <a:r>
              <a:rPr lang="en-US" dirty="0" smtClean="0"/>
              <a:t>Replacement for </a:t>
            </a:r>
            <a:r>
              <a:rPr lang="en-US" dirty="0" err="1" smtClean="0"/>
              <a:t>cron</a:t>
            </a:r>
            <a:r>
              <a:rPr lang="en-US" dirty="0" smtClean="0"/>
              <a:t>: scheduler for batch and one-off jobs</a:t>
            </a:r>
          </a:p>
          <a:p>
            <a:pPr lvl="1"/>
            <a:r>
              <a:rPr lang="en-US" dirty="0" smtClean="0"/>
              <a:t>Dependency job  graph execution</a:t>
            </a:r>
          </a:p>
          <a:p>
            <a:r>
              <a:rPr lang="en-US" dirty="0" err="1" smtClean="0"/>
              <a:t>Mesos</a:t>
            </a:r>
            <a:r>
              <a:rPr lang="en-US" dirty="0" smtClean="0"/>
              <a:t> is used in INDIGO-</a:t>
            </a:r>
            <a:r>
              <a:rPr lang="en-US" dirty="0" err="1" smtClean="0"/>
              <a:t>DataCloud</a:t>
            </a:r>
            <a:r>
              <a:rPr lang="en-US" dirty="0" smtClean="0"/>
              <a:t> for running user containers</a:t>
            </a:r>
          </a:p>
          <a:p>
            <a:pPr lvl="1"/>
            <a:endParaRPr lang="en-US" dirty="0" smtClean="0"/>
          </a:p>
        </p:txBody>
      </p:sp>
      <p:sp>
        <p:nvSpPr>
          <p:cNvPr id="4" name="Footer Placeholder 3"/>
          <p:cNvSpPr>
            <a:spLocks noGrp="1"/>
          </p:cNvSpPr>
          <p:nvPr>
            <p:ph type="ftr" sz="quarter" idx="11"/>
          </p:nvPr>
        </p:nvSpPr>
        <p:spPr/>
        <p:txBody>
          <a:bodyPr/>
          <a:lstStyle/>
          <a:p>
            <a:endParaRPr lang="en-GB" dirty="0"/>
          </a:p>
        </p:txBody>
      </p:sp>
    </p:spTree>
    <p:extLst>
      <p:ext uri="{BB962C8B-B14F-4D97-AF65-F5344CB8AC3E}">
        <p14:creationId xmlns:p14="http://schemas.microsoft.com/office/powerpoint/2010/main" val="20003387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Deploying the container orchestrators</a:t>
            </a:r>
            <a:endParaRPr lang="en-US" dirty="0"/>
          </a:p>
        </p:txBody>
      </p:sp>
      <p:sp>
        <p:nvSpPr>
          <p:cNvPr id="3" name="Content Placeholder 2"/>
          <p:cNvSpPr>
            <a:spLocks noGrp="1"/>
          </p:cNvSpPr>
          <p:nvPr>
            <p:ph sz="half" idx="2"/>
          </p:nvPr>
        </p:nvSpPr>
        <p:spPr/>
        <p:txBody>
          <a:bodyPr>
            <a:normAutofit lnSpcReduction="10000"/>
          </a:bodyPr>
          <a:lstStyle/>
          <a:p>
            <a:r>
              <a:rPr lang="en-US" dirty="0" smtClean="0"/>
              <a:t>All the tools require to be deployed on the infrastructure that they will manage</a:t>
            </a:r>
          </a:p>
          <a:p>
            <a:r>
              <a:rPr lang="en-US" dirty="0" smtClean="0"/>
              <a:t>Initial effort on </a:t>
            </a:r>
            <a:r>
              <a:rPr lang="en-US" dirty="0" err="1" smtClean="0"/>
              <a:t>FedCloud</a:t>
            </a:r>
            <a:r>
              <a:rPr lang="en-US" dirty="0" smtClean="0"/>
              <a:t> with manual step-by-step guides</a:t>
            </a:r>
          </a:p>
          <a:p>
            <a:pPr lvl="1"/>
            <a:r>
              <a:rPr lang="en-US" dirty="0" smtClean="0"/>
              <a:t>Easily outdated</a:t>
            </a:r>
          </a:p>
          <a:p>
            <a:pPr lvl="1"/>
            <a:r>
              <a:rPr lang="en-US" dirty="0" smtClean="0"/>
              <a:t>Too complex for most users</a:t>
            </a:r>
          </a:p>
          <a:p>
            <a:r>
              <a:rPr lang="en-US" dirty="0" smtClean="0"/>
              <a:t>Now moving into automated management:</a:t>
            </a:r>
          </a:p>
          <a:p>
            <a:pPr lvl="1"/>
            <a:r>
              <a:rPr lang="en-US" dirty="0" smtClean="0"/>
              <a:t>Infrastructure </a:t>
            </a:r>
            <a:r>
              <a:rPr lang="en-US" dirty="0"/>
              <a:t>provisioning </a:t>
            </a:r>
            <a:r>
              <a:rPr lang="en-US" dirty="0" smtClean="0"/>
              <a:t>to manage the IaaS resources (e.g. IM, Terraform, </a:t>
            </a:r>
            <a:r>
              <a:rPr lang="en-US" dirty="0" err="1" smtClean="0"/>
              <a:t>SlipStream</a:t>
            </a:r>
            <a:r>
              <a:rPr lang="en-US" dirty="0" smtClean="0"/>
              <a:t>)</a:t>
            </a:r>
          </a:p>
          <a:p>
            <a:pPr lvl="1"/>
            <a:r>
              <a:rPr lang="en-US" dirty="0" smtClean="0"/>
              <a:t>Configuration management to deploy and configure the tools (e.g. </a:t>
            </a:r>
            <a:r>
              <a:rPr lang="en-US" dirty="0" err="1"/>
              <a:t>A</a:t>
            </a:r>
            <a:r>
              <a:rPr lang="en-US" dirty="0" err="1" smtClean="0"/>
              <a:t>nsible</a:t>
            </a:r>
            <a:r>
              <a:rPr lang="en-US" dirty="0" smtClean="0"/>
              <a:t>, Puppet, Chef</a:t>
            </a:r>
            <a:r>
              <a:rPr lang="mr-IN" dirty="0" smtClean="0"/>
              <a:t>…</a:t>
            </a:r>
            <a:r>
              <a:rPr lang="es-ES" dirty="0" smtClean="0"/>
              <a:t>)</a:t>
            </a:r>
            <a:endParaRPr lang="en-US" dirty="0" smtClean="0"/>
          </a:p>
        </p:txBody>
      </p:sp>
      <p:sp>
        <p:nvSpPr>
          <p:cNvPr id="4" name="Footer Placeholder 3"/>
          <p:cNvSpPr>
            <a:spLocks noGrp="1"/>
          </p:cNvSpPr>
          <p:nvPr>
            <p:ph type="ftr" sz="quarter" idx="11"/>
          </p:nvPr>
        </p:nvSpPr>
        <p:spPr/>
        <p:txBody>
          <a:bodyPr/>
          <a:lstStyle/>
          <a:p>
            <a:endParaRPr lang="en-GB" dirty="0"/>
          </a:p>
        </p:txBody>
      </p:sp>
    </p:spTree>
    <p:extLst>
      <p:ext uri="{BB962C8B-B14F-4D97-AF65-F5344CB8AC3E}">
        <p14:creationId xmlns:p14="http://schemas.microsoft.com/office/powerpoint/2010/main" val="18082665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 </a:t>
            </a:r>
            <a:r>
              <a:rPr lang="mr-IN" dirty="0" smtClean="0"/>
              <a:t>–</a:t>
            </a:r>
            <a:r>
              <a:rPr lang="en-US" dirty="0" smtClean="0"/>
              <a:t> Infrastructure Manager</a:t>
            </a:r>
            <a:endParaRPr lang="en-US" dirty="0"/>
          </a:p>
        </p:txBody>
      </p:sp>
      <p:sp>
        <p:nvSpPr>
          <p:cNvPr id="3" name="Content Placeholder 2"/>
          <p:cNvSpPr>
            <a:spLocks noGrp="1"/>
          </p:cNvSpPr>
          <p:nvPr>
            <p:ph sz="half" idx="2"/>
          </p:nvPr>
        </p:nvSpPr>
        <p:spPr/>
        <p:txBody>
          <a:bodyPr/>
          <a:lstStyle/>
          <a:p>
            <a:pPr>
              <a:lnSpc>
                <a:spcPct val="120000"/>
              </a:lnSpc>
            </a:pPr>
            <a:r>
              <a:rPr lang="en-US" dirty="0"/>
              <a:t>IM is </a:t>
            </a:r>
            <a:r>
              <a:rPr lang="en-US" dirty="0" smtClean="0"/>
              <a:t>a platform </a:t>
            </a:r>
            <a:r>
              <a:rPr lang="en-US" dirty="0"/>
              <a:t>to deploy on demand customizable virtual computing infrastructures.</a:t>
            </a:r>
          </a:p>
          <a:p>
            <a:pPr lvl="1">
              <a:lnSpc>
                <a:spcPct val="120000"/>
              </a:lnSpc>
            </a:pPr>
            <a:r>
              <a:rPr lang="en-US" dirty="0"/>
              <a:t>Multiple VMs with multiple configurations.</a:t>
            </a:r>
          </a:p>
          <a:p>
            <a:pPr>
              <a:lnSpc>
                <a:spcPct val="120000"/>
              </a:lnSpc>
            </a:pPr>
            <a:r>
              <a:rPr lang="en-US" dirty="0" smtClean="0"/>
              <a:t>Infrastructure-Agnostic</a:t>
            </a:r>
            <a:endParaRPr lang="en-US" dirty="0"/>
          </a:p>
          <a:p>
            <a:pPr lvl="1">
              <a:lnSpc>
                <a:spcPct val="120000"/>
              </a:lnSpc>
            </a:pPr>
            <a:r>
              <a:rPr lang="en-US" dirty="0" err="1" smtClean="0"/>
              <a:t>OpenNebula</a:t>
            </a:r>
            <a:r>
              <a:rPr lang="en-US" dirty="0"/>
              <a:t>, OpenStack, EC2, GCE, OCCI (</a:t>
            </a:r>
            <a:r>
              <a:rPr lang="en-US" dirty="0" err="1"/>
              <a:t>FedCloud</a:t>
            </a:r>
            <a:r>
              <a:rPr lang="en-US" dirty="0"/>
              <a:t>), </a:t>
            </a:r>
            <a:r>
              <a:rPr lang="en-US" dirty="0" err="1"/>
              <a:t>FogBow</a:t>
            </a:r>
            <a:r>
              <a:rPr lang="en-US" dirty="0"/>
              <a:t>, Docker, </a:t>
            </a:r>
            <a:r>
              <a:rPr lang="en-US" dirty="0" err="1"/>
              <a:t>LibVirt</a:t>
            </a:r>
            <a:r>
              <a:rPr lang="en-US" dirty="0"/>
              <a:t>.</a:t>
            </a:r>
          </a:p>
          <a:p>
            <a:r>
              <a:rPr lang="en-US" dirty="0" smtClean="0"/>
              <a:t>Powered by </a:t>
            </a:r>
            <a:r>
              <a:rPr lang="en-US" dirty="0" err="1" smtClean="0"/>
              <a:t>Ansible</a:t>
            </a:r>
            <a:r>
              <a:rPr lang="en-US" dirty="0" smtClean="0"/>
              <a:t> to deploy configurations</a:t>
            </a:r>
          </a:p>
          <a:p>
            <a:pPr lvl="1"/>
            <a:r>
              <a:rPr lang="en-US" dirty="0" smtClean="0"/>
              <a:t>Repository with recipes </a:t>
            </a:r>
            <a:r>
              <a:rPr lang="en-US" dirty="0"/>
              <a:t>for common deployments </a:t>
            </a:r>
            <a:r>
              <a:rPr lang="en-US" dirty="0" smtClean="0"/>
              <a:t>(e.g. Hadoop, </a:t>
            </a:r>
            <a:r>
              <a:rPr lang="en-US" dirty="0" err="1" smtClean="0"/>
              <a:t>Mesos</a:t>
            </a:r>
            <a:r>
              <a:rPr lang="en-US" dirty="0" smtClean="0"/>
              <a:t>, etc.)</a:t>
            </a:r>
          </a:p>
        </p:txBody>
      </p:sp>
      <p:sp>
        <p:nvSpPr>
          <p:cNvPr id="4" name="Footer Placeholder 3"/>
          <p:cNvSpPr>
            <a:spLocks noGrp="1"/>
          </p:cNvSpPr>
          <p:nvPr>
            <p:ph type="ftr" sz="quarter" idx="11"/>
          </p:nvPr>
        </p:nvSpPr>
        <p:spPr/>
        <p:txBody>
          <a:bodyPr/>
          <a:lstStyle/>
          <a:p>
            <a:endParaRPr lang="en-GB" dirty="0"/>
          </a:p>
        </p:txBody>
      </p:sp>
    </p:spTree>
    <p:extLst>
      <p:ext uri="{BB962C8B-B14F-4D97-AF65-F5344CB8AC3E}">
        <p14:creationId xmlns:p14="http://schemas.microsoft.com/office/powerpoint/2010/main" val="21212448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 in </a:t>
            </a:r>
            <a:r>
              <a:rPr lang="en-US" dirty="0" err="1" smtClean="0"/>
              <a:t>FedCloud</a:t>
            </a:r>
            <a:endParaRPr lang="en-US" dirty="0"/>
          </a:p>
        </p:txBody>
      </p:sp>
      <p:sp>
        <p:nvSpPr>
          <p:cNvPr id="3" name="Content Placeholder 2"/>
          <p:cNvSpPr>
            <a:spLocks noGrp="1"/>
          </p:cNvSpPr>
          <p:nvPr>
            <p:ph sz="half" idx="2"/>
          </p:nvPr>
        </p:nvSpPr>
        <p:spPr/>
        <p:txBody>
          <a:bodyPr/>
          <a:lstStyle/>
          <a:p>
            <a:r>
              <a:rPr lang="en-US" dirty="0" smtClean="0"/>
              <a:t>Develop/Adopt recipes for configuration management tools (mostly </a:t>
            </a:r>
            <a:r>
              <a:rPr lang="en-US" dirty="0" err="1" smtClean="0"/>
              <a:t>Ansible</a:t>
            </a:r>
            <a:r>
              <a:rPr lang="en-US" dirty="0" smtClean="0"/>
              <a:t>)</a:t>
            </a:r>
          </a:p>
          <a:p>
            <a:pPr lvl="1"/>
            <a:r>
              <a:rPr lang="en-US" dirty="0" smtClean="0"/>
              <a:t>Deploy Swarm, Kubernetes and </a:t>
            </a:r>
            <a:r>
              <a:rPr lang="en-US" dirty="0" err="1" smtClean="0"/>
              <a:t>Mesos</a:t>
            </a:r>
            <a:endParaRPr lang="en-US" dirty="0" smtClean="0"/>
          </a:p>
          <a:p>
            <a:r>
              <a:rPr lang="en-US" dirty="0" smtClean="0"/>
              <a:t>Ongoing Assessment of </a:t>
            </a:r>
            <a:r>
              <a:rPr lang="en-US" dirty="0"/>
              <a:t>Infrastructure </a:t>
            </a:r>
            <a:r>
              <a:rPr lang="en-US" dirty="0" smtClean="0"/>
              <a:t>provisioning automation tools</a:t>
            </a:r>
          </a:p>
          <a:p>
            <a:r>
              <a:rPr lang="en-US" dirty="0" smtClean="0"/>
              <a:t>Some features of the orchestrators rely on third-party services not yet available on </a:t>
            </a:r>
            <a:r>
              <a:rPr lang="en-US" dirty="0" err="1" smtClean="0"/>
              <a:t>FedCloud</a:t>
            </a:r>
            <a:r>
              <a:rPr lang="en-US" dirty="0" smtClean="0"/>
              <a:t> (e.g. Load Balancer Service type in Kubernetes)</a:t>
            </a:r>
          </a:p>
          <a:p>
            <a:pPr lvl="1"/>
            <a:r>
              <a:rPr lang="en-US" dirty="0" smtClean="0"/>
              <a:t>Ongoing investigation on how to support them</a:t>
            </a:r>
            <a:endParaRPr lang="en-US" dirty="0"/>
          </a:p>
        </p:txBody>
      </p:sp>
      <p:sp>
        <p:nvSpPr>
          <p:cNvPr id="4" name="Footer Placeholder 3"/>
          <p:cNvSpPr>
            <a:spLocks noGrp="1"/>
          </p:cNvSpPr>
          <p:nvPr>
            <p:ph type="ftr" sz="quarter" idx="11"/>
          </p:nvPr>
        </p:nvSpPr>
        <p:spPr/>
        <p:txBody>
          <a:bodyPr/>
          <a:lstStyle/>
          <a:p>
            <a:endParaRPr lang="en-GB" dirty="0"/>
          </a:p>
        </p:txBody>
      </p:sp>
    </p:spTree>
    <p:extLst>
      <p:ext uri="{BB962C8B-B14F-4D97-AF65-F5344CB8AC3E}">
        <p14:creationId xmlns:p14="http://schemas.microsoft.com/office/powerpoint/2010/main" val="12765586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15504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GB" dirty="0" smtClean="0"/>
              <a:t>Containers</a:t>
            </a:r>
            <a:endParaRPr lang="en-GB" dirty="0"/>
          </a:p>
        </p:txBody>
      </p:sp>
      <p:sp>
        <p:nvSpPr>
          <p:cNvPr id="3" name="Marcador de contenido 2"/>
          <p:cNvSpPr>
            <a:spLocks noGrp="1"/>
          </p:cNvSpPr>
          <p:nvPr>
            <p:ph sz="half" idx="2"/>
          </p:nvPr>
        </p:nvSpPr>
        <p:spPr/>
        <p:txBody>
          <a:bodyPr/>
          <a:lstStyle/>
          <a:p>
            <a:r>
              <a:rPr lang="en-GB" dirty="0" smtClean="0"/>
              <a:t>Containers provide virtualisation </a:t>
            </a:r>
            <a:r>
              <a:rPr lang="en-GB" dirty="0"/>
              <a:t>at the OS level</a:t>
            </a:r>
          </a:p>
          <a:p>
            <a:pPr lvl="1"/>
            <a:r>
              <a:rPr lang="en-GB" dirty="0" smtClean="0"/>
              <a:t>Same </a:t>
            </a:r>
            <a:r>
              <a:rPr lang="en-GB" dirty="0"/>
              <a:t>kernel, isolated user-</a:t>
            </a:r>
            <a:r>
              <a:rPr lang="en-GB" dirty="0" smtClean="0"/>
              <a:t>space</a:t>
            </a:r>
          </a:p>
          <a:p>
            <a:pPr lvl="1"/>
            <a:r>
              <a:rPr lang="en-GB" dirty="0" smtClean="0"/>
              <a:t>Faster deployment, less overhead, easier migration…</a:t>
            </a:r>
            <a:endParaRPr lang="en-GB" dirty="0"/>
          </a:p>
          <a:p>
            <a:pPr marL="457200" lvl="1" indent="0">
              <a:buNone/>
            </a:pPr>
            <a:endParaRPr lang="en-GB" dirty="0"/>
          </a:p>
          <a:p>
            <a:endParaRPr lang="en-GB" dirty="0"/>
          </a:p>
        </p:txBody>
      </p:sp>
      <p:sp>
        <p:nvSpPr>
          <p:cNvPr id="31" name="Cerrar llave 30"/>
          <p:cNvSpPr/>
          <p:nvPr/>
        </p:nvSpPr>
        <p:spPr>
          <a:xfrm flipH="1">
            <a:off x="683568" y="3032956"/>
            <a:ext cx="221443" cy="1584176"/>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32" name="CuadroTexto 31"/>
          <p:cNvSpPr txBox="1"/>
          <p:nvPr/>
        </p:nvSpPr>
        <p:spPr>
          <a:xfrm>
            <a:off x="75709" y="3657166"/>
            <a:ext cx="607859" cy="335756"/>
          </a:xfrm>
          <a:prstGeom prst="rect">
            <a:avLst/>
          </a:prstGeom>
          <a:noFill/>
        </p:spPr>
        <p:txBody>
          <a:bodyPr wrap="none" rtlCol="0">
            <a:spAutoFit/>
          </a:bodyPr>
          <a:lstStyle/>
          <a:p>
            <a:r>
              <a:rPr lang="en-GB" dirty="0" smtClean="0"/>
              <a:t>VMs</a:t>
            </a:r>
            <a:endParaRPr lang="en-GB" dirty="0"/>
          </a:p>
        </p:txBody>
      </p:sp>
      <p:sp>
        <p:nvSpPr>
          <p:cNvPr id="33" name="Cerrar llave 32"/>
          <p:cNvSpPr/>
          <p:nvPr/>
        </p:nvSpPr>
        <p:spPr>
          <a:xfrm>
            <a:off x="8064435" y="3007036"/>
            <a:ext cx="277361" cy="1060528"/>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34" name="CuadroTexto 33"/>
          <p:cNvSpPr txBox="1"/>
          <p:nvPr/>
        </p:nvSpPr>
        <p:spPr>
          <a:xfrm>
            <a:off x="8391587" y="2996952"/>
            <a:ext cx="461665" cy="1080697"/>
          </a:xfrm>
          <a:prstGeom prst="rect">
            <a:avLst/>
          </a:prstGeom>
          <a:noFill/>
        </p:spPr>
        <p:txBody>
          <a:bodyPr vert="vert270" wrap="none" rtlCol="0">
            <a:spAutoFit/>
          </a:bodyPr>
          <a:lstStyle/>
          <a:p>
            <a:r>
              <a:rPr lang="en-GB" dirty="0" smtClean="0"/>
              <a:t>containers</a:t>
            </a:r>
            <a:endParaRPr lang="en-GB" dirty="0"/>
          </a:p>
        </p:txBody>
      </p:sp>
      <p:sp>
        <p:nvSpPr>
          <p:cNvPr id="10" name="Rounded Rectangle 9"/>
          <p:cNvSpPr/>
          <p:nvPr/>
        </p:nvSpPr>
        <p:spPr>
          <a:xfrm>
            <a:off x="1096273" y="5805264"/>
            <a:ext cx="2467615" cy="468052"/>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t>Server</a:t>
            </a:r>
            <a:endParaRPr lang="en-US" dirty="0"/>
          </a:p>
        </p:txBody>
      </p:sp>
      <p:sp>
        <p:nvSpPr>
          <p:cNvPr id="43" name="Rounded Rectangle 42"/>
          <p:cNvSpPr/>
          <p:nvPr/>
        </p:nvSpPr>
        <p:spPr>
          <a:xfrm>
            <a:off x="1096273" y="5253202"/>
            <a:ext cx="2467615" cy="468052"/>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smtClean="0"/>
              <a:t>Host OS</a:t>
            </a:r>
            <a:endParaRPr lang="en-US" dirty="0"/>
          </a:p>
        </p:txBody>
      </p:sp>
      <p:sp>
        <p:nvSpPr>
          <p:cNvPr id="44" name="Rounded Rectangle 43"/>
          <p:cNvSpPr/>
          <p:nvPr/>
        </p:nvSpPr>
        <p:spPr>
          <a:xfrm>
            <a:off x="1096273" y="4701141"/>
            <a:ext cx="2467615" cy="4680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Hypervisor</a:t>
            </a:r>
            <a:endParaRPr lang="en-US" dirty="0"/>
          </a:p>
        </p:txBody>
      </p:sp>
      <p:grpSp>
        <p:nvGrpSpPr>
          <p:cNvPr id="13" name="Group 12"/>
          <p:cNvGrpSpPr/>
          <p:nvPr/>
        </p:nvGrpSpPr>
        <p:grpSpPr>
          <a:xfrm>
            <a:off x="1093108" y="3032956"/>
            <a:ext cx="2452701" cy="1584176"/>
            <a:chOff x="792624" y="3032956"/>
            <a:chExt cx="2452701" cy="1584176"/>
          </a:xfrm>
        </p:grpSpPr>
        <p:grpSp>
          <p:nvGrpSpPr>
            <p:cNvPr id="11" name="Group 10"/>
            <p:cNvGrpSpPr/>
            <p:nvPr/>
          </p:nvGrpSpPr>
          <p:grpSpPr>
            <a:xfrm>
              <a:off x="792624" y="3032956"/>
              <a:ext cx="1146356" cy="1584176"/>
              <a:chOff x="792624" y="3032956"/>
              <a:chExt cx="1146356" cy="1584176"/>
            </a:xfrm>
          </p:grpSpPr>
          <p:sp>
            <p:nvSpPr>
              <p:cNvPr id="45" name="Rounded Rectangle 44"/>
              <p:cNvSpPr/>
              <p:nvPr/>
            </p:nvSpPr>
            <p:spPr>
              <a:xfrm>
                <a:off x="792624" y="4149080"/>
                <a:ext cx="1146356" cy="46805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mtClean="0"/>
                  <a:t>Guest OS</a:t>
                </a:r>
                <a:endParaRPr lang="en-US" dirty="0"/>
              </a:p>
            </p:txBody>
          </p:sp>
          <p:sp>
            <p:nvSpPr>
              <p:cNvPr id="48" name="Rounded Rectangle 47"/>
              <p:cNvSpPr/>
              <p:nvPr/>
            </p:nvSpPr>
            <p:spPr>
              <a:xfrm>
                <a:off x="792624" y="3591018"/>
                <a:ext cx="1146356" cy="46805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l</a:t>
                </a:r>
                <a:r>
                  <a:rPr lang="en-US" dirty="0" smtClean="0"/>
                  <a:t>ibs/bins</a:t>
                </a:r>
                <a:endParaRPr lang="en-US" dirty="0"/>
              </a:p>
            </p:txBody>
          </p:sp>
          <p:sp>
            <p:nvSpPr>
              <p:cNvPr id="49" name="Rounded Rectangle 48"/>
              <p:cNvSpPr/>
              <p:nvPr/>
            </p:nvSpPr>
            <p:spPr>
              <a:xfrm>
                <a:off x="792624" y="3032956"/>
                <a:ext cx="1146356" cy="46805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t>App A</a:t>
                </a:r>
                <a:endParaRPr lang="en-US" dirty="0"/>
              </a:p>
            </p:txBody>
          </p:sp>
        </p:grpSp>
        <p:grpSp>
          <p:nvGrpSpPr>
            <p:cNvPr id="12" name="Group 11"/>
            <p:cNvGrpSpPr/>
            <p:nvPr/>
          </p:nvGrpSpPr>
          <p:grpSpPr>
            <a:xfrm>
              <a:off x="2098969" y="3032956"/>
              <a:ext cx="1146356" cy="1584176"/>
              <a:chOff x="2098969" y="3032956"/>
              <a:chExt cx="1146356" cy="1584176"/>
            </a:xfrm>
          </p:grpSpPr>
          <p:sp>
            <p:nvSpPr>
              <p:cNvPr id="46" name="Rounded Rectangle 45"/>
              <p:cNvSpPr/>
              <p:nvPr/>
            </p:nvSpPr>
            <p:spPr>
              <a:xfrm>
                <a:off x="2098969" y="4149080"/>
                <a:ext cx="1146356" cy="46805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t>Guest OS</a:t>
                </a:r>
                <a:endParaRPr lang="en-US" dirty="0"/>
              </a:p>
            </p:txBody>
          </p:sp>
          <p:sp>
            <p:nvSpPr>
              <p:cNvPr id="47" name="Rounded Rectangle 46"/>
              <p:cNvSpPr/>
              <p:nvPr/>
            </p:nvSpPr>
            <p:spPr>
              <a:xfrm>
                <a:off x="2098969" y="3591018"/>
                <a:ext cx="1146356" cy="46805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l</a:t>
                </a:r>
                <a:r>
                  <a:rPr lang="en-US" dirty="0" smtClean="0"/>
                  <a:t>ibs/bins</a:t>
                </a:r>
                <a:endParaRPr lang="en-US" dirty="0"/>
              </a:p>
            </p:txBody>
          </p:sp>
          <p:sp>
            <p:nvSpPr>
              <p:cNvPr id="50" name="Rounded Rectangle 49"/>
              <p:cNvSpPr/>
              <p:nvPr/>
            </p:nvSpPr>
            <p:spPr>
              <a:xfrm>
                <a:off x="2098969" y="3032956"/>
                <a:ext cx="1146356" cy="46805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t>App B</a:t>
                </a:r>
                <a:endParaRPr lang="en-US" dirty="0"/>
              </a:p>
            </p:txBody>
          </p:sp>
        </p:grpSp>
      </p:grpSp>
      <p:sp>
        <p:nvSpPr>
          <p:cNvPr id="51" name="Rounded Rectangle 50"/>
          <p:cNvSpPr/>
          <p:nvPr/>
        </p:nvSpPr>
        <p:spPr>
          <a:xfrm>
            <a:off x="5454910" y="5805264"/>
            <a:ext cx="2467615" cy="468052"/>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t>Server</a:t>
            </a:r>
            <a:endParaRPr lang="en-US" dirty="0"/>
          </a:p>
        </p:txBody>
      </p:sp>
      <p:sp>
        <p:nvSpPr>
          <p:cNvPr id="52" name="Rounded Rectangle 51"/>
          <p:cNvSpPr/>
          <p:nvPr/>
        </p:nvSpPr>
        <p:spPr>
          <a:xfrm>
            <a:off x="5454910" y="5253202"/>
            <a:ext cx="2467615" cy="468052"/>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smtClean="0"/>
              <a:t>Host OS</a:t>
            </a:r>
            <a:endParaRPr lang="en-US" dirty="0"/>
          </a:p>
        </p:txBody>
      </p:sp>
      <p:sp>
        <p:nvSpPr>
          <p:cNvPr id="53" name="Rounded Rectangle 52"/>
          <p:cNvSpPr/>
          <p:nvPr/>
        </p:nvSpPr>
        <p:spPr>
          <a:xfrm>
            <a:off x="5454910" y="4701141"/>
            <a:ext cx="2467615" cy="468052"/>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Docker Engine</a:t>
            </a:r>
            <a:endParaRPr lang="en-US" dirty="0"/>
          </a:p>
        </p:txBody>
      </p:sp>
      <p:grpSp>
        <p:nvGrpSpPr>
          <p:cNvPr id="54" name="Group 53"/>
          <p:cNvGrpSpPr/>
          <p:nvPr/>
        </p:nvGrpSpPr>
        <p:grpSpPr>
          <a:xfrm>
            <a:off x="5451745" y="3032956"/>
            <a:ext cx="2452701" cy="1026114"/>
            <a:chOff x="792624" y="3032956"/>
            <a:chExt cx="2452701" cy="1026114"/>
          </a:xfrm>
        </p:grpSpPr>
        <p:grpSp>
          <p:nvGrpSpPr>
            <p:cNvPr id="55" name="Group 54"/>
            <p:cNvGrpSpPr/>
            <p:nvPr/>
          </p:nvGrpSpPr>
          <p:grpSpPr>
            <a:xfrm>
              <a:off x="792624" y="3032956"/>
              <a:ext cx="1146356" cy="1026114"/>
              <a:chOff x="792624" y="3032956"/>
              <a:chExt cx="1146356" cy="1026114"/>
            </a:xfrm>
          </p:grpSpPr>
          <p:sp>
            <p:nvSpPr>
              <p:cNvPr id="61" name="Rounded Rectangle 60"/>
              <p:cNvSpPr/>
              <p:nvPr/>
            </p:nvSpPr>
            <p:spPr>
              <a:xfrm>
                <a:off x="792624" y="3591018"/>
                <a:ext cx="1146356" cy="46805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l</a:t>
                </a:r>
                <a:r>
                  <a:rPr lang="en-US" dirty="0" smtClean="0"/>
                  <a:t>ibs/bins</a:t>
                </a:r>
                <a:endParaRPr lang="en-US" dirty="0"/>
              </a:p>
            </p:txBody>
          </p:sp>
          <p:sp>
            <p:nvSpPr>
              <p:cNvPr id="62" name="Rounded Rectangle 61"/>
              <p:cNvSpPr/>
              <p:nvPr/>
            </p:nvSpPr>
            <p:spPr>
              <a:xfrm>
                <a:off x="792624" y="3032956"/>
                <a:ext cx="1146356" cy="46805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t>App A</a:t>
                </a:r>
                <a:endParaRPr lang="en-US" dirty="0"/>
              </a:p>
            </p:txBody>
          </p:sp>
        </p:grpSp>
        <p:grpSp>
          <p:nvGrpSpPr>
            <p:cNvPr id="56" name="Group 55"/>
            <p:cNvGrpSpPr/>
            <p:nvPr/>
          </p:nvGrpSpPr>
          <p:grpSpPr>
            <a:xfrm>
              <a:off x="2098969" y="3032956"/>
              <a:ext cx="1146356" cy="1026114"/>
              <a:chOff x="2098969" y="3032956"/>
              <a:chExt cx="1146356" cy="1026114"/>
            </a:xfrm>
          </p:grpSpPr>
          <p:sp>
            <p:nvSpPr>
              <p:cNvPr id="58" name="Rounded Rectangle 57"/>
              <p:cNvSpPr/>
              <p:nvPr/>
            </p:nvSpPr>
            <p:spPr>
              <a:xfrm>
                <a:off x="2098969" y="3591018"/>
                <a:ext cx="1146356" cy="46805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l</a:t>
                </a:r>
                <a:r>
                  <a:rPr lang="en-US" dirty="0" smtClean="0"/>
                  <a:t>ibs/bins</a:t>
                </a:r>
                <a:endParaRPr lang="en-US" dirty="0"/>
              </a:p>
            </p:txBody>
          </p:sp>
          <p:sp>
            <p:nvSpPr>
              <p:cNvPr id="59" name="Rounded Rectangle 58"/>
              <p:cNvSpPr/>
              <p:nvPr/>
            </p:nvSpPr>
            <p:spPr>
              <a:xfrm>
                <a:off x="2098969" y="3032956"/>
                <a:ext cx="1146356" cy="46805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t>App B</a:t>
                </a:r>
                <a:endParaRPr lang="en-US" dirty="0"/>
              </a:p>
            </p:txBody>
          </p:sp>
        </p:grpSp>
      </p:grpSp>
      <p:sp>
        <p:nvSpPr>
          <p:cNvPr id="14" name="Rounded Rectangular Callout 13"/>
          <p:cNvSpPr/>
          <p:nvPr/>
        </p:nvSpPr>
        <p:spPr>
          <a:xfrm>
            <a:off x="3923928" y="3657166"/>
            <a:ext cx="1777070" cy="1043975"/>
          </a:xfrm>
          <a:prstGeom prst="wedgeRoundRectCallout">
            <a:avLst>
              <a:gd name="adj1" fmla="val -69086"/>
              <a:gd name="adj2" fmla="val -4102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smtClean="0"/>
              <a:t>MONOLITHIC </a:t>
            </a:r>
          </a:p>
          <a:p>
            <a:r>
              <a:rPr lang="en-US" sz="1400" b="1" dirty="0" smtClean="0"/>
              <a:t>SLOW TO BOOT </a:t>
            </a:r>
          </a:p>
          <a:p>
            <a:r>
              <a:rPr lang="en-US" sz="1400" b="1" dirty="0" smtClean="0"/>
              <a:t>HEAVY </a:t>
            </a:r>
            <a:r>
              <a:rPr lang="en-US" sz="1400" b="1" dirty="0"/>
              <a:t>OVERHEAD </a:t>
            </a:r>
            <a:endParaRPr lang="en-US" sz="1400" dirty="0">
              <a:effectLst/>
            </a:endParaRPr>
          </a:p>
        </p:txBody>
      </p:sp>
      <p:sp>
        <p:nvSpPr>
          <p:cNvPr id="15" name="Rectangle 14"/>
          <p:cNvSpPr/>
          <p:nvPr/>
        </p:nvSpPr>
        <p:spPr>
          <a:xfrm>
            <a:off x="2349662" y="2996952"/>
            <a:ext cx="1245938" cy="170418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976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ssolve">
                                      <p:cBhvr>
                                        <p:cTn id="7" dur="500"/>
                                        <p:tgtEl>
                                          <p:spTgt spid="1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dissolve">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GB" dirty="0" smtClean="0"/>
              <a:t>Containers</a:t>
            </a:r>
            <a:endParaRPr lang="en-GB" dirty="0"/>
          </a:p>
        </p:txBody>
      </p:sp>
      <p:sp>
        <p:nvSpPr>
          <p:cNvPr id="3" name="Marcador de contenido 2"/>
          <p:cNvSpPr>
            <a:spLocks noGrp="1"/>
          </p:cNvSpPr>
          <p:nvPr>
            <p:ph sz="half" idx="2"/>
          </p:nvPr>
        </p:nvSpPr>
        <p:spPr/>
        <p:txBody>
          <a:bodyPr/>
          <a:lstStyle/>
          <a:p>
            <a:r>
              <a:rPr lang="en-GB" dirty="0" smtClean="0"/>
              <a:t>Containers provide virtualisation </a:t>
            </a:r>
            <a:r>
              <a:rPr lang="en-GB" dirty="0"/>
              <a:t>at the OS level</a:t>
            </a:r>
          </a:p>
          <a:p>
            <a:pPr lvl="1"/>
            <a:r>
              <a:rPr lang="en-GB" dirty="0" smtClean="0"/>
              <a:t>Same </a:t>
            </a:r>
            <a:r>
              <a:rPr lang="en-GB" dirty="0"/>
              <a:t>kernel, isolated user-</a:t>
            </a:r>
            <a:r>
              <a:rPr lang="en-GB" dirty="0" smtClean="0"/>
              <a:t>space</a:t>
            </a:r>
          </a:p>
          <a:p>
            <a:pPr lvl="1"/>
            <a:r>
              <a:rPr lang="en-GB" dirty="0" smtClean="0"/>
              <a:t>Faster deployment, less overhead, easier migration…</a:t>
            </a:r>
            <a:endParaRPr lang="en-GB" dirty="0"/>
          </a:p>
          <a:p>
            <a:pPr marL="457200" lvl="1" indent="0">
              <a:buNone/>
            </a:pPr>
            <a:endParaRPr lang="en-GB" dirty="0"/>
          </a:p>
          <a:p>
            <a:endParaRPr lang="en-GB" dirty="0"/>
          </a:p>
        </p:txBody>
      </p:sp>
      <p:sp>
        <p:nvSpPr>
          <p:cNvPr id="31" name="Cerrar llave 30"/>
          <p:cNvSpPr/>
          <p:nvPr/>
        </p:nvSpPr>
        <p:spPr>
          <a:xfrm flipH="1">
            <a:off x="683568" y="3032956"/>
            <a:ext cx="221443" cy="1584176"/>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32" name="CuadroTexto 31"/>
          <p:cNvSpPr txBox="1"/>
          <p:nvPr/>
        </p:nvSpPr>
        <p:spPr>
          <a:xfrm>
            <a:off x="75709" y="3657166"/>
            <a:ext cx="607859" cy="335756"/>
          </a:xfrm>
          <a:prstGeom prst="rect">
            <a:avLst/>
          </a:prstGeom>
          <a:noFill/>
        </p:spPr>
        <p:txBody>
          <a:bodyPr wrap="none" rtlCol="0">
            <a:spAutoFit/>
          </a:bodyPr>
          <a:lstStyle/>
          <a:p>
            <a:r>
              <a:rPr lang="en-GB" dirty="0" smtClean="0"/>
              <a:t>VMs</a:t>
            </a:r>
            <a:endParaRPr lang="en-GB" dirty="0"/>
          </a:p>
        </p:txBody>
      </p:sp>
      <p:sp>
        <p:nvSpPr>
          <p:cNvPr id="33" name="Cerrar llave 32"/>
          <p:cNvSpPr/>
          <p:nvPr/>
        </p:nvSpPr>
        <p:spPr>
          <a:xfrm>
            <a:off x="8064435" y="3007036"/>
            <a:ext cx="277361" cy="1060528"/>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34" name="CuadroTexto 33"/>
          <p:cNvSpPr txBox="1"/>
          <p:nvPr/>
        </p:nvSpPr>
        <p:spPr>
          <a:xfrm>
            <a:off x="8391587" y="2996952"/>
            <a:ext cx="461665" cy="1080697"/>
          </a:xfrm>
          <a:prstGeom prst="rect">
            <a:avLst/>
          </a:prstGeom>
          <a:noFill/>
        </p:spPr>
        <p:txBody>
          <a:bodyPr vert="vert270" wrap="none" rtlCol="0">
            <a:spAutoFit/>
          </a:bodyPr>
          <a:lstStyle/>
          <a:p>
            <a:r>
              <a:rPr lang="en-GB" dirty="0" smtClean="0"/>
              <a:t>containers</a:t>
            </a:r>
            <a:endParaRPr lang="en-GB" dirty="0"/>
          </a:p>
        </p:txBody>
      </p:sp>
      <p:sp>
        <p:nvSpPr>
          <p:cNvPr id="10" name="Rounded Rectangle 9"/>
          <p:cNvSpPr/>
          <p:nvPr/>
        </p:nvSpPr>
        <p:spPr>
          <a:xfrm>
            <a:off x="1096273" y="5805264"/>
            <a:ext cx="2467615" cy="468052"/>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t>Server</a:t>
            </a:r>
            <a:endParaRPr lang="en-US" dirty="0"/>
          </a:p>
        </p:txBody>
      </p:sp>
      <p:sp>
        <p:nvSpPr>
          <p:cNvPr id="43" name="Rounded Rectangle 42"/>
          <p:cNvSpPr/>
          <p:nvPr/>
        </p:nvSpPr>
        <p:spPr>
          <a:xfrm>
            <a:off x="1096273" y="5253202"/>
            <a:ext cx="2467615" cy="468052"/>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smtClean="0"/>
              <a:t>Host OS</a:t>
            </a:r>
            <a:endParaRPr lang="en-US" dirty="0"/>
          </a:p>
        </p:txBody>
      </p:sp>
      <p:sp>
        <p:nvSpPr>
          <p:cNvPr id="44" name="Rounded Rectangle 43"/>
          <p:cNvSpPr/>
          <p:nvPr/>
        </p:nvSpPr>
        <p:spPr>
          <a:xfrm>
            <a:off x="1096273" y="4701141"/>
            <a:ext cx="2467615" cy="4680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Hypervisor</a:t>
            </a:r>
            <a:endParaRPr lang="en-US" dirty="0"/>
          </a:p>
        </p:txBody>
      </p:sp>
      <p:grpSp>
        <p:nvGrpSpPr>
          <p:cNvPr id="13" name="Group 12"/>
          <p:cNvGrpSpPr/>
          <p:nvPr/>
        </p:nvGrpSpPr>
        <p:grpSpPr>
          <a:xfrm>
            <a:off x="1093108" y="3032956"/>
            <a:ext cx="2452701" cy="1584176"/>
            <a:chOff x="792624" y="3032956"/>
            <a:chExt cx="2452701" cy="1584176"/>
          </a:xfrm>
        </p:grpSpPr>
        <p:grpSp>
          <p:nvGrpSpPr>
            <p:cNvPr id="11" name="Group 10"/>
            <p:cNvGrpSpPr/>
            <p:nvPr/>
          </p:nvGrpSpPr>
          <p:grpSpPr>
            <a:xfrm>
              <a:off x="792624" y="3032956"/>
              <a:ext cx="1146356" cy="1584176"/>
              <a:chOff x="792624" y="3032956"/>
              <a:chExt cx="1146356" cy="1584176"/>
            </a:xfrm>
          </p:grpSpPr>
          <p:sp>
            <p:nvSpPr>
              <p:cNvPr id="45" name="Rounded Rectangle 44"/>
              <p:cNvSpPr/>
              <p:nvPr/>
            </p:nvSpPr>
            <p:spPr>
              <a:xfrm>
                <a:off x="792624" y="4149080"/>
                <a:ext cx="1146356" cy="46805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mtClean="0"/>
                  <a:t>Guest OS</a:t>
                </a:r>
                <a:endParaRPr lang="en-US" dirty="0"/>
              </a:p>
            </p:txBody>
          </p:sp>
          <p:sp>
            <p:nvSpPr>
              <p:cNvPr id="48" name="Rounded Rectangle 47"/>
              <p:cNvSpPr/>
              <p:nvPr/>
            </p:nvSpPr>
            <p:spPr>
              <a:xfrm>
                <a:off x="792624" y="3591018"/>
                <a:ext cx="1146356" cy="46805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l</a:t>
                </a:r>
                <a:r>
                  <a:rPr lang="en-US" dirty="0" smtClean="0"/>
                  <a:t>ibs/bins</a:t>
                </a:r>
                <a:endParaRPr lang="en-US" dirty="0"/>
              </a:p>
            </p:txBody>
          </p:sp>
          <p:sp>
            <p:nvSpPr>
              <p:cNvPr id="49" name="Rounded Rectangle 48"/>
              <p:cNvSpPr/>
              <p:nvPr/>
            </p:nvSpPr>
            <p:spPr>
              <a:xfrm>
                <a:off x="792624" y="3032956"/>
                <a:ext cx="1146356" cy="46805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t>App A</a:t>
                </a:r>
                <a:endParaRPr lang="en-US" dirty="0"/>
              </a:p>
            </p:txBody>
          </p:sp>
        </p:grpSp>
        <p:grpSp>
          <p:nvGrpSpPr>
            <p:cNvPr id="12" name="Group 11"/>
            <p:cNvGrpSpPr/>
            <p:nvPr/>
          </p:nvGrpSpPr>
          <p:grpSpPr>
            <a:xfrm>
              <a:off x="2098969" y="3032956"/>
              <a:ext cx="1146356" cy="1584176"/>
              <a:chOff x="2098969" y="3032956"/>
              <a:chExt cx="1146356" cy="1584176"/>
            </a:xfrm>
          </p:grpSpPr>
          <p:sp>
            <p:nvSpPr>
              <p:cNvPr id="46" name="Rounded Rectangle 45"/>
              <p:cNvSpPr/>
              <p:nvPr/>
            </p:nvSpPr>
            <p:spPr>
              <a:xfrm>
                <a:off x="2098969" y="4149080"/>
                <a:ext cx="1146356" cy="46805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t>Guest OS</a:t>
                </a:r>
                <a:endParaRPr lang="en-US" dirty="0"/>
              </a:p>
            </p:txBody>
          </p:sp>
          <p:sp>
            <p:nvSpPr>
              <p:cNvPr id="47" name="Rounded Rectangle 46"/>
              <p:cNvSpPr/>
              <p:nvPr/>
            </p:nvSpPr>
            <p:spPr>
              <a:xfrm>
                <a:off x="2098969" y="3591018"/>
                <a:ext cx="1146356" cy="46805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l</a:t>
                </a:r>
                <a:r>
                  <a:rPr lang="en-US" dirty="0" smtClean="0"/>
                  <a:t>ibs/bins</a:t>
                </a:r>
                <a:endParaRPr lang="en-US" dirty="0"/>
              </a:p>
            </p:txBody>
          </p:sp>
          <p:sp>
            <p:nvSpPr>
              <p:cNvPr id="50" name="Rounded Rectangle 49"/>
              <p:cNvSpPr/>
              <p:nvPr/>
            </p:nvSpPr>
            <p:spPr>
              <a:xfrm>
                <a:off x="2098969" y="3032956"/>
                <a:ext cx="1146356" cy="46805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t>App B</a:t>
                </a:r>
                <a:endParaRPr lang="en-US" dirty="0"/>
              </a:p>
            </p:txBody>
          </p:sp>
        </p:grpSp>
      </p:grpSp>
      <p:sp>
        <p:nvSpPr>
          <p:cNvPr id="51" name="Rounded Rectangle 50"/>
          <p:cNvSpPr/>
          <p:nvPr/>
        </p:nvSpPr>
        <p:spPr>
          <a:xfrm>
            <a:off x="5454910" y="5805264"/>
            <a:ext cx="2467615" cy="468052"/>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t>Server</a:t>
            </a:r>
            <a:endParaRPr lang="en-US" dirty="0"/>
          </a:p>
        </p:txBody>
      </p:sp>
      <p:sp>
        <p:nvSpPr>
          <p:cNvPr id="52" name="Rounded Rectangle 51"/>
          <p:cNvSpPr/>
          <p:nvPr/>
        </p:nvSpPr>
        <p:spPr>
          <a:xfrm>
            <a:off x="5454910" y="5253202"/>
            <a:ext cx="2467615" cy="468052"/>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smtClean="0"/>
              <a:t>Host OS</a:t>
            </a:r>
            <a:endParaRPr lang="en-US" dirty="0"/>
          </a:p>
        </p:txBody>
      </p:sp>
      <p:sp>
        <p:nvSpPr>
          <p:cNvPr id="53" name="Rounded Rectangle 52"/>
          <p:cNvSpPr/>
          <p:nvPr/>
        </p:nvSpPr>
        <p:spPr>
          <a:xfrm>
            <a:off x="5454910" y="4701141"/>
            <a:ext cx="2467615" cy="468052"/>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Docker Engine</a:t>
            </a:r>
            <a:endParaRPr lang="en-US" dirty="0"/>
          </a:p>
        </p:txBody>
      </p:sp>
      <p:grpSp>
        <p:nvGrpSpPr>
          <p:cNvPr id="55" name="Group 54"/>
          <p:cNvGrpSpPr/>
          <p:nvPr/>
        </p:nvGrpSpPr>
        <p:grpSpPr>
          <a:xfrm>
            <a:off x="5464085" y="3032956"/>
            <a:ext cx="1146356" cy="1026114"/>
            <a:chOff x="792624" y="3032956"/>
            <a:chExt cx="1146356" cy="1026114"/>
          </a:xfrm>
        </p:grpSpPr>
        <p:sp>
          <p:nvSpPr>
            <p:cNvPr id="61" name="Rounded Rectangle 60"/>
            <p:cNvSpPr/>
            <p:nvPr/>
          </p:nvSpPr>
          <p:spPr>
            <a:xfrm>
              <a:off x="792624" y="3591018"/>
              <a:ext cx="1146356" cy="46805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l</a:t>
              </a:r>
              <a:r>
                <a:rPr lang="en-US" dirty="0" smtClean="0"/>
                <a:t>ibs/bins</a:t>
              </a:r>
              <a:endParaRPr lang="en-US" dirty="0"/>
            </a:p>
          </p:txBody>
        </p:sp>
        <p:sp>
          <p:nvSpPr>
            <p:cNvPr id="62" name="Rounded Rectangle 61"/>
            <p:cNvSpPr/>
            <p:nvPr/>
          </p:nvSpPr>
          <p:spPr>
            <a:xfrm>
              <a:off x="792624" y="3032956"/>
              <a:ext cx="1146356" cy="46805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t>App A</a:t>
              </a:r>
              <a:endParaRPr lang="en-US" dirty="0"/>
            </a:p>
          </p:txBody>
        </p:sp>
      </p:grpSp>
      <p:grpSp>
        <p:nvGrpSpPr>
          <p:cNvPr id="56" name="Group 55"/>
          <p:cNvGrpSpPr/>
          <p:nvPr/>
        </p:nvGrpSpPr>
        <p:grpSpPr>
          <a:xfrm>
            <a:off x="6758090" y="3032956"/>
            <a:ext cx="1146356" cy="1026114"/>
            <a:chOff x="2098969" y="3032956"/>
            <a:chExt cx="1146356" cy="1026114"/>
          </a:xfrm>
        </p:grpSpPr>
        <p:sp>
          <p:nvSpPr>
            <p:cNvPr id="58" name="Rounded Rectangle 57"/>
            <p:cNvSpPr/>
            <p:nvPr/>
          </p:nvSpPr>
          <p:spPr>
            <a:xfrm>
              <a:off x="2098969" y="3591018"/>
              <a:ext cx="1146356" cy="46805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l</a:t>
              </a:r>
              <a:r>
                <a:rPr lang="en-US" dirty="0" smtClean="0"/>
                <a:t>ibs/bins</a:t>
              </a:r>
              <a:endParaRPr lang="en-US" dirty="0"/>
            </a:p>
          </p:txBody>
        </p:sp>
        <p:sp>
          <p:nvSpPr>
            <p:cNvPr id="59" name="Rounded Rectangle 58"/>
            <p:cNvSpPr/>
            <p:nvPr/>
          </p:nvSpPr>
          <p:spPr>
            <a:xfrm>
              <a:off x="2098969" y="3032956"/>
              <a:ext cx="1146356" cy="46805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t>App B</a:t>
              </a:r>
              <a:endParaRPr lang="en-US" dirty="0"/>
            </a:p>
          </p:txBody>
        </p:sp>
      </p:grpSp>
      <p:sp>
        <p:nvSpPr>
          <p:cNvPr id="14" name="Rounded Rectangular Callout 13"/>
          <p:cNvSpPr/>
          <p:nvPr/>
        </p:nvSpPr>
        <p:spPr>
          <a:xfrm>
            <a:off x="3399775" y="3657166"/>
            <a:ext cx="1777070" cy="1043975"/>
          </a:xfrm>
          <a:prstGeom prst="wedgeRoundRectCallout">
            <a:avLst>
              <a:gd name="adj1" fmla="val 66849"/>
              <a:gd name="adj2" fmla="val -4887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t>LIGHTWEIGHT ISOLATED PORTABLE EFFICIENT </a:t>
            </a:r>
            <a:endParaRPr lang="en-US" sz="1400" dirty="0">
              <a:effectLst/>
            </a:endParaRPr>
          </a:p>
        </p:txBody>
      </p:sp>
      <p:sp>
        <p:nvSpPr>
          <p:cNvPr id="15" name="Rectangle 14"/>
          <p:cNvSpPr/>
          <p:nvPr/>
        </p:nvSpPr>
        <p:spPr>
          <a:xfrm>
            <a:off x="5414294" y="3011566"/>
            <a:ext cx="1245938" cy="106608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9090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500"/>
                                        <p:tgtEl>
                                          <p:spTgt spid="1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dissolve">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GB" dirty="0" err="1" smtClean="0"/>
              <a:t>Docker</a:t>
            </a:r>
            <a:endParaRPr lang="en-GB" dirty="0"/>
          </a:p>
        </p:txBody>
      </p:sp>
      <p:sp>
        <p:nvSpPr>
          <p:cNvPr id="3" name="Marcador de contenido 2"/>
          <p:cNvSpPr>
            <a:spLocks noGrp="1"/>
          </p:cNvSpPr>
          <p:nvPr>
            <p:ph sz="half" idx="2"/>
          </p:nvPr>
        </p:nvSpPr>
        <p:spPr/>
        <p:txBody>
          <a:bodyPr/>
          <a:lstStyle/>
          <a:p>
            <a:r>
              <a:rPr lang="en-GB" dirty="0" smtClean="0"/>
              <a:t>“Open-platform for building, shipping and running distributed applications”</a:t>
            </a:r>
          </a:p>
          <a:p>
            <a:endParaRPr lang="en-GB" dirty="0" smtClean="0"/>
          </a:p>
          <a:p>
            <a:pPr marL="0" indent="0">
              <a:buNone/>
            </a:pPr>
            <a:endParaRPr lang="en-GB" dirty="0" smtClean="0"/>
          </a:p>
          <a:p>
            <a:endParaRPr lang="en-GB" dirty="0" smtClean="0"/>
          </a:p>
          <a:p>
            <a:r>
              <a:rPr lang="en-GB" dirty="0" err="1" smtClean="0"/>
              <a:t>Docker</a:t>
            </a:r>
            <a:r>
              <a:rPr lang="en-GB" dirty="0" smtClean="0"/>
              <a:t> commoditizes containers</a:t>
            </a:r>
          </a:p>
          <a:p>
            <a:pPr lvl="1"/>
            <a:r>
              <a:rPr lang="en-GB" dirty="0" smtClean="0"/>
              <a:t>Hides and automates container management process</a:t>
            </a:r>
          </a:p>
          <a:p>
            <a:pPr lvl="1"/>
            <a:r>
              <a:rPr lang="en-GB" dirty="0" smtClean="0"/>
              <a:t>One-command-line deployment of applications</a:t>
            </a:r>
          </a:p>
          <a:p>
            <a:pPr lvl="1"/>
            <a:r>
              <a:rPr lang="en-GB" dirty="0" smtClean="0"/>
              <a:t>Easy to move from development to production</a:t>
            </a:r>
          </a:p>
          <a:p>
            <a:pPr lvl="1"/>
            <a:r>
              <a:rPr lang="en-GB" dirty="0"/>
              <a:t>Provides ecosystem to create and share images</a:t>
            </a:r>
          </a:p>
          <a:p>
            <a:pPr marL="457200" lvl="1" indent="0">
              <a:buNone/>
            </a:pPr>
            <a:endParaRPr lang="en-GB" dirty="0" smtClean="0"/>
          </a:p>
          <a:p>
            <a:pPr lvl="1"/>
            <a:endParaRPr lang="en-GB" dirty="0" smtClean="0"/>
          </a:p>
          <a:p>
            <a:pPr lvl="1"/>
            <a:endParaRPr lang="en-GB" dirty="0" smtClean="0"/>
          </a:p>
          <a:p>
            <a:pPr marL="457200" lvl="1" indent="0">
              <a:buNone/>
            </a:pPr>
            <a:endParaRPr lang="en-GB" dirty="0" smtClean="0"/>
          </a:p>
          <a:p>
            <a:endParaRPr lang="en-GB" dirty="0" smtClean="0">
              <a:sym typeface="Wingdings"/>
            </a:endParaRPr>
          </a:p>
          <a:p>
            <a:pPr lvl="1"/>
            <a:endParaRPr lang="en-GB" dirty="0"/>
          </a:p>
          <a:p>
            <a:endParaRPr lang="en-GB" dirty="0" smtClean="0"/>
          </a:p>
          <a:p>
            <a:pPr marL="0" indent="0">
              <a:buNone/>
            </a:pPr>
            <a:endParaRPr lang="en-GB" dirty="0"/>
          </a:p>
        </p:txBody>
      </p:sp>
      <p:sp>
        <p:nvSpPr>
          <p:cNvPr id="4" name="Marcador de pie de página 3"/>
          <p:cNvSpPr>
            <a:spLocks noGrp="1"/>
          </p:cNvSpPr>
          <p:nvPr>
            <p:ph type="ftr" sz="quarter" idx="11"/>
          </p:nvPr>
        </p:nvSpPr>
        <p:spPr/>
        <p:txBody>
          <a:bodyPr/>
          <a:lstStyle/>
          <a:p>
            <a:r>
              <a:rPr lang="en-GB" smtClean="0"/>
              <a:t>Insert footer here</a:t>
            </a:r>
            <a:endParaRPr lang="en-GB" dirty="0"/>
          </a:p>
        </p:txBody>
      </p:sp>
      <p:pic>
        <p:nvPicPr>
          <p:cNvPr id="6" name="Imagen 5" descr="small_h-tran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1760" y="2276872"/>
            <a:ext cx="4475144" cy="1545470"/>
          </a:xfrm>
          <a:prstGeom prst="rect">
            <a:avLst/>
          </a:prstGeom>
        </p:spPr>
      </p:pic>
    </p:spTree>
    <p:extLst>
      <p:ext uri="{BB962C8B-B14F-4D97-AF65-F5344CB8AC3E}">
        <p14:creationId xmlns:p14="http://schemas.microsoft.com/office/powerpoint/2010/main" val="17723417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Managing Docker applications</a:t>
            </a:r>
            <a:endParaRPr lang="en-US" dirty="0"/>
          </a:p>
        </p:txBody>
      </p:sp>
      <p:sp>
        <p:nvSpPr>
          <p:cNvPr id="3" name="Content Placeholder 2"/>
          <p:cNvSpPr>
            <a:spLocks noGrp="1"/>
          </p:cNvSpPr>
          <p:nvPr>
            <p:ph sz="half" idx="2"/>
          </p:nvPr>
        </p:nvSpPr>
        <p:spPr/>
        <p:txBody>
          <a:bodyPr/>
          <a:lstStyle/>
          <a:p>
            <a:r>
              <a:rPr lang="en-US" dirty="0" smtClean="0"/>
              <a:t>Applications are usually composed of several containers linked together</a:t>
            </a:r>
          </a:p>
          <a:p>
            <a:endParaRPr lang="en-US" dirty="0" smtClean="0"/>
          </a:p>
          <a:p>
            <a:r>
              <a:rPr lang="en-US" dirty="0" smtClean="0"/>
              <a:t>Docker-compose allows defining </a:t>
            </a:r>
            <a:r>
              <a:rPr lang="en-US" dirty="0"/>
              <a:t>and running multi-container </a:t>
            </a:r>
            <a:r>
              <a:rPr lang="en-US" dirty="0" smtClean="0"/>
              <a:t>applications.</a:t>
            </a:r>
          </a:p>
          <a:p>
            <a:pPr lvl="1"/>
            <a:r>
              <a:rPr lang="en-US" dirty="0" smtClean="0"/>
              <a:t>Define on a file the application’s services and dependencies</a:t>
            </a:r>
          </a:p>
          <a:p>
            <a:pPr lvl="1"/>
            <a:r>
              <a:rPr lang="en-US" dirty="0" smtClean="0"/>
              <a:t>Create/Start services with single command</a:t>
            </a:r>
          </a:p>
        </p:txBody>
      </p:sp>
      <p:sp>
        <p:nvSpPr>
          <p:cNvPr id="4" name="Footer Placeholder 3"/>
          <p:cNvSpPr>
            <a:spLocks noGrp="1"/>
          </p:cNvSpPr>
          <p:nvPr>
            <p:ph type="ftr" sz="quarter" idx="11"/>
          </p:nvPr>
        </p:nvSpPr>
        <p:spPr/>
        <p:txBody>
          <a:bodyPr/>
          <a:lstStyle/>
          <a:p>
            <a:endParaRPr lang="en-GB" dirty="0"/>
          </a:p>
        </p:txBody>
      </p:sp>
    </p:spTree>
    <p:extLst>
      <p:ext uri="{BB962C8B-B14F-4D97-AF65-F5344CB8AC3E}">
        <p14:creationId xmlns:p14="http://schemas.microsoft.com/office/powerpoint/2010/main" val="702186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Container orchestration</a:t>
            </a:r>
            <a:endParaRPr lang="en-US" dirty="0"/>
          </a:p>
        </p:txBody>
      </p:sp>
      <p:sp>
        <p:nvSpPr>
          <p:cNvPr id="4" name="Footer Placeholder 3"/>
          <p:cNvSpPr>
            <a:spLocks noGrp="1"/>
          </p:cNvSpPr>
          <p:nvPr>
            <p:ph type="ftr" sz="quarter" idx="11"/>
          </p:nvPr>
        </p:nvSpPr>
        <p:spPr/>
        <p:txBody>
          <a:bodyPr/>
          <a:lstStyle/>
          <a:p>
            <a:endParaRPr lang="en-GB"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41368" y="1801830"/>
            <a:ext cx="2351112" cy="3325330"/>
          </a:xfrm>
          <a:prstGeom prst="rect">
            <a:avLst/>
          </a:prstGeom>
        </p:spPr>
      </p:pic>
      <p:sp>
        <p:nvSpPr>
          <p:cNvPr id="9" name="Right Arrow 8"/>
          <p:cNvSpPr/>
          <p:nvPr/>
        </p:nvSpPr>
        <p:spPr>
          <a:xfrm>
            <a:off x="3112633" y="2565553"/>
            <a:ext cx="3096344" cy="17978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Container</a:t>
            </a:r>
          </a:p>
          <a:p>
            <a:pPr algn="ctr"/>
            <a:r>
              <a:rPr lang="en-US" dirty="0" smtClean="0"/>
              <a:t> Orchestrator</a:t>
            </a:r>
            <a:endParaRPr lang="en-US" dirty="0"/>
          </a:p>
        </p:txBody>
      </p:sp>
      <p:grpSp>
        <p:nvGrpSpPr>
          <p:cNvPr id="22" name="Group 21"/>
          <p:cNvGrpSpPr/>
          <p:nvPr/>
        </p:nvGrpSpPr>
        <p:grpSpPr>
          <a:xfrm>
            <a:off x="611560" y="1484784"/>
            <a:ext cx="2016224" cy="3959422"/>
            <a:chOff x="879260" y="1484784"/>
            <a:chExt cx="2016224" cy="3959422"/>
          </a:xfrm>
        </p:grpSpPr>
        <p:grpSp>
          <p:nvGrpSpPr>
            <p:cNvPr id="15" name="Group 14"/>
            <p:cNvGrpSpPr/>
            <p:nvPr/>
          </p:nvGrpSpPr>
          <p:grpSpPr>
            <a:xfrm>
              <a:off x="879260" y="1484784"/>
              <a:ext cx="2016224" cy="1728192"/>
              <a:chOff x="683568" y="1772816"/>
              <a:chExt cx="2016224" cy="1728192"/>
            </a:xfrm>
          </p:grpSpPr>
          <p:sp>
            <p:nvSpPr>
              <p:cNvPr id="14" name="Rectangle 13"/>
              <p:cNvSpPr/>
              <p:nvPr/>
            </p:nvSpPr>
            <p:spPr>
              <a:xfrm>
                <a:off x="683568" y="1772816"/>
                <a:ext cx="2016224" cy="17281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r"/>
                <a:r>
                  <a:rPr lang="en-US" dirty="0" smtClean="0"/>
                  <a:t>App A</a:t>
                </a:r>
                <a:endParaRPr lang="en-US" dirty="0"/>
              </a:p>
            </p:txBody>
          </p:sp>
          <p:sp>
            <p:nvSpPr>
              <p:cNvPr id="5" name="Rounded Rectangle 4"/>
              <p:cNvSpPr/>
              <p:nvPr/>
            </p:nvSpPr>
            <p:spPr>
              <a:xfrm>
                <a:off x="851640" y="1952503"/>
                <a:ext cx="1173832" cy="666659"/>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600" dirty="0" smtClean="0"/>
                  <a:t>Container</a:t>
                </a:r>
                <a:endParaRPr lang="en-US" sz="1600" dirty="0"/>
              </a:p>
            </p:txBody>
          </p:sp>
          <p:sp>
            <p:nvSpPr>
              <p:cNvPr id="10" name="Rounded Rectangle 9"/>
              <p:cNvSpPr/>
              <p:nvPr/>
            </p:nvSpPr>
            <p:spPr>
              <a:xfrm>
                <a:off x="1004040" y="2104903"/>
                <a:ext cx="1173832" cy="666659"/>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600" dirty="0" smtClean="0"/>
                  <a:t>Container</a:t>
                </a:r>
                <a:endParaRPr lang="en-US" sz="1600" dirty="0"/>
              </a:p>
            </p:txBody>
          </p:sp>
          <p:sp>
            <p:nvSpPr>
              <p:cNvPr id="11" name="Rounded Rectangle 10"/>
              <p:cNvSpPr/>
              <p:nvPr/>
            </p:nvSpPr>
            <p:spPr>
              <a:xfrm>
                <a:off x="1156440" y="2257303"/>
                <a:ext cx="1173832" cy="666659"/>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600" dirty="0" smtClean="0"/>
                  <a:t>Container</a:t>
                </a:r>
                <a:endParaRPr lang="en-US" sz="1600" dirty="0"/>
              </a:p>
            </p:txBody>
          </p:sp>
          <p:sp>
            <p:nvSpPr>
              <p:cNvPr id="12" name="Rounded Rectangle 11"/>
              <p:cNvSpPr/>
              <p:nvPr/>
            </p:nvSpPr>
            <p:spPr>
              <a:xfrm>
                <a:off x="1308840" y="2409703"/>
                <a:ext cx="1173832" cy="666659"/>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600" dirty="0" smtClean="0"/>
                  <a:t>Container</a:t>
                </a:r>
                <a:endParaRPr lang="en-US" sz="1600" dirty="0"/>
              </a:p>
            </p:txBody>
          </p:sp>
        </p:grpSp>
        <p:grpSp>
          <p:nvGrpSpPr>
            <p:cNvPr id="16" name="Group 15"/>
            <p:cNvGrpSpPr/>
            <p:nvPr/>
          </p:nvGrpSpPr>
          <p:grpSpPr>
            <a:xfrm>
              <a:off x="879260" y="3716014"/>
              <a:ext cx="2016224" cy="1728192"/>
              <a:chOff x="683568" y="1772816"/>
              <a:chExt cx="2016224" cy="1728192"/>
            </a:xfrm>
          </p:grpSpPr>
          <p:sp>
            <p:nvSpPr>
              <p:cNvPr id="17" name="Rectangle 16"/>
              <p:cNvSpPr/>
              <p:nvPr/>
            </p:nvSpPr>
            <p:spPr>
              <a:xfrm>
                <a:off x="683568" y="1772816"/>
                <a:ext cx="2016224" cy="17281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r"/>
                <a:r>
                  <a:rPr lang="en-US" dirty="0" smtClean="0"/>
                  <a:t>App B</a:t>
                </a:r>
                <a:endParaRPr lang="en-US" dirty="0"/>
              </a:p>
            </p:txBody>
          </p:sp>
          <p:sp>
            <p:nvSpPr>
              <p:cNvPr id="18" name="Rounded Rectangle 17"/>
              <p:cNvSpPr/>
              <p:nvPr/>
            </p:nvSpPr>
            <p:spPr>
              <a:xfrm>
                <a:off x="851640" y="1952503"/>
                <a:ext cx="1173832" cy="666659"/>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600" dirty="0" smtClean="0"/>
                  <a:t>Container</a:t>
                </a:r>
                <a:endParaRPr lang="en-US" sz="1600" dirty="0"/>
              </a:p>
            </p:txBody>
          </p:sp>
          <p:sp>
            <p:nvSpPr>
              <p:cNvPr id="19" name="Rounded Rectangle 18"/>
              <p:cNvSpPr/>
              <p:nvPr/>
            </p:nvSpPr>
            <p:spPr>
              <a:xfrm>
                <a:off x="1004040" y="2104903"/>
                <a:ext cx="1173832" cy="666659"/>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600" dirty="0" smtClean="0"/>
                  <a:t>Container</a:t>
                </a:r>
                <a:endParaRPr lang="en-US" sz="1600" dirty="0"/>
              </a:p>
            </p:txBody>
          </p:sp>
          <p:sp>
            <p:nvSpPr>
              <p:cNvPr id="20" name="Rounded Rectangle 19"/>
              <p:cNvSpPr/>
              <p:nvPr/>
            </p:nvSpPr>
            <p:spPr>
              <a:xfrm>
                <a:off x="1156440" y="2257303"/>
                <a:ext cx="1173832" cy="666659"/>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600" dirty="0" smtClean="0"/>
                  <a:t>Container</a:t>
                </a:r>
                <a:endParaRPr lang="en-US" sz="1600" dirty="0"/>
              </a:p>
            </p:txBody>
          </p:sp>
          <p:sp>
            <p:nvSpPr>
              <p:cNvPr id="21" name="Rounded Rectangle 20"/>
              <p:cNvSpPr/>
              <p:nvPr/>
            </p:nvSpPr>
            <p:spPr>
              <a:xfrm>
                <a:off x="1308840" y="2409703"/>
                <a:ext cx="1173832" cy="666659"/>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600" dirty="0" smtClean="0"/>
                  <a:t>Container</a:t>
                </a:r>
                <a:endParaRPr lang="en-US" sz="1600" dirty="0"/>
              </a:p>
            </p:txBody>
          </p:sp>
        </p:grpSp>
      </p:grpSp>
      <p:sp>
        <p:nvSpPr>
          <p:cNvPr id="23" name="TextBox 22"/>
          <p:cNvSpPr txBox="1"/>
          <p:nvPr/>
        </p:nvSpPr>
        <p:spPr>
          <a:xfrm>
            <a:off x="6672808" y="4581128"/>
            <a:ext cx="2088232" cy="369332"/>
          </a:xfrm>
          <a:prstGeom prst="rect">
            <a:avLst/>
          </a:prstGeom>
          <a:noFill/>
        </p:spPr>
        <p:txBody>
          <a:bodyPr wrap="square" rtlCol="0">
            <a:spAutoFit/>
          </a:bodyPr>
          <a:lstStyle/>
          <a:p>
            <a:pPr algn="ctr"/>
            <a:r>
              <a:rPr lang="en-US" dirty="0" smtClean="0"/>
              <a:t>Infrastructure</a:t>
            </a:r>
            <a:endParaRPr lang="en-US" dirty="0"/>
          </a:p>
        </p:txBody>
      </p:sp>
      <p:sp>
        <p:nvSpPr>
          <p:cNvPr id="25" name="Rectangle 24"/>
          <p:cNvSpPr/>
          <p:nvPr/>
        </p:nvSpPr>
        <p:spPr>
          <a:xfrm>
            <a:off x="2843808" y="4437112"/>
            <a:ext cx="3633994" cy="1754326"/>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defRPr/>
            </a:pPr>
            <a:r>
              <a:rPr lang="en-US" dirty="0"/>
              <a:t>Schedule containers to </a:t>
            </a:r>
            <a:r>
              <a:rPr lang="en-US" dirty="0" smtClean="0"/>
              <a:t>physical or virtual </a:t>
            </a:r>
            <a:r>
              <a:rPr lang="en-US" dirty="0"/>
              <a:t>machines</a:t>
            </a:r>
          </a:p>
          <a:p>
            <a:pPr>
              <a:defRPr/>
            </a:pPr>
            <a:r>
              <a:rPr lang="en-US" dirty="0"/>
              <a:t>Restart containers if they stop</a:t>
            </a:r>
          </a:p>
          <a:p>
            <a:pPr>
              <a:defRPr/>
            </a:pPr>
            <a:r>
              <a:rPr lang="en-US" dirty="0"/>
              <a:t>Provide private container network</a:t>
            </a:r>
          </a:p>
          <a:p>
            <a:pPr>
              <a:defRPr/>
            </a:pPr>
            <a:r>
              <a:rPr lang="en-US" dirty="0"/>
              <a:t>Scale up and down</a:t>
            </a:r>
          </a:p>
          <a:p>
            <a:pPr>
              <a:defRPr/>
            </a:pPr>
            <a:r>
              <a:rPr lang="en-US" dirty="0"/>
              <a:t>Service discovery</a:t>
            </a:r>
          </a:p>
        </p:txBody>
      </p:sp>
    </p:spTree>
    <p:extLst>
      <p:ext uri="{BB962C8B-B14F-4D97-AF65-F5344CB8AC3E}">
        <p14:creationId xmlns:p14="http://schemas.microsoft.com/office/powerpoint/2010/main" val="2013477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dissolve">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Kubernetes (I)</a:t>
            </a:r>
            <a:endParaRPr lang="en-US" dirty="0"/>
          </a:p>
        </p:txBody>
      </p:sp>
      <p:sp>
        <p:nvSpPr>
          <p:cNvPr id="3" name="Content Placeholder 2"/>
          <p:cNvSpPr>
            <a:spLocks noGrp="1"/>
          </p:cNvSpPr>
          <p:nvPr>
            <p:ph sz="half" idx="2"/>
          </p:nvPr>
        </p:nvSpPr>
        <p:spPr/>
        <p:txBody>
          <a:bodyPr>
            <a:normAutofit fontScale="92500" lnSpcReduction="10000"/>
          </a:bodyPr>
          <a:lstStyle/>
          <a:p>
            <a:r>
              <a:rPr lang="en-US" i="1" dirty="0"/>
              <a:t>Kubernetes is an open-source platform for automating deployment, scaling, and operations of application containers across clusters of hosts, providing container-centric infrastructure</a:t>
            </a:r>
            <a:r>
              <a:rPr lang="en-US" i="1" dirty="0" smtClean="0"/>
              <a:t>.</a:t>
            </a:r>
          </a:p>
          <a:p>
            <a:r>
              <a:rPr lang="en-US" dirty="0" smtClean="0"/>
              <a:t>Key concepts:</a:t>
            </a:r>
          </a:p>
          <a:p>
            <a:pPr lvl="1"/>
            <a:r>
              <a:rPr lang="en-US" i="1" dirty="0" smtClean="0"/>
              <a:t>Pod</a:t>
            </a:r>
            <a:r>
              <a:rPr lang="en-US" dirty="0" smtClean="0"/>
              <a:t>: group of one or more containers, shared storage and options to run the containers </a:t>
            </a:r>
          </a:p>
          <a:p>
            <a:pPr lvl="1"/>
            <a:r>
              <a:rPr lang="en-US" i="1" dirty="0" smtClean="0"/>
              <a:t>Deployment </a:t>
            </a:r>
            <a:r>
              <a:rPr lang="en-US" dirty="0" smtClean="0"/>
              <a:t>maintains </a:t>
            </a:r>
            <a:r>
              <a:rPr lang="en-US" dirty="0"/>
              <a:t>the desired count of Pods all the </a:t>
            </a:r>
            <a:r>
              <a:rPr lang="en-US" dirty="0" smtClean="0"/>
              <a:t>time</a:t>
            </a:r>
          </a:p>
          <a:p>
            <a:pPr lvl="1"/>
            <a:r>
              <a:rPr lang="en-US" i="1" dirty="0" smtClean="0"/>
              <a:t>Service: </a:t>
            </a:r>
            <a:r>
              <a:rPr lang="en-US" dirty="0" smtClean="0"/>
              <a:t>logical </a:t>
            </a:r>
            <a:r>
              <a:rPr lang="en-US" dirty="0"/>
              <a:t>set of Pods and a policy by which to access </a:t>
            </a:r>
            <a:r>
              <a:rPr lang="en-US" dirty="0" smtClean="0"/>
              <a:t>them. </a:t>
            </a:r>
          </a:p>
          <a:p>
            <a:pPr lvl="2"/>
            <a:r>
              <a:rPr lang="en-US" dirty="0" smtClean="0"/>
              <a:t>Exposed  to the exterior of the Kubernetes cluster via mapping of ports and or Load Balancing</a:t>
            </a:r>
          </a:p>
          <a:p>
            <a:pPr lvl="1"/>
            <a:r>
              <a:rPr lang="en-US" i="1" dirty="0" smtClean="0"/>
              <a:t>Job</a:t>
            </a:r>
            <a:r>
              <a:rPr lang="en-US" dirty="0" smtClean="0"/>
              <a:t>: A </a:t>
            </a:r>
            <a:r>
              <a:rPr lang="en-US" i="1" dirty="0" smtClean="0"/>
              <a:t>job</a:t>
            </a:r>
            <a:r>
              <a:rPr lang="en-US" dirty="0" smtClean="0"/>
              <a:t> creates one </a:t>
            </a:r>
            <a:r>
              <a:rPr lang="en-US" dirty="0"/>
              <a:t>or more pods </a:t>
            </a:r>
            <a:r>
              <a:rPr lang="en-US" dirty="0" smtClean="0"/>
              <a:t>and ensures that a specified </a:t>
            </a:r>
            <a:r>
              <a:rPr lang="en-US" dirty="0"/>
              <a:t>number </a:t>
            </a:r>
            <a:r>
              <a:rPr lang="en-US" dirty="0" smtClean="0"/>
              <a:t>of </a:t>
            </a:r>
            <a:r>
              <a:rPr lang="en-US" dirty="0"/>
              <a:t>them successfully terminate. </a:t>
            </a:r>
          </a:p>
          <a:p>
            <a:pPr lvl="1"/>
            <a:endParaRPr lang="en-US" dirty="0" smtClean="0"/>
          </a:p>
          <a:p>
            <a:endParaRPr lang="en-US" dirty="0"/>
          </a:p>
          <a:p>
            <a:endParaRPr lang="en-US" dirty="0"/>
          </a:p>
        </p:txBody>
      </p:sp>
      <p:sp>
        <p:nvSpPr>
          <p:cNvPr id="4" name="Footer Placeholder 3"/>
          <p:cNvSpPr>
            <a:spLocks noGrp="1"/>
          </p:cNvSpPr>
          <p:nvPr>
            <p:ph type="ftr" sz="quarter" idx="11"/>
          </p:nvPr>
        </p:nvSpPr>
        <p:spPr/>
        <p:txBody>
          <a:bodyPr/>
          <a:lstStyle/>
          <a:p>
            <a:endParaRPr lang="en-GB" dirty="0"/>
          </a:p>
        </p:txBody>
      </p:sp>
    </p:spTree>
    <p:extLst>
      <p:ext uri="{BB962C8B-B14F-4D97-AF65-F5344CB8AC3E}">
        <p14:creationId xmlns:p14="http://schemas.microsoft.com/office/powerpoint/2010/main" val="9563263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Kubernetes (II)</a:t>
            </a:r>
            <a:endParaRPr lang="en-US" dirty="0"/>
          </a:p>
        </p:txBody>
      </p:sp>
      <p:sp>
        <p:nvSpPr>
          <p:cNvPr id="4" name="Footer Placeholder 3"/>
          <p:cNvSpPr>
            <a:spLocks noGrp="1"/>
          </p:cNvSpPr>
          <p:nvPr>
            <p:ph type="ftr" sz="quarter" idx="11"/>
          </p:nvPr>
        </p:nvSpPr>
        <p:spPr/>
        <p:txBody>
          <a:bodyPr/>
          <a:lstStyle/>
          <a:p>
            <a:endParaRPr lang="en-GB" dirty="0"/>
          </a:p>
        </p:txBody>
      </p:sp>
      <p:pic>
        <p:nvPicPr>
          <p:cNvPr id="5" name="Picture 4"/>
          <p:cNvPicPr>
            <a:picLocks noChangeAspect="1"/>
          </p:cNvPicPr>
          <p:nvPr/>
        </p:nvPicPr>
        <p:blipFill>
          <a:blip r:embed="rId2"/>
          <a:stretch>
            <a:fillRect/>
          </a:stretch>
        </p:blipFill>
        <p:spPr>
          <a:xfrm>
            <a:off x="262121" y="1268760"/>
            <a:ext cx="8619758" cy="4673307"/>
          </a:xfrm>
          <a:prstGeom prst="rect">
            <a:avLst/>
          </a:prstGeom>
        </p:spPr>
      </p:pic>
      <p:sp>
        <p:nvSpPr>
          <p:cNvPr id="6" name="Rectangle 5"/>
          <p:cNvSpPr/>
          <p:nvPr/>
        </p:nvSpPr>
        <p:spPr>
          <a:xfrm>
            <a:off x="126953" y="5809250"/>
            <a:ext cx="7093525" cy="461665"/>
          </a:xfrm>
          <a:prstGeom prst="rect">
            <a:avLst/>
          </a:prstGeom>
        </p:spPr>
        <p:txBody>
          <a:bodyPr wrap="square">
            <a:spAutoFit/>
          </a:bodyPr>
          <a:lstStyle/>
          <a:p>
            <a:r>
              <a:rPr lang="en-US" sz="1200" dirty="0" smtClean="0"/>
              <a:t>Image from:</a:t>
            </a:r>
          </a:p>
          <a:p>
            <a:r>
              <a:rPr lang="en-US" sz="1200" dirty="0"/>
              <a:t>http://</a:t>
            </a:r>
            <a:r>
              <a:rPr lang="en-US" sz="1200" dirty="0" err="1" smtClean="0"/>
              <a:t>www.slideshare.net</a:t>
            </a:r>
            <a:r>
              <a:rPr lang="en-US" sz="1200" dirty="0" smtClean="0"/>
              <a:t>/KasperNissen1/google-cloud-platform-and-</a:t>
            </a:r>
            <a:r>
              <a:rPr lang="en-US" sz="1200" dirty="0" err="1" smtClean="0"/>
              <a:t>kubernetes</a:t>
            </a:r>
            <a:endParaRPr lang="en-US" sz="1200" dirty="0" smtClean="0"/>
          </a:p>
        </p:txBody>
      </p:sp>
    </p:spTree>
    <p:extLst>
      <p:ext uri="{BB962C8B-B14F-4D97-AF65-F5344CB8AC3E}">
        <p14:creationId xmlns:p14="http://schemas.microsoft.com/office/powerpoint/2010/main" val="11708547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Docker Swarm (I)</a:t>
            </a:r>
            <a:endParaRPr lang="en-US" dirty="0"/>
          </a:p>
        </p:txBody>
      </p:sp>
      <p:sp>
        <p:nvSpPr>
          <p:cNvPr id="3" name="Content Placeholder 2"/>
          <p:cNvSpPr>
            <a:spLocks noGrp="1"/>
          </p:cNvSpPr>
          <p:nvPr>
            <p:ph sz="half" idx="2"/>
          </p:nvPr>
        </p:nvSpPr>
        <p:spPr>
          <a:xfrm>
            <a:off x="467544" y="1124744"/>
            <a:ext cx="8424936" cy="4784400"/>
          </a:xfrm>
        </p:spPr>
        <p:txBody>
          <a:bodyPr/>
          <a:lstStyle/>
          <a:p>
            <a:r>
              <a:rPr lang="en-US" i="1" dirty="0"/>
              <a:t>Docker Swarm provides native clustering capabilities to turn a group of Docker engines into a single, virtual Docker Engine.</a:t>
            </a:r>
          </a:p>
        </p:txBody>
      </p:sp>
      <p:sp>
        <p:nvSpPr>
          <p:cNvPr id="4" name="Footer Placeholder 3"/>
          <p:cNvSpPr>
            <a:spLocks noGrp="1"/>
          </p:cNvSpPr>
          <p:nvPr>
            <p:ph type="ftr" sz="quarter" idx="11"/>
          </p:nvPr>
        </p:nvSpPr>
        <p:spPr/>
        <p:txBody>
          <a:bodyPr/>
          <a:lstStyle/>
          <a:p>
            <a:endParaRPr lang="en-GB" dirty="0"/>
          </a:p>
        </p:txBody>
      </p:sp>
      <p:pic>
        <p:nvPicPr>
          <p:cNvPr id="5" name="Picture 4"/>
          <p:cNvPicPr>
            <a:picLocks noChangeAspect="1"/>
          </p:cNvPicPr>
          <p:nvPr/>
        </p:nvPicPr>
        <p:blipFill>
          <a:blip r:embed="rId2"/>
          <a:stretch>
            <a:fillRect/>
          </a:stretch>
        </p:blipFill>
        <p:spPr>
          <a:xfrm>
            <a:off x="1829507" y="2492896"/>
            <a:ext cx="5484986" cy="3662107"/>
          </a:xfrm>
          <a:prstGeom prst="rect">
            <a:avLst/>
          </a:prstGeom>
        </p:spPr>
      </p:pic>
      <p:sp>
        <p:nvSpPr>
          <p:cNvPr id="6" name="TextBox 5"/>
          <p:cNvSpPr txBox="1"/>
          <p:nvPr/>
        </p:nvSpPr>
        <p:spPr>
          <a:xfrm>
            <a:off x="467544" y="5919663"/>
            <a:ext cx="7201139" cy="461665"/>
          </a:xfrm>
          <a:prstGeom prst="rect">
            <a:avLst/>
          </a:prstGeom>
          <a:noFill/>
        </p:spPr>
        <p:txBody>
          <a:bodyPr wrap="none" rtlCol="0">
            <a:spAutoFit/>
          </a:bodyPr>
          <a:lstStyle/>
          <a:p>
            <a:r>
              <a:rPr lang="en-US" sz="1200" dirty="0" smtClean="0"/>
              <a:t>Image taken from </a:t>
            </a:r>
          </a:p>
          <a:p>
            <a:r>
              <a:rPr lang="en-US" sz="1200" dirty="0"/>
              <a:t>http://</a:t>
            </a:r>
            <a:r>
              <a:rPr lang="en-US" sz="1200" dirty="0" err="1"/>
              <a:t>www.slideshare.net</a:t>
            </a:r>
            <a:r>
              <a:rPr lang="en-US" sz="1200" dirty="0"/>
              <a:t>/Docker/docker-swarmmikegoelzermvmeetup45minworkshop-02242016-1-58805924</a:t>
            </a:r>
          </a:p>
        </p:txBody>
      </p:sp>
    </p:spTree>
    <p:extLst>
      <p:ext uri="{BB962C8B-B14F-4D97-AF65-F5344CB8AC3E}">
        <p14:creationId xmlns:p14="http://schemas.microsoft.com/office/powerpoint/2010/main" val="1068554078"/>
      </p:ext>
    </p:extLst>
  </p:cSld>
  <p:clrMapOvr>
    <a:masterClrMapping/>
  </p:clrMapOvr>
  <p:timing>
    <p:tnLst>
      <p:par>
        <p:cTn id="1" dur="indefinite" restart="never" nodeType="tmRoot"/>
      </p:par>
    </p:tnLst>
  </p:timing>
</p:sld>
</file>

<file path=ppt/theme/theme1.xml><?xml version="1.0" encoding="utf-8"?>
<a:theme xmlns:a="http://schemas.openxmlformats.org/drawingml/2006/main" name="EGI powerpoint presentation v3.2">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err="1" smtClean="0"/>
        </a:defPPr>
      </a:lstStyle>
    </a:txDef>
  </a:objectDefaults>
  <a:extraClrSchemeLst/>
  <a:extLst>
    <a:ext uri="{05A4C25C-085E-4340-85A3-A5531E510DB2}">
      <thm15:themeFamily xmlns:thm15="http://schemas.microsoft.com/office/thememl/2012/main" name="Presentation1" id="{E71D875D-3EC4-F44A-A7E5-34DD16350306}" vid="{26E1A824-6628-F24F-8B72-62130D253833}"/>
    </a:ext>
  </a:extLst>
</a:theme>
</file>

<file path=ppt/theme/theme2.xml><?xml version="1.0" encoding="utf-8"?>
<a:theme xmlns:a="http://schemas.openxmlformats.org/drawingml/2006/main" name="EGI Powerpoint Presentation (body)">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E71D875D-3EC4-F44A-A7E5-34DD16350306}" vid="{CE694BD0-76B5-5F46-92B6-F2ED68DFE079}"/>
    </a:ext>
  </a:extLst>
</a:theme>
</file>

<file path=ppt/theme/theme3.xml><?xml version="1.0" encoding="utf-8"?>
<a:theme xmlns:a="http://schemas.openxmlformats.org/drawingml/2006/main" name="EGI Powerpoint Presentation (closing)">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err="1" smtClean="0"/>
        </a:defPPr>
      </a:lstStyle>
    </a:txDef>
  </a:objectDefaults>
  <a:extraClrSchemeLst/>
  <a:extLst>
    <a:ext uri="{05A4C25C-085E-4340-85A3-A5531E510DB2}">
      <thm15:themeFamily xmlns:thm15="http://schemas.microsoft.com/office/thememl/2012/main" name="Presentation1" id="{E71D875D-3EC4-F44A-A7E5-34DD16350306}" vid="{6623C6A3-768C-3B43-AFC8-AFB8E29E1B61}"/>
    </a:ext>
  </a:extLst>
</a:theme>
</file>

<file path=ppt/theme/theme4.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egi</Template>
  <TotalTime>1014</TotalTime>
  <Words>1303</Words>
  <Application>Microsoft Macintosh PowerPoint</Application>
  <PresentationFormat>On-screen Show (4:3)</PresentationFormat>
  <Paragraphs>181</Paragraphs>
  <Slides>16</Slides>
  <Notes>5</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16</vt:i4>
      </vt:variant>
    </vt:vector>
  </HeadingPairs>
  <TitlesOfParts>
    <vt:vector size="24" baseType="lpstr">
      <vt:lpstr>Calibri</vt:lpstr>
      <vt:lpstr>Segoe UI</vt:lpstr>
      <vt:lpstr>Verdana</vt:lpstr>
      <vt:lpstr>Wingdings</vt:lpstr>
      <vt:lpstr>Arial</vt:lpstr>
      <vt:lpstr>EGI powerpoint presentation v3.2</vt:lpstr>
      <vt:lpstr>EGI Powerpoint Presentation (body)</vt:lpstr>
      <vt:lpstr>EGI Powerpoint Presentation (closing)</vt:lpstr>
      <vt:lpstr>Orchestration &amp; Container Management in EGI FedCloud</vt:lpstr>
      <vt:lpstr>Containers</vt:lpstr>
      <vt:lpstr>Containers</vt:lpstr>
      <vt:lpstr>Docker</vt:lpstr>
      <vt:lpstr>Managing Docker applications</vt:lpstr>
      <vt:lpstr>Container orchestration</vt:lpstr>
      <vt:lpstr>Kubernetes (I)</vt:lpstr>
      <vt:lpstr>Kubernetes (II)</vt:lpstr>
      <vt:lpstr>Docker Swarm (I)</vt:lpstr>
      <vt:lpstr>Docker Swarm (II)</vt:lpstr>
      <vt:lpstr>Apache Mesos (I)</vt:lpstr>
      <vt:lpstr>Apache Mesos (II)</vt:lpstr>
      <vt:lpstr>Deploying the container orchestrators</vt:lpstr>
      <vt:lpstr>IM – Infrastructure Manager</vt:lpstr>
      <vt:lpstr>Next steps in FedCloud</vt:lpstr>
      <vt:lpstr>PowerPoint Presentation</vt:lpstr>
    </vt:vector>
  </TitlesOfParts>
  <Company/>
  <LinksUpToDate>false</LinksUpToDate>
  <SharedDoc>false</SharedDoc>
  <HyperlinksChanged>false</HyperlinksChanged>
  <AppVersion>15.0029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Orchestration &amp; Container Management in EGI FedCloud</dc:title>
  <dc:creator>Microsoft Office User</dc:creator>
  <cp:lastModifiedBy>Microsoft Office User</cp:lastModifiedBy>
  <cp:revision>24</cp:revision>
  <cp:lastPrinted>2016-12-21T09:02:08Z</cp:lastPrinted>
  <dcterms:created xsi:type="dcterms:W3CDTF">2016-12-15T11:54:43Z</dcterms:created>
  <dcterms:modified xsi:type="dcterms:W3CDTF">2016-12-21T09:18:26Z</dcterms:modified>
</cp:coreProperties>
</file>