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95" r:id="rId4"/>
    <p:sldId id="296" r:id="rId5"/>
    <p:sldId id="291" r:id="rId6"/>
    <p:sldId id="293" r:id="rId7"/>
    <p:sldId id="292" r:id="rId8"/>
    <p:sldId id="29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gely Sipo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802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4" autoAdjust="0"/>
    <p:restoredTop sz="83247" autoAdjust="0"/>
  </p:normalViewPr>
  <p:slideViewPr>
    <p:cSldViewPr showGuides="1">
      <p:cViewPr varScale="1">
        <p:scale>
          <a:sx n="81" d="100"/>
          <a:sy n="81" d="100"/>
        </p:scale>
        <p:origin x="19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19-12-16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Michal: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Generally we don't want to give the certificates directly to the users.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Nice example is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fedCloud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User access the VM portal which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automatically requests the proxy certificate (using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RCAuth.eu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ELIXIR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AAI) for the user and the then VM portal uses the certificate on user's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behalf.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82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54AE0-3AAC-A44A-8CF7-6613641862DF}" type="datetimeFigureOut">
              <a:rPr lang="es-ES" smtClean="0"/>
              <a:t>19/12/16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101621-1544-1A44-BDB0-C3ADD8DF6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1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54AE0-3AAC-A44A-8CF7-6613641862DF}" type="datetimeFigureOut">
              <a:rPr lang="es-ES" smtClean="0"/>
              <a:t>19/12/16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101621-1544-1A44-BDB0-C3ADD8DF6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1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12/19/16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875" TargetMode="External"/><Relationship Id="rId3" Type="http://schemas.openxmlformats.org/officeDocument/2006/relationships/hyperlink" Target="https://operations-portal.egi.eu/vo/sear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microsoft.com/office/2007/relationships/hdphoto" Target="../media/hdphoto1.wdp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ELIXIR projects to EGI VOs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NB: </a:t>
            </a:r>
          </a:p>
          <a:p>
            <a:pPr lvl="1"/>
            <a:r>
              <a:rPr lang="en-US" sz="2000" dirty="0"/>
              <a:t>VO = pool of cloud sites, each site with a pledge (dedicated or opportunistic)</a:t>
            </a:r>
          </a:p>
          <a:p>
            <a:pPr lvl="1"/>
            <a:r>
              <a:rPr lang="en-US" sz="2000" dirty="0"/>
              <a:t>EGI secures pledges with a community SLA and matching resource provider OLAs</a:t>
            </a:r>
          </a:p>
          <a:p>
            <a:pPr lvl="3"/>
            <a:r>
              <a:rPr lang="en-US" sz="1600" dirty="0"/>
              <a:t>See an example here: D4Science: </a:t>
            </a:r>
            <a:r>
              <a:rPr lang="en-US" sz="1600" dirty="0">
                <a:hlinkClick r:id="rId2"/>
              </a:rPr>
              <a:t>https://documents.egi.eu/document/2875</a:t>
            </a:r>
            <a:r>
              <a:rPr lang="en-US" sz="1600" dirty="0"/>
              <a:t> </a:t>
            </a:r>
          </a:p>
          <a:p>
            <a:pPr lvl="1"/>
            <a:r>
              <a:rPr lang="en-US" sz="2000" dirty="0"/>
              <a:t>Users can be </a:t>
            </a:r>
          </a:p>
          <a:p>
            <a:pPr lvl="2"/>
            <a:r>
              <a:rPr lang="en-US" sz="1800" dirty="0"/>
              <a:t>Members of a VO </a:t>
            </a:r>
            <a:r>
              <a:rPr lang="en-US" sz="1800" dirty="0">
                <a:sym typeface="Wingdings"/>
              </a:rPr>
              <a:t> Access all sites</a:t>
            </a:r>
          </a:p>
          <a:p>
            <a:pPr lvl="2"/>
            <a:r>
              <a:rPr lang="en-US" sz="1800" dirty="0">
                <a:sym typeface="Wingdings"/>
              </a:rPr>
              <a:t>Belong to specific VO group  </a:t>
            </a:r>
            <a:r>
              <a:rPr lang="en-US" sz="1800" dirty="0"/>
              <a:t>Specific privileges </a:t>
            </a:r>
          </a:p>
          <a:p>
            <a:pPr lvl="3"/>
            <a:r>
              <a:rPr lang="en-US" sz="1400" dirty="0"/>
              <a:t>So far “regular” and “VO manager” roles</a:t>
            </a:r>
          </a:p>
          <a:p>
            <a:pPr lvl="1"/>
            <a:r>
              <a:rPr lang="en-US" sz="2200" dirty="0"/>
              <a:t>All EGI VOs: </a:t>
            </a:r>
            <a:r>
              <a:rPr lang="en-US" sz="2200" dirty="0">
                <a:hlinkClick r:id="rId3"/>
              </a:rPr>
              <a:t>https://operations-portal.egi.eu/vo/search</a:t>
            </a:r>
            <a:r>
              <a:rPr lang="en-US" sz="2200" dirty="0"/>
              <a:t> </a:t>
            </a:r>
          </a:p>
          <a:p>
            <a:pPr lvl="2"/>
            <a:r>
              <a:rPr lang="en-US" sz="1800" dirty="0"/>
              <a:t>About 10 with SLA so far!</a:t>
            </a:r>
          </a:p>
          <a:p>
            <a:r>
              <a:rPr lang="en-US" sz="2400" dirty="0"/>
              <a:t>For ELIXIR:</a:t>
            </a:r>
          </a:p>
          <a:p>
            <a:pPr lvl="1"/>
            <a:r>
              <a:rPr lang="en-US" sz="2000" dirty="0"/>
              <a:t>1 VO, but not yet SLA-OLA: </a:t>
            </a:r>
            <a:r>
              <a:rPr lang="en-US" sz="2000" dirty="0" err="1"/>
              <a:t>vo.elixir-europe.org</a:t>
            </a:r>
            <a:endParaRPr lang="en-US" sz="2000" dirty="0"/>
          </a:p>
          <a:p>
            <a:pPr lvl="1"/>
            <a:r>
              <a:rPr lang="en-US" sz="2000" dirty="0" smtClean="0"/>
              <a:t>VO Manager: Steven Newhouse</a:t>
            </a:r>
          </a:p>
          <a:p>
            <a:pPr lvl="1"/>
            <a:r>
              <a:rPr lang="en-US" sz="2000" dirty="0" smtClean="0"/>
              <a:t>Configured </a:t>
            </a:r>
            <a:r>
              <a:rPr lang="en-US" sz="2000" dirty="0"/>
              <a:t>at CESNET, EBI, GRNET. TBD: CSC, </a:t>
            </a:r>
            <a:r>
              <a:rPr lang="en-US" sz="2000" dirty="0" err="1"/>
              <a:t>SURFSara</a:t>
            </a:r>
            <a:r>
              <a:rPr lang="en-US" sz="2000" dirty="0"/>
              <a:t>, CNRS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14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Supporting multiple projects in ELIXIR</a:t>
            </a:r>
            <a:br>
              <a:rPr lang="en-GB" dirty="0" smtClean="0"/>
            </a:br>
            <a:r>
              <a:rPr lang="en-GB" dirty="0" smtClean="0"/>
              <a:t>How this could work</a:t>
            </a:r>
            <a:r>
              <a:rPr lang="is-IS" dirty="0" smtClean="0"/>
              <a:t>…</a:t>
            </a:r>
            <a:endParaRPr lang="en-GB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395536" y="1380904"/>
            <a:ext cx="8424936" cy="4784400"/>
          </a:xfrm>
        </p:spPr>
        <p:txBody>
          <a:bodyPr>
            <a:normAutofit fontScale="70000" lnSpcReduction="20000"/>
          </a:bodyPr>
          <a:lstStyle/>
          <a:p>
            <a:pPr>
              <a:buAutoNum type="arabicPeriod"/>
            </a:pPr>
            <a:r>
              <a:rPr lang="en-GB" dirty="0" smtClean="0"/>
              <a:t>EGI and ELIXIR signs framework agreement</a:t>
            </a:r>
          </a:p>
          <a:p>
            <a:pPr lvl="1">
              <a:buAutoNum type="arabicPeriod"/>
            </a:pPr>
            <a:r>
              <a:rPr lang="en-GB" dirty="0" smtClean="0"/>
              <a:t>This would be a special SLA-OLA: Leaving it open which project (VO) ELIXIR will allocate the committed sites to</a:t>
            </a:r>
          </a:p>
          <a:p>
            <a:pPr lvl="1">
              <a:buAutoNum type="arabicPeriod"/>
            </a:pPr>
            <a:r>
              <a:rPr lang="en-GB" dirty="0" smtClean="0"/>
              <a:t>Sites do not enable any VO yet – they only reserve the capacity.</a:t>
            </a:r>
          </a:p>
          <a:p>
            <a:pPr>
              <a:buAutoNum type="arabicPeriod"/>
            </a:pPr>
            <a:r>
              <a:rPr lang="en-GB" dirty="0" smtClean="0"/>
              <a:t>Evaluation and setup of project-VOs</a:t>
            </a:r>
          </a:p>
          <a:p>
            <a:pPr lvl="1">
              <a:buAutoNum type="arabicPeriod"/>
            </a:pPr>
            <a:r>
              <a:rPr lang="en-GB" dirty="0" smtClean="0"/>
              <a:t>ELIXIR: decides about projects; defines VO names; assigns VO Managers; maps VOs to sites, Inform EGI and the sites about the decision. </a:t>
            </a:r>
          </a:p>
          <a:p>
            <a:pPr lvl="1">
              <a:buAutoNum type="arabicPeriod"/>
            </a:pPr>
            <a:r>
              <a:rPr lang="en-GB" dirty="0" smtClean="0"/>
              <a:t>ELIXIR: Registers VOs in the Operations Portal (fill online form)</a:t>
            </a:r>
          </a:p>
          <a:p>
            <a:pPr lvl="1">
              <a:buAutoNum type="arabicPeriod"/>
            </a:pPr>
            <a:r>
              <a:rPr lang="en-GB" dirty="0" smtClean="0"/>
              <a:t>Cloud providers: configure VOs and allocate capacity according to the ELIXIR specification</a:t>
            </a:r>
          </a:p>
          <a:p>
            <a:pPr>
              <a:buAutoNum type="arabicPeriod"/>
            </a:pPr>
            <a:r>
              <a:rPr lang="en-GB" dirty="0" smtClean="0"/>
              <a:t>Adding users to projects</a:t>
            </a:r>
          </a:p>
          <a:p>
            <a:pPr lvl="1">
              <a:buAutoNum type="arabicPeriod"/>
            </a:pPr>
            <a:r>
              <a:rPr lang="en-GB" dirty="0" smtClean="0"/>
              <a:t>Introduce ‘</a:t>
            </a:r>
            <a:r>
              <a:rPr lang="en-GB" dirty="0" smtClean="0">
                <a:solidFill>
                  <a:srgbClr val="FF0000"/>
                </a:solidFill>
              </a:rPr>
              <a:t>member of project X</a:t>
            </a:r>
            <a:r>
              <a:rPr lang="en-GB" dirty="0" smtClean="0"/>
              <a:t>’ attribute in ELIXIR AAI and pass this to the EGI </a:t>
            </a:r>
            <a:r>
              <a:rPr lang="en-GB" dirty="0" err="1" smtClean="0"/>
              <a:t>CheckIn</a:t>
            </a:r>
            <a:r>
              <a:rPr lang="en-GB" dirty="0" smtClean="0"/>
              <a:t> as ‘VO membership’ attribute. 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GB" dirty="0" smtClean="0"/>
              <a:t>Define ‘</a:t>
            </a:r>
            <a:r>
              <a:rPr lang="en-GB" dirty="0" smtClean="0">
                <a:solidFill>
                  <a:srgbClr val="FF0000"/>
                </a:solidFill>
              </a:rPr>
              <a:t>role A in project X</a:t>
            </a:r>
            <a:r>
              <a:rPr lang="en-GB" dirty="0" smtClean="0"/>
              <a:t>’ attribute </a:t>
            </a:r>
            <a:r>
              <a:rPr lang="en-GB" dirty="0"/>
              <a:t>in ELIXIR AAI and pass </a:t>
            </a:r>
            <a:r>
              <a:rPr lang="en-GB" dirty="0" smtClean="0"/>
              <a:t>this </a:t>
            </a:r>
            <a:r>
              <a:rPr lang="en-GB" dirty="0"/>
              <a:t>to the EGI </a:t>
            </a:r>
            <a:r>
              <a:rPr lang="en-GB" dirty="0" err="1"/>
              <a:t>CheckIn</a:t>
            </a:r>
            <a:r>
              <a:rPr lang="en-GB" dirty="0"/>
              <a:t> as ‘VO </a:t>
            </a:r>
            <a:r>
              <a:rPr lang="en-GB" dirty="0" smtClean="0"/>
              <a:t>group’ attribute </a:t>
            </a:r>
          </a:p>
          <a:p>
            <a:pPr lvl="2"/>
            <a:r>
              <a:rPr lang="en-GB" dirty="0" smtClean="0"/>
              <a:t>VO Manager role is important. This person will be able to approve project-VO members and VM images. 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GB" dirty="0"/>
              <a:t>Add </a:t>
            </a:r>
            <a:r>
              <a:rPr lang="en-GB" dirty="0" smtClean="0"/>
              <a:t>these attributes </a:t>
            </a:r>
            <a:r>
              <a:rPr lang="en-GB" dirty="0"/>
              <a:t>to </a:t>
            </a:r>
            <a:r>
              <a:rPr lang="en-GB" dirty="0" smtClean="0"/>
              <a:t>users in the ELIXIR AAI </a:t>
            </a:r>
            <a:r>
              <a:rPr lang="en-GB" dirty="0"/>
              <a:t>as appropriate</a:t>
            </a:r>
            <a:endParaRPr lang="en-GB" dirty="0" smtClean="0"/>
          </a:p>
          <a:p>
            <a:pPr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0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VOMS based flow (user with existing certificate)</a:t>
            </a:r>
            <a:endParaRPr lang="en-GB" sz="3600" dirty="0"/>
          </a:p>
        </p:txBody>
      </p:sp>
      <p:sp>
        <p:nvSpPr>
          <p:cNvPr id="4" name="Rectángulo 3"/>
          <p:cNvSpPr/>
          <p:nvPr/>
        </p:nvSpPr>
        <p:spPr>
          <a:xfrm>
            <a:off x="3891784" y="1719434"/>
            <a:ext cx="1269952" cy="614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ELIXIR AAI</a:t>
            </a:r>
            <a:endParaRPr lang="en-GB" dirty="0"/>
          </a:p>
        </p:txBody>
      </p:sp>
      <p:pic>
        <p:nvPicPr>
          <p:cNvPr id="5" name="Picture 45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367" y="1794431"/>
            <a:ext cx="432048" cy="432048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891784" y="3114398"/>
            <a:ext cx="1269952" cy="614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ELIXIR VOMS</a:t>
            </a:r>
            <a:endParaRPr lang="en-GB" dirty="0"/>
          </a:p>
        </p:txBody>
      </p:sp>
      <p:cxnSp>
        <p:nvCxnSpPr>
          <p:cNvPr id="13" name="Conector recto de flecha 12"/>
          <p:cNvCxnSpPr>
            <a:stCxn id="4" idx="2"/>
            <a:endCxn id="11" idx="0"/>
          </p:cNvCxnSpPr>
          <p:nvPr/>
        </p:nvCxnSpPr>
        <p:spPr>
          <a:xfrm>
            <a:off x="4526760" y="2333889"/>
            <a:ext cx="0" cy="78050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2255327" y="4315999"/>
            <a:ext cx="1269952" cy="614455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EGI resource</a:t>
            </a:r>
            <a:endParaRPr lang="en-GB" dirty="0"/>
          </a:p>
        </p:txBody>
      </p:sp>
      <p:cxnSp>
        <p:nvCxnSpPr>
          <p:cNvPr id="19" name="Conector recto de flecha 18"/>
          <p:cNvCxnSpPr>
            <a:stCxn id="5" idx="2"/>
            <a:endCxn id="18" idx="0"/>
          </p:cNvCxnSpPr>
          <p:nvPr/>
        </p:nvCxnSpPr>
        <p:spPr>
          <a:xfrm>
            <a:off x="1144391" y="2226479"/>
            <a:ext cx="1745912" cy="20895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8" idx="3"/>
            <a:endCxn id="11" idx="2"/>
          </p:cNvCxnSpPr>
          <p:nvPr/>
        </p:nvCxnSpPr>
        <p:spPr>
          <a:xfrm flipV="1">
            <a:off x="3525279" y="3728853"/>
            <a:ext cx="1001481" cy="894374"/>
          </a:xfrm>
          <a:prstGeom prst="line">
            <a:avLst/>
          </a:prstGeom>
          <a:ln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4023171" y="4008222"/>
            <a:ext cx="1261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VOMS configuration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13547" y="3352801"/>
            <a:ext cx="164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Access resources with proxy </a:t>
            </a:r>
          </a:p>
        </p:txBody>
      </p:sp>
      <p:cxnSp>
        <p:nvCxnSpPr>
          <p:cNvPr id="16" name="Conector recto de flecha 15"/>
          <p:cNvCxnSpPr>
            <a:stCxn id="5" idx="3"/>
            <a:endCxn id="11" idx="1"/>
          </p:cNvCxnSpPr>
          <p:nvPr/>
        </p:nvCxnSpPr>
        <p:spPr>
          <a:xfrm>
            <a:off x="1360415" y="2010455"/>
            <a:ext cx="2531369" cy="14111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2144327" y="1810637"/>
            <a:ext cx="1342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  <a:r>
              <a:rPr lang="en-GB" sz="1400" dirty="0" smtClean="0"/>
              <a:t>. Request proxy certificate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5945648" y="1333583"/>
            <a:ext cx="2836740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OFFLINE: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rgbClr val="FF0000"/>
                </a:solidFill>
              </a:rPr>
              <a:t>User registers DN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User request membership to VO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Elixir Manager approves </a:t>
            </a:r>
            <a:r>
              <a:rPr lang="en-GB" sz="1400" dirty="0" smtClean="0"/>
              <a:t>request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ELIXIR AAI includes user DN in VOMS</a:t>
            </a:r>
          </a:p>
        </p:txBody>
      </p:sp>
      <p:cxnSp>
        <p:nvCxnSpPr>
          <p:cNvPr id="22" name="Conector recto de flecha 21"/>
          <p:cNvCxnSpPr>
            <a:stCxn id="21" idx="1"/>
          </p:cNvCxnSpPr>
          <p:nvPr/>
        </p:nvCxnSpPr>
        <p:spPr>
          <a:xfrm flipH="1" flipV="1">
            <a:off x="5161736" y="2026662"/>
            <a:ext cx="783912" cy="2148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8407" y="1478724"/>
            <a:ext cx="209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Web Portal/User Interface</a:t>
            </a:r>
            <a:endParaRPr lang="en-US" sz="1400" dirty="0"/>
          </a:p>
        </p:txBody>
      </p:sp>
      <p:sp>
        <p:nvSpPr>
          <p:cNvPr id="3" name="&quot;No&quot; Symbol 2"/>
          <p:cNvSpPr/>
          <p:nvPr/>
        </p:nvSpPr>
        <p:spPr>
          <a:xfrm>
            <a:off x="1416777" y="871833"/>
            <a:ext cx="5409369" cy="4961936"/>
          </a:xfrm>
          <a:prstGeom prst="noSmoking">
            <a:avLst>
              <a:gd name="adj" fmla="val 5066"/>
            </a:avLst>
          </a:prstGeom>
          <a:solidFill>
            <a:srgbClr val="FE5802">
              <a:alpha val="60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7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424936" cy="85010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VOMS based flow</a:t>
            </a:r>
            <a:br>
              <a:rPr lang="en-GB" sz="3600" dirty="0" smtClean="0"/>
            </a:br>
            <a:r>
              <a:rPr lang="en-GB" sz="3600" dirty="0" smtClean="0"/>
              <a:t>(user without certificate)</a:t>
            </a:r>
            <a:endParaRPr lang="en-GB" sz="3600" dirty="0"/>
          </a:p>
        </p:txBody>
      </p:sp>
      <p:sp>
        <p:nvSpPr>
          <p:cNvPr id="4" name="Rectángulo 3"/>
          <p:cNvSpPr/>
          <p:nvPr/>
        </p:nvSpPr>
        <p:spPr>
          <a:xfrm>
            <a:off x="3891784" y="1719434"/>
            <a:ext cx="1269952" cy="614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ELIXIR AAI</a:t>
            </a:r>
            <a:endParaRPr lang="en-GB" dirty="0"/>
          </a:p>
        </p:txBody>
      </p:sp>
      <p:pic>
        <p:nvPicPr>
          <p:cNvPr id="5" name="Picture 45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373" y="1794431"/>
            <a:ext cx="432048" cy="432048"/>
          </a:xfrm>
          <a:prstGeom prst="rect">
            <a:avLst/>
          </a:prstGeom>
        </p:spPr>
      </p:pic>
      <p:cxnSp>
        <p:nvCxnSpPr>
          <p:cNvPr id="7" name="Conector recto de flecha 6"/>
          <p:cNvCxnSpPr>
            <a:stCxn id="5" idx="3"/>
            <a:endCxn id="4" idx="1"/>
          </p:cNvCxnSpPr>
          <p:nvPr/>
        </p:nvCxnSpPr>
        <p:spPr>
          <a:xfrm>
            <a:off x="1398421" y="2010455"/>
            <a:ext cx="2493363" cy="1620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645102" y="2571318"/>
            <a:ext cx="2343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Request user proxy to VOMS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891784" y="3114398"/>
            <a:ext cx="1269952" cy="614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ELIXIR VOMS</a:t>
            </a:r>
            <a:endParaRPr lang="en-GB" dirty="0"/>
          </a:p>
        </p:txBody>
      </p:sp>
      <p:cxnSp>
        <p:nvCxnSpPr>
          <p:cNvPr id="13" name="Conector recto de flecha 12"/>
          <p:cNvCxnSpPr>
            <a:stCxn id="4" idx="2"/>
            <a:endCxn id="11" idx="0"/>
          </p:cNvCxnSpPr>
          <p:nvPr/>
        </p:nvCxnSpPr>
        <p:spPr>
          <a:xfrm>
            <a:off x="4526760" y="2333889"/>
            <a:ext cx="0" cy="78050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534624" y="2062347"/>
            <a:ext cx="2277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1. Request proxy of project 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255327" y="4315999"/>
            <a:ext cx="1269952" cy="614455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EGI resource</a:t>
            </a:r>
            <a:endParaRPr lang="en-GB" dirty="0"/>
          </a:p>
        </p:txBody>
      </p:sp>
      <p:cxnSp>
        <p:nvCxnSpPr>
          <p:cNvPr id="19" name="Conector recto de flecha 18"/>
          <p:cNvCxnSpPr>
            <a:stCxn id="5" idx="2"/>
            <a:endCxn id="18" idx="0"/>
          </p:cNvCxnSpPr>
          <p:nvPr/>
        </p:nvCxnSpPr>
        <p:spPr>
          <a:xfrm>
            <a:off x="1182397" y="2226479"/>
            <a:ext cx="1707906" cy="20895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8" idx="3"/>
            <a:endCxn id="11" idx="2"/>
          </p:cNvCxnSpPr>
          <p:nvPr/>
        </p:nvCxnSpPr>
        <p:spPr>
          <a:xfrm flipV="1">
            <a:off x="3525279" y="3728853"/>
            <a:ext cx="1001481" cy="894374"/>
          </a:xfrm>
          <a:prstGeom prst="line">
            <a:avLst/>
          </a:prstGeom>
          <a:ln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4023171" y="4008222"/>
            <a:ext cx="1261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VOMS configuration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13547" y="3352801"/>
            <a:ext cx="164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  <a:r>
              <a:rPr lang="en-GB" sz="1400" dirty="0" smtClean="0"/>
              <a:t>. Access resources with proxy 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14314" y="5359082"/>
            <a:ext cx="759001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Still unknown: what is the method for obtaining the proxy from the ELIXIR AAI?</a:t>
            </a:r>
          </a:p>
          <a:p>
            <a:r>
              <a:rPr lang="en-GB" dirty="0" smtClean="0"/>
              <a:t>(See email [</a:t>
            </a:r>
            <a:r>
              <a:rPr lang="en-GB" dirty="0" err="1" smtClean="0"/>
              <a:t>Perun</a:t>
            </a:r>
            <a:r>
              <a:rPr lang="en-GB" dirty="0" smtClean="0"/>
              <a:t> #177791] PERUN for </a:t>
            </a:r>
            <a:r>
              <a:rPr lang="en-GB" dirty="0" err="1" smtClean="0"/>
              <a:t>vo.elixir-europe.org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7" name="Rectángulo 26"/>
          <p:cNvSpPr/>
          <p:nvPr/>
        </p:nvSpPr>
        <p:spPr>
          <a:xfrm>
            <a:off x="5807810" y="1196752"/>
            <a:ext cx="3228686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Generate </a:t>
            </a:r>
            <a:r>
              <a:rPr lang="en-GB" sz="1400" dirty="0"/>
              <a:t>unique user </a:t>
            </a:r>
            <a:r>
              <a:rPr lang="en-GB" sz="1400" dirty="0" smtClean="0"/>
              <a:t>DN (during user registration)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OFFLINE: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User request membership to VO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ELIXIR Manager </a:t>
            </a:r>
            <a:r>
              <a:rPr lang="en-GB" sz="1400" dirty="0"/>
              <a:t>approves </a:t>
            </a:r>
            <a:r>
              <a:rPr lang="en-GB" sz="1400" dirty="0" smtClean="0"/>
              <a:t>request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ELIXIR AAI includes user DN in VOMS</a:t>
            </a:r>
            <a:endParaRPr lang="en-GB" sz="1400" dirty="0"/>
          </a:p>
        </p:txBody>
      </p:sp>
      <p:cxnSp>
        <p:nvCxnSpPr>
          <p:cNvPr id="30" name="Conector recto de flecha 29"/>
          <p:cNvCxnSpPr>
            <a:stCxn id="27" idx="1"/>
            <a:endCxn id="4" idx="3"/>
          </p:cNvCxnSpPr>
          <p:nvPr/>
        </p:nvCxnSpPr>
        <p:spPr>
          <a:xfrm flipH="1">
            <a:off x="5161736" y="1996971"/>
            <a:ext cx="646074" cy="296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8407" y="1478724"/>
            <a:ext cx="209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Web Portal/User Interface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06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-27384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EGI </a:t>
            </a:r>
            <a:r>
              <a:rPr lang="en-GB" sz="3600" dirty="0" err="1" smtClean="0"/>
              <a:t>CheckIn</a:t>
            </a:r>
            <a:r>
              <a:rPr lang="en-GB" sz="3600" dirty="0" smtClean="0"/>
              <a:t> based flow</a:t>
            </a:r>
            <a:endParaRPr lang="en-GB" sz="3600" dirty="0"/>
          </a:p>
        </p:txBody>
      </p:sp>
      <p:sp>
        <p:nvSpPr>
          <p:cNvPr id="4" name="Rectángulo 3"/>
          <p:cNvSpPr/>
          <p:nvPr/>
        </p:nvSpPr>
        <p:spPr>
          <a:xfrm>
            <a:off x="4703010" y="1343124"/>
            <a:ext cx="1269952" cy="614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ELIXIR AAI</a:t>
            </a:r>
            <a:endParaRPr lang="en-GB" dirty="0"/>
          </a:p>
        </p:txBody>
      </p:sp>
      <p:pic>
        <p:nvPicPr>
          <p:cNvPr id="5" name="Picture 45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663" y="1434327"/>
            <a:ext cx="432048" cy="432048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4703003" y="2738088"/>
            <a:ext cx="1269952" cy="614455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EGI </a:t>
            </a:r>
            <a:r>
              <a:rPr lang="en-GB" dirty="0" err="1" smtClean="0"/>
              <a:t>CheckIn</a:t>
            </a:r>
            <a:endParaRPr lang="en-GB" dirty="0"/>
          </a:p>
        </p:txBody>
      </p:sp>
      <p:cxnSp>
        <p:nvCxnSpPr>
          <p:cNvPr id="13" name="Conector recto de flecha 12"/>
          <p:cNvCxnSpPr>
            <a:stCxn id="4" idx="2"/>
            <a:endCxn id="11" idx="0"/>
          </p:cNvCxnSpPr>
          <p:nvPr/>
        </p:nvCxnSpPr>
        <p:spPr>
          <a:xfrm flipH="1">
            <a:off x="5337979" y="1957579"/>
            <a:ext cx="7" cy="780509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2255327" y="3939689"/>
            <a:ext cx="1269952" cy="614455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EGI resource</a:t>
            </a:r>
            <a:endParaRPr lang="en-GB" dirty="0"/>
          </a:p>
        </p:txBody>
      </p:sp>
      <p:cxnSp>
        <p:nvCxnSpPr>
          <p:cNvPr id="19" name="Conector recto de flecha 18"/>
          <p:cNvCxnSpPr>
            <a:stCxn id="5" idx="2"/>
            <a:endCxn id="18" idx="0"/>
          </p:cNvCxnSpPr>
          <p:nvPr/>
        </p:nvCxnSpPr>
        <p:spPr>
          <a:xfrm>
            <a:off x="862687" y="1866375"/>
            <a:ext cx="2027616" cy="20733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899592" y="3052690"/>
            <a:ext cx="164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  <a:r>
              <a:rPr lang="en-GB" sz="1400" dirty="0" smtClean="0"/>
              <a:t>. User request access to service</a:t>
            </a:r>
          </a:p>
        </p:txBody>
      </p:sp>
      <p:cxnSp>
        <p:nvCxnSpPr>
          <p:cNvPr id="16" name="Conector recto de flecha 15"/>
          <p:cNvCxnSpPr>
            <a:stCxn id="5" idx="3"/>
            <a:endCxn id="4" idx="1"/>
          </p:cNvCxnSpPr>
          <p:nvPr/>
        </p:nvCxnSpPr>
        <p:spPr>
          <a:xfrm>
            <a:off x="1078711" y="1650351"/>
            <a:ext cx="3624299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907704" y="1377342"/>
            <a:ext cx="2343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  <a:r>
              <a:rPr lang="en-GB" sz="1400" dirty="0" smtClean="0"/>
              <a:t>. User redirected to ELIXIR AAI, enters credentials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6228184" y="849551"/>
            <a:ext cx="2843808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OFFLINE: </a:t>
            </a:r>
          </a:p>
          <a:p>
            <a:pPr marL="180975" indent="-180975">
              <a:buFont typeface="+mj-lt"/>
              <a:buAutoNum type="arabicPeriod"/>
            </a:pPr>
            <a:r>
              <a:rPr lang="en-GB" sz="1400" dirty="0" smtClean="0"/>
              <a:t>User registers for ELIXIR account</a:t>
            </a:r>
          </a:p>
          <a:p>
            <a:pPr marL="180975" indent="-180975">
              <a:buFont typeface="+mj-lt"/>
              <a:buAutoNum type="arabicPeriod"/>
            </a:pPr>
            <a:r>
              <a:rPr lang="en-GB" sz="1400" dirty="0" smtClean="0"/>
              <a:t>User request project-VO membership</a:t>
            </a:r>
          </a:p>
          <a:p>
            <a:pPr marL="180975" indent="-180975">
              <a:buFont typeface="+mj-lt"/>
              <a:buAutoNum type="arabicPeriod"/>
            </a:pPr>
            <a:r>
              <a:rPr lang="en-GB" sz="1400" dirty="0" smtClean="0"/>
              <a:t>VO Manager approves request</a:t>
            </a:r>
          </a:p>
        </p:txBody>
      </p:sp>
      <p:cxnSp>
        <p:nvCxnSpPr>
          <p:cNvPr id="22" name="Conector recto de flecha 21"/>
          <p:cNvCxnSpPr>
            <a:stCxn id="21" idx="1"/>
            <a:endCxn id="4" idx="3"/>
          </p:cNvCxnSpPr>
          <p:nvPr/>
        </p:nvCxnSpPr>
        <p:spPr>
          <a:xfrm flipH="1">
            <a:off x="5972962" y="1434327"/>
            <a:ext cx="255222" cy="2160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5" idx="2"/>
            <a:endCxn id="11" idx="1"/>
          </p:cNvCxnSpPr>
          <p:nvPr/>
        </p:nvCxnSpPr>
        <p:spPr>
          <a:xfrm>
            <a:off x="862687" y="1866375"/>
            <a:ext cx="3840316" cy="1178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2296743" y="2674066"/>
            <a:ext cx="14999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User redirected to EGI </a:t>
            </a:r>
            <a:r>
              <a:rPr lang="en-GB" sz="1400" dirty="0" err="1" smtClean="0"/>
              <a:t>CheckIn</a:t>
            </a:r>
            <a:r>
              <a:rPr lang="en-GB" sz="1400" dirty="0" smtClean="0"/>
              <a:t>, selects ELIXIR AAI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439227" y="1958459"/>
            <a:ext cx="2166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  <a:r>
              <a:rPr lang="en-GB" sz="1400" dirty="0" smtClean="0"/>
              <a:t>. EGI </a:t>
            </a:r>
            <a:r>
              <a:rPr lang="en-GB" sz="1400" dirty="0" err="1" smtClean="0"/>
              <a:t>CheckIn</a:t>
            </a:r>
            <a:r>
              <a:rPr lang="en-GB" sz="1400" dirty="0" smtClean="0"/>
              <a:t> requests attributes about the user (projects belonging to)</a:t>
            </a:r>
          </a:p>
        </p:txBody>
      </p:sp>
      <p:cxnSp>
        <p:nvCxnSpPr>
          <p:cNvPr id="36" name="Conector recto de flecha 35"/>
          <p:cNvCxnSpPr>
            <a:stCxn id="11" idx="2"/>
            <a:endCxn id="18" idx="3"/>
          </p:cNvCxnSpPr>
          <p:nvPr/>
        </p:nvCxnSpPr>
        <p:spPr>
          <a:xfrm flipH="1">
            <a:off x="3525279" y="3352543"/>
            <a:ext cx="1812700" cy="89437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4503115" y="3659770"/>
            <a:ext cx="36306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</a:t>
            </a:r>
            <a:r>
              <a:rPr lang="en-GB" sz="1400" dirty="0" smtClean="0"/>
              <a:t>. EGI </a:t>
            </a:r>
            <a:r>
              <a:rPr lang="en-GB" sz="1400" dirty="0" err="1" smtClean="0"/>
              <a:t>CheckIn</a:t>
            </a:r>
            <a:r>
              <a:rPr lang="en-GB" sz="1400" dirty="0" smtClean="0"/>
              <a:t> returns user OIDC claims with user information: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User id, user email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err="1" smtClean="0"/>
              <a:t>LoA</a:t>
            </a:r>
            <a:endParaRPr lang="en-GB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Everything else (including projects from ELIXIR AAI)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621770" y="5161928"/>
            <a:ext cx="8162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Resources to </a:t>
            </a:r>
            <a:r>
              <a:rPr lang="en-GB" sz="1400" dirty="0"/>
              <a:t>map to the local elixir group users </a:t>
            </a:r>
            <a:r>
              <a:rPr lang="en-GB" sz="1400" dirty="0" smtClean="0"/>
              <a:t>rom EGI </a:t>
            </a:r>
            <a:r>
              <a:rPr lang="en-GB" sz="1400" dirty="0" err="1" smtClean="0"/>
              <a:t>CheckIn</a:t>
            </a:r>
            <a:r>
              <a:rPr lang="en-GB" sz="1400" dirty="0" smtClean="0"/>
              <a:t> with any claim of the form 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err="1" smtClean="0">
                <a:latin typeface="Courier" charset="0"/>
              </a:rPr>
              <a:t>urn:mace:egi.eu:elixir-europe.org</a:t>
            </a:r>
            <a:r>
              <a:rPr lang="en-US" sz="1400" dirty="0" smtClean="0">
                <a:latin typeface="Courier" charset="0"/>
              </a:rPr>
              <a:t>:*@</a:t>
            </a:r>
            <a:r>
              <a:rPr lang="en-US" sz="1400" smtClean="0">
                <a:latin typeface="Courier" charset="0"/>
              </a:rPr>
              <a:t>vo.elixir-europe.org</a:t>
            </a:r>
            <a:endParaRPr lang="en-US" sz="1400" dirty="0" smtClean="0">
              <a:latin typeface="Courier" charset="0"/>
            </a:endParaRPr>
          </a:p>
          <a:p>
            <a:endParaRPr lang="en-GB" sz="1400" dirty="0"/>
          </a:p>
          <a:p>
            <a:r>
              <a:rPr lang="en-GB" sz="1400" dirty="0" smtClean="0"/>
              <a:t>Other ELIXIR projects to define similar claims to be exported to the EGI AAI.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-6465" y="1223174"/>
            <a:ext cx="16981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Web Portal/User Interface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134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3827</TotalTime>
  <Words>645</Words>
  <Application>Microsoft Macintosh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Courier</vt:lpstr>
      <vt:lpstr>Segoe UI</vt:lpstr>
      <vt:lpstr>Verdana</vt:lpstr>
      <vt:lpstr>Wingdings</vt:lpstr>
      <vt:lpstr>Arial</vt:lpstr>
      <vt:lpstr>Engage</vt:lpstr>
      <vt:lpstr>EGI Powerpoint Presentation (body)</vt:lpstr>
      <vt:lpstr>EGI Powerpoint Presentation (closing)</vt:lpstr>
      <vt:lpstr>Mapping ELIXIR projects to EGI VOs</vt:lpstr>
      <vt:lpstr>Current setup</vt:lpstr>
      <vt:lpstr>Supporting multiple projects in ELIXIR How this could work…</vt:lpstr>
      <vt:lpstr>VOMS based flow (user with existing certificate)</vt:lpstr>
      <vt:lpstr>VOMS based flow (user without certificate)</vt:lpstr>
      <vt:lpstr>EGI CheckIn based flow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Microsoft Office User</cp:lastModifiedBy>
  <cp:revision>23</cp:revision>
  <dcterms:created xsi:type="dcterms:W3CDTF">2015-05-07T09:24:15Z</dcterms:created>
  <dcterms:modified xsi:type="dcterms:W3CDTF">2016-12-19T11:47:58Z</dcterms:modified>
</cp:coreProperties>
</file>