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7"/>
  </p:notesMasterIdLst>
  <p:handoutMasterIdLst>
    <p:handoutMasterId r:id="rId28"/>
  </p:handoutMasterIdLst>
  <p:sldIdLst>
    <p:sldId id="280" r:id="rId4"/>
    <p:sldId id="311" r:id="rId5"/>
    <p:sldId id="291" r:id="rId6"/>
    <p:sldId id="295" r:id="rId7"/>
    <p:sldId id="296" r:id="rId8"/>
    <p:sldId id="304" r:id="rId9"/>
    <p:sldId id="307" r:id="rId10"/>
    <p:sldId id="292" r:id="rId11"/>
    <p:sldId id="297" r:id="rId12"/>
    <p:sldId id="310" r:id="rId13"/>
    <p:sldId id="293" r:id="rId14"/>
    <p:sldId id="303" r:id="rId15"/>
    <p:sldId id="300" r:id="rId16"/>
    <p:sldId id="301" r:id="rId17"/>
    <p:sldId id="312" r:id="rId18"/>
    <p:sldId id="313" r:id="rId19"/>
    <p:sldId id="308" r:id="rId20"/>
    <p:sldId id="298" r:id="rId21"/>
    <p:sldId id="299" r:id="rId22"/>
    <p:sldId id="294" r:id="rId23"/>
    <p:sldId id="302" r:id="rId24"/>
    <p:sldId id="306" r:id="rId25"/>
    <p:sldId id="284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B22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 autoAdjust="0"/>
    <p:restoredTop sz="94745" autoAdjust="0"/>
  </p:normalViewPr>
  <p:slideViewPr>
    <p:cSldViewPr showGuides="1">
      <p:cViewPr varScale="1">
        <p:scale>
          <a:sx n="98" d="100"/>
          <a:sy n="98" d="100"/>
        </p:scale>
        <p:origin x="-1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4F8FA-390F-8D4B-B42E-9C611518CDFE}" type="doc">
      <dgm:prSet loTypeId="urn:microsoft.com/office/officeart/2005/8/layout/hProcess11" loCatId="" qsTypeId="urn:microsoft.com/office/officeart/2005/8/quickstyle/simple4" qsCatId="simple" csTypeId="urn:microsoft.com/office/officeart/2005/8/colors/accent1_2" csCatId="accent1" phldr="1"/>
      <dgm:spPr/>
    </dgm:pt>
    <dgm:pt modelId="{C17AC432-495A-F64D-9B8C-4CA388F11544}">
      <dgm:prSet phldrT="[Text]"/>
      <dgm:spPr/>
      <dgm:t>
        <a:bodyPr/>
        <a:lstStyle/>
        <a:p>
          <a:r>
            <a:rPr lang="en-US" dirty="0" smtClean="0"/>
            <a:t>2015/06 Start of JRA1.1</a:t>
          </a:r>
          <a:endParaRPr lang="en-US" dirty="0"/>
        </a:p>
      </dgm:t>
    </dgm:pt>
    <dgm:pt modelId="{188794BC-4932-E848-937C-A48A29121509}" type="parTrans" cxnId="{C206774F-BF2C-5B4D-9D93-80A685E8D419}">
      <dgm:prSet/>
      <dgm:spPr/>
      <dgm:t>
        <a:bodyPr/>
        <a:lstStyle/>
        <a:p>
          <a:endParaRPr lang="en-US"/>
        </a:p>
      </dgm:t>
    </dgm:pt>
    <dgm:pt modelId="{BFCBFE4F-C90A-B245-9B7E-563B891DB44F}" type="sibTrans" cxnId="{C206774F-BF2C-5B4D-9D93-80A685E8D419}">
      <dgm:prSet/>
      <dgm:spPr/>
      <dgm:t>
        <a:bodyPr/>
        <a:lstStyle/>
        <a:p>
          <a:endParaRPr lang="en-US"/>
        </a:p>
      </dgm:t>
    </dgm:pt>
    <dgm:pt modelId="{488B595C-0A70-1A4A-AA73-9870F08AE169}">
      <dgm:prSet phldrT="[Text]"/>
      <dgm:spPr/>
      <dgm:t>
        <a:bodyPr/>
        <a:lstStyle/>
        <a:p>
          <a:r>
            <a:rPr lang="en-US" dirty="0" smtClean="0"/>
            <a:t>2015/.. Architecture design</a:t>
          </a:r>
          <a:endParaRPr lang="en-US" dirty="0"/>
        </a:p>
      </dgm:t>
    </dgm:pt>
    <dgm:pt modelId="{0B1DE390-6424-7B40-9213-3BA36BA53FAC}" type="parTrans" cxnId="{B656EF66-697D-EB49-8B00-C7D83835F36C}">
      <dgm:prSet/>
      <dgm:spPr/>
      <dgm:t>
        <a:bodyPr/>
        <a:lstStyle/>
        <a:p>
          <a:endParaRPr lang="en-US"/>
        </a:p>
      </dgm:t>
    </dgm:pt>
    <dgm:pt modelId="{174E883A-5C2A-EF4A-8BA4-0FED28AEAFAB}" type="sibTrans" cxnId="{B656EF66-697D-EB49-8B00-C7D83835F36C}">
      <dgm:prSet/>
      <dgm:spPr/>
      <dgm:t>
        <a:bodyPr/>
        <a:lstStyle/>
        <a:p>
          <a:endParaRPr lang="en-US"/>
        </a:p>
      </dgm:t>
    </dgm:pt>
    <dgm:pt modelId="{55EAE314-B8C1-D845-91EE-8F17ABACFCC8}">
      <dgm:prSet phldrT="[Text]"/>
      <dgm:spPr/>
      <dgm:t>
        <a:bodyPr/>
        <a:lstStyle/>
        <a:p>
          <a:r>
            <a:rPr lang="en-US" dirty="0" smtClean="0"/>
            <a:t>2015/12 First prototype with SAML IdPs and SAML SPs</a:t>
          </a:r>
          <a:endParaRPr lang="en-US" dirty="0"/>
        </a:p>
      </dgm:t>
    </dgm:pt>
    <dgm:pt modelId="{1A543B49-5B95-A547-8696-4E1472FA4742}" type="parTrans" cxnId="{90E79740-FADB-4743-BA07-9A658818C02E}">
      <dgm:prSet/>
      <dgm:spPr/>
      <dgm:t>
        <a:bodyPr/>
        <a:lstStyle/>
        <a:p>
          <a:endParaRPr lang="en-US"/>
        </a:p>
      </dgm:t>
    </dgm:pt>
    <dgm:pt modelId="{BE74BDAF-2B6A-3A49-AC04-5598FE2BA1F0}" type="sibTrans" cxnId="{90E79740-FADB-4743-BA07-9A658818C02E}">
      <dgm:prSet/>
      <dgm:spPr/>
      <dgm:t>
        <a:bodyPr/>
        <a:lstStyle/>
        <a:p>
          <a:endParaRPr lang="en-US"/>
        </a:p>
      </dgm:t>
    </dgm:pt>
    <dgm:pt modelId="{B94B003B-F2CE-174D-9F6F-1C7F751ED3AB}">
      <dgm:prSet phldrT="[Text]"/>
      <dgm:spPr/>
      <dgm:t>
        <a:bodyPr/>
        <a:lstStyle/>
        <a:p>
          <a:r>
            <a:rPr lang="en-US" dirty="0" smtClean="0"/>
            <a:t>2016/03 Release of the first alpha with SAML/OIDC IdPs and SAML SP</a:t>
          </a:r>
          <a:endParaRPr lang="en-US" dirty="0"/>
        </a:p>
      </dgm:t>
    </dgm:pt>
    <dgm:pt modelId="{47DF9BE2-C113-C045-8CE4-ADEC17ABCF6B}" type="parTrans" cxnId="{536CA7C0-504C-CB41-BA21-5C8EB51406D1}">
      <dgm:prSet/>
      <dgm:spPr/>
      <dgm:t>
        <a:bodyPr/>
        <a:lstStyle/>
        <a:p>
          <a:endParaRPr lang="en-US"/>
        </a:p>
      </dgm:t>
    </dgm:pt>
    <dgm:pt modelId="{93486EC7-B274-3F49-8022-19C1ED599E40}" type="sibTrans" cxnId="{536CA7C0-504C-CB41-BA21-5C8EB51406D1}">
      <dgm:prSet/>
      <dgm:spPr/>
      <dgm:t>
        <a:bodyPr/>
        <a:lstStyle/>
        <a:p>
          <a:endParaRPr lang="en-US"/>
        </a:p>
      </dgm:t>
    </dgm:pt>
    <dgm:pt modelId="{63C56E87-F602-4C4D-85A1-607A65D4C84E}">
      <dgm:prSet phldrT="[Text]"/>
      <dgm:spPr/>
      <dgm:t>
        <a:bodyPr/>
        <a:lstStyle/>
        <a:p>
          <a:r>
            <a:rPr lang="en-US" dirty="0" smtClean="0"/>
            <a:t>2016/04 Begin integration with ops/tools</a:t>
          </a:r>
          <a:endParaRPr lang="en-US" dirty="0"/>
        </a:p>
      </dgm:t>
    </dgm:pt>
    <dgm:pt modelId="{52B3E846-E840-3A44-95F9-72ADF9D59238}" type="parTrans" cxnId="{5F890435-77B8-C740-9E1D-F4D7A061049C}">
      <dgm:prSet/>
      <dgm:spPr/>
      <dgm:t>
        <a:bodyPr/>
        <a:lstStyle/>
        <a:p>
          <a:endParaRPr lang="en-US"/>
        </a:p>
      </dgm:t>
    </dgm:pt>
    <dgm:pt modelId="{A41C2B74-87FF-6A4A-9D62-5486B7568E94}" type="sibTrans" cxnId="{5F890435-77B8-C740-9E1D-F4D7A061049C}">
      <dgm:prSet/>
      <dgm:spPr/>
      <dgm:t>
        <a:bodyPr/>
        <a:lstStyle/>
        <a:p>
          <a:endParaRPr lang="en-US"/>
        </a:p>
      </dgm:t>
    </dgm:pt>
    <dgm:pt modelId="{C88AFB6C-B411-5541-B92A-48A6FDB4A850}">
      <dgm:prSet phldrT="[Text]"/>
      <dgm:spPr/>
      <dgm:t>
        <a:bodyPr/>
        <a:lstStyle/>
        <a:p>
          <a:r>
            <a:rPr lang="en-US" dirty="0" smtClean="0"/>
            <a:t>2016/09 OIDC support for SPs</a:t>
          </a:r>
          <a:endParaRPr lang="en-US" dirty="0"/>
        </a:p>
      </dgm:t>
    </dgm:pt>
    <dgm:pt modelId="{17D1AFB3-7DE5-6745-B97F-9534D68A4528}" type="parTrans" cxnId="{666A3A6E-5AE2-5C48-8920-CE51AFD1B632}">
      <dgm:prSet/>
      <dgm:spPr/>
      <dgm:t>
        <a:bodyPr/>
        <a:lstStyle/>
        <a:p>
          <a:endParaRPr lang="en-US"/>
        </a:p>
      </dgm:t>
    </dgm:pt>
    <dgm:pt modelId="{A1884640-91AE-4F4C-B5C1-926F43F8940C}" type="sibTrans" cxnId="{666A3A6E-5AE2-5C48-8920-CE51AFD1B632}">
      <dgm:prSet/>
      <dgm:spPr/>
      <dgm:t>
        <a:bodyPr/>
        <a:lstStyle/>
        <a:p>
          <a:endParaRPr lang="en-US"/>
        </a:p>
      </dgm:t>
    </dgm:pt>
    <dgm:pt modelId="{DF2D516D-F0E4-E245-9962-1C2EED2A1573}">
      <dgm:prSet phldrT="[Text]"/>
      <dgm:spPr/>
      <dgm:t>
        <a:bodyPr/>
        <a:lstStyle/>
        <a:p>
          <a:r>
            <a:rPr lang="en-US" dirty="0" smtClean="0"/>
            <a:t>2017/02 Release as a beta service with full production support</a:t>
          </a:r>
          <a:endParaRPr lang="en-US" dirty="0"/>
        </a:p>
      </dgm:t>
    </dgm:pt>
    <dgm:pt modelId="{93DEA998-7A36-5447-93FE-FB2895726E90}" type="parTrans" cxnId="{0AE14FE9-888A-BF46-9D9B-D288544A8C10}">
      <dgm:prSet/>
      <dgm:spPr/>
      <dgm:t>
        <a:bodyPr/>
        <a:lstStyle/>
        <a:p>
          <a:endParaRPr lang="en-US"/>
        </a:p>
      </dgm:t>
    </dgm:pt>
    <dgm:pt modelId="{D00EE307-BF19-3D47-9B2A-C7F91612F14A}" type="sibTrans" cxnId="{0AE14FE9-888A-BF46-9D9B-D288544A8C10}">
      <dgm:prSet/>
      <dgm:spPr/>
      <dgm:t>
        <a:bodyPr/>
        <a:lstStyle/>
        <a:p>
          <a:endParaRPr lang="en-US"/>
        </a:p>
      </dgm:t>
    </dgm:pt>
    <dgm:pt modelId="{1F25F001-1643-9449-8A26-CDB55B05F03C}">
      <dgm:prSet phldrT="[Text]"/>
      <dgm:spPr/>
      <dgm:t>
        <a:bodyPr/>
        <a:lstStyle/>
        <a:p>
          <a:r>
            <a:rPr lang="en-US" dirty="0" smtClean="0"/>
            <a:t>2017/03 (beta) Access to </a:t>
          </a:r>
          <a:r>
            <a:rPr lang="en-US" dirty="0" err="1" smtClean="0"/>
            <a:t>fedcloud</a:t>
          </a:r>
          <a:r>
            <a:rPr lang="en-US" dirty="0" smtClean="0"/>
            <a:t> without a certificate</a:t>
          </a:r>
          <a:endParaRPr lang="en-US" dirty="0"/>
        </a:p>
      </dgm:t>
    </dgm:pt>
    <dgm:pt modelId="{A8425FAE-DCCF-F24C-967A-F82D6A8BFDB2}" type="parTrans" cxnId="{5410664F-477A-0048-95B0-CB91A264F18F}">
      <dgm:prSet/>
      <dgm:spPr/>
      <dgm:t>
        <a:bodyPr/>
        <a:lstStyle/>
        <a:p>
          <a:endParaRPr lang="en-US"/>
        </a:p>
      </dgm:t>
    </dgm:pt>
    <dgm:pt modelId="{FBDB73D1-C386-D841-A8D0-69D1AEDD4ACB}" type="sibTrans" cxnId="{5410664F-477A-0048-95B0-CB91A264F18F}">
      <dgm:prSet/>
      <dgm:spPr/>
      <dgm:t>
        <a:bodyPr/>
        <a:lstStyle/>
        <a:p>
          <a:endParaRPr lang="en-US"/>
        </a:p>
      </dgm:t>
    </dgm:pt>
    <dgm:pt modelId="{AF9A9B17-F781-4F49-90F8-DFB0A602BC4E}" type="pres">
      <dgm:prSet presAssocID="{9D54F8FA-390F-8D4B-B42E-9C611518CDFE}" presName="Name0" presStyleCnt="0">
        <dgm:presLayoutVars>
          <dgm:dir/>
          <dgm:resizeHandles val="exact"/>
        </dgm:presLayoutVars>
      </dgm:prSet>
      <dgm:spPr/>
    </dgm:pt>
    <dgm:pt modelId="{DAA932F8-2F4A-9F42-ADB8-4121ED1A544B}" type="pres">
      <dgm:prSet presAssocID="{9D54F8FA-390F-8D4B-B42E-9C611518CDFE}" presName="arrow" presStyleLbl="bgShp" presStyleIdx="0" presStyleCnt="1"/>
      <dgm:spPr/>
    </dgm:pt>
    <dgm:pt modelId="{A473FBB7-190F-1B4F-910B-A62123155F12}" type="pres">
      <dgm:prSet presAssocID="{9D54F8FA-390F-8D4B-B42E-9C611518CDFE}" presName="points" presStyleCnt="0"/>
      <dgm:spPr/>
    </dgm:pt>
    <dgm:pt modelId="{A618A980-3148-844C-880F-127A8D68AA8A}" type="pres">
      <dgm:prSet presAssocID="{C17AC432-495A-F64D-9B8C-4CA388F11544}" presName="compositeA" presStyleCnt="0"/>
      <dgm:spPr/>
    </dgm:pt>
    <dgm:pt modelId="{530941DA-6209-2E4C-8B11-D8736C41A9CB}" type="pres">
      <dgm:prSet presAssocID="{C17AC432-495A-F64D-9B8C-4CA388F11544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70C4E-54EC-8D43-B42C-9A005A75CF76}" type="pres">
      <dgm:prSet presAssocID="{C17AC432-495A-F64D-9B8C-4CA388F11544}" presName="circleA" presStyleLbl="node1" presStyleIdx="0" presStyleCnt="8"/>
      <dgm:spPr/>
    </dgm:pt>
    <dgm:pt modelId="{B854279D-E75C-ED4B-A19A-E82BE440A7C9}" type="pres">
      <dgm:prSet presAssocID="{C17AC432-495A-F64D-9B8C-4CA388F11544}" presName="spaceA" presStyleCnt="0"/>
      <dgm:spPr/>
    </dgm:pt>
    <dgm:pt modelId="{515F853D-627A-DF42-B93A-1FBBA0C3EFCF}" type="pres">
      <dgm:prSet presAssocID="{BFCBFE4F-C90A-B245-9B7E-563B891DB44F}" presName="space" presStyleCnt="0"/>
      <dgm:spPr/>
    </dgm:pt>
    <dgm:pt modelId="{1AECD420-A793-2C48-9380-43D16F4B82F0}" type="pres">
      <dgm:prSet presAssocID="{488B595C-0A70-1A4A-AA73-9870F08AE169}" presName="compositeB" presStyleCnt="0"/>
      <dgm:spPr/>
    </dgm:pt>
    <dgm:pt modelId="{BB49BBB0-CC15-B14E-A159-A96CB8075EB4}" type="pres">
      <dgm:prSet presAssocID="{488B595C-0A70-1A4A-AA73-9870F08AE169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ED023-4618-D549-B73F-3DF12A1FC138}" type="pres">
      <dgm:prSet presAssocID="{488B595C-0A70-1A4A-AA73-9870F08AE169}" presName="circleB" presStyleLbl="node1" presStyleIdx="1" presStyleCnt="8"/>
      <dgm:spPr/>
    </dgm:pt>
    <dgm:pt modelId="{B3C430E5-6E42-F64E-9DE0-C8D64655683F}" type="pres">
      <dgm:prSet presAssocID="{488B595C-0A70-1A4A-AA73-9870F08AE169}" presName="spaceB" presStyleCnt="0"/>
      <dgm:spPr/>
    </dgm:pt>
    <dgm:pt modelId="{B4E9F5FD-B3E4-3143-B677-821EE70FDA65}" type="pres">
      <dgm:prSet presAssocID="{174E883A-5C2A-EF4A-8BA4-0FED28AEAFAB}" presName="space" presStyleCnt="0"/>
      <dgm:spPr/>
    </dgm:pt>
    <dgm:pt modelId="{A1C5C9C4-81B5-284A-8D63-6644D1226C21}" type="pres">
      <dgm:prSet presAssocID="{55EAE314-B8C1-D845-91EE-8F17ABACFCC8}" presName="compositeA" presStyleCnt="0"/>
      <dgm:spPr/>
    </dgm:pt>
    <dgm:pt modelId="{1D10A6A8-4B96-A84E-A5F6-3D22A0625674}" type="pres">
      <dgm:prSet presAssocID="{55EAE314-B8C1-D845-91EE-8F17ABACFCC8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14F4D-683E-A54C-8CB3-245CA2BE5215}" type="pres">
      <dgm:prSet presAssocID="{55EAE314-B8C1-D845-91EE-8F17ABACFCC8}" presName="circleA" presStyleLbl="node1" presStyleIdx="2" presStyleCnt="8"/>
      <dgm:spPr/>
    </dgm:pt>
    <dgm:pt modelId="{AA2B63B8-1A90-5A41-AA00-BEC93DF835E8}" type="pres">
      <dgm:prSet presAssocID="{55EAE314-B8C1-D845-91EE-8F17ABACFCC8}" presName="spaceA" presStyleCnt="0"/>
      <dgm:spPr/>
    </dgm:pt>
    <dgm:pt modelId="{D1FB066D-1892-2943-B7B0-B7B44403BD9C}" type="pres">
      <dgm:prSet presAssocID="{BE74BDAF-2B6A-3A49-AC04-5598FE2BA1F0}" presName="space" presStyleCnt="0"/>
      <dgm:spPr/>
    </dgm:pt>
    <dgm:pt modelId="{FCF4B2EC-ECA9-C64D-AFBA-FC28A2D28514}" type="pres">
      <dgm:prSet presAssocID="{B94B003B-F2CE-174D-9F6F-1C7F751ED3AB}" presName="compositeB" presStyleCnt="0"/>
      <dgm:spPr/>
    </dgm:pt>
    <dgm:pt modelId="{88D18980-ADAB-C94C-9D64-D886D68294D0}" type="pres">
      <dgm:prSet presAssocID="{B94B003B-F2CE-174D-9F6F-1C7F751ED3AB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D9192-3C6C-3647-A9FB-63476488734A}" type="pres">
      <dgm:prSet presAssocID="{B94B003B-F2CE-174D-9F6F-1C7F751ED3AB}" presName="circleB" presStyleLbl="node1" presStyleIdx="3" presStyleCnt="8"/>
      <dgm:spPr/>
    </dgm:pt>
    <dgm:pt modelId="{90CAEC55-F3F9-4F48-877B-3C8602A97528}" type="pres">
      <dgm:prSet presAssocID="{B94B003B-F2CE-174D-9F6F-1C7F751ED3AB}" presName="spaceB" presStyleCnt="0"/>
      <dgm:spPr/>
    </dgm:pt>
    <dgm:pt modelId="{4C31BFC7-68E9-7A40-954C-10FD5D924C1D}" type="pres">
      <dgm:prSet presAssocID="{93486EC7-B274-3F49-8022-19C1ED599E40}" presName="space" presStyleCnt="0"/>
      <dgm:spPr/>
    </dgm:pt>
    <dgm:pt modelId="{9898E8BA-D5B0-9143-99C9-476ED7939647}" type="pres">
      <dgm:prSet presAssocID="{63C56E87-F602-4C4D-85A1-607A65D4C84E}" presName="compositeA" presStyleCnt="0"/>
      <dgm:spPr/>
    </dgm:pt>
    <dgm:pt modelId="{9837ED21-4F16-2948-8E57-F6066571DA39}" type="pres">
      <dgm:prSet presAssocID="{63C56E87-F602-4C4D-85A1-607A65D4C84E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CD7A0-36B1-EC4E-AB53-33C688554F46}" type="pres">
      <dgm:prSet presAssocID="{63C56E87-F602-4C4D-85A1-607A65D4C84E}" presName="circleA" presStyleLbl="node1" presStyleIdx="4" presStyleCnt="8"/>
      <dgm:spPr/>
    </dgm:pt>
    <dgm:pt modelId="{A2AD2945-290C-1B45-80D9-42CDD58CE040}" type="pres">
      <dgm:prSet presAssocID="{63C56E87-F602-4C4D-85A1-607A65D4C84E}" presName="spaceA" presStyleCnt="0"/>
      <dgm:spPr/>
    </dgm:pt>
    <dgm:pt modelId="{09BDD4EB-23A7-9242-8757-D5C49CAA91C0}" type="pres">
      <dgm:prSet presAssocID="{A41C2B74-87FF-6A4A-9D62-5486B7568E94}" presName="space" presStyleCnt="0"/>
      <dgm:spPr/>
    </dgm:pt>
    <dgm:pt modelId="{EEE6826A-6DEB-A940-BAE6-649CE46AFA68}" type="pres">
      <dgm:prSet presAssocID="{C88AFB6C-B411-5541-B92A-48A6FDB4A850}" presName="compositeB" presStyleCnt="0"/>
      <dgm:spPr/>
    </dgm:pt>
    <dgm:pt modelId="{1E35388A-E6AC-B346-8430-D2999405559D}" type="pres">
      <dgm:prSet presAssocID="{C88AFB6C-B411-5541-B92A-48A6FDB4A850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7046F-9E44-AE45-9A21-9B4FC8EE6C58}" type="pres">
      <dgm:prSet presAssocID="{C88AFB6C-B411-5541-B92A-48A6FDB4A850}" presName="circleB" presStyleLbl="node1" presStyleIdx="5" presStyleCnt="8"/>
      <dgm:spPr/>
    </dgm:pt>
    <dgm:pt modelId="{10720688-E422-9E41-A659-765EF6B3B30E}" type="pres">
      <dgm:prSet presAssocID="{C88AFB6C-B411-5541-B92A-48A6FDB4A850}" presName="spaceB" presStyleCnt="0"/>
      <dgm:spPr/>
    </dgm:pt>
    <dgm:pt modelId="{020C3964-C69D-7945-9FF8-6FFE21BF9A09}" type="pres">
      <dgm:prSet presAssocID="{A1884640-91AE-4F4C-B5C1-926F43F8940C}" presName="space" presStyleCnt="0"/>
      <dgm:spPr/>
    </dgm:pt>
    <dgm:pt modelId="{461CEAFB-EA2D-664B-92D8-5E9D1E934A3B}" type="pres">
      <dgm:prSet presAssocID="{DF2D516D-F0E4-E245-9962-1C2EED2A1573}" presName="compositeA" presStyleCnt="0"/>
      <dgm:spPr/>
    </dgm:pt>
    <dgm:pt modelId="{282A91EF-9F18-2149-8C45-9CB1D9E2876F}" type="pres">
      <dgm:prSet presAssocID="{DF2D516D-F0E4-E245-9962-1C2EED2A1573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B03F9-D44B-8B4D-81F0-44766EEDFB7C}" type="pres">
      <dgm:prSet presAssocID="{DF2D516D-F0E4-E245-9962-1C2EED2A1573}" presName="circleA" presStyleLbl="node1" presStyleIdx="6" presStyleCnt="8"/>
      <dgm:spPr/>
    </dgm:pt>
    <dgm:pt modelId="{D8DE8C7D-661E-2F4B-80E8-9CA85CB267D8}" type="pres">
      <dgm:prSet presAssocID="{DF2D516D-F0E4-E245-9962-1C2EED2A1573}" presName="spaceA" presStyleCnt="0"/>
      <dgm:spPr/>
    </dgm:pt>
    <dgm:pt modelId="{D3E5888D-04ED-E24F-B707-2B628EBF3B2C}" type="pres">
      <dgm:prSet presAssocID="{D00EE307-BF19-3D47-9B2A-C7F91612F14A}" presName="space" presStyleCnt="0"/>
      <dgm:spPr/>
    </dgm:pt>
    <dgm:pt modelId="{AC87F78F-CDDE-A445-80BF-89DF8A159306}" type="pres">
      <dgm:prSet presAssocID="{1F25F001-1643-9449-8A26-CDB55B05F03C}" presName="compositeB" presStyleCnt="0"/>
      <dgm:spPr/>
    </dgm:pt>
    <dgm:pt modelId="{824294CA-FFCB-2946-A5FA-6FCEF57932EF}" type="pres">
      <dgm:prSet presAssocID="{1F25F001-1643-9449-8A26-CDB55B05F03C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976B4-4CB7-A74A-9130-834104490AA9}" type="pres">
      <dgm:prSet presAssocID="{1F25F001-1643-9449-8A26-CDB55B05F03C}" presName="circleB" presStyleLbl="node1" presStyleIdx="7" presStyleCnt="8"/>
      <dgm:spPr/>
    </dgm:pt>
    <dgm:pt modelId="{B286757B-A214-524F-9DB0-781ED71400C9}" type="pres">
      <dgm:prSet presAssocID="{1F25F001-1643-9449-8A26-CDB55B05F03C}" presName="spaceB" presStyleCnt="0"/>
      <dgm:spPr/>
    </dgm:pt>
  </dgm:ptLst>
  <dgm:cxnLst>
    <dgm:cxn modelId="{5410664F-477A-0048-95B0-CB91A264F18F}" srcId="{9D54F8FA-390F-8D4B-B42E-9C611518CDFE}" destId="{1F25F001-1643-9449-8A26-CDB55B05F03C}" srcOrd="7" destOrd="0" parTransId="{A8425FAE-DCCF-F24C-967A-F82D6A8BFDB2}" sibTransId="{FBDB73D1-C386-D841-A8D0-69D1AEDD4ACB}"/>
    <dgm:cxn modelId="{536CA7C0-504C-CB41-BA21-5C8EB51406D1}" srcId="{9D54F8FA-390F-8D4B-B42E-9C611518CDFE}" destId="{B94B003B-F2CE-174D-9F6F-1C7F751ED3AB}" srcOrd="3" destOrd="0" parTransId="{47DF9BE2-C113-C045-8CE4-ADEC17ABCF6B}" sibTransId="{93486EC7-B274-3F49-8022-19C1ED599E40}"/>
    <dgm:cxn modelId="{B41CC8CC-5583-E845-9C41-C736630036D0}" type="presOf" srcId="{63C56E87-F602-4C4D-85A1-607A65D4C84E}" destId="{9837ED21-4F16-2948-8E57-F6066571DA39}" srcOrd="0" destOrd="0" presId="urn:microsoft.com/office/officeart/2005/8/layout/hProcess11"/>
    <dgm:cxn modelId="{666A3A6E-5AE2-5C48-8920-CE51AFD1B632}" srcId="{9D54F8FA-390F-8D4B-B42E-9C611518CDFE}" destId="{C88AFB6C-B411-5541-B92A-48A6FDB4A850}" srcOrd="5" destOrd="0" parTransId="{17D1AFB3-7DE5-6745-B97F-9534D68A4528}" sibTransId="{A1884640-91AE-4F4C-B5C1-926F43F8940C}"/>
    <dgm:cxn modelId="{B656EF66-697D-EB49-8B00-C7D83835F36C}" srcId="{9D54F8FA-390F-8D4B-B42E-9C611518CDFE}" destId="{488B595C-0A70-1A4A-AA73-9870F08AE169}" srcOrd="1" destOrd="0" parTransId="{0B1DE390-6424-7B40-9213-3BA36BA53FAC}" sibTransId="{174E883A-5C2A-EF4A-8BA4-0FED28AEAFAB}"/>
    <dgm:cxn modelId="{E34F88EF-3ABD-D54A-8754-4D42F469F8C6}" type="presOf" srcId="{1F25F001-1643-9449-8A26-CDB55B05F03C}" destId="{824294CA-FFCB-2946-A5FA-6FCEF57932EF}" srcOrd="0" destOrd="0" presId="urn:microsoft.com/office/officeart/2005/8/layout/hProcess11"/>
    <dgm:cxn modelId="{C01674B3-1BCF-614E-8BFC-032DFF01CE0B}" type="presOf" srcId="{C88AFB6C-B411-5541-B92A-48A6FDB4A850}" destId="{1E35388A-E6AC-B346-8430-D2999405559D}" srcOrd="0" destOrd="0" presId="urn:microsoft.com/office/officeart/2005/8/layout/hProcess11"/>
    <dgm:cxn modelId="{5F890435-77B8-C740-9E1D-F4D7A061049C}" srcId="{9D54F8FA-390F-8D4B-B42E-9C611518CDFE}" destId="{63C56E87-F602-4C4D-85A1-607A65D4C84E}" srcOrd="4" destOrd="0" parTransId="{52B3E846-E840-3A44-95F9-72ADF9D59238}" sibTransId="{A41C2B74-87FF-6A4A-9D62-5486B7568E94}"/>
    <dgm:cxn modelId="{6C1E65D1-F9CF-7148-871B-90552656EC28}" type="presOf" srcId="{9D54F8FA-390F-8D4B-B42E-9C611518CDFE}" destId="{AF9A9B17-F781-4F49-90F8-DFB0A602BC4E}" srcOrd="0" destOrd="0" presId="urn:microsoft.com/office/officeart/2005/8/layout/hProcess11"/>
    <dgm:cxn modelId="{DECC6B86-B1EE-5A48-B0D6-0D2DBFCBD8C9}" type="presOf" srcId="{B94B003B-F2CE-174D-9F6F-1C7F751ED3AB}" destId="{88D18980-ADAB-C94C-9D64-D886D68294D0}" srcOrd="0" destOrd="0" presId="urn:microsoft.com/office/officeart/2005/8/layout/hProcess11"/>
    <dgm:cxn modelId="{90E79740-FADB-4743-BA07-9A658818C02E}" srcId="{9D54F8FA-390F-8D4B-B42E-9C611518CDFE}" destId="{55EAE314-B8C1-D845-91EE-8F17ABACFCC8}" srcOrd="2" destOrd="0" parTransId="{1A543B49-5B95-A547-8696-4E1472FA4742}" sibTransId="{BE74BDAF-2B6A-3A49-AC04-5598FE2BA1F0}"/>
    <dgm:cxn modelId="{D9C7FDCC-DF28-4941-A836-131466BE81FD}" type="presOf" srcId="{488B595C-0A70-1A4A-AA73-9870F08AE169}" destId="{BB49BBB0-CC15-B14E-A159-A96CB8075EB4}" srcOrd="0" destOrd="0" presId="urn:microsoft.com/office/officeart/2005/8/layout/hProcess11"/>
    <dgm:cxn modelId="{0AE14FE9-888A-BF46-9D9B-D288544A8C10}" srcId="{9D54F8FA-390F-8D4B-B42E-9C611518CDFE}" destId="{DF2D516D-F0E4-E245-9962-1C2EED2A1573}" srcOrd="6" destOrd="0" parTransId="{93DEA998-7A36-5447-93FE-FB2895726E90}" sibTransId="{D00EE307-BF19-3D47-9B2A-C7F91612F14A}"/>
    <dgm:cxn modelId="{91705F0E-3591-4B4A-8458-A2D6BD414471}" type="presOf" srcId="{C17AC432-495A-F64D-9B8C-4CA388F11544}" destId="{530941DA-6209-2E4C-8B11-D8736C41A9CB}" srcOrd="0" destOrd="0" presId="urn:microsoft.com/office/officeart/2005/8/layout/hProcess11"/>
    <dgm:cxn modelId="{C206774F-BF2C-5B4D-9D93-80A685E8D419}" srcId="{9D54F8FA-390F-8D4B-B42E-9C611518CDFE}" destId="{C17AC432-495A-F64D-9B8C-4CA388F11544}" srcOrd="0" destOrd="0" parTransId="{188794BC-4932-E848-937C-A48A29121509}" sibTransId="{BFCBFE4F-C90A-B245-9B7E-563B891DB44F}"/>
    <dgm:cxn modelId="{BFEB7DA4-07E2-AB47-B2A4-44993E274A75}" type="presOf" srcId="{DF2D516D-F0E4-E245-9962-1C2EED2A1573}" destId="{282A91EF-9F18-2149-8C45-9CB1D9E2876F}" srcOrd="0" destOrd="0" presId="urn:microsoft.com/office/officeart/2005/8/layout/hProcess11"/>
    <dgm:cxn modelId="{E50B0374-B194-0F40-A9B7-E7B946EEC072}" type="presOf" srcId="{55EAE314-B8C1-D845-91EE-8F17ABACFCC8}" destId="{1D10A6A8-4B96-A84E-A5F6-3D22A0625674}" srcOrd="0" destOrd="0" presId="urn:microsoft.com/office/officeart/2005/8/layout/hProcess11"/>
    <dgm:cxn modelId="{55C6CE50-BF44-FE45-BB7B-43732CE849D8}" type="presParOf" srcId="{AF9A9B17-F781-4F49-90F8-DFB0A602BC4E}" destId="{DAA932F8-2F4A-9F42-ADB8-4121ED1A544B}" srcOrd="0" destOrd="0" presId="urn:microsoft.com/office/officeart/2005/8/layout/hProcess11"/>
    <dgm:cxn modelId="{E8DBD555-506E-1142-9420-5A965A362617}" type="presParOf" srcId="{AF9A9B17-F781-4F49-90F8-DFB0A602BC4E}" destId="{A473FBB7-190F-1B4F-910B-A62123155F12}" srcOrd="1" destOrd="0" presId="urn:microsoft.com/office/officeart/2005/8/layout/hProcess11"/>
    <dgm:cxn modelId="{5BC0A896-0266-DC45-A5BD-00451F9F80A3}" type="presParOf" srcId="{A473FBB7-190F-1B4F-910B-A62123155F12}" destId="{A618A980-3148-844C-880F-127A8D68AA8A}" srcOrd="0" destOrd="0" presId="urn:microsoft.com/office/officeart/2005/8/layout/hProcess11"/>
    <dgm:cxn modelId="{1876AA02-B47C-E346-8564-4AAD571ECAF8}" type="presParOf" srcId="{A618A980-3148-844C-880F-127A8D68AA8A}" destId="{530941DA-6209-2E4C-8B11-D8736C41A9CB}" srcOrd="0" destOrd="0" presId="urn:microsoft.com/office/officeart/2005/8/layout/hProcess11"/>
    <dgm:cxn modelId="{063C56AC-A711-9641-8BDA-53F659BEB4BA}" type="presParOf" srcId="{A618A980-3148-844C-880F-127A8D68AA8A}" destId="{78C70C4E-54EC-8D43-B42C-9A005A75CF76}" srcOrd="1" destOrd="0" presId="urn:microsoft.com/office/officeart/2005/8/layout/hProcess11"/>
    <dgm:cxn modelId="{C6834ED9-F619-5A42-A100-3E71B8B0F8AB}" type="presParOf" srcId="{A618A980-3148-844C-880F-127A8D68AA8A}" destId="{B854279D-E75C-ED4B-A19A-E82BE440A7C9}" srcOrd="2" destOrd="0" presId="urn:microsoft.com/office/officeart/2005/8/layout/hProcess11"/>
    <dgm:cxn modelId="{362A456B-1442-574F-B5E9-9E3239192965}" type="presParOf" srcId="{A473FBB7-190F-1B4F-910B-A62123155F12}" destId="{515F853D-627A-DF42-B93A-1FBBA0C3EFCF}" srcOrd="1" destOrd="0" presId="urn:microsoft.com/office/officeart/2005/8/layout/hProcess11"/>
    <dgm:cxn modelId="{341BD46C-1B2F-B041-9FEF-C11C4C367017}" type="presParOf" srcId="{A473FBB7-190F-1B4F-910B-A62123155F12}" destId="{1AECD420-A793-2C48-9380-43D16F4B82F0}" srcOrd="2" destOrd="0" presId="urn:microsoft.com/office/officeart/2005/8/layout/hProcess11"/>
    <dgm:cxn modelId="{2FCA728D-ED9B-C24D-B965-64873FA37D2F}" type="presParOf" srcId="{1AECD420-A793-2C48-9380-43D16F4B82F0}" destId="{BB49BBB0-CC15-B14E-A159-A96CB8075EB4}" srcOrd="0" destOrd="0" presId="urn:microsoft.com/office/officeart/2005/8/layout/hProcess11"/>
    <dgm:cxn modelId="{16762595-AB05-E54C-814B-C8BABBA422D2}" type="presParOf" srcId="{1AECD420-A793-2C48-9380-43D16F4B82F0}" destId="{BAAED023-4618-D549-B73F-3DF12A1FC138}" srcOrd="1" destOrd="0" presId="urn:microsoft.com/office/officeart/2005/8/layout/hProcess11"/>
    <dgm:cxn modelId="{DCCF7AFC-886B-1348-964B-2246890C6085}" type="presParOf" srcId="{1AECD420-A793-2C48-9380-43D16F4B82F0}" destId="{B3C430E5-6E42-F64E-9DE0-C8D64655683F}" srcOrd="2" destOrd="0" presId="urn:microsoft.com/office/officeart/2005/8/layout/hProcess11"/>
    <dgm:cxn modelId="{38522B5B-2B8B-D64B-8007-9934BED1A483}" type="presParOf" srcId="{A473FBB7-190F-1B4F-910B-A62123155F12}" destId="{B4E9F5FD-B3E4-3143-B677-821EE70FDA65}" srcOrd="3" destOrd="0" presId="urn:microsoft.com/office/officeart/2005/8/layout/hProcess11"/>
    <dgm:cxn modelId="{7B60F9E9-FA72-6240-8289-06C5CF58E865}" type="presParOf" srcId="{A473FBB7-190F-1B4F-910B-A62123155F12}" destId="{A1C5C9C4-81B5-284A-8D63-6644D1226C21}" srcOrd="4" destOrd="0" presId="urn:microsoft.com/office/officeart/2005/8/layout/hProcess11"/>
    <dgm:cxn modelId="{194F3ABF-3346-D74D-B51A-1C1809A07814}" type="presParOf" srcId="{A1C5C9C4-81B5-284A-8D63-6644D1226C21}" destId="{1D10A6A8-4B96-A84E-A5F6-3D22A0625674}" srcOrd="0" destOrd="0" presId="urn:microsoft.com/office/officeart/2005/8/layout/hProcess11"/>
    <dgm:cxn modelId="{F9A8BBB1-1A6A-CE43-918C-D5D6CEA787A8}" type="presParOf" srcId="{A1C5C9C4-81B5-284A-8D63-6644D1226C21}" destId="{2E214F4D-683E-A54C-8CB3-245CA2BE5215}" srcOrd="1" destOrd="0" presId="urn:microsoft.com/office/officeart/2005/8/layout/hProcess11"/>
    <dgm:cxn modelId="{66238F1E-A411-584C-BC60-604C6500367C}" type="presParOf" srcId="{A1C5C9C4-81B5-284A-8D63-6644D1226C21}" destId="{AA2B63B8-1A90-5A41-AA00-BEC93DF835E8}" srcOrd="2" destOrd="0" presId="urn:microsoft.com/office/officeart/2005/8/layout/hProcess11"/>
    <dgm:cxn modelId="{6539C757-7E3C-C546-9D6E-F135FDE49E20}" type="presParOf" srcId="{A473FBB7-190F-1B4F-910B-A62123155F12}" destId="{D1FB066D-1892-2943-B7B0-B7B44403BD9C}" srcOrd="5" destOrd="0" presId="urn:microsoft.com/office/officeart/2005/8/layout/hProcess11"/>
    <dgm:cxn modelId="{67CF9FEA-EE9D-E543-AF2E-60CD965B5442}" type="presParOf" srcId="{A473FBB7-190F-1B4F-910B-A62123155F12}" destId="{FCF4B2EC-ECA9-C64D-AFBA-FC28A2D28514}" srcOrd="6" destOrd="0" presId="urn:microsoft.com/office/officeart/2005/8/layout/hProcess11"/>
    <dgm:cxn modelId="{F00EABA2-8256-A34E-ADF8-071236920CEE}" type="presParOf" srcId="{FCF4B2EC-ECA9-C64D-AFBA-FC28A2D28514}" destId="{88D18980-ADAB-C94C-9D64-D886D68294D0}" srcOrd="0" destOrd="0" presId="urn:microsoft.com/office/officeart/2005/8/layout/hProcess11"/>
    <dgm:cxn modelId="{A9E22F12-9284-6E43-8260-D197C2AAD345}" type="presParOf" srcId="{FCF4B2EC-ECA9-C64D-AFBA-FC28A2D28514}" destId="{64DD9192-3C6C-3647-A9FB-63476488734A}" srcOrd="1" destOrd="0" presId="urn:microsoft.com/office/officeart/2005/8/layout/hProcess11"/>
    <dgm:cxn modelId="{4B9337E2-F9E5-0743-ADD1-0FED2008AF26}" type="presParOf" srcId="{FCF4B2EC-ECA9-C64D-AFBA-FC28A2D28514}" destId="{90CAEC55-F3F9-4F48-877B-3C8602A97528}" srcOrd="2" destOrd="0" presId="urn:microsoft.com/office/officeart/2005/8/layout/hProcess11"/>
    <dgm:cxn modelId="{A62BC436-8DBA-D047-B593-F84DCB33214E}" type="presParOf" srcId="{A473FBB7-190F-1B4F-910B-A62123155F12}" destId="{4C31BFC7-68E9-7A40-954C-10FD5D924C1D}" srcOrd="7" destOrd="0" presId="urn:microsoft.com/office/officeart/2005/8/layout/hProcess11"/>
    <dgm:cxn modelId="{D262EC0E-8B58-8D41-A2C1-4CC8F1DF649B}" type="presParOf" srcId="{A473FBB7-190F-1B4F-910B-A62123155F12}" destId="{9898E8BA-D5B0-9143-99C9-476ED7939647}" srcOrd="8" destOrd="0" presId="urn:microsoft.com/office/officeart/2005/8/layout/hProcess11"/>
    <dgm:cxn modelId="{60937DA3-13F6-2743-BD6B-AC59237CE5AB}" type="presParOf" srcId="{9898E8BA-D5B0-9143-99C9-476ED7939647}" destId="{9837ED21-4F16-2948-8E57-F6066571DA39}" srcOrd="0" destOrd="0" presId="urn:microsoft.com/office/officeart/2005/8/layout/hProcess11"/>
    <dgm:cxn modelId="{F78273CD-AF3C-8646-8246-3331FBA12424}" type="presParOf" srcId="{9898E8BA-D5B0-9143-99C9-476ED7939647}" destId="{300CD7A0-36B1-EC4E-AB53-33C688554F46}" srcOrd="1" destOrd="0" presId="urn:microsoft.com/office/officeart/2005/8/layout/hProcess11"/>
    <dgm:cxn modelId="{8A640140-07F2-9D43-8F8E-D2D0D98F2566}" type="presParOf" srcId="{9898E8BA-D5B0-9143-99C9-476ED7939647}" destId="{A2AD2945-290C-1B45-80D9-42CDD58CE040}" srcOrd="2" destOrd="0" presId="urn:microsoft.com/office/officeart/2005/8/layout/hProcess11"/>
    <dgm:cxn modelId="{18639228-9B98-D548-99A0-083A385B2394}" type="presParOf" srcId="{A473FBB7-190F-1B4F-910B-A62123155F12}" destId="{09BDD4EB-23A7-9242-8757-D5C49CAA91C0}" srcOrd="9" destOrd="0" presId="urn:microsoft.com/office/officeart/2005/8/layout/hProcess11"/>
    <dgm:cxn modelId="{E378E028-21C8-DE4B-BBFB-887589FCDF43}" type="presParOf" srcId="{A473FBB7-190F-1B4F-910B-A62123155F12}" destId="{EEE6826A-6DEB-A940-BAE6-649CE46AFA68}" srcOrd="10" destOrd="0" presId="urn:microsoft.com/office/officeart/2005/8/layout/hProcess11"/>
    <dgm:cxn modelId="{64BC2590-7C13-4D4B-8A1E-1285AF35E4A6}" type="presParOf" srcId="{EEE6826A-6DEB-A940-BAE6-649CE46AFA68}" destId="{1E35388A-E6AC-B346-8430-D2999405559D}" srcOrd="0" destOrd="0" presId="urn:microsoft.com/office/officeart/2005/8/layout/hProcess11"/>
    <dgm:cxn modelId="{960F14E0-A926-5845-9EE0-535626981BAC}" type="presParOf" srcId="{EEE6826A-6DEB-A940-BAE6-649CE46AFA68}" destId="{F687046F-9E44-AE45-9A21-9B4FC8EE6C58}" srcOrd="1" destOrd="0" presId="urn:microsoft.com/office/officeart/2005/8/layout/hProcess11"/>
    <dgm:cxn modelId="{E8B72A01-977F-F941-96BA-2C70C6008F89}" type="presParOf" srcId="{EEE6826A-6DEB-A940-BAE6-649CE46AFA68}" destId="{10720688-E422-9E41-A659-765EF6B3B30E}" srcOrd="2" destOrd="0" presId="urn:microsoft.com/office/officeart/2005/8/layout/hProcess11"/>
    <dgm:cxn modelId="{35C799EE-3A35-1941-81BD-9837D50A6DF9}" type="presParOf" srcId="{A473FBB7-190F-1B4F-910B-A62123155F12}" destId="{020C3964-C69D-7945-9FF8-6FFE21BF9A09}" srcOrd="11" destOrd="0" presId="urn:microsoft.com/office/officeart/2005/8/layout/hProcess11"/>
    <dgm:cxn modelId="{69190ACF-2F91-1145-9053-E9896A783E2B}" type="presParOf" srcId="{A473FBB7-190F-1B4F-910B-A62123155F12}" destId="{461CEAFB-EA2D-664B-92D8-5E9D1E934A3B}" srcOrd="12" destOrd="0" presId="urn:microsoft.com/office/officeart/2005/8/layout/hProcess11"/>
    <dgm:cxn modelId="{0F1C1586-7C9C-B84C-850C-23E3E543EE1D}" type="presParOf" srcId="{461CEAFB-EA2D-664B-92D8-5E9D1E934A3B}" destId="{282A91EF-9F18-2149-8C45-9CB1D9E2876F}" srcOrd="0" destOrd="0" presId="urn:microsoft.com/office/officeart/2005/8/layout/hProcess11"/>
    <dgm:cxn modelId="{F975E062-D0D5-4C40-9937-93B9684B1703}" type="presParOf" srcId="{461CEAFB-EA2D-664B-92D8-5E9D1E934A3B}" destId="{B9FB03F9-D44B-8B4D-81F0-44766EEDFB7C}" srcOrd="1" destOrd="0" presId="urn:microsoft.com/office/officeart/2005/8/layout/hProcess11"/>
    <dgm:cxn modelId="{2E4B2AD8-50CE-9046-8196-9FF8A19BBFE9}" type="presParOf" srcId="{461CEAFB-EA2D-664B-92D8-5E9D1E934A3B}" destId="{D8DE8C7D-661E-2F4B-80E8-9CA85CB267D8}" srcOrd="2" destOrd="0" presId="urn:microsoft.com/office/officeart/2005/8/layout/hProcess11"/>
    <dgm:cxn modelId="{066DDF7B-7D8F-CC4D-B3A8-BBF55A3B0AAE}" type="presParOf" srcId="{A473FBB7-190F-1B4F-910B-A62123155F12}" destId="{D3E5888D-04ED-E24F-B707-2B628EBF3B2C}" srcOrd="13" destOrd="0" presId="urn:microsoft.com/office/officeart/2005/8/layout/hProcess11"/>
    <dgm:cxn modelId="{A0745F35-EA37-1743-9ECD-441AD501D30C}" type="presParOf" srcId="{A473FBB7-190F-1B4F-910B-A62123155F12}" destId="{AC87F78F-CDDE-A445-80BF-89DF8A159306}" srcOrd="14" destOrd="0" presId="urn:microsoft.com/office/officeart/2005/8/layout/hProcess11"/>
    <dgm:cxn modelId="{B01F42F5-B09E-0D4C-872F-037AE87DFA3F}" type="presParOf" srcId="{AC87F78F-CDDE-A445-80BF-89DF8A159306}" destId="{824294CA-FFCB-2946-A5FA-6FCEF57932EF}" srcOrd="0" destOrd="0" presId="urn:microsoft.com/office/officeart/2005/8/layout/hProcess11"/>
    <dgm:cxn modelId="{DB752B56-2CC2-794B-BC38-898FF2DF9E96}" type="presParOf" srcId="{AC87F78F-CDDE-A445-80BF-89DF8A159306}" destId="{04A976B4-4CB7-A74A-9130-834104490AA9}" srcOrd="1" destOrd="0" presId="urn:microsoft.com/office/officeart/2005/8/layout/hProcess11"/>
    <dgm:cxn modelId="{5EA7EA96-B188-0E43-BA75-357EF95EA627}" type="presParOf" srcId="{AC87F78F-CDDE-A445-80BF-89DF8A159306}" destId="{B286757B-A214-524F-9DB0-781ED71400C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932F8-2F4A-9F42-ADB8-4121ED1A544B}">
      <dsp:nvSpPr>
        <dsp:cNvPr id="0" name=""/>
        <dsp:cNvSpPr/>
      </dsp:nvSpPr>
      <dsp:spPr>
        <a:xfrm>
          <a:off x="0" y="1435320"/>
          <a:ext cx="8424936" cy="19137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0941DA-6209-2E4C-8B11-D8736C41A9CB}">
      <dsp:nvSpPr>
        <dsp:cNvPr id="0" name=""/>
        <dsp:cNvSpPr/>
      </dsp:nvSpPr>
      <dsp:spPr>
        <a:xfrm>
          <a:off x="300" y="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2015/06 Start of JRA1.1</a:t>
          </a:r>
          <a:endParaRPr lang="en-US" sz="1100" kern="1200" dirty="0"/>
        </a:p>
      </dsp:txBody>
      <dsp:txXfrm>
        <a:off x="300" y="0"/>
        <a:ext cx="908004" cy="1913760"/>
      </dsp:txXfrm>
    </dsp:sp>
    <dsp:sp modelId="{78C70C4E-54EC-8D43-B42C-9A005A75CF76}">
      <dsp:nvSpPr>
        <dsp:cNvPr id="0" name=""/>
        <dsp:cNvSpPr/>
      </dsp:nvSpPr>
      <dsp:spPr>
        <a:xfrm>
          <a:off x="215083" y="2152980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49BBB0-CC15-B14E-A159-A96CB8075EB4}">
      <dsp:nvSpPr>
        <dsp:cNvPr id="0" name=""/>
        <dsp:cNvSpPr/>
      </dsp:nvSpPr>
      <dsp:spPr>
        <a:xfrm>
          <a:off x="953705" y="287064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2015/.. Architecture design</a:t>
          </a:r>
          <a:endParaRPr lang="en-US" sz="1100" kern="1200" dirty="0"/>
        </a:p>
      </dsp:txBody>
      <dsp:txXfrm>
        <a:off x="953705" y="2870640"/>
        <a:ext cx="908004" cy="1913760"/>
      </dsp:txXfrm>
    </dsp:sp>
    <dsp:sp modelId="{BAAED023-4618-D549-B73F-3DF12A1FC138}">
      <dsp:nvSpPr>
        <dsp:cNvPr id="0" name=""/>
        <dsp:cNvSpPr/>
      </dsp:nvSpPr>
      <dsp:spPr>
        <a:xfrm>
          <a:off x="1168488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10A6A8-4B96-A84E-A5F6-3D22A0625674}">
      <dsp:nvSpPr>
        <dsp:cNvPr id="0" name=""/>
        <dsp:cNvSpPr/>
      </dsp:nvSpPr>
      <dsp:spPr>
        <a:xfrm>
          <a:off x="1907111" y="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2015/12 First prototype with SAML IdPs and SAML SPs</a:t>
          </a:r>
          <a:endParaRPr lang="en-US" sz="1100" kern="1200" dirty="0"/>
        </a:p>
      </dsp:txBody>
      <dsp:txXfrm>
        <a:off x="1907111" y="0"/>
        <a:ext cx="908004" cy="1913760"/>
      </dsp:txXfrm>
    </dsp:sp>
    <dsp:sp modelId="{2E214F4D-683E-A54C-8CB3-245CA2BE5215}">
      <dsp:nvSpPr>
        <dsp:cNvPr id="0" name=""/>
        <dsp:cNvSpPr/>
      </dsp:nvSpPr>
      <dsp:spPr>
        <a:xfrm>
          <a:off x="2121893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D18980-ADAB-C94C-9D64-D886D68294D0}">
      <dsp:nvSpPr>
        <dsp:cNvPr id="0" name=""/>
        <dsp:cNvSpPr/>
      </dsp:nvSpPr>
      <dsp:spPr>
        <a:xfrm>
          <a:off x="2860516" y="287064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2016/03 Release of the first alpha with SAML/OIDC IdPs and SAML SP</a:t>
          </a:r>
          <a:endParaRPr lang="en-US" sz="1100" kern="1200" dirty="0"/>
        </a:p>
      </dsp:txBody>
      <dsp:txXfrm>
        <a:off x="2860516" y="2870640"/>
        <a:ext cx="908004" cy="1913760"/>
      </dsp:txXfrm>
    </dsp:sp>
    <dsp:sp modelId="{64DD9192-3C6C-3647-A9FB-63476488734A}">
      <dsp:nvSpPr>
        <dsp:cNvPr id="0" name=""/>
        <dsp:cNvSpPr/>
      </dsp:nvSpPr>
      <dsp:spPr>
        <a:xfrm>
          <a:off x="3075298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37ED21-4F16-2948-8E57-F6066571DA39}">
      <dsp:nvSpPr>
        <dsp:cNvPr id="0" name=""/>
        <dsp:cNvSpPr/>
      </dsp:nvSpPr>
      <dsp:spPr>
        <a:xfrm>
          <a:off x="3813921" y="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2016/04 Begin integration with ops/tools</a:t>
          </a:r>
          <a:endParaRPr lang="en-US" sz="1100" kern="1200" dirty="0"/>
        </a:p>
      </dsp:txBody>
      <dsp:txXfrm>
        <a:off x="3813921" y="0"/>
        <a:ext cx="908004" cy="1913760"/>
      </dsp:txXfrm>
    </dsp:sp>
    <dsp:sp modelId="{300CD7A0-36B1-EC4E-AB53-33C688554F46}">
      <dsp:nvSpPr>
        <dsp:cNvPr id="0" name=""/>
        <dsp:cNvSpPr/>
      </dsp:nvSpPr>
      <dsp:spPr>
        <a:xfrm>
          <a:off x="4028703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35388A-E6AC-B346-8430-D2999405559D}">
      <dsp:nvSpPr>
        <dsp:cNvPr id="0" name=""/>
        <dsp:cNvSpPr/>
      </dsp:nvSpPr>
      <dsp:spPr>
        <a:xfrm>
          <a:off x="4767326" y="287064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2016/09 OIDC support for SPs</a:t>
          </a:r>
          <a:endParaRPr lang="en-US" sz="1100" kern="1200" dirty="0"/>
        </a:p>
      </dsp:txBody>
      <dsp:txXfrm>
        <a:off x="4767326" y="2870640"/>
        <a:ext cx="908004" cy="1913760"/>
      </dsp:txXfrm>
    </dsp:sp>
    <dsp:sp modelId="{F687046F-9E44-AE45-9A21-9B4FC8EE6C58}">
      <dsp:nvSpPr>
        <dsp:cNvPr id="0" name=""/>
        <dsp:cNvSpPr/>
      </dsp:nvSpPr>
      <dsp:spPr>
        <a:xfrm>
          <a:off x="4982108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2A91EF-9F18-2149-8C45-9CB1D9E2876F}">
      <dsp:nvSpPr>
        <dsp:cNvPr id="0" name=""/>
        <dsp:cNvSpPr/>
      </dsp:nvSpPr>
      <dsp:spPr>
        <a:xfrm>
          <a:off x="5720731" y="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2017/02 Release as a beta service with full production support</a:t>
          </a:r>
          <a:endParaRPr lang="en-US" sz="1100" kern="1200" dirty="0"/>
        </a:p>
      </dsp:txBody>
      <dsp:txXfrm>
        <a:off x="5720731" y="0"/>
        <a:ext cx="908004" cy="1913760"/>
      </dsp:txXfrm>
    </dsp:sp>
    <dsp:sp modelId="{B9FB03F9-D44B-8B4D-81F0-44766EEDFB7C}">
      <dsp:nvSpPr>
        <dsp:cNvPr id="0" name=""/>
        <dsp:cNvSpPr/>
      </dsp:nvSpPr>
      <dsp:spPr>
        <a:xfrm>
          <a:off x="5935514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4294CA-FFCB-2946-A5FA-6FCEF57932EF}">
      <dsp:nvSpPr>
        <dsp:cNvPr id="0" name=""/>
        <dsp:cNvSpPr/>
      </dsp:nvSpPr>
      <dsp:spPr>
        <a:xfrm>
          <a:off x="6674136" y="2870640"/>
          <a:ext cx="908004" cy="1913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2017/03 (beta) Access to </a:t>
          </a:r>
          <a:r>
            <a:rPr lang="en-US" sz="1100" kern="1200" dirty="0" err="1" smtClean="0"/>
            <a:t>fedcloud</a:t>
          </a:r>
          <a:r>
            <a:rPr lang="en-US" sz="1100" kern="1200" dirty="0" smtClean="0"/>
            <a:t> without a certificate</a:t>
          </a:r>
          <a:endParaRPr lang="en-US" sz="1100" kern="1200" dirty="0"/>
        </a:p>
      </dsp:txBody>
      <dsp:txXfrm>
        <a:off x="6674136" y="2870640"/>
        <a:ext cx="908004" cy="1913760"/>
      </dsp:txXfrm>
    </dsp:sp>
    <dsp:sp modelId="{04A976B4-4CB7-A74A-9130-834104490AA9}">
      <dsp:nvSpPr>
        <dsp:cNvPr id="0" name=""/>
        <dsp:cNvSpPr/>
      </dsp:nvSpPr>
      <dsp:spPr>
        <a:xfrm>
          <a:off x="6888919" y="2152979"/>
          <a:ext cx="478440" cy="47844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1/25/17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1/25/17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5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74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2.xml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1/25/17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repository.egi.eu/2016/11/23/lcmaps-plugins-1-7-1-2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SPG:Drafts:Data_Privacy_EGI_CheckIn" TargetMode="External"/><Relationship Id="rId4" Type="http://schemas.openxmlformats.org/officeDocument/2006/relationships/hyperlink" Target="https://refeds.org/wp-content/uploads/2016/01/Sirtfi-1.0.pdf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iki.egi.eu/wiki/SPG:Drafts:AUP_EGI_CheckI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CheckIn</a:t>
            </a:r>
            <a:r>
              <a:rPr lang="en-GB" dirty="0" smtClean="0"/>
              <a:t> service status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000" dirty="0" smtClean="0"/>
              <a:t>Peter Solagna – EGI Foundation</a:t>
            </a:r>
            <a:endParaRPr lang="en-GB" sz="2000" dirty="0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331640" y="3356992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1475656" y="3284984"/>
            <a:ext cx="64008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8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Nicolas </a:t>
            </a:r>
            <a:r>
              <a:rPr lang="en-GB" sz="2000" dirty="0" err="1"/>
              <a:t>Liampotis</a:t>
            </a:r>
            <a:r>
              <a:rPr lang="en-GB" sz="2000" dirty="0"/>
              <a:t> </a:t>
            </a:r>
            <a:r>
              <a:rPr lang="en-GB" sz="2000" dirty="0" smtClean="0"/>
              <a:t>- GRNET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236700" y="188650"/>
            <a:ext cx="7656000" cy="85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Levels of </a:t>
            </a: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137" name="Shape 137"/>
          <p:cNvSpPr txBox="1">
            <a:spLocks noGrp="1"/>
          </p:cNvSpPr>
          <p:nvPr>
            <p:ph type="body" idx="4294967295"/>
          </p:nvPr>
        </p:nvSpPr>
        <p:spPr>
          <a:xfrm>
            <a:off x="467550" y="1110225"/>
            <a:ext cx="7487400" cy="52776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114300" lvl="0" indent="0">
              <a:lnSpc>
                <a:spcPct val="80000"/>
              </a:lnSpc>
              <a:buClr>
                <a:srgbClr val="0B5394"/>
              </a:buClr>
              <a:buSzPct val="100000"/>
              <a:buNone/>
            </a:pPr>
            <a:r>
              <a:rPr lang="en-US" sz="2000" dirty="0"/>
              <a:t>Level of confidence that the person who is authenticating is actually who they claim to be</a:t>
            </a:r>
          </a:p>
          <a:p>
            <a:pPr marL="91440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Not all credentials are the same!</a:t>
            </a:r>
          </a:p>
          <a:p>
            <a:pPr marL="457200" lvl="0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Examples:</a:t>
            </a:r>
          </a:p>
          <a:p>
            <a:pPr marL="91440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Very high level of assurance: </a:t>
            </a:r>
            <a:r>
              <a:rPr lang="en-US" sz="2000" dirty="0" err="1"/>
              <a:t>eID</a:t>
            </a:r>
            <a:r>
              <a:rPr lang="en-US" sz="2000" dirty="0"/>
              <a:t> - e-Government ID.</a:t>
            </a:r>
          </a:p>
          <a:p>
            <a:pPr marL="91440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High level of assurance with ID verification:</a:t>
            </a:r>
          </a:p>
          <a:p>
            <a:pPr marL="1828800" lvl="3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 X509 certificates, many institutional </a:t>
            </a:r>
            <a:r>
              <a:rPr lang="en-US" dirty="0" err="1"/>
              <a:t>IdP</a:t>
            </a:r>
            <a:endParaRPr lang="en-US" dirty="0"/>
          </a:p>
          <a:p>
            <a:pPr marL="91440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Social media credentials:</a:t>
            </a:r>
          </a:p>
          <a:p>
            <a:pPr marL="1828800" lvl="3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 Everyone with an email account can have one</a:t>
            </a:r>
            <a:r>
              <a:rPr lang="en-US" dirty="0" smtClean="0"/>
              <a:t>.</a:t>
            </a:r>
          </a:p>
          <a:p>
            <a:pPr marL="1828800" lvl="3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 indent="0">
              <a:lnSpc>
                <a:spcPct val="80000"/>
              </a:lnSpc>
              <a:buClr>
                <a:srgbClr val="0B5394"/>
              </a:buClr>
              <a:buSzPct val="100000"/>
              <a:buNone/>
            </a:pPr>
            <a:r>
              <a:rPr lang="en-US" sz="2000" dirty="0"/>
              <a:t>Use cases</a:t>
            </a:r>
          </a:p>
          <a:p>
            <a:pPr marL="97155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Open Sans"/>
              </a:rPr>
              <a:t>allow an </a:t>
            </a:r>
            <a:r>
              <a:rPr lang="en-US" sz="2000" dirty="0" err="1">
                <a:sym typeface="Open Sans"/>
              </a:rPr>
              <a:t>IdP</a:t>
            </a:r>
            <a:r>
              <a:rPr lang="en-US" sz="2000" dirty="0">
                <a:sym typeface="Open Sans"/>
              </a:rPr>
              <a:t> to advertise those </a:t>
            </a:r>
            <a:r>
              <a:rPr lang="en-US" sz="2000" dirty="0" err="1">
                <a:sym typeface="Open Sans"/>
              </a:rPr>
              <a:t>LoAs</a:t>
            </a:r>
            <a:r>
              <a:rPr lang="en-US" sz="2000" dirty="0">
                <a:sym typeface="Open Sans"/>
              </a:rPr>
              <a:t> for which it is able to meet the associated </a:t>
            </a:r>
            <a:r>
              <a:rPr lang="en-US" sz="2000" dirty="0" smtClean="0">
                <a:sym typeface="Open Sans"/>
              </a:rPr>
              <a:t>requirements</a:t>
            </a:r>
            <a:endParaRPr lang="en-US" sz="2000" dirty="0">
              <a:sym typeface="Open Sans"/>
            </a:endParaRPr>
          </a:p>
          <a:p>
            <a:pPr marL="97155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Open Sans"/>
              </a:rPr>
              <a:t>allow an </a:t>
            </a:r>
            <a:r>
              <a:rPr lang="en-US" sz="2000" dirty="0" err="1">
                <a:sym typeface="Open Sans"/>
              </a:rPr>
              <a:t>IdP</a:t>
            </a:r>
            <a:r>
              <a:rPr lang="en-US" sz="2000" dirty="0">
                <a:sym typeface="Open Sans"/>
              </a:rPr>
              <a:t> to indicate the actual </a:t>
            </a:r>
            <a:r>
              <a:rPr lang="en-US" sz="2000" dirty="0" err="1">
                <a:sym typeface="Open Sans"/>
              </a:rPr>
              <a:t>LoA</a:t>
            </a:r>
            <a:r>
              <a:rPr lang="en-US" sz="2000" dirty="0">
                <a:sym typeface="Open Sans"/>
              </a:rPr>
              <a:t> in its </a:t>
            </a:r>
            <a:r>
              <a:rPr lang="en-US" sz="2000" dirty="0" smtClean="0">
                <a:sym typeface="Open Sans"/>
              </a:rPr>
              <a:t>responses</a:t>
            </a:r>
            <a:endParaRPr lang="en-US" sz="2000" dirty="0">
              <a:sym typeface="Open Sans"/>
            </a:endParaRPr>
          </a:p>
          <a:p>
            <a:pPr marL="971550" lvl="1" indent="-342900">
              <a:lnSpc>
                <a:spcPct val="80000"/>
              </a:lnSpc>
              <a:buClr>
                <a:srgbClr val="0B5394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ym typeface="Open Sans"/>
              </a:rPr>
              <a:t>allow a SP to express its expectations for the </a:t>
            </a:r>
            <a:r>
              <a:rPr lang="en-US" sz="2000" dirty="0" err="1">
                <a:sym typeface="Open Sans"/>
              </a:rPr>
              <a:t>LoA</a:t>
            </a:r>
            <a:r>
              <a:rPr lang="en-US" sz="2000" dirty="0">
                <a:sym typeface="Open Sans"/>
              </a:rPr>
              <a:t> at which a user should be authenticated</a:t>
            </a:r>
            <a:r>
              <a:rPr lang="en-US" sz="20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0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000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571500" algn="just">
              <a:spcBef>
                <a:spcPts val="1000"/>
              </a:spcBef>
              <a:buClr>
                <a:srgbClr val="0B5394"/>
              </a:buClr>
              <a:buSzPct val="100000"/>
            </a:pPr>
            <a:endParaRPr lang="en-US" dirty="0">
              <a:solidFill>
                <a:srgbClr val="0B53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8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CheckIn</a:t>
            </a:r>
            <a:r>
              <a:rPr lang="en-US" dirty="0" smtClean="0"/>
              <a:t> aggregates attributes from the following sources:</a:t>
            </a:r>
          </a:p>
          <a:p>
            <a:pPr lvl="1"/>
            <a:r>
              <a:rPr lang="en-US" dirty="0" smtClean="0"/>
              <a:t>SAML attribute authorities and </a:t>
            </a:r>
            <a:r>
              <a:rPr lang="en-US" dirty="0" err="1" smtClean="0"/>
              <a:t>IdPs</a:t>
            </a:r>
            <a:endParaRPr lang="en-US" dirty="0" smtClean="0"/>
          </a:p>
          <a:p>
            <a:pPr lvl="1"/>
            <a:r>
              <a:rPr lang="en-US" dirty="0" smtClean="0"/>
              <a:t>OIDC </a:t>
            </a:r>
            <a:r>
              <a:rPr lang="en-US" dirty="0" err="1" smtClean="0"/>
              <a:t>IdPs</a:t>
            </a:r>
            <a:endParaRPr lang="en-US" dirty="0" smtClean="0"/>
          </a:p>
          <a:p>
            <a:pPr lvl="1"/>
            <a:r>
              <a:rPr lang="en-US" dirty="0" smtClean="0"/>
              <a:t>LDAP </a:t>
            </a:r>
          </a:p>
          <a:p>
            <a:pPr lvl="1"/>
            <a:r>
              <a:rPr lang="en-US" dirty="0" smtClean="0"/>
              <a:t>Specific REST interface-based attribute authorities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 the relevant attributes to a service are provided in the authentication assertion released by </a:t>
            </a:r>
            <a:r>
              <a:rPr lang="en-US" dirty="0" err="1" smtClean="0"/>
              <a:t>CheckIn</a:t>
            </a:r>
            <a:r>
              <a:rPr lang="en-US" dirty="0" smtClean="0"/>
              <a:t> to the SP, including:</a:t>
            </a:r>
          </a:p>
          <a:p>
            <a:pPr lvl="1"/>
            <a:r>
              <a:rPr lang="en-US" dirty="0" smtClean="0"/>
              <a:t>Attributes stored by </a:t>
            </a:r>
            <a:r>
              <a:rPr lang="en-US" dirty="0" err="1" smtClean="0"/>
              <a:t>CheckIn</a:t>
            </a:r>
            <a:r>
              <a:rPr lang="en-US" dirty="0" smtClean="0"/>
              <a:t> (e.g. EGI UID)</a:t>
            </a:r>
          </a:p>
          <a:p>
            <a:pPr lvl="1"/>
            <a:r>
              <a:rPr lang="en-US" dirty="0" smtClean="0"/>
              <a:t>Attributes released by the user’s </a:t>
            </a:r>
            <a:r>
              <a:rPr lang="en-US" dirty="0" err="1" smtClean="0"/>
              <a:t>IdP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Attributes released by the attribute authorities (e.g. VO membership)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Sources of attributes integrated</a:t>
            </a:r>
          </a:p>
          <a:p>
            <a:pPr lvl="1"/>
            <a:r>
              <a:rPr lang="en-US" dirty="0"/>
              <a:t>Connection with GOCDB - DONE</a:t>
            </a:r>
          </a:p>
          <a:p>
            <a:pPr lvl="1"/>
            <a:r>
              <a:rPr lang="en-US" dirty="0" smtClean="0"/>
              <a:t>Connection </a:t>
            </a:r>
            <a:r>
              <a:rPr lang="en-US" dirty="0"/>
              <a:t>with </a:t>
            </a:r>
            <a:r>
              <a:rPr lang="en-US" dirty="0" err="1"/>
              <a:t>Perun</a:t>
            </a:r>
            <a:r>
              <a:rPr lang="en-US" dirty="0"/>
              <a:t> - DONE</a:t>
            </a:r>
          </a:p>
          <a:p>
            <a:pPr lvl="1"/>
            <a:r>
              <a:rPr lang="en-US" dirty="0" smtClean="0"/>
              <a:t>Connection </a:t>
            </a:r>
            <a:r>
              <a:rPr lang="en-US" dirty="0"/>
              <a:t>with </a:t>
            </a:r>
            <a:r>
              <a:rPr lang="en-US" dirty="0" err="1"/>
              <a:t>COmanage</a:t>
            </a:r>
            <a:r>
              <a:rPr lang="en-US" dirty="0"/>
              <a:t> – DONE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8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/>
              <a:t>OpenID Connect Support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type="body" idx="4294967295"/>
          </p:nvPr>
        </p:nvSpPr>
        <p:spPr>
          <a:xfrm>
            <a:off x="462275" y="1325000"/>
            <a:ext cx="8028000" cy="2739900"/>
          </a:xfrm>
          <a:prstGeom prst="rect">
            <a:avLst/>
          </a:prstGeom>
        </p:spPr>
        <p:txBody>
          <a:bodyPr lIns="91425" tIns="91425" rIns="91425" bIns="91425" anchor="t" anchorCtr="0">
            <a:normAutofit fontScale="55000" lnSpcReduction="20000"/>
          </a:bodyPr>
          <a:lstStyle/>
          <a:p>
            <a:pPr marL="4572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Service Providers can connect to the EGI AAI using </a:t>
            </a:r>
            <a:r>
              <a:rPr lang="en-US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OpenID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Connect (OIDC) as an alternative to SAML2</a:t>
            </a:r>
          </a:p>
          <a:p>
            <a:pPr marL="4572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EGI AAI OIDC Provider allows users to sign in using any of the supported backend authentication mechanisms, </a:t>
            </a:r>
            <a:r>
              <a:rPr lang="en-US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i.e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institutional </a:t>
            </a:r>
            <a:r>
              <a:rPr lang="en-US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IdPs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eduGAIN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) or Social Providers</a:t>
            </a:r>
          </a:p>
          <a:p>
            <a:pPr marL="4572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Easy OIDC client registration through </a:t>
            </a:r>
            <a:r>
              <a:rPr lang="en-US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Client Management UI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:</a:t>
            </a:r>
          </a:p>
          <a:p>
            <a:pPr marL="914400" marR="0" lvl="1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Obtain </a:t>
            </a:r>
            <a:r>
              <a:rPr lang="en-US" b="1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OAuth</a:t>
            </a:r>
            <a:r>
              <a:rPr lang="en-US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2.0 credentials</a:t>
            </a:r>
          </a:p>
          <a:p>
            <a:pPr marL="914400" marR="0" lvl="1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Register one or more </a:t>
            </a:r>
            <a:r>
              <a:rPr lang="en-US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redirect URIs</a:t>
            </a:r>
          </a:p>
          <a:p>
            <a:pPr marL="914400" marR="0" lvl="1" indent="-22860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B5394"/>
              </a:buClr>
              <a:buFont typeface="Open Sans"/>
            </a:pP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Register required </a:t>
            </a:r>
            <a:r>
              <a:rPr lang="en-US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scopes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(e.g. </a:t>
            </a:r>
            <a:r>
              <a:rPr lang="en-US" dirty="0" err="1">
                <a:solidFill>
                  <a:srgbClr val="0B5394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openid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,  </a:t>
            </a:r>
            <a:r>
              <a:rPr lang="en-US" dirty="0">
                <a:solidFill>
                  <a:srgbClr val="0B5394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profile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n-US" dirty="0">
                <a:solidFill>
                  <a:srgbClr val="0B5394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email</a:t>
            </a:r>
            <a:r>
              <a:rPr lang="en-US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</a:p>
        </p:txBody>
      </p:sp>
      <p:pic>
        <p:nvPicPr>
          <p:cNvPr id="252" name="Shape 252" descr="Screen Shot 2016-09-27 at 13.35.36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4425" y="4148100"/>
            <a:ext cx="6715125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588224" y="4797152"/>
            <a:ext cx="2339752" cy="12961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PoC</a:t>
            </a:r>
            <a:r>
              <a:rPr lang="en-US" dirty="0" smtClean="0"/>
              <a:t> with cloud services under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53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 integration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Shape 22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555865"/>
            <a:ext cx="9144000" cy="435586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>
          <a:xfrm>
            <a:off x="6804248" y="5949280"/>
            <a:ext cx="2232248" cy="432048"/>
          </a:xfrm>
          <a:prstGeom prst="roundRect">
            <a:avLst/>
          </a:prstGeom>
          <a:solidFill>
            <a:srgbClr val="D0CB2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RC </a:t>
            </a:r>
            <a:r>
              <a:rPr lang="en-US" dirty="0" err="1" smtClean="0">
                <a:solidFill>
                  <a:schemeClr val="tx1"/>
                </a:solidFill>
              </a:rPr>
              <a:t>Auth</a:t>
            </a:r>
            <a:r>
              <a:rPr lang="en-US" dirty="0" smtClean="0">
                <a:solidFill>
                  <a:schemeClr val="tx1"/>
                </a:solidFill>
              </a:rPr>
              <a:t> components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1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Integration with RC </a:t>
            </a:r>
            <a:r>
              <a:rPr lang="en-US" dirty="0" err="1" smtClean="0"/>
              <a:t>Auth</a:t>
            </a:r>
            <a:r>
              <a:rPr lang="en-US" dirty="0" smtClean="0"/>
              <a:t> (online 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Production RC </a:t>
            </a:r>
            <a:r>
              <a:rPr lang="en-US" dirty="0" err="1" smtClean="0"/>
              <a:t>Auth</a:t>
            </a:r>
            <a:r>
              <a:rPr lang="en-US" dirty="0" smtClean="0"/>
              <a:t> is now integrated with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r>
              <a:rPr lang="en-US" dirty="0" smtClean="0"/>
              <a:t>Users can retrieve X509 proxies by authenticating through </a:t>
            </a:r>
            <a:r>
              <a:rPr lang="en-US" dirty="0" err="1" smtClean="0"/>
              <a:t>CheckIn</a:t>
            </a:r>
            <a:endParaRPr lang="en-US" dirty="0" smtClean="0"/>
          </a:p>
          <a:p>
            <a:r>
              <a:rPr lang="en-US" dirty="0" smtClean="0"/>
              <a:t>So, can I submit grid jobs with my </a:t>
            </a:r>
            <a:r>
              <a:rPr lang="en-US" dirty="0" err="1" smtClean="0"/>
              <a:t>eduGAIN</a:t>
            </a:r>
            <a:r>
              <a:rPr lang="en-US" dirty="0" smtClean="0"/>
              <a:t> account?</a:t>
            </a:r>
          </a:p>
          <a:p>
            <a:pPr lvl="1"/>
            <a:r>
              <a:rPr lang="en-US" dirty="0" smtClean="0"/>
              <a:t>Not yet </a:t>
            </a:r>
            <a:r>
              <a:rPr lang="en-US" dirty="0" smtClean="0">
                <a:sym typeface="Wingdings"/>
              </a:rPr>
              <a:t></a:t>
            </a:r>
          </a:p>
          <a:p>
            <a:pPr lvl="1"/>
            <a:r>
              <a:rPr lang="en-US" dirty="0" smtClean="0">
                <a:sym typeface="Wingdings"/>
              </a:rPr>
              <a:t>RC </a:t>
            </a:r>
            <a:r>
              <a:rPr lang="en-US" dirty="0" err="1" smtClean="0">
                <a:sym typeface="Wingdings"/>
              </a:rPr>
              <a:t>Auth</a:t>
            </a:r>
            <a:r>
              <a:rPr lang="en-US" dirty="0" smtClean="0">
                <a:sym typeface="Wingdings"/>
              </a:rPr>
              <a:t> can be used only with VOs that are authorized</a:t>
            </a:r>
          </a:p>
          <a:p>
            <a:pPr lvl="2"/>
            <a:r>
              <a:rPr lang="en-US" dirty="0" smtClean="0">
                <a:sym typeface="Wingdings"/>
              </a:rPr>
              <a:t>New version of LCMAPS that implement this condition for </a:t>
            </a:r>
            <a:r>
              <a:rPr lang="en-US" dirty="0">
                <a:sym typeface="Wingdings"/>
              </a:rPr>
              <a:t>user authorization:  </a:t>
            </a:r>
            <a:r>
              <a:rPr lang="en-US" dirty="0">
                <a:sym typeface="Wingdings"/>
                <a:hlinkClick r:id="rId2"/>
              </a:rPr>
              <a:t>http://repository.egi.eu/2016/11/23/lcmaps-plugins-1-7-1-2</a:t>
            </a:r>
            <a:r>
              <a:rPr lang="en-US" dirty="0" smtClean="0">
                <a:sym typeface="Wingdings"/>
                <a:hlinkClick r:id="rId2"/>
              </a:rPr>
              <a:t>/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The whole process needs to be formalized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53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CheckIn: Acceptable Use Policy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CheckIn: Data protection policy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CheckIn</a:t>
            </a:r>
            <a:r>
              <a:rPr lang="en-US" dirty="0" smtClean="0"/>
              <a:t> is federated in </a:t>
            </a:r>
            <a:r>
              <a:rPr lang="en-US" dirty="0" err="1" smtClean="0"/>
              <a:t>eduGAIN</a:t>
            </a:r>
            <a:r>
              <a:rPr lang="en-US" dirty="0" smtClean="0"/>
              <a:t> and it is compliant with:</a:t>
            </a:r>
          </a:p>
          <a:p>
            <a:pPr lvl="1"/>
            <a:r>
              <a:rPr lang="en-US" dirty="0" err="1" smtClean="0"/>
              <a:t>RnS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Sirtfi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02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Integration with other AAI infrastructures</a:t>
            </a:r>
            <a:br>
              <a:rPr lang="en-US" dirty="0" smtClean="0"/>
            </a:br>
            <a:r>
              <a:rPr lang="en-US" sz="1800" dirty="0" smtClean="0"/>
              <a:t>Partially </a:t>
            </a:r>
            <a:r>
              <a:rPr lang="en-US" sz="1800" dirty="0" err="1" smtClean="0"/>
              <a:t>WiP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ELIXIR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Enabled interoperability with </a:t>
            </a:r>
            <a:r>
              <a:rPr lang="en-US" dirty="0"/>
              <a:t>the new production ELIXIR AAI </a:t>
            </a:r>
            <a:r>
              <a:rPr lang="en-US" dirty="0" err="1"/>
              <a:t>IdP</a:t>
            </a:r>
            <a:r>
              <a:rPr lang="en-US" dirty="0"/>
              <a:t> </a:t>
            </a:r>
            <a:r>
              <a:rPr lang="en-US" dirty="0" smtClean="0"/>
              <a:t>Proxy</a:t>
            </a:r>
          </a:p>
          <a:p>
            <a:pPr lvl="1"/>
            <a:r>
              <a:rPr lang="en-US" dirty="0"/>
              <a:t> </a:t>
            </a:r>
            <a:r>
              <a:rPr lang="en-US" dirty="0" err="1"/>
              <a:t>CheckIn</a:t>
            </a:r>
            <a:r>
              <a:rPr lang="en-US" dirty="0"/>
              <a:t> will be integrated with the </a:t>
            </a:r>
            <a:r>
              <a:rPr lang="en-US" dirty="0" err="1"/>
              <a:t>devel</a:t>
            </a:r>
            <a:r>
              <a:rPr lang="en-US" dirty="0"/>
              <a:t> instance of the ELIXIR AAI </a:t>
            </a:r>
            <a:r>
              <a:rPr lang="en-US" dirty="0" err="1"/>
              <a:t>IdP</a:t>
            </a:r>
            <a:r>
              <a:rPr lang="en-US" dirty="0"/>
              <a:t> Proxy (available by end of Jan) to </a:t>
            </a:r>
            <a:r>
              <a:rPr lang="en-US" dirty="0" smtClean="0"/>
              <a:t>allow </a:t>
            </a:r>
            <a:r>
              <a:rPr lang="en-US" dirty="0"/>
              <a:t>testing access to </a:t>
            </a:r>
            <a:r>
              <a:rPr lang="en-US" dirty="0" err="1"/>
              <a:t>FedCloud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LToS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 </a:t>
            </a:r>
            <a:r>
              <a:rPr lang="en-US" dirty="0"/>
              <a:t>has been integrated as an </a:t>
            </a:r>
            <a:r>
              <a:rPr lang="en-US" dirty="0" err="1"/>
              <a:t>IdP</a:t>
            </a:r>
            <a:r>
              <a:rPr lang="en-US" dirty="0"/>
              <a:t> for </a:t>
            </a:r>
            <a:r>
              <a:rPr lang="en-US" dirty="0" err="1"/>
              <a:t>LToS</a:t>
            </a:r>
            <a:r>
              <a:rPr lang="en-US" dirty="0"/>
              <a:t> </a:t>
            </a:r>
            <a:r>
              <a:rPr lang="en-US" dirty="0" smtClean="0"/>
              <a:t>users, as the first VO to be fully accessible through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 </a:t>
            </a:r>
            <a:r>
              <a:rPr lang="en-US" dirty="0"/>
              <a:t>has developed a Unity connector to get </a:t>
            </a:r>
            <a:r>
              <a:rPr lang="en-US" dirty="0" err="1"/>
              <a:t>LToS</a:t>
            </a:r>
            <a:r>
              <a:rPr lang="en-US" dirty="0"/>
              <a:t> VO membership information and generate entitlements (supported use case: </a:t>
            </a:r>
            <a:r>
              <a:rPr lang="en-US" dirty="0" err="1"/>
              <a:t>AppDB</a:t>
            </a:r>
            <a:r>
              <a:rPr lang="en-US" dirty="0"/>
              <a:t> uses </a:t>
            </a:r>
            <a:r>
              <a:rPr lang="en-US" dirty="0" err="1"/>
              <a:t>vm_operator</a:t>
            </a:r>
            <a:r>
              <a:rPr lang="en-US" dirty="0"/>
              <a:t> role of </a:t>
            </a:r>
            <a:r>
              <a:rPr lang="en-US" dirty="0" err="1"/>
              <a:t>LToS</a:t>
            </a:r>
            <a:r>
              <a:rPr lang="en-US" dirty="0"/>
              <a:t> users for </a:t>
            </a:r>
            <a:r>
              <a:rPr lang="en-US" dirty="0" err="1"/>
              <a:t>AuthZ</a:t>
            </a:r>
            <a:r>
              <a:rPr lang="en-US" dirty="0"/>
              <a:t>)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EPOS: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/>
              <a:t>as an </a:t>
            </a:r>
            <a:r>
              <a:rPr lang="en-US" dirty="0" err="1"/>
              <a:t>IdP</a:t>
            </a:r>
            <a:r>
              <a:rPr lang="en-US" dirty="0"/>
              <a:t> for EPOS users (still in the staging </a:t>
            </a:r>
            <a:r>
              <a:rPr lang="en-US" dirty="0" err="1"/>
              <a:t>env</a:t>
            </a:r>
            <a:r>
              <a:rPr lang="en-US" dirty="0"/>
              <a:t> but can be moved to production upon request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future </a:t>
            </a:r>
            <a:r>
              <a:rPr lang="en-US" dirty="0" err="1"/>
              <a:t>CheckIn</a:t>
            </a:r>
            <a:r>
              <a:rPr lang="en-US" dirty="0"/>
              <a:t> will reuse the Unity connector (see </a:t>
            </a:r>
            <a:r>
              <a:rPr lang="en-US" dirty="0" err="1"/>
              <a:t>LToS</a:t>
            </a:r>
            <a:r>
              <a:rPr lang="en-US" dirty="0"/>
              <a:t> use case) to allow EPOS users to access EGI services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EUDAT:</a:t>
            </a:r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 </a:t>
            </a:r>
            <a:r>
              <a:rPr lang="en-US" dirty="0"/>
              <a:t>will be integrated as both an </a:t>
            </a:r>
            <a:r>
              <a:rPr lang="en-US" dirty="0" err="1"/>
              <a:t>IdP</a:t>
            </a:r>
            <a:r>
              <a:rPr lang="en-US" dirty="0"/>
              <a:t> and an SP with EUDAT B2ACCESS to support the following cross-infrastructure use cases:</a:t>
            </a:r>
            <a:br>
              <a:rPr lang="en-US" dirty="0"/>
            </a:br>
            <a:r>
              <a:rPr lang="en-US" dirty="0"/>
              <a:t>  - EGI users accessing EUDAT (web and non-web) resources using their EGI </a:t>
            </a:r>
            <a:r>
              <a:rPr lang="en-US" dirty="0" err="1"/>
              <a:t>CheckIn</a:t>
            </a:r>
            <a:r>
              <a:rPr lang="en-US" dirty="0"/>
              <a:t> ID</a:t>
            </a:r>
            <a:br>
              <a:rPr lang="en-US" dirty="0"/>
            </a:br>
            <a:r>
              <a:rPr lang="en-US" dirty="0"/>
              <a:t>  - EUDAT users accessing EGI (web and non-web) resources using their </a:t>
            </a:r>
            <a:r>
              <a:rPr lang="en-US" dirty="0" smtClean="0"/>
              <a:t>EUDAT</a:t>
            </a:r>
          </a:p>
          <a:p>
            <a:pPr lvl="1"/>
            <a:r>
              <a:rPr lang="en-US" dirty="0" smtClean="0"/>
              <a:t>B2ACCESS ID</a:t>
            </a:r>
          </a:p>
          <a:p>
            <a:pPr lvl="1"/>
            <a:r>
              <a:rPr lang="en-US" b="1" dirty="0" smtClean="0"/>
              <a:t>Both </a:t>
            </a:r>
            <a:r>
              <a:rPr lang="en-US" b="1" dirty="0"/>
              <a:t>use cases to be implemented by end of 2017Q1 in the context of AARC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05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Work in progress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04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Arrow 12"/>
          <p:cNvSpPr/>
          <p:nvPr/>
        </p:nvSpPr>
        <p:spPr>
          <a:xfrm>
            <a:off x="1475656" y="3789040"/>
            <a:ext cx="496855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Transparent VO management (to do)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Translation of VO information into VOMS </a:t>
            </a:r>
            <a:r>
              <a:rPr lang="en-US" dirty="0" err="1" smtClean="0"/>
              <a:t>proxyes</a:t>
            </a:r>
            <a:r>
              <a:rPr lang="en-US" dirty="0" smtClean="0"/>
              <a:t> (from SAML/OIDC)</a:t>
            </a:r>
          </a:p>
          <a:p>
            <a:r>
              <a:rPr lang="en-US" dirty="0" smtClean="0"/>
              <a:t>Provisioning of VOMS information through SAML and OIDC interfaces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us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01008"/>
            <a:ext cx="864096" cy="864096"/>
          </a:xfrm>
          <a:prstGeom prst="rect">
            <a:avLst/>
          </a:prstGeom>
        </p:spPr>
      </p:pic>
      <p:pic>
        <p:nvPicPr>
          <p:cNvPr id="6" name="Picture 5" descr="us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941168"/>
            <a:ext cx="864096" cy="864096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63688" y="3573016"/>
            <a:ext cx="136815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X.509 Credentials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63888" y="3573016"/>
            <a:ext cx="136815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VOMS Service</a:t>
            </a:r>
            <a:endParaRPr lang="en-US" dirty="0"/>
          </a:p>
        </p:txBody>
      </p:sp>
      <p:pic>
        <p:nvPicPr>
          <p:cNvPr id="9" name="Picture 8" descr="Screen Shot 2016-09-27 at 10.19.4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45024"/>
            <a:ext cx="864096" cy="675384"/>
          </a:xfrm>
          <a:prstGeom prst="rect">
            <a:avLst/>
          </a:prstGeom>
        </p:spPr>
      </p:pic>
      <p:pic>
        <p:nvPicPr>
          <p:cNvPr id="10" name="Picture 9" descr="Screen Shot 2016-09-27 at 10.19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45024"/>
            <a:ext cx="824367" cy="784638"/>
          </a:xfrm>
          <a:prstGeom prst="rect">
            <a:avLst/>
          </a:prstGeom>
        </p:spPr>
      </p:pic>
      <p:pic>
        <p:nvPicPr>
          <p:cNvPr id="11" name="Picture 10" descr="Screen Shot 2016-09-27 at 10.19.4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941168"/>
            <a:ext cx="864096" cy="675384"/>
          </a:xfrm>
          <a:prstGeom prst="rect">
            <a:avLst/>
          </a:prstGeom>
        </p:spPr>
      </p:pic>
      <p:pic>
        <p:nvPicPr>
          <p:cNvPr id="12" name="Picture 11" descr="Screen Shot 2016-09-27 at 10.19.37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941168"/>
            <a:ext cx="824367" cy="784638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1475656" y="5157192"/>
            <a:ext cx="4968552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763688" y="4941168"/>
            <a:ext cx="136815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SAML/OIDC Credentials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275856" y="4941168"/>
            <a:ext cx="115212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Attribute service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716016" y="4941168"/>
            <a:ext cx="115212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CheckIn</a:t>
            </a:r>
            <a:endParaRPr lang="en-US" dirty="0"/>
          </a:p>
        </p:txBody>
      </p:sp>
      <p:sp>
        <p:nvSpPr>
          <p:cNvPr id="18" name="Left-Right Arrow 17"/>
          <p:cNvSpPr/>
          <p:nvPr/>
        </p:nvSpPr>
        <p:spPr>
          <a:xfrm rot="3225460">
            <a:off x="4425193" y="4380576"/>
            <a:ext cx="1008112" cy="504056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of group information into VOMS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case description</a:t>
            </a:r>
          </a:p>
          <a:p>
            <a:pPr lvl="1"/>
            <a:r>
              <a:rPr lang="en-US" dirty="0" smtClean="0"/>
              <a:t>User does not have a personal certificate</a:t>
            </a:r>
          </a:p>
          <a:p>
            <a:pPr lvl="1"/>
            <a:r>
              <a:rPr lang="en-US" dirty="0" smtClean="0"/>
              <a:t>User VO is not managed by a VOMS, but with a generic attribute management service</a:t>
            </a:r>
          </a:p>
          <a:p>
            <a:pPr lvl="1"/>
            <a:r>
              <a:rPr lang="en-US" dirty="0" smtClean="0"/>
              <a:t>User needs to access X.509 based service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VOMS extensions are </a:t>
            </a:r>
            <a:r>
              <a:rPr lang="en-US" dirty="0"/>
              <a:t>not provided directly by the Online </a:t>
            </a:r>
            <a:r>
              <a:rPr lang="en-US" dirty="0" smtClean="0"/>
              <a:t>CA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pilot solution is being deployed in the context of AARC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3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Introduction and summary</a:t>
            </a:r>
          </a:p>
          <a:p>
            <a:r>
              <a:rPr lang="en-US" dirty="0" smtClean="0"/>
              <a:t>What is available in production now</a:t>
            </a:r>
          </a:p>
          <a:p>
            <a:r>
              <a:rPr lang="en-US" dirty="0" smtClean="0"/>
              <a:t>What is work in progress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825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of VO information into VOMS proxy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508104" y="3789040"/>
            <a:ext cx="2160240" cy="158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CheckIn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8144" y="1340768"/>
            <a:ext cx="1310546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RC </a:t>
            </a:r>
            <a:r>
              <a:rPr lang="en-US" dirty="0" err="1" smtClean="0"/>
              <a:t>Auth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 descr="us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64096" cy="86409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452320" y="1268760"/>
            <a:ext cx="1368152" cy="1276406"/>
            <a:chOff x="3778531" y="1113692"/>
            <a:chExt cx="1303616" cy="1276406"/>
          </a:xfrm>
        </p:grpSpPr>
        <p:sp>
          <p:nvSpPr>
            <p:cNvPr id="10" name="Rounded Rectangle 9"/>
            <p:cNvSpPr/>
            <p:nvPr/>
          </p:nvSpPr>
          <p:spPr>
            <a:xfrm>
              <a:off x="3778531" y="1113692"/>
              <a:ext cx="1303616" cy="127640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sz="1200" dirty="0" smtClean="0"/>
                <a:t>(Virtual Organization (SAML2)</a:t>
              </a:r>
              <a:endParaRPr lang="en-US" sz="1400" dirty="0"/>
            </a:p>
          </p:txBody>
        </p:sp>
        <p:pic>
          <p:nvPicPr>
            <p:cNvPr id="11" name="Picture 10" descr="50355-200.png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1588" y="1185700"/>
              <a:ext cx="587804" cy="587804"/>
            </a:xfrm>
            <a:prstGeom prst="rect">
              <a:avLst/>
            </a:prstGeom>
          </p:spPr>
        </p:pic>
      </p:grpSp>
      <p:sp>
        <p:nvSpPr>
          <p:cNvPr id="12" name="Rounded Rectangle 11"/>
          <p:cNvSpPr/>
          <p:nvPr/>
        </p:nvSpPr>
        <p:spPr>
          <a:xfrm>
            <a:off x="2051720" y="1340768"/>
            <a:ext cx="1468963" cy="12241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0" idx="2"/>
            <a:endCxn id="5" idx="0"/>
          </p:cNvCxnSpPr>
          <p:nvPr/>
        </p:nvCxnSpPr>
        <p:spPr>
          <a:xfrm flipH="1">
            <a:off x="6588224" y="2545166"/>
            <a:ext cx="1548172" cy="12438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283968" y="1340768"/>
            <a:ext cx="1310546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 Proxy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3"/>
            <a:endCxn id="12" idx="1"/>
          </p:cNvCxnSpPr>
          <p:nvPr/>
        </p:nvCxnSpPr>
        <p:spPr>
          <a:xfrm flipV="1">
            <a:off x="1259632" y="1952836"/>
            <a:ext cx="792088" cy="108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  <a:endCxn id="5" idx="1"/>
          </p:cNvCxnSpPr>
          <p:nvPr/>
        </p:nvCxnSpPr>
        <p:spPr>
          <a:xfrm>
            <a:off x="2051720" y="1952836"/>
            <a:ext cx="3456384" cy="26282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1"/>
            <a:endCxn id="6" idx="2"/>
          </p:cNvCxnSpPr>
          <p:nvPr/>
        </p:nvCxnSpPr>
        <p:spPr>
          <a:xfrm flipV="1">
            <a:off x="5508104" y="2492896"/>
            <a:ext cx="1015313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3059832" y="4005064"/>
            <a:ext cx="131054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VOMS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26" idx="3"/>
          </p:cNvCxnSpPr>
          <p:nvPr/>
        </p:nvCxnSpPr>
        <p:spPr>
          <a:xfrm flipH="1" flipV="1">
            <a:off x="4370378" y="4581128"/>
            <a:ext cx="1137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6" idx="0"/>
            <a:endCxn id="15" idx="2"/>
          </p:cNvCxnSpPr>
          <p:nvPr/>
        </p:nvCxnSpPr>
        <p:spPr>
          <a:xfrm flipV="1">
            <a:off x="3715105" y="2492896"/>
            <a:ext cx="1224136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1"/>
          </p:cNvCxnSpPr>
          <p:nvPr/>
        </p:nvCxnSpPr>
        <p:spPr>
          <a:xfrm flipH="1">
            <a:off x="3491880" y="1916832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5" name="Picture 34" descr="Screen Shot 2016-09-27 at 10.19.4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581127"/>
            <a:ext cx="1080120" cy="844231"/>
          </a:xfrm>
          <a:prstGeom prst="rect">
            <a:avLst/>
          </a:prstGeom>
        </p:spPr>
      </p:pic>
      <p:pic>
        <p:nvPicPr>
          <p:cNvPr id="36" name="Picture 35" descr="Screen Shot 2016-09-27 at 10.19.37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81128"/>
            <a:ext cx="1030460" cy="980800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H="1">
            <a:off x="1475656" y="2564904"/>
            <a:ext cx="100811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86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Provisioning of VOMS information through SAML and OIDC </a:t>
            </a:r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Classic VOMS-based VO members need to access a SAML/OIDC service</a:t>
            </a:r>
          </a:p>
          <a:p>
            <a:pPr lvl="1"/>
            <a:r>
              <a:rPr lang="en-US" dirty="0" smtClean="0"/>
              <a:t>VO membership should be translated into an entitlement included in the authentication assertion </a:t>
            </a:r>
          </a:p>
          <a:p>
            <a:r>
              <a:rPr lang="en-US" dirty="0" smtClean="0"/>
              <a:t>Work in progress:</a:t>
            </a:r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 can record the user DN as an alternative credential associated to the EGI UID</a:t>
            </a:r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 can query the operations portal to get the list of VO users and add this information to the user profile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47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</a:t>
            </a:r>
            <a:r>
              <a:rPr lang="en-US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en-US" sz="2400" dirty="0" smtClean="0"/>
              <a:t>Provide user documentation/sample code for getting certificates through </a:t>
            </a:r>
            <a:r>
              <a:rPr lang="en-US" sz="2400" dirty="0" err="1" smtClean="0"/>
              <a:t>RCauth.eu</a:t>
            </a:r>
            <a:endParaRPr lang="en-US" sz="2400" dirty="0" smtClean="0"/>
          </a:p>
          <a:p>
            <a:r>
              <a:rPr lang="en-US" sz="2400" dirty="0" smtClean="0"/>
              <a:t>Integrate </a:t>
            </a:r>
            <a:r>
              <a:rPr lang="en-US" sz="2400" dirty="0" err="1" smtClean="0"/>
              <a:t>CheckIn</a:t>
            </a:r>
            <a:r>
              <a:rPr lang="en-US" sz="2400" dirty="0" smtClean="0"/>
              <a:t> with staging instance of ELIXIR IdP Proxy to test VO/entitlement-based access to </a:t>
            </a:r>
            <a:r>
              <a:rPr lang="en-US" sz="2400" dirty="0" err="1" smtClean="0"/>
              <a:t>FedCloud</a:t>
            </a:r>
            <a:endParaRPr lang="en-US" sz="2400" dirty="0" smtClean="0"/>
          </a:p>
          <a:p>
            <a:r>
              <a:rPr lang="en-US" sz="2400" dirty="0" smtClean="0"/>
              <a:t>Re-enable </a:t>
            </a:r>
            <a:r>
              <a:rPr lang="en-US" sz="2400" dirty="0" err="1" smtClean="0"/>
              <a:t>CheckIn</a:t>
            </a:r>
            <a:r>
              <a:rPr lang="en-US" sz="2400" dirty="0" smtClean="0"/>
              <a:t> integration with GGUS Helpdesk</a:t>
            </a:r>
          </a:p>
          <a:p>
            <a:r>
              <a:rPr lang="en-US" sz="2400" dirty="0" smtClean="0"/>
              <a:t>Complete transition to entitlement-based access to GOCDB</a:t>
            </a:r>
          </a:p>
          <a:p>
            <a:r>
              <a:rPr lang="en-US" sz="2400" dirty="0" smtClean="0"/>
              <a:t>Refine user enrollments flows</a:t>
            </a:r>
          </a:p>
          <a:p>
            <a:r>
              <a:rPr lang="en-US" sz="2400" dirty="0" smtClean="0"/>
              <a:t>Provide UI for managing OIDC tokens for federated access to CLI tools/API clients</a:t>
            </a:r>
          </a:p>
          <a:p>
            <a:r>
              <a:rPr lang="en-US" sz="2400" dirty="0"/>
              <a:t>Provide user documentation/sample code </a:t>
            </a:r>
            <a:r>
              <a:rPr lang="en-US" sz="2400" dirty="0" smtClean="0"/>
              <a:t>for token-based access for</a:t>
            </a:r>
            <a:r>
              <a:rPr lang="el-GR" sz="2400" dirty="0" smtClean="0"/>
              <a:t> </a:t>
            </a:r>
            <a:r>
              <a:rPr lang="en-US" sz="2400" dirty="0" smtClean="0"/>
              <a:t>CLI tools/API clients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662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CheckIn</a:t>
            </a:r>
            <a:r>
              <a:rPr lang="en-GB" dirty="0" smtClean="0"/>
              <a:t> is the new AAI platform for the EGI services and communities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Developed in the context of EGI-Engage, task JRA1.1, lead by GRNET</a:t>
            </a:r>
          </a:p>
          <a:p>
            <a:pPr lvl="1"/>
            <a:r>
              <a:rPr lang="en-GB" dirty="0" smtClean="0"/>
              <a:t>Integration of off-the-shelf products with some customisations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work in EGI-Engage has been performed in close collaboration with the AARC project. </a:t>
            </a:r>
            <a:endParaRPr lang="en-GB" dirty="0"/>
          </a:p>
          <a:p>
            <a:pPr lvl="1"/>
            <a:r>
              <a:rPr lang="en-GB" dirty="0" err="1" smtClean="0"/>
              <a:t>CheckIn</a:t>
            </a:r>
            <a:r>
              <a:rPr lang="en-GB" dirty="0" smtClean="0"/>
              <a:t> is aligned with the architecture and best practices produced by AARC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dirty="0" err="1" smtClean="0"/>
              <a:t>CheckIn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Users should be able to access the EGI Services using the credentials they have from their </a:t>
            </a:r>
            <a:r>
              <a:rPr lang="en-US" dirty="0" smtClean="0"/>
              <a:t>Home Organizations </a:t>
            </a:r>
            <a:r>
              <a:rPr lang="en-US" dirty="0"/>
              <a:t>using </a:t>
            </a:r>
            <a:r>
              <a:rPr lang="en-US" dirty="0" err="1"/>
              <a:t>eduGAIN</a:t>
            </a:r>
            <a:r>
              <a:rPr lang="en-US" dirty="0"/>
              <a:t> when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/>
              <a:t>Institutional </a:t>
            </a:r>
            <a:r>
              <a:rPr lang="en-US" dirty="0" err="1" smtClean="0"/>
              <a:t>IdP</a:t>
            </a:r>
            <a:r>
              <a:rPr lang="en-US" dirty="0" smtClean="0"/>
              <a:t> must provide a unique non-</a:t>
            </a:r>
            <a:r>
              <a:rPr lang="en-US" dirty="0" err="1" smtClean="0"/>
              <a:t>reassignable</a:t>
            </a:r>
            <a:r>
              <a:rPr lang="en-US" dirty="0" smtClean="0"/>
              <a:t> ID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CheckIn</a:t>
            </a:r>
            <a:r>
              <a:rPr lang="en-US" dirty="0" smtClean="0"/>
              <a:t> will accept </a:t>
            </a:r>
            <a:r>
              <a:rPr lang="en-US" dirty="0" err="1" smtClean="0"/>
              <a:t>IdPs</a:t>
            </a:r>
            <a:r>
              <a:rPr lang="en-US" dirty="0" smtClean="0"/>
              <a:t> with different levels of assurance, and this information will be provided to the services in EGI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Access </a:t>
            </a:r>
            <a:r>
              <a:rPr lang="en-US" dirty="0"/>
              <a:t>to the various services should be granted based on the VO/EGI roles the user have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EGI </a:t>
            </a:r>
            <a:r>
              <a:rPr lang="en-US" dirty="0"/>
              <a:t>Services should not have to deal with the complexity of multiple </a:t>
            </a:r>
            <a:r>
              <a:rPr lang="en-US" dirty="0" err="1"/>
              <a:t>IdPs</a:t>
            </a:r>
            <a:r>
              <a:rPr lang="en-US" dirty="0"/>
              <a:t>/Federations/</a:t>
            </a:r>
            <a:r>
              <a:rPr lang="en-US" dirty="0" smtClean="0"/>
              <a:t>Attribute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3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for the EGI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 EGI service should support for authentication:</a:t>
            </a:r>
          </a:p>
          <a:p>
            <a:pPr lvl="1"/>
            <a:r>
              <a:rPr lang="en-US" dirty="0" smtClean="0"/>
              <a:t>X.509 IGTF credentials, or</a:t>
            </a:r>
          </a:p>
          <a:p>
            <a:pPr lvl="1"/>
            <a:r>
              <a:rPr lang="en-US" dirty="0" err="1" smtClean="0"/>
              <a:t>CheckIn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Both (both it’s not mandatory)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Users will be identified within EGI by:</a:t>
            </a:r>
          </a:p>
          <a:p>
            <a:pPr lvl="1"/>
            <a:r>
              <a:rPr lang="en-US" dirty="0" smtClean="0"/>
              <a:t>Certificate DN</a:t>
            </a:r>
          </a:p>
          <a:p>
            <a:pPr lvl="2"/>
            <a:r>
              <a:rPr lang="en-US" dirty="0" smtClean="0"/>
              <a:t>Provided in the personal certificate</a:t>
            </a:r>
          </a:p>
          <a:p>
            <a:pPr lvl="1"/>
            <a:r>
              <a:rPr lang="en-US" dirty="0" smtClean="0"/>
              <a:t>EGI UID </a:t>
            </a:r>
          </a:p>
          <a:p>
            <a:pPr lvl="2"/>
            <a:r>
              <a:rPr lang="en-US" dirty="0" smtClean="0"/>
              <a:t>Created and stored in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r>
              <a:rPr lang="en-US" dirty="0" smtClean="0"/>
              <a:t>EGI UID and Certificate DN will be linked within 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13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547663" y="188640"/>
            <a:ext cx="7344900" cy="850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dirty="0"/>
              <a:t>EGI User Identifier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4294967295"/>
          </p:nvPr>
        </p:nvSpPr>
        <p:spPr>
          <a:xfrm>
            <a:off x="158550" y="1268760"/>
            <a:ext cx="8869800" cy="488396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The EGI User </a:t>
            </a:r>
            <a:r>
              <a:rPr lang="en-US" sz="1600" dirty="0" smtClean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ID:</a:t>
            </a:r>
            <a:endParaRPr lang="en-US" sz="1600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personal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used by a single person (as opposed to shared user accounts)</a:t>
            </a: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persistent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used for an extended period of time across multiple sessions</a:t>
            </a: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non-</a:t>
            </a:r>
            <a:r>
              <a:rPr lang="en-US" sz="1600" b="1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reassignable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assigned exclusively to a specific person, and never reassigned to another individual</a:t>
            </a: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non-targeted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not intended for a specific relying party (or parties), i.e. should be shared</a:t>
            </a: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globally unique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unique beyond the namespace of the </a:t>
            </a:r>
            <a:r>
              <a:rPr lang="en-US" sz="1600" dirty="0" err="1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IdP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and the namespace of the SP(s) with which the ID is shared</a:t>
            </a:r>
          </a:p>
          <a:p>
            <a:pPr marL="457200" marR="0" lvl="0" indent="-330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C87100"/>
              </a:buClr>
              <a:buSzPct val="100000"/>
              <a:buFont typeface="Arial"/>
              <a:buChar char="•"/>
            </a:pPr>
            <a:r>
              <a:rPr lang="en-US" sz="1600" b="1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opaque</a:t>
            </a:r>
            <a: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  <a:t> - should (by itself) provide no information about the user, i.e. should be privacy-preserving</a:t>
            </a:r>
            <a:br>
              <a:rPr lang="en-US" sz="1600" dirty="0">
                <a:solidFill>
                  <a:srgbClr val="0B5394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1600" dirty="0">
              <a:solidFill>
                <a:srgbClr val="0B5394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7467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Production ready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20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3863148"/>
              </p:ext>
            </p:extLst>
          </p:nvPr>
        </p:nvGraphicFramePr>
        <p:xfrm>
          <a:off x="467544" y="1341438"/>
          <a:ext cx="8424936" cy="47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9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20072" y="1052736"/>
            <a:ext cx="3672408" cy="5073102"/>
          </a:xfrm>
        </p:spPr>
        <p:txBody>
          <a:bodyPr/>
          <a:lstStyle/>
          <a:p>
            <a:r>
              <a:rPr lang="en-US" sz="2000" dirty="0" smtClean="0"/>
              <a:t>EGI services will need to configure only the </a:t>
            </a:r>
            <a:r>
              <a:rPr lang="en-US" sz="2000" dirty="0" err="1" smtClean="0"/>
              <a:t>IdP</a:t>
            </a:r>
            <a:r>
              <a:rPr lang="en-US" sz="2000" dirty="0" smtClean="0"/>
              <a:t>-Proxy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err="1" smtClean="0"/>
              <a:t>CheckIn</a:t>
            </a:r>
            <a:r>
              <a:rPr lang="en-US" sz="2000" dirty="0" smtClean="0"/>
              <a:t> will integrate with </a:t>
            </a:r>
            <a:r>
              <a:rPr lang="en-US" sz="2000" dirty="0" err="1" smtClean="0"/>
              <a:t>IdPs</a:t>
            </a:r>
            <a:r>
              <a:rPr lang="en-US" sz="2000" dirty="0" smtClean="0"/>
              <a:t> and community specific AAI platform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 descr="EGI AAI Architecture (20170117)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517362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v3.2.potx</Template>
  <TotalTime>1154</TotalTime>
  <Words>970</Words>
  <Application>Microsoft Macintosh PowerPoint</Application>
  <PresentationFormat>On-screen Show (4:3)</PresentationFormat>
  <Paragraphs>167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EGI Engage powerpoint presentation v3.2</vt:lpstr>
      <vt:lpstr>EGI Powerpoint Presentation (body)</vt:lpstr>
      <vt:lpstr>EGI Powerpoint Presentation (closing)</vt:lpstr>
      <vt:lpstr>CheckIn service status</vt:lpstr>
      <vt:lpstr>Topics</vt:lpstr>
      <vt:lpstr>Introduction</vt:lpstr>
      <vt:lpstr>Goals of CheckIn</vt:lpstr>
      <vt:lpstr>What does it mean for the EGI services?</vt:lpstr>
      <vt:lpstr>EGI User Identifier</vt:lpstr>
      <vt:lpstr>PowerPoint Presentation</vt:lpstr>
      <vt:lpstr>Timeline</vt:lpstr>
      <vt:lpstr>Architecture</vt:lpstr>
      <vt:lpstr>Levels of Assurance</vt:lpstr>
      <vt:lpstr>Sources of attributes</vt:lpstr>
      <vt:lpstr>OpenID Connect Support</vt:lpstr>
      <vt:lpstr>Online CA integration</vt:lpstr>
      <vt:lpstr>Status Integration with RC Auth (online CA)</vt:lpstr>
      <vt:lpstr>Policies</vt:lpstr>
      <vt:lpstr>Integration with other AAI infrastructures Partially WiP</vt:lpstr>
      <vt:lpstr>PowerPoint Presentation</vt:lpstr>
      <vt:lpstr>Transparent VO management (to do)</vt:lpstr>
      <vt:lpstr>Translation of group information into VOMS proxy</vt:lpstr>
      <vt:lpstr>Translation of VO information into VOMS proxy</vt:lpstr>
      <vt:lpstr>Provisioning of VOMS information through SAML and OIDC interfaces</vt:lpstr>
      <vt:lpstr>Other activities in progress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52</cp:revision>
  <dcterms:created xsi:type="dcterms:W3CDTF">2015-06-16T10:07:50Z</dcterms:created>
  <dcterms:modified xsi:type="dcterms:W3CDTF">2017-01-26T08:08:57Z</dcterms:modified>
</cp:coreProperties>
</file>