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3"/>
  </p:notesMasterIdLst>
  <p:handoutMasterIdLst>
    <p:handoutMasterId r:id="rId14"/>
  </p:handoutMasterIdLst>
  <p:sldIdLst>
    <p:sldId id="280" r:id="rId4"/>
    <p:sldId id="300" r:id="rId5"/>
    <p:sldId id="301" r:id="rId6"/>
    <p:sldId id="302" r:id="rId7"/>
    <p:sldId id="303" r:id="rId8"/>
    <p:sldId id="304" r:id="rId9"/>
    <p:sldId id="306" r:id="rId10"/>
    <p:sldId id="305" r:id="rId11"/>
    <p:sldId id="28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707" autoAdjust="0"/>
  </p:normalViewPr>
  <p:slideViewPr>
    <p:cSldViewPr showGuides="1">
      <p:cViewPr varScale="1">
        <p:scale>
          <a:sx n="88" d="100"/>
          <a:sy n="88" d="100"/>
        </p:scale>
        <p:origin x="14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29-6-2017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45388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6/29/2017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  <p:sldLayoutId id="2147483688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lobus.org/blog/support-open-source-globus-toolkit-ends-january-2018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Globus_EOL_assessment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event/609911/contributions/2629544/attachments/1478848/2292200/WLCG-WorkshopIntro-Man-190617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pensciencegrid/technology/blob/master/docs/policy/globus-toolkit.md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EGI Operations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GLOBUS EOL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Vincenzo Spinoso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467544" y="2060848"/>
            <a:ext cx="8424936" cy="4064990"/>
          </a:xfrm>
        </p:spPr>
        <p:txBody>
          <a:bodyPr/>
          <a:lstStyle/>
          <a:p>
            <a:r>
              <a:rPr lang="en-US" dirty="0"/>
              <a:t>starting in January 2018, the Globus team at the University of Chicago will no longer support the open source Globus Toolkit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www.globus.org/blog/support-open-source-globus-toolkit-ends-january-2018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37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467544" y="2060848"/>
            <a:ext cx="8424936" cy="4064990"/>
          </a:xfrm>
        </p:spPr>
        <p:txBody>
          <a:bodyPr/>
          <a:lstStyle/>
          <a:p>
            <a:r>
              <a:rPr lang="it-IT" dirty="0" err="1" smtClean="0"/>
              <a:t>Contact</a:t>
            </a:r>
            <a:r>
              <a:rPr lang="it-IT" dirty="0" smtClean="0"/>
              <a:t> </a:t>
            </a:r>
            <a:r>
              <a:rPr lang="it-IT" dirty="0" err="1" smtClean="0"/>
              <a:t>possible</a:t>
            </a:r>
            <a:r>
              <a:rPr lang="it-IT" dirty="0" smtClean="0"/>
              <a:t> </a:t>
            </a:r>
            <a:r>
              <a:rPr lang="it-IT" dirty="0" err="1" smtClean="0"/>
              <a:t>stackholders</a:t>
            </a:r>
            <a:r>
              <a:rPr lang="it-IT" dirty="0" smtClean="0"/>
              <a:t> </a:t>
            </a:r>
            <a:r>
              <a:rPr lang="it-IT" dirty="0" err="1" smtClean="0"/>
              <a:t>depending</a:t>
            </a:r>
            <a:r>
              <a:rPr lang="it-IT" dirty="0" smtClean="0"/>
              <a:t> on </a:t>
            </a:r>
            <a:r>
              <a:rPr lang="it-IT" dirty="0" err="1" smtClean="0"/>
              <a:t>Globus</a:t>
            </a:r>
            <a:r>
              <a:rPr lang="it-IT" dirty="0" smtClean="0"/>
              <a:t> </a:t>
            </a:r>
            <a:r>
              <a:rPr lang="it-IT" dirty="0" err="1" smtClean="0"/>
              <a:t>toolkit</a:t>
            </a:r>
            <a:r>
              <a:rPr lang="it-IT" dirty="0" smtClean="0"/>
              <a:t> </a:t>
            </a:r>
            <a:r>
              <a:rPr lang="it-IT" dirty="0" err="1" smtClean="0"/>
              <a:t>maintenance</a:t>
            </a:r>
            <a:endParaRPr lang="it-IT" dirty="0" smtClean="0"/>
          </a:p>
          <a:p>
            <a:pPr lvl="1"/>
            <a:r>
              <a:rPr lang="it-IT" dirty="0" smtClean="0"/>
              <a:t>WLCG, OSG, EGI, EUDAT</a:t>
            </a:r>
          </a:p>
          <a:p>
            <a:pPr lvl="1"/>
            <a:endParaRPr lang="it-IT" dirty="0" smtClean="0"/>
          </a:p>
          <a:p>
            <a:r>
              <a:rPr lang="it-IT" dirty="0" err="1" smtClean="0"/>
              <a:t>Identify</a:t>
            </a:r>
            <a:r>
              <a:rPr lang="it-IT" dirty="0" smtClean="0"/>
              <a:t> </a:t>
            </a:r>
            <a:r>
              <a:rPr lang="it-IT" dirty="0" err="1" smtClean="0"/>
              <a:t>products</a:t>
            </a:r>
            <a:r>
              <a:rPr lang="it-IT" dirty="0" smtClean="0"/>
              <a:t> </a:t>
            </a:r>
            <a:r>
              <a:rPr lang="it-IT" dirty="0" err="1" smtClean="0"/>
              <a:t>depending</a:t>
            </a:r>
            <a:r>
              <a:rPr lang="it-IT" dirty="0" smtClean="0"/>
              <a:t> on </a:t>
            </a:r>
            <a:r>
              <a:rPr lang="it-IT" dirty="0" err="1" smtClean="0"/>
              <a:t>Globus</a:t>
            </a:r>
            <a:endParaRPr lang="it-IT" dirty="0" smtClean="0"/>
          </a:p>
          <a:p>
            <a:pPr lvl="1"/>
            <a:r>
              <a:rPr lang="it-IT" dirty="0" err="1" smtClean="0"/>
              <a:t>Contact</a:t>
            </a:r>
            <a:r>
              <a:rPr lang="it-IT" dirty="0" smtClean="0"/>
              <a:t> </a:t>
            </a:r>
            <a:r>
              <a:rPr lang="it-IT" dirty="0" err="1" smtClean="0"/>
              <a:t>corresponding</a:t>
            </a:r>
            <a:r>
              <a:rPr lang="it-IT" dirty="0" smtClean="0"/>
              <a:t> </a:t>
            </a:r>
            <a:r>
              <a:rPr lang="it-IT" dirty="0" err="1" smtClean="0"/>
              <a:t>product</a:t>
            </a:r>
            <a:r>
              <a:rPr lang="it-IT" dirty="0" smtClean="0"/>
              <a:t> teams</a:t>
            </a:r>
          </a:p>
          <a:p>
            <a:pPr lvl="2"/>
            <a:r>
              <a:rPr lang="it-IT" dirty="0" err="1" smtClean="0"/>
              <a:t>Inform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Globus</a:t>
            </a:r>
            <a:r>
              <a:rPr lang="it-IT" dirty="0" smtClean="0"/>
              <a:t> EOL</a:t>
            </a:r>
          </a:p>
          <a:p>
            <a:pPr lvl="2"/>
            <a:r>
              <a:rPr lang="it-IT" dirty="0" err="1" smtClean="0"/>
              <a:t>Ask</a:t>
            </a:r>
            <a:r>
              <a:rPr lang="it-IT" dirty="0" smtClean="0"/>
              <a:t> for </a:t>
            </a:r>
            <a:r>
              <a:rPr lang="it-IT" dirty="0" err="1" smtClean="0"/>
              <a:t>plans</a:t>
            </a:r>
            <a:r>
              <a:rPr lang="it-IT" dirty="0" smtClean="0"/>
              <a:t> on </a:t>
            </a:r>
            <a:r>
              <a:rPr lang="it-IT" dirty="0" err="1" smtClean="0"/>
              <a:t>how</a:t>
            </a:r>
            <a:r>
              <a:rPr lang="it-IT" dirty="0" smtClean="0"/>
              <a:t> to face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products</a:t>
            </a:r>
            <a:r>
              <a:rPr lang="it-IT" dirty="0" smtClean="0"/>
              <a:t>’ </a:t>
            </a:r>
            <a:r>
              <a:rPr lang="it-IT" dirty="0" err="1" smtClean="0"/>
              <a:t>dependencies</a:t>
            </a:r>
            <a:r>
              <a:rPr lang="it-IT" dirty="0" smtClean="0"/>
              <a:t> on </a:t>
            </a:r>
            <a:r>
              <a:rPr lang="it-IT" dirty="0" err="1" smtClean="0"/>
              <a:t>Globus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8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Products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467544" y="2060848"/>
            <a:ext cx="8424936" cy="4064990"/>
          </a:xfrm>
        </p:spPr>
        <p:txBody>
          <a:bodyPr/>
          <a:lstStyle/>
          <a:p>
            <a:r>
              <a:rPr lang="it-IT" dirty="0" err="1" smtClean="0"/>
              <a:t>Products</a:t>
            </a:r>
            <a:r>
              <a:rPr lang="it-IT" dirty="0" smtClean="0"/>
              <a:t>: </a:t>
            </a:r>
            <a:r>
              <a:rPr lang="en-US" b="1" dirty="0"/>
              <a:t>CREAM-CE, DPM, </a:t>
            </a:r>
            <a:r>
              <a:rPr lang="en-US" b="1" dirty="0" err="1" smtClean="0"/>
              <a:t>StoRM</a:t>
            </a:r>
            <a:r>
              <a:rPr lang="en-US" b="1" dirty="0"/>
              <a:t>, WN/UI, FTS3, GFAL2, </a:t>
            </a:r>
            <a:r>
              <a:rPr lang="en-US" b="1" dirty="0" err="1" smtClean="0"/>
              <a:t>glexec-wn</a:t>
            </a:r>
            <a:r>
              <a:rPr lang="en-US" b="1" dirty="0"/>
              <a:t>, </a:t>
            </a:r>
            <a:r>
              <a:rPr lang="en-US" b="1" dirty="0" err="1" smtClean="0"/>
              <a:t>xrootd</a:t>
            </a:r>
            <a:r>
              <a:rPr lang="en-US" b="1" dirty="0" smtClean="0"/>
              <a:t>, </a:t>
            </a:r>
            <a:r>
              <a:rPr lang="en-US" b="1" dirty="0" err="1" smtClean="0"/>
              <a:t>myProxy</a:t>
            </a:r>
            <a:endParaRPr lang="en-US" b="1" dirty="0" smtClean="0"/>
          </a:p>
          <a:p>
            <a:r>
              <a:rPr lang="en-US" dirty="0" err="1" smtClean="0"/>
              <a:t>Fedcloud</a:t>
            </a:r>
            <a:r>
              <a:rPr lang="en-US" dirty="0" smtClean="0"/>
              <a:t> components not affected</a:t>
            </a:r>
          </a:p>
          <a:p>
            <a:r>
              <a:rPr lang="en-US" dirty="0" smtClean="0"/>
              <a:t>Globus dependencies: </a:t>
            </a:r>
            <a:r>
              <a:rPr lang="en-US" dirty="0" err="1" smtClean="0"/>
              <a:t>gridftp</a:t>
            </a:r>
            <a:r>
              <a:rPr lang="en-US" dirty="0" smtClean="0"/>
              <a:t>, </a:t>
            </a:r>
            <a:r>
              <a:rPr lang="en-US" dirty="0" err="1" smtClean="0"/>
              <a:t>globus-gsi</a:t>
            </a:r>
            <a:r>
              <a:rPr lang="en-US" dirty="0" smtClean="0"/>
              <a:t>, </a:t>
            </a:r>
            <a:r>
              <a:rPr lang="en-US" dirty="0" err="1" smtClean="0"/>
              <a:t>myproxy</a:t>
            </a:r>
            <a:endParaRPr lang="en-US" dirty="0" smtClean="0"/>
          </a:p>
          <a:p>
            <a:r>
              <a:rPr lang="it-IT" dirty="0" err="1"/>
              <a:t>Tracking</a:t>
            </a:r>
            <a:r>
              <a:rPr lang="it-IT" dirty="0"/>
              <a:t> on </a:t>
            </a:r>
            <a:r>
              <a:rPr lang="it-IT" dirty="0">
                <a:hlinkClick r:id="rId2"/>
              </a:rPr>
              <a:t>https://wiki.egi.eu/wiki/Globus_EOL_assessment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878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WLCG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/>
          <a:srcRect l="15592" t="21925" r="19443" b="16370"/>
          <a:stretch/>
        </p:blipFill>
        <p:spPr>
          <a:xfrm>
            <a:off x="1331640" y="1268760"/>
            <a:ext cx="7272808" cy="3712987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51520" y="5211761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[*] </a:t>
            </a:r>
            <a:r>
              <a:rPr lang="it-IT" dirty="0" err="1" smtClean="0"/>
              <a:t>Ian</a:t>
            </a:r>
            <a:r>
              <a:rPr lang="it-IT" dirty="0" smtClean="0"/>
              <a:t> </a:t>
            </a:r>
            <a:r>
              <a:rPr lang="it-IT" dirty="0" err="1" smtClean="0"/>
              <a:t>Bird</a:t>
            </a:r>
            <a:r>
              <a:rPr lang="it-IT" dirty="0" smtClean="0"/>
              <a:t>, WLCG Workshop </a:t>
            </a:r>
            <a:r>
              <a:rPr lang="it-IT" dirty="0" err="1" smtClean="0"/>
              <a:t>June</a:t>
            </a:r>
            <a:r>
              <a:rPr lang="it-IT" dirty="0" smtClean="0"/>
              <a:t> </a:t>
            </a:r>
            <a:r>
              <a:rPr lang="it-IT" dirty="0"/>
              <a:t>19th </a:t>
            </a:r>
            <a:r>
              <a:rPr lang="it-IT" dirty="0">
                <a:hlinkClick r:id="rId3"/>
              </a:rPr>
              <a:t>https://</a:t>
            </a:r>
            <a:r>
              <a:rPr lang="it-IT" dirty="0" smtClean="0">
                <a:hlinkClick r:id="rId3"/>
              </a:rPr>
              <a:t>indico.cern.ch/event/609911/contributions/2629544/attachments/1478848/2292200/WLCG-WorkshopIntro-Man-190617.pdf</a:t>
            </a:r>
            <a:r>
              <a:rPr lang="it-I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33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OSG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323528" y="5445224"/>
            <a:ext cx="8712968" cy="504056"/>
          </a:xfrm>
        </p:spPr>
        <p:txBody>
          <a:bodyPr/>
          <a:lstStyle/>
          <a:p>
            <a:pPr marL="0" indent="0">
              <a:buNone/>
            </a:pPr>
            <a:r>
              <a:rPr lang="it-IT" sz="1600" dirty="0" smtClean="0">
                <a:hlinkClick r:id="rId2"/>
              </a:rPr>
              <a:t>https</a:t>
            </a:r>
            <a:r>
              <a:rPr lang="it-IT" sz="1600" dirty="0">
                <a:hlinkClick r:id="rId2"/>
              </a:rPr>
              <a:t>://</a:t>
            </a:r>
            <a:r>
              <a:rPr lang="it-IT" sz="1600" dirty="0" smtClean="0">
                <a:hlinkClick r:id="rId2"/>
              </a:rPr>
              <a:t>github.com/opensciencegrid/technology/blob/master/docs/policy/globus-toolkit.md</a:t>
            </a:r>
            <a:r>
              <a:rPr lang="it-IT" sz="1600" dirty="0" smtClean="0"/>
              <a:t> </a:t>
            </a:r>
            <a:endParaRPr lang="en-US" sz="16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412776"/>
            <a:ext cx="73448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OSG support for the Globus Toolkit (e.g., </a:t>
            </a:r>
            <a:r>
              <a:rPr lang="en-US" sz="2400" dirty="0" err="1"/>
              <a:t>GridFTP</a:t>
            </a:r>
            <a:r>
              <a:rPr lang="en-US" sz="2400" dirty="0"/>
              <a:t> and GSI) will continue for as long as stakeholders need </a:t>
            </a:r>
            <a:r>
              <a:rPr lang="en-US" sz="2400" dirty="0" smtClean="0"/>
              <a:t>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OSG is committed to keep the software secure until its stakeholders have successfully transitioned to new </a:t>
            </a:r>
            <a:r>
              <a:rPr lang="en-US" sz="2400" dirty="0" smtClean="0"/>
              <a:t>software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It’s good </a:t>
            </a:r>
            <a:r>
              <a:rPr lang="en-US" sz="2400" dirty="0"/>
              <a:t>to define the critical packages across infrastructures and work together to provide the needed support</a:t>
            </a:r>
          </a:p>
        </p:txBody>
      </p:sp>
    </p:spTree>
    <p:extLst>
      <p:ext uri="{BB962C8B-B14F-4D97-AF65-F5344CB8AC3E}">
        <p14:creationId xmlns:p14="http://schemas.microsoft.com/office/powerpoint/2010/main" val="2206623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Myproxy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main developer of the product is still interested in supporting the product (used in </a:t>
            </a:r>
            <a:r>
              <a:rPr lang="en-US" dirty="0" err="1" smtClean="0"/>
              <a:t>CILogon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Still under discussion a medium-term support plan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3419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the EGI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Coordinate with OSG and WLCG to have the maximum coverage of the needed libraries</a:t>
            </a:r>
          </a:p>
          <a:p>
            <a:endParaRPr lang="en-US" dirty="0" smtClean="0"/>
          </a:p>
          <a:p>
            <a:r>
              <a:rPr lang="en-US" dirty="0" smtClean="0"/>
              <a:t>Identify the gaps and </a:t>
            </a:r>
            <a:r>
              <a:rPr lang="en-US" smtClean="0"/>
              <a:t>plan how to </a:t>
            </a:r>
            <a:r>
              <a:rPr lang="en-US" dirty="0" smtClean="0"/>
              <a:t>fill them</a:t>
            </a:r>
          </a:p>
          <a:p>
            <a:pPr lvl="1"/>
            <a:r>
              <a:rPr lang="en-US" dirty="0" smtClean="0"/>
              <a:t>Expertise in the NGIs</a:t>
            </a:r>
          </a:p>
          <a:p>
            <a:pPr lvl="1"/>
            <a:r>
              <a:rPr lang="en-US" dirty="0" smtClean="0"/>
              <a:t>Expertise in the middleware product teams</a:t>
            </a:r>
          </a:p>
          <a:p>
            <a:endParaRPr lang="en-US" dirty="0" smtClean="0"/>
          </a:p>
          <a:p>
            <a:r>
              <a:rPr lang="en-US" dirty="0" smtClean="0"/>
              <a:t>It is a possibility to use some effort in EOSC-hub (if approved) to support some orphan </a:t>
            </a:r>
            <a:r>
              <a:rPr lang="en-US" dirty="0" err="1" smtClean="0"/>
              <a:t>componets</a:t>
            </a:r>
            <a:r>
              <a:rPr lang="en-US" dirty="0" smtClean="0"/>
              <a:t>, e.g. </a:t>
            </a:r>
            <a:r>
              <a:rPr lang="en-US" dirty="0" err="1" smtClean="0"/>
              <a:t>gridftp</a:t>
            </a:r>
            <a:r>
              <a:rPr lang="en-US" dirty="0" smtClean="0"/>
              <a:t> since it is used by EGI and EUDAT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308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powerpoint presentation v3.2</Template>
  <TotalTime>1742</TotalTime>
  <Words>278</Words>
  <Application>Microsoft Office PowerPoint</Application>
  <PresentationFormat>Presentazione su schermo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Segoe UI</vt:lpstr>
      <vt:lpstr>Verdana</vt:lpstr>
      <vt:lpstr>EGI powerpoint presentation v3.2</vt:lpstr>
      <vt:lpstr>EGI Powerpoint Presentation (body)</vt:lpstr>
      <vt:lpstr>EGI Powerpoint Presentation (closing)</vt:lpstr>
      <vt:lpstr>GLOBUS EOL</vt:lpstr>
      <vt:lpstr>Issue</vt:lpstr>
      <vt:lpstr>Actions</vt:lpstr>
      <vt:lpstr>Products</vt:lpstr>
      <vt:lpstr>WLCG</vt:lpstr>
      <vt:lpstr>OSG</vt:lpstr>
      <vt:lpstr>Myproxy </vt:lpstr>
      <vt:lpstr>Planning the EGI actions</vt:lpstr>
      <vt:lpstr>Presentazione standard di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spinoso</dc:creator>
  <cp:lastModifiedBy>spinoso</cp:lastModifiedBy>
  <cp:revision>52</cp:revision>
  <dcterms:created xsi:type="dcterms:W3CDTF">2016-09-14T14:55:42Z</dcterms:created>
  <dcterms:modified xsi:type="dcterms:W3CDTF">2017-06-29T07:51:47Z</dcterms:modified>
</cp:coreProperties>
</file>