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2" r:id="rId1"/>
    <p:sldMasterId id="2147483648" r:id="rId2"/>
    <p:sldMasterId id="2147483685" r:id="rId3"/>
  </p:sldMasterIdLst>
  <p:notesMasterIdLst>
    <p:notesMasterId r:id="rId13"/>
  </p:notesMasterIdLst>
  <p:handoutMasterIdLst>
    <p:handoutMasterId r:id="rId14"/>
  </p:handoutMasterIdLst>
  <p:sldIdLst>
    <p:sldId id="280" r:id="rId4"/>
    <p:sldId id="300" r:id="rId5"/>
    <p:sldId id="301" r:id="rId6"/>
    <p:sldId id="302" r:id="rId7"/>
    <p:sldId id="303" r:id="rId8"/>
    <p:sldId id="304" r:id="rId9"/>
    <p:sldId id="306" r:id="rId10"/>
    <p:sldId id="305" r:id="rId11"/>
    <p:sldId id="284" r:id="rId12"/>
  </p:sldIdLst>
  <p:sldSz cx="9144000" cy="6858000" type="screen4x3"/>
  <p:notesSz cx="6858000" cy="9144000"/>
  <p:defaultTextStyle>
    <a:defPPr>
      <a:defRPr lang="nl-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66B0"/>
    <a:srgbClr val="4F85C3"/>
    <a:srgbClr val="6C9FCA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4" autoAdjust="0"/>
    <p:restoredTop sz="94707" autoAdjust="0"/>
  </p:normalViewPr>
  <p:slideViewPr>
    <p:cSldViewPr showGuides="1">
      <p:cViewPr varScale="1">
        <p:scale>
          <a:sx n="88" d="100"/>
          <a:sy n="88" d="100"/>
        </p:scale>
        <p:origin x="1416" y="9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52" d="100"/>
          <a:sy n="52" d="100"/>
        </p:scale>
        <p:origin x="-2700" y="-76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5" Type="http://schemas.openxmlformats.org/officeDocument/2006/relationships/slide" Target="slides/slide2.xml"/><Relationship Id="rId15" Type="http://schemas.openxmlformats.org/officeDocument/2006/relationships/presProps" Target="presProps.xml"/><Relationship Id="rId10" Type="http://schemas.openxmlformats.org/officeDocument/2006/relationships/slide" Target="slides/slide7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C98F682-7966-4F36-8C65-12C6AC282E64}" type="datetimeFigureOut">
              <a:rPr lang="en-GB" smtClean="0"/>
              <a:t>29/06/2017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77037CF-4AF3-4EA8-B0EF-23260E3D633F}" type="slidenum">
              <a:rPr lang="en-GB" smtClean="0"/>
              <a:t>‹N›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8822099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BA4EA1F-7887-426C-BD0E-29F38E7AB4A2}" type="datetimeFigureOut">
              <a:rPr lang="nl-NL" smtClean="0"/>
              <a:t>29-6-2017</a:t>
            </a:fld>
            <a:endParaRPr lang="nl-NL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nl-NL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nl-NL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nl-NL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EF58AE9-46A5-49CB-B815-3CC2120EE87D}" type="slidenum">
              <a:rPr lang="nl-NL" smtClean="0"/>
              <a:t>‹N›</a:t>
            </a:fld>
            <a:endParaRPr lang="nl-NL"/>
          </a:p>
        </p:txBody>
      </p:sp>
    </p:spTree>
    <p:extLst>
      <p:ext uri="{BB962C8B-B14F-4D97-AF65-F5344CB8AC3E}">
        <p14:creationId xmlns:p14="http://schemas.microsoft.com/office/powerpoint/2010/main" val="2302488775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150750324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3" name="Tijdelijke aanduiding voor inhoud 2"/>
          <p:cNvSpPr>
            <a:spLocks noGrp="1"/>
          </p:cNvSpPr>
          <p:nvPr>
            <p:ph sz="half" idx="1" hasCustomPrompt="1"/>
          </p:nvPr>
        </p:nvSpPr>
        <p:spPr>
          <a:xfrm>
            <a:off x="467544" y="1340768"/>
            <a:ext cx="3815655" cy="4784725"/>
          </a:xfrm>
          <a:prstGeom prst="rect">
            <a:avLst/>
          </a:prstGeo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400">
                <a:solidFill>
                  <a:schemeClr val="tx1"/>
                </a:solidFill>
              </a:defRPr>
            </a:lvl2pPr>
            <a:lvl3pPr>
              <a:defRPr sz="2000">
                <a:solidFill>
                  <a:schemeClr val="tx1"/>
                </a:solidFill>
              </a:defRPr>
            </a:lvl3pPr>
            <a:lvl4pPr>
              <a:defRPr sz="1800">
                <a:solidFill>
                  <a:schemeClr val="tx1"/>
                </a:solidFill>
              </a:defRPr>
            </a:lvl4pPr>
            <a:lvl5pPr>
              <a:defRPr sz="1800">
                <a:solidFill>
                  <a:schemeClr val="tx1"/>
                </a:solidFill>
              </a:defRPr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572000" y="1341438"/>
            <a:ext cx="4320480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282415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ntent 2X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 hasCustomPrompt="1"/>
          </p:nvPr>
        </p:nvSpPr>
        <p:spPr/>
        <p:txBody>
          <a:bodyPr/>
          <a:lstStyle>
            <a:lvl1pPr>
              <a:defRPr baseline="0"/>
            </a:lvl1pPr>
          </a:lstStyle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67544" y="1341438"/>
            <a:ext cx="8424936" cy="4784400"/>
          </a:xfrm>
          <a:prstGeom prst="rect">
            <a:avLst/>
          </a:prstGeo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08262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jdelijke aanduiding voor tekst 2"/>
          <p:cNvSpPr>
            <a:spLocks noGrp="1"/>
          </p:cNvSpPr>
          <p:nvPr>
            <p:ph type="body" idx="1" hasCustomPrompt="1"/>
          </p:nvPr>
        </p:nvSpPr>
        <p:spPr>
          <a:xfrm>
            <a:off x="457200" y="1341041"/>
            <a:ext cx="4040188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 </a:t>
            </a:r>
          </a:p>
        </p:txBody>
      </p:sp>
      <p:sp>
        <p:nvSpPr>
          <p:cNvPr id="4" name="Tijdelijke aanduiding voor inhoud 3"/>
          <p:cNvSpPr>
            <a:spLocks noGrp="1"/>
          </p:cNvSpPr>
          <p:nvPr>
            <p:ph sz="half" idx="2" hasCustomPrompt="1"/>
          </p:nvPr>
        </p:nvSpPr>
        <p:spPr>
          <a:xfrm>
            <a:off x="494506" y="2378745"/>
            <a:ext cx="4040188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5" name="Tijdelijke aanduiding voor tekst 4"/>
          <p:cNvSpPr>
            <a:spLocks noGrp="1"/>
          </p:cNvSpPr>
          <p:nvPr>
            <p:ph type="body" sz="quarter" idx="3" hasCustomPrompt="1"/>
          </p:nvPr>
        </p:nvSpPr>
        <p:spPr>
          <a:xfrm>
            <a:off x="4850705" y="1341041"/>
            <a:ext cx="4041775" cy="639762"/>
          </a:xfrm>
          <a:prstGeom prst="rect">
            <a:avLst/>
          </a:prstGeo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noProof="0" dirty="0" smtClean="0"/>
              <a:t>Click</a:t>
            </a:r>
          </a:p>
        </p:txBody>
      </p:sp>
      <p:sp>
        <p:nvSpPr>
          <p:cNvPr id="6" name="Tijdelijke aanduiding voor inhoud 5"/>
          <p:cNvSpPr>
            <a:spLocks noGrp="1"/>
          </p:cNvSpPr>
          <p:nvPr>
            <p:ph sz="quarter" idx="4" hasCustomPrompt="1"/>
          </p:nvPr>
        </p:nvSpPr>
        <p:spPr>
          <a:xfrm>
            <a:off x="4822601" y="2391445"/>
            <a:ext cx="4041775" cy="3774405"/>
          </a:xfrm>
          <a:prstGeom prst="rect">
            <a:avLst/>
          </a:prstGeo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noProof="0" dirty="0" smtClean="0"/>
              <a:t>Click</a:t>
            </a:r>
            <a:endParaRPr lang="en-GB" noProof="0" dirty="0"/>
          </a:p>
        </p:txBody>
      </p:sp>
      <p:sp>
        <p:nvSpPr>
          <p:cNvPr id="10" name="Title 9"/>
          <p:cNvSpPr>
            <a:spLocks noGrp="1"/>
          </p:cNvSpPr>
          <p:nvPr>
            <p:ph type="title" hasCustomPrompt="1"/>
          </p:nvPr>
        </p:nvSpPr>
        <p:spPr/>
        <p:txBody>
          <a:bodyPr/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6986061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jdelijke aanduiding voor tekst 6"/>
          <p:cNvSpPr>
            <a:spLocks noGrp="1"/>
          </p:cNvSpPr>
          <p:nvPr>
            <p:ph type="body" sz="quarter" idx="10" hasCustomPrompt="1"/>
          </p:nvPr>
        </p:nvSpPr>
        <p:spPr>
          <a:xfrm>
            <a:off x="1727411" y="3643200"/>
            <a:ext cx="5689178" cy="431477"/>
          </a:xfrm>
          <a:prstGeom prst="rect">
            <a:avLst/>
          </a:prstGeom>
        </p:spPr>
        <p:txBody>
          <a:bodyPr/>
          <a:lstStyle>
            <a:lvl1pPr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</a:lstStyle>
          <a:p>
            <a:pPr lvl="0"/>
            <a:r>
              <a:rPr lang="en-GB" noProof="0" dirty="0" smtClean="0"/>
              <a:t>function</a:t>
            </a:r>
          </a:p>
        </p:txBody>
      </p:sp>
      <p:sp>
        <p:nvSpPr>
          <p:cNvPr id="2" name="Titel 1"/>
          <p:cNvSpPr>
            <a:spLocks noGrp="1"/>
          </p:cNvSpPr>
          <p:nvPr>
            <p:ph type="ctrTitle" hasCustomPrompt="1"/>
          </p:nvPr>
        </p:nvSpPr>
        <p:spPr>
          <a:xfrm>
            <a:off x="685800" y="1268761"/>
            <a:ext cx="7772400" cy="1440000"/>
          </a:xfrm>
        </p:spPr>
        <p:txBody>
          <a:bodyPr/>
          <a:lstStyle>
            <a:lvl1pPr>
              <a:defRPr/>
            </a:lvl1pPr>
          </a:lstStyle>
          <a:p>
            <a:r>
              <a:rPr lang="en-GB" noProof="0" dirty="0" smtClean="0"/>
              <a:t>Title</a:t>
            </a:r>
            <a:endParaRPr lang="en-GB" noProof="0" dirty="0"/>
          </a:p>
        </p:txBody>
      </p:sp>
      <p:sp>
        <p:nvSpPr>
          <p:cNvPr id="3" name="Ondertitel 2"/>
          <p:cNvSpPr>
            <a:spLocks noGrp="1"/>
          </p:cNvSpPr>
          <p:nvPr>
            <p:ph type="subTitle" idx="1" hasCustomPrompt="1"/>
          </p:nvPr>
        </p:nvSpPr>
        <p:spPr>
          <a:xfrm>
            <a:off x="1371600" y="2923200"/>
            <a:ext cx="6400800" cy="504056"/>
          </a:xfrm>
          <a:prstGeom prst="rect">
            <a:avLst/>
          </a:prstGeom>
        </p:spPr>
        <p:txBody>
          <a:bodyPr>
            <a:noAutofit/>
          </a:bodyPr>
          <a:lstStyle>
            <a:lvl1pPr marL="0" indent="0" algn="ctr">
              <a:buNone/>
              <a:defRPr sz="2800" b="1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noProof="0" dirty="0" smtClean="0"/>
              <a:t>Author</a:t>
            </a:r>
            <a:endParaRPr lang="en-GB" noProof="0" dirty="0"/>
          </a:p>
        </p:txBody>
      </p:sp>
    </p:spTree>
    <p:extLst>
      <p:ext uri="{BB962C8B-B14F-4D97-AF65-F5344CB8AC3E}">
        <p14:creationId xmlns:p14="http://schemas.microsoft.com/office/powerpoint/2010/main" val="6453884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eld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82859363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4.xml"/><Relationship Id="rId7" Type="http://schemas.openxmlformats.org/officeDocument/2006/relationships/image" Target="../media/image4.png"/><Relationship Id="rId2" Type="http://schemas.openxmlformats.org/officeDocument/2006/relationships/slideLayout" Target="../slideLayouts/slideLayout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3.png"/><Relationship Id="rId5" Type="http://schemas.openxmlformats.org/officeDocument/2006/relationships/theme" Target="../theme/theme2.xml"/><Relationship Id="rId4" Type="http://schemas.openxmlformats.org/officeDocument/2006/relationships/slideLayout" Target="../slideLayouts/slideLayout5.xml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6.xml"/><Relationship Id="rId5" Type="http://schemas.openxmlformats.org/officeDocument/2006/relationships/hyperlink" Target="http://creativecommons.org/licenses/by/4.0/" TargetMode="External"/><Relationship Id="rId4" Type="http://schemas.openxmlformats.org/officeDocument/2006/relationships/image" Target="../media/image2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479394" y="1412776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endParaRPr lang="en-GB" noProof="0" dirty="0"/>
          </a:p>
        </p:txBody>
      </p:sp>
      <p:sp>
        <p:nvSpPr>
          <p:cNvPr id="3" name="Tijdelijke aanduiding voor tekst 2"/>
          <p:cNvSpPr>
            <a:spLocks noGrp="1"/>
          </p:cNvSpPr>
          <p:nvPr>
            <p:ph type="body" idx="1"/>
          </p:nvPr>
        </p:nvSpPr>
        <p:spPr>
          <a:xfrm>
            <a:off x="479394" y="2636912"/>
            <a:ext cx="8229600" cy="79208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endParaRPr lang="en-GB" noProof="0" dirty="0" smtClean="0"/>
          </a:p>
        </p:txBody>
      </p:sp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5249306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3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1" name="Afbeelding 20"/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9889" y="0"/>
            <a:ext cx="6534150" cy="4705350"/>
          </a:xfrm>
          <a:prstGeom prst="rect">
            <a:avLst/>
          </a:prstGeom>
        </p:spPr>
      </p:pic>
      <p:sp>
        <p:nvSpPr>
          <p:cNvPr id="4" name="Rechthoek 3"/>
          <p:cNvSpPr/>
          <p:nvPr/>
        </p:nvSpPr>
        <p:spPr>
          <a:xfrm>
            <a:off x="0" y="6381328"/>
            <a:ext cx="9144000" cy="476672"/>
          </a:xfrm>
          <a:prstGeom prst="rect">
            <a:avLst/>
          </a:prstGeom>
          <a:solidFill>
            <a:srgbClr val="4F85C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2" name="Tijdelijke aanduiding voor titel 1"/>
          <p:cNvSpPr>
            <a:spLocks noGrp="1"/>
          </p:cNvSpPr>
          <p:nvPr>
            <p:ph type="title"/>
          </p:nvPr>
        </p:nvSpPr>
        <p:spPr>
          <a:xfrm>
            <a:off x="1547664" y="188640"/>
            <a:ext cx="7344816" cy="85010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noProof="0" dirty="0" smtClean="0"/>
              <a:t>Click to insert title</a:t>
            </a:r>
            <a:endParaRPr lang="en-GB" noProof="0" dirty="0"/>
          </a:p>
        </p:txBody>
      </p:sp>
      <p:sp>
        <p:nvSpPr>
          <p:cNvPr id="22" name="Tekstvak 21"/>
          <p:cNvSpPr txBox="1"/>
          <p:nvPr/>
        </p:nvSpPr>
        <p:spPr>
          <a:xfrm>
            <a:off x="8508016" y="6525344"/>
            <a:ext cx="312906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372553E7-13AD-41CB-B8D3-4C5279D6D1DB}" type="slidenum">
              <a:rPr lang="nl-NL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‹N›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9512" y="188640"/>
            <a:ext cx="1030139" cy="993566"/>
          </a:xfrm>
          <a:prstGeom prst="rect">
            <a:avLst/>
          </a:prstGeom>
        </p:spPr>
      </p:pic>
      <p:sp>
        <p:nvSpPr>
          <p:cNvPr id="7" name="Footer Placeholder 6"/>
          <p:cNvSpPr>
            <a:spLocks noGrp="1"/>
          </p:cNvSpPr>
          <p:nvPr>
            <p:ph type="ftr" sz="quarter" idx="3"/>
          </p:nvPr>
        </p:nvSpPr>
        <p:spPr>
          <a:xfrm>
            <a:off x="1187624" y="6448251"/>
            <a:ext cx="67687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bg1"/>
                </a:solidFill>
                <a:latin typeface="Segoe UI"/>
                <a:cs typeface="Segoe UI"/>
              </a:defRPr>
            </a:lvl1pPr>
          </a:lstStyle>
          <a:p>
            <a:endParaRPr lang="en-GB" dirty="0"/>
          </a:p>
        </p:txBody>
      </p:sp>
      <p:sp>
        <p:nvSpPr>
          <p:cNvPr id="9" name="Tekstvak 21"/>
          <p:cNvSpPr txBox="1"/>
          <p:nvPr/>
        </p:nvSpPr>
        <p:spPr>
          <a:xfrm>
            <a:off x="179512" y="6525344"/>
            <a:ext cx="595035" cy="21544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fld id="{A83F7A1C-40F7-5F43-85CD-9B50E60F16AA}" type="datetime1">
              <a:rPr lang="en-US" sz="800" b="1" smtClean="0">
                <a:solidFill>
                  <a:schemeClr val="bg1"/>
                </a:solidFill>
                <a:latin typeface="Segoe UI" pitchFamily="34" charset="0"/>
                <a:cs typeface="Segoe UI" pitchFamily="34" charset="0"/>
              </a:rPr>
              <a:t>6/29/2017</a:t>
            </a:fld>
            <a:endParaRPr lang="nl-NL" sz="1050" b="1" dirty="0">
              <a:solidFill>
                <a:schemeClr val="bg1"/>
              </a:solidFill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8727535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7" r:id="rId1"/>
    <p:sldLayoutId id="2147483652" r:id="rId2"/>
    <p:sldLayoutId id="2147483653" r:id="rId3"/>
    <p:sldLayoutId id="2147483688" r:id="rId4"/>
  </p:sldLayoutIdLst>
  <p:timing>
    <p:tnLst>
      <p:par>
        <p:cTn id="1" dur="indefinite" restart="never" nodeType="tmRoot"/>
      </p:par>
    </p:tnLst>
  </p:timing>
  <p:hf sldNum="0" hdr="0" dt="0"/>
  <p:txStyles>
    <p:titleStyle>
      <a:lvl1pPr algn="r" defTabSz="914400" rtl="0" eaLnBrk="1" latinLnBrk="0" hangingPunct="1">
        <a:spcBef>
          <a:spcPct val="0"/>
        </a:spcBef>
        <a:buNone/>
        <a:defRPr sz="3000" b="1" kern="1200">
          <a:solidFill>
            <a:srgbClr val="4F85C3"/>
          </a:solidFill>
          <a:latin typeface="Segoe UI" pitchFamily="34" charset="0"/>
          <a:ea typeface="+mj-ea"/>
          <a:cs typeface="Segoe UI" pitchFamily="34" charset="0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4pPr>
      <a:lvl5pPr marL="1828800" marR="0" indent="0" algn="l" defTabSz="914400" rtl="0" eaLnBrk="1" fontAlgn="auto" latinLnBrk="0" hangingPunct="1">
        <a:lnSpc>
          <a:spcPct val="100000"/>
        </a:lnSpc>
        <a:spcBef>
          <a:spcPct val="20000"/>
        </a:spcBef>
        <a:spcAft>
          <a:spcPts val="0"/>
        </a:spcAft>
        <a:buClrTx/>
        <a:buSzTx/>
        <a:buFont typeface="Arial" panose="020B0604020202020204" pitchFamily="34" charset="0"/>
        <a:buNone/>
        <a:tabLst/>
        <a:defRPr sz="2000" kern="1200">
          <a:solidFill>
            <a:schemeClr val="tx1"/>
          </a:solidFill>
          <a:latin typeface="Segoe UI" pitchFamily="34" charset="0"/>
          <a:ea typeface="+mn-ea"/>
          <a:cs typeface="Segoe UI" pitchFamily="34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845" userDrawn="1">
          <p15:clr>
            <a:srgbClr val="F26B43"/>
          </p15:clr>
        </p15:guide>
        <p15:guide id="2" pos="295" userDrawn="1">
          <p15:clr>
            <a:srgbClr val="F26B43"/>
          </p15:clr>
        </p15:guide>
        <p15:guide id="3" pos="5602" userDrawn="1">
          <p15:clr>
            <a:srgbClr val="F26B43"/>
          </p15:clr>
        </p15:guide>
        <p15:guide id="4" orient="horz" pos="3884" userDrawn="1">
          <p15:clr>
            <a:srgbClr val="F26B43"/>
          </p15:clr>
        </p15:guide>
      </p15:sldGuideLst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Afbeelding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gradFill flip="none" rotWithShape="1">
            <a:gsLst>
              <a:gs pos="100000">
                <a:schemeClr val="bg1"/>
              </a:gs>
              <a:gs pos="0">
                <a:schemeClr val="tx2">
                  <a:lumMod val="20000"/>
                  <a:lumOff val="80000"/>
                </a:schemeClr>
              </a:gs>
            </a:gsLst>
            <a:lin ang="2700000" scaled="1"/>
            <a:tileRect/>
          </a:gradFill>
        </p:spPr>
      </p:pic>
      <p:pic>
        <p:nvPicPr>
          <p:cNvPr id="9" name="Afbeelding 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37129" y="4581128"/>
            <a:ext cx="1728191" cy="1313426"/>
          </a:xfrm>
          <a:prstGeom prst="rect">
            <a:avLst/>
          </a:prstGeom>
        </p:spPr>
      </p:pic>
      <p:sp>
        <p:nvSpPr>
          <p:cNvPr id="12" name="Rechthoek 11"/>
          <p:cNvSpPr/>
          <p:nvPr/>
        </p:nvSpPr>
        <p:spPr>
          <a:xfrm>
            <a:off x="437129" y="6021288"/>
            <a:ext cx="8465149" cy="45719"/>
          </a:xfrm>
          <a:prstGeom prst="rect">
            <a:avLst/>
          </a:prstGeom>
          <a:solidFill>
            <a:schemeClr val="accent1">
              <a:lumMod val="60000"/>
              <a:lumOff val="40000"/>
              <a:alpha val="46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nl-NL"/>
          </a:p>
        </p:txBody>
      </p:sp>
      <p:sp>
        <p:nvSpPr>
          <p:cNvPr id="15" name="Tekstvak 22"/>
          <p:cNvSpPr txBox="1"/>
          <p:nvPr/>
        </p:nvSpPr>
        <p:spPr>
          <a:xfrm>
            <a:off x="752684" y="6153342"/>
            <a:ext cx="1097079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nl-NL" sz="1200" b="1" dirty="0" smtClean="0">
                <a:solidFill>
                  <a:srgbClr val="0066B0"/>
                </a:solidFill>
                <a:latin typeface="Segoe UI" pitchFamily="34" charset="0"/>
                <a:cs typeface="Segoe UI" pitchFamily="34" charset="0"/>
              </a:rPr>
              <a:t>www.egi.eu</a:t>
            </a:r>
            <a:endParaRPr lang="nl-NL" sz="1200" b="1" dirty="0">
              <a:solidFill>
                <a:srgbClr val="0066B0"/>
              </a:solidFill>
              <a:latin typeface="Segoe UI" pitchFamily="34" charset="0"/>
              <a:cs typeface="Segoe UI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665659" y="1124744"/>
            <a:ext cx="7578749" cy="200054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l"/>
            <a:r>
              <a:rPr lang="en-GB" sz="3600" b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Thank you</a:t>
            </a:r>
            <a:r>
              <a:rPr lang="en-GB" sz="3600" b="1" kern="1200" baseline="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 for your attention.</a:t>
            </a:r>
          </a:p>
          <a:p>
            <a:pPr algn="ctr"/>
            <a:endParaRPr lang="en-GB" sz="3600" b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ctr"/>
            <a:endParaRPr lang="en-GB" sz="2400" b="1" i="1" kern="1200" noProof="0" dirty="0" smtClean="0">
              <a:solidFill>
                <a:srgbClr val="0066B0"/>
              </a:solidFill>
              <a:latin typeface="Segoe UI" pitchFamily="34" charset="0"/>
              <a:ea typeface="Verdana" panose="020B0604030504040204" pitchFamily="34" charset="0"/>
              <a:cs typeface="Segoe UI" pitchFamily="34" charset="0"/>
            </a:endParaRPr>
          </a:p>
          <a:p>
            <a:pPr algn="l"/>
            <a:r>
              <a:rPr lang="en-GB" sz="2800" b="1" i="1" kern="1200" noProof="0" dirty="0" smtClean="0">
                <a:solidFill>
                  <a:srgbClr val="0066B0"/>
                </a:solidFill>
                <a:latin typeface="Segoe UI" pitchFamily="34" charset="0"/>
                <a:ea typeface="Verdana" panose="020B0604030504040204" pitchFamily="34" charset="0"/>
                <a:cs typeface="Segoe UI" pitchFamily="34" charset="0"/>
              </a:rPr>
              <a:t>Questions?</a:t>
            </a:r>
          </a:p>
        </p:txBody>
      </p:sp>
      <p:sp>
        <p:nvSpPr>
          <p:cNvPr id="8" name="Tekstvak 10"/>
          <p:cNvSpPr txBox="1"/>
          <p:nvPr/>
        </p:nvSpPr>
        <p:spPr>
          <a:xfrm>
            <a:off x="1551095" y="6381328"/>
            <a:ext cx="7557409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nl-NL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This work by </a:t>
            </a:r>
            <a:r>
              <a:rPr lang="en-GB" sz="1000" baseline="0" dirty="0" smtClean="0">
                <a:latin typeface="Segoe UI" panose="020B0502040204020203" pitchFamily="34" charset="0"/>
                <a:cs typeface="Segoe UI" panose="020B0502040204020203" pitchFamily="34" charset="0"/>
              </a:rPr>
              <a:t> EGI.eu 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is licensed under a </a:t>
            </a:r>
          </a:p>
          <a:p>
            <a:pPr algn="r"/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  <a:hlinkClick r:id="rId5"/>
              </a:rPr>
              <a:t>Creative Commons Attribution 4.0 International License</a:t>
            </a:r>
            <a:r>
              <a:rPr lang="en-GB" sz="1000" dirty="0" smtClean="0">
                <a:latin typeface="Segoe UI" panose="020B0502040204020203" pitchFamily="34" charset="0"/>
                <a:cs typeface="Segoe UI" panose="020B0502040204020203" pitchFamily="34" charset="0"/>
              </a:rPr>
              <a:t>. </a:t>
            </a:r>
            <a:endParaRPr lang="nl-NL" sz="1000" b="0" dirty="0">
              <a:latin typeface="Segoe UI" pitchFamily="34" charset="0"/>
              <a:cs typeface="Segoe UI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56384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</p:sldLayoutIdLst>
  <p:timing>
    <p:tnLst>
      <p:par>
        <p:cTn id="1" dur="indefinite" restart="never" nodeType="tmRoot"/>
      </p:par>
    </p:tnLst>
  </p:timing>
  <p:hf sldNum="0" hdr="0" dt="0"/>
  <p:txStyles>
    <p:titleStyle>
      <a:lvl1pPr algn="ctr" defTabSz="914400" rtl="0" eaLnBrk="1" latinLnBrk="0" hangingPunct="1">
        <a:spcBef>
          <a:spcPct val="0"/>
        </a:spcBef>
        <a:buNone/>
        <a:defRPr sz="4400" b="1" kern="1200">
          <a:solidFill>
            <a:srgbClr val="0066B0"/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</p:titleStyle>
    <p:bodyStyle>
      <a:lvl1pPr marL="0" indent="0" algn="ctr" defTabSz="914400" rtl="0" eaLnBrk="1" latinLnBrk="0" hangingPunct="1">
        <a:spcBef>
          <a:spcPct val="20000"/>
        </a:spcBef>
        <a:buFontTx/>
        <a:buNone/>
        <a:defRPr sz="2800" b="1" kern="1200" baseline="0">
          <a:solidFill>
            <a:schemeClr val="tx1">
              <a:lumMod val="75000"/>
              <a:lumOff val="25000"/>
            </a:schemeClr>
          </a:solidFill>
          <a:latin typeface="Segoe UI" pitchFamily="34" charset="0"/>
          <a:ea typeface="Verdana" panose="020B0604030504040204" pitchFamily="34" charset="0"/>
          <a:cs typeface="Segoe UI" pitchFamily="34" charset="0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nl-NL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globus.org/blog/support-open-source-globus-toolkit-ends-january-2018" TargetMode="Externa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iki.egi.eu/wiki/Globus_EOL_assessment" TargetMode="Externa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hyperlink" Target="https://indico.cern.ch/event/609911/contributions/2629544/attachments/1478848/2292200/WLCG-WorkshopIntro-Man-190617.pdf" TargetMode="External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s://github.com/opensciencegrid/technology/blob/master/docs/policy/globus-toolkit.md" TargetMode="External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0"/>
          </p:nvPr>
        </p:nvSpPr>
        <p:spPr/>
        <p:txBody>
          <a:bodyPr/>
          <a:lstStyle/>
          <a:p>
            <a:r>
              <a:rPr lang="en-GB" dirty="0" smtClean="0"/>
              <a:t>EGI Operations</a:t>
            </a:r>
            <a:endParaRPr lang="en-GB" dirty="0"/>
          </a:p>
        </p:txBody>
      </p:sp>
      <p:sp>
        <p:nvSpPr>
          <p:cNvPr id="3" name="Title 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GLOBUS EOL</a:t>
            </a:r>
            <a:endParaRPr lang="en-GB" dirty="0"/>
          </a:p>
        </p:txBody>
      </p:sp>
      <p:sp>
        <p:nvSpPr>
          <p:cNvPr id="4" name="Subtitle 3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GB" dirty="0" smtClean="0"/>
              <a:t>Vincenzo Spinoso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878046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Issue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467544" y="2060848"/>
            <a:ext cx="8424936" cy="4064990"/>
          </a:xfrm>
        </p:spPr>
        <p:txBody>
          <a:bodyPr/>
          <a:lstStyle/>
          <a:p>
            <a:r>
              <a:rPr lang="en-US" dirty="0"/>
              <a:t>starting in January 2018, the Globus team at the University of Chicago will no longer support the open source Globus Toolkit</a:t>
            </a:r>
          </a:p>
          <a:p>
            <a:r>
              <a:rPr lang="en-US" dirty="0">
                <a:hlinkClick r:id="rId2"/>
              </a:rPr>
              <a:t>https://</a:t>
            </a:r>
            <a:r>
              <a:rPr lang="en-US" dirty="0" smtClean="0">
                <a:hlinkClick r:id="rId2"/>
              </a:rPr>
              <a:t>www.globus.org/blog/support-open-source-globus-toolkit-ends-january-2018</a:t>
            </a:r>
            <a:r>
              <a:rPr lang="en-US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8503759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Actions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467544" y="2060848"/>
            <a:ext cx="8424936" cy="4064990"/>
          </a:xfrm>
        </p:spPr>
        <p:txBody>
          <a:bodyPr/>
          <a:lstStyle/>
          <a:p>
            <a:r>
              <a:rPr lang="it-IT" dirty="0" err="1" smtClean="0"/>
              <a:t>Contact</a:t>
            </a:r>
            <a:r>
              <a:rPr lang="it-IT" dirty="0" smtClean="0"/>
              <a:t> </a:t>
            </a:r>
            <a:r>
              <a:rPr lang="it-IT" dirty="0" err="1" smtClean="0"/>
              <a:t>possible</a:t>
            </a:r>
            <a:r>
              <a:rPr lang="it-IT" dirty="0" smtClean="0"/>
              <a:t> </a:t>
            </a:r>
            <a:r>
              <a:rPr lang="it-IT" dirty="0" err="1" smtClean="0"/>
              <a:t>stackholders</a:t>
            </a:r>
            <a:r>
              <a:rPr lang="it-IT" dirty="0" smtClean="0"/>
              <a:t> </a:t>
            </a:r>
            <a:r>
              <a:rPr lang="it-IT" dirty="0" err="1" smtClean="0"/>
              <a:t>depending</a:t>
            </a:r>
            <a:r>
              <a:rPr lang="it-IT" dirty="0" smtClean="0"/>
              <a:t> on </a:t>
            </a:r>
            <a:r>
              <a:rPr lang="it-IT" dirty="0" err="1" smtClean="0"/>
              <a:t>Globus</a:t>
            </a:r>
            <a:r>
              <a:rPr lang="it-IT" dirty="0" smtClean="0"/>
              <a:t> </a:t>
            </a:r>
            <a:r>
              <a:rPr lang="it-IT" dirty="0" err="1" smtClean="0"/>
              <a:t>toolkit</a:t>
            </a:r>
            <a:r>
              <a:rPr lang="it-IT" dirty="0" smtClean="0"/>
              <a:t> </a:t>
            </a:r>
            <a:r>
              <a:rPr lang="it-IT" dirty="0" err="1" smtClean="0"/>
              <a:t>maintenance</a:t>
            </a:r>
            <a:endParaRPr lang="it-IT" dirty="0" smtClean="0"/>
          </a:p>
          <a:p>
            <a:pPr lvl="1"/>
            <a:r>
              <a:rPr lang="it-IT" dirty="0" smtClean="0"/>
              <a:t>WLCG, OSG, EGI, EUDAT</a:t>
            </a:r>
          </a:p>
          <a:p>
            <a:pPr lvl="1"/>
            <a:endParaRPr lang="it-IT" dirty="0" smtClean="0"/>
          </a:p>
          <a:p>
            <a:r>
              <a:rPr lang="it-IT" dirty="0" err="1" smtClean="0"/>
              <a:t>Identify</a:t>
            </a:r>
            <a:r>
              <a:rPr lang="it-IT" dirty="0" smtClean="0"/>
              <a:t> </a:t>
            </a:r>
            <a:r>
              <a:rPr lang="it-IT" dirty="0" err="1" smtClean="0"/>
              <a:t>products</a:t>
            </a:r>
            <a:r>
              <a:rPr lang="it-IT" dirty="0" smtClean="0"/>
              <a:t> </a:t>
            </a:r>
            <a:r>
              <a:rPr lang="it-IT" dirty="0" err="1" smtClean="0"/>
              <a:t>depending</a:t>
            </a:r>
            <a:r>
              <a:rPr lang="it-IT" dirty="0" smtClean="0"/>
              <a:t> on </a:t>
            </a:r>
            <a:r>
              <a:rPr lang="it-IT" dirty="0" err="1" smtClean="0"/>
              <a:t>Globus</a:t>
            </a:r>
            <a:endParaRPr lang="it-IT" dirty="0" smtClean="0"/>
          </a:p>
          <a:p>
            <a:pPr lvl="1"/>
            <a:r>
              <a:rPr lang="it-IT" dirty="0" err="1" smtClean="0"/>
              <a:t>Contact</a:t>
            </a:r>
            <a:r>
              <a:rPr lang="it-IT" dirty="0" smtClean="0"/>
              <a:t> </a:t>
            </a:r>
            <a:r>
              <a:rPr lang="it-IT" dirty="0" err="1" smtClean="0"/>
              <a:t>corresponding</a:t>
            </a:r>
            <a:r>
              <a:rPr lang="it-IT" dirty="0" smtClean="0"/>
              <a:t> </a:t>
            </a:r>
            <a:r>
              <a:rPr lang="it-IT" dirty="0" err="1" smtClean="0"/>
              <a:t>product</a:t>
            </a:r>
            <a:r>
              <a:rPr lang="it-IT" dirty="0" smtClean="0"/>
              <a:t> teams</a:t>
            </a:r>
          </a:p>
          <a:p>
            <a:pPr lvl="2"/>
            <a:r>
              <a:rPr lang="it-IT" dirty="0" err="1" smtClean="0"/>
              <a:t>Inform</a:t>
            </a:r>
            <a:r>
              <a:rPr lang="it-IT" dirty="0" smtClean="0"/>
              <a:t> </a:t>
            </a:r>
            <a:r>
              <a:rPr lang="it-IT" dirty="0" err="1" smtClean="0"/>
              <a:t>them</a:t>
            </a:r>
            <a:r>
              <a:rPr lang="it-IT" dirty="0" smtClean="0"/>
              <a:t> </a:t>
            </a:r>
            <a:r>
              <a:rPr lang="it-IT" dirty="0" err="1" smtClean="0"/>
              <a:t>about</a:t>
            </a:r>
            <a:r>
              <a:rPr lang="it-IT" dirty="0" smtClean="0"/>
              <a:t> </a:t>
            </a:r>
            <a:r>
              <a:rPr lang="it-IT" dirty="0" err="1" smtClean="0"/>
              <a:t>Globus</a:t>
            </a:r>
            <a:r>
              <a:rPr lang="it-IT" dirty="0" smtClean="0"/>
              <a:t> EOL</a:t>
            </a:r>
          </a:p>
          <a:p>
            <a:pPr lvl="2"/>
            <a:r>
              <a:rPr lang="it-IT" dirty="0" err="1" smtClean="0"/>
              <a:t>Ask</a:t>
            </a:r>
            <a:r>
              <a:rPr lang="it-IT" dirty="0" smtClean="0"/>
              <a:t> for </a:t>
            </a:r>
            <a:r>
              <a:rPr lang="it-IT" dirty="0" err="1" smtClean="0"/>
              <a:t>plans</a:t>
            </a:r>
            <a:r>
              <a:rPr lang="it-IT" dirty="0" smtClean="0"/>
              <a:t> on </a:t>
            </a:r>
            <a:r>
              <a:rPr lang="it-IT" dirty="0" err="1" smtClean="0"/>
              <a:t>how</a:t>
            </a:r>
            <a:r>
              <a:rPr lang="it-IT" dirty="0" smtClean="0"/>
              <a:t> to face </a:t>
            </a:r>
            <a:r>
              <a:rPr lang="it-IT" dirty="0" err="1" smtClean="0"/>
              <a:t>their</a:t>
            </a:r>
            <a:r>
              <a:rPr lang="it-IT" dirty="0" smtClean="0"/>
              <a:t> </a:t>
            </a:r>
            <a:r>
              <a:rPr lang="it-IT" dirty="0" err="1" smtClean="0"/>
              <a:t>products</a:t>
            </a:r>
            <a:r>
              <a:rPr lang="it-IT" dirty="0" smtClean="0"/>
              <a:t>’ </a:t>
            </a:r>
            <a:r>
              <a:rPr lang="it-IT" dirty="0" err="1" smtClean="0"/>
              <a:t>dependencies</a:t>
            </a:r>
            <a:r>
              <a:rPr lang="it-IT" dirty="0" smtClean="0"/>
              <a:t> on </a:t>
            </a:r>
            <a:r>
              <a:rPr lang="it-IT" dirty="0" err="1" smtClean="0"/>
              <a:t>Globus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06983376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Products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467544" y="2060848"/>
            <a:ext cx="8424936" cy="4064990"/>
          </a:xfrm>
        </p:spPr>
        <p:txBody>
          <a:bodyPr/>
          <a:lstStyle/>
          <a:p>
            <a:r>
              <a:rPr lang="it-IT" dirty="0" err="1" smtClean="0"/>
              <a:t>Products</a:t>
            </a:r>
            <a:r>
              <a:rPr lang="it-IT" dirty="0" smtClean="0"/>
              <a:t>: </a:t>
            </a:r>
            <a:r>
              <a:rPr lang="en-US" b="1" dirty="0"/>
              <a:t>CREAM-CE, DPM, </a:t>
            </a:r>
            <a:r>
              <a:rPr lang="en-US" b="1" dirty="0" err="1" smtClean="0"/>
              <a:t>StoRM</a:t>
            </a:r>
            <a:r>
              <a:rPr lang="en-US" b="1" dirty="0"/>
              <a:t>, WN/UI, FTS3, GFAL2, </a:t>
            </a:r>
            <a:r>
              <a:rPr lang="en-US" b="1" dirty="0" err="1" smtClean="0"/>
              <a:t>glexec-wn</a:t>
            </a:r>
            <a:r>
              <a:rPr lang="en-US" b="1" dirty="0"/>
              <a:t>, </a:t>
            </a:r>
            <a:r>
              <a:rPr lang="en-US" b="1" dirty="0" err="1" smtClean="0"/>
              <a:t>xrootd</a:t>
            </a:r>
            <a:r>
              <a:rPr lang="en-US" b="1" dirty="0" smtClean="0"/>
              <a:t>, </a:t>
            </a:r>
            <a:r>
              <a:rPr lang="en-US" b="1" dirty="0" err="1" smtClean="0"/>
              <a:t>myProxy</a:t>
            </a:r>
            <a:endParaRPr lang="en-US" b="1" dirty="0" smtClean="0"/>
          </a:p>
          <a:p>
            <a:r>
              <a:rPr lang="en-US" dirty="0" err="1" smtClean="0"/>
              <a:t>Fedcloud</a:t>
            </a:r>
            <a:r>
              <a:rPr lang="en-US" dirty="0" smtClean="0"/>
              <a:t> components not affected</a:t>
            </a:r>
          </a:p>
          <a:p>
            <a:r>
              <a:rPr lang="en-US" dirty="0" smtClean="0"/>
              <a:t>Globus dependencies: </a:t>
            </a:r>
            <a:r>
              <a:rPr lang="en-US" dirty="0" err="1" smtClean="0"/>
              <a:t>gridftp</a:t>
            </a:r>
            <a:r>
              <a:rPr lang="en-US" dirty="0" smtClean="0"/>
              <a:t>, </a:t>
            </a:r>
            <a:r>
              <a:rPr lang="en-US" dirty="0" err="1" smtClean="0"/>
              <a:t>globus-gsi</a:t>
            </a:r>
            <a:r>
              <a:rPr lang="en-US" dirty="0" smtClean="0"/>
              <a:t>, </a:t>
            </a:r>
            <a:r>
              <a:rPr lang="en-US" dirty="0" err="1" smtClean="0"/>
              <a:t>myproxy</a:t>
            </a:r>
            <a:endParaRPr lang="en-US" dirty="0" smtClean="0"/>
          </a:p>
          <a:p>
            <a:r>
              <a:rPr lang="it-IT" dirty="0" err="1"/>
              <a:t>Tracking</a:t>
            </a:r>
            <a:r>
              <a:rPr lang="it-IT" dirty="0"/>
              <a:t> on </a:t>
            </a:r>
            <a:r>
              <a:rPr lang="it-IT" dirty="0">
                <a:hlinkClick r:id="rId2"/>
              </a:rPr>
              <a:t>https://wiki.egi.eu/wiki/Globus_EOL_assessment</a:t>
            </a:r>
            <a:r>
              <a:rPr lang="it-IT" dirty="0"/>
              <a:t> 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8387887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WLCG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pic>
        <p:nvPicPr>
          <p:cNvPr id="6" name="Immagine 5"/>
          <p:cNvPicPr>
            <a:picLocks noChangeAspect="1"/>
          </p:cNvPicPr>
          <p:nvPr/>
        </p:nvPicPr>
        <p:blipFill rotWithShape="1">
          <a:blip r:embed="rId2"/>
          <a:srcRect l="15592" t="21925" r="19443" b="16370"/>
          <a:stretch/>
        </p:blipFill>
        <p:spPr>
          <a:xfrm>
            <a:off x="1331640" y="1268760"/>
            <a:ext cx="7272808" cy="3712987"/>
          </a:xfrm>
          <a:prstGeom prst="rect">
            <a:avLst/>
          </a:prstGeom>
        </p:spPr>
      </p:pic>
      <p:sp>
        <p:nvSpPr>
          <p:cNvPr id="7" name="CasellaDiTesto 6"/>
          <p:cNvSpPr txBox="1"/>
          <p:nvPr/>
        </p:nvSpPr>
        <p:spPr>
          <a:xfrm>
            <a:off x="251520" y="5211761"/>
            <a:ext cx="8496944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dirty="0" smtClean="0"/>
              <a:t>[*] </a:t>
            </a:r>
            <a:r>
              <a:rPr lang="it-IT" dirty="0" err="1" smtClean="0"/>
              <a:t>Ian</a:t>
            </a:r>
            <a:r>
              <a:rPr lang="it-IT" dirty="0" smtClean="0"/>
              <a:t> </a:t>
            </a:r>
            <a:r>
              <a:rPr lang="it-IT" dirty="0" err="1" smtClean="0"/>
              <a:t>Bird</a:t>
            </a:r>
            <a:r>
              <a:rPr lang="it-IT" dirty="0" smtClean="0"/>
              <a:t>, WLCG Workshop </a:t>
            </a:r>
            <a:r>
              <a:rPr lang="it-IT" dirty="0" err="1" smtClean="0"/>
              <a:t>June</a:t>
            </a:r>
            <a:r>
              <a:rPr lang="it-IT" dirty="0" smtClean="0"/>
              <a:t> </a:t>
            </a:r>
            <a:r>
              <a:rPr lang="it-IT" dirty="0"/>
              <a:t>19th </a:t>
            </a:r>
            <a:r>
              <a:rPr lang="it-IT" dirty="0">
                <a:hlinkClick r:id="rId3"/>
              </a:rPr>
              <a:t>https://</a:t>
            </a:r>
            <a:r>
              <a:rPr lang="it-IT" dirty="0" smtClean="0">
                <a:hlinkClick r:id="rId3"/>
              </a:rPr>
              <a:t>indico.cern.ch/event/609911/contributions/2629544/attachments/1478848/2292200/WLCG-WorkshopIntro-Man-190617.pdf</a:t>
            </a:r>
            <a:r>
              <a:rPr lang="it-IT" dirty="0" smtClean="0"/>
              <a:t> 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5133561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 smtClean="0"/>
              <a:t>OSG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egnaposto contenuto 4"/>
          <p:cNvSpPr>
            <a:spLocks noGrp="1"/>
          </p:cNvSpPr>
          <p:nvPr>
            <p:ph sz="half" idx="2"/>
          </p:nvPr>
        </p:nvSpPr>
        <p:spPr>
          <a:xfrm>
            <a:off x="323528" y="5445224"/>
            <a:ext cx="8712968" cy="504056"/>
          </a:xfrm>
        </p:spPr>
        <p:txBody>
          <a:bodyPr/>
          <a:lstStyle/>
          <a:p>
            <a:pPr marL="0" indent="0">
              <a:buNone/>
            </a:pPr>
            <a:r>
              <a:rPr lang="it-IT" sz="1600" dirty="0" smtClean="0">
                <a:hlinkClick r:id="rId2"/>
              </a:rPr>
              <a:t>https</a:t>
            </a:r>
            <a:r>
              <a:rPr lang="it-IT" sz="1600" dirty="0">
                <a:hlinkClick r:id="rId2"/>
              </a:rPr>
              <a:t>://</a:t>
            </a:r>
            <a:r>
              <a:rPr lang="it-IT" sz="1600" dirty="0" smtClean="0">
                <a:hlinkClick r:id="rId2"/>
              </a:rPr>
              <a:t>github.com/opensciencegrid/technology/blob/master/docs/policy/globus-toolkit.md</a:t>
            </a:r>
            <a:r>
              <a:rPr lang="it-IT" sz="1600" dirty="0" smtClean="0"/>
              <a:t> </a:t>
            </a:r>
            <a:endParaRPr lang="en-US" sz="1600" dirty="0"/>
          </a:p>
        </p:txBody>
      </p:sp>
      <p:sp>
        <p:nvSpPr>
          <p:cNvPr id="3" name="CasellaDiTesto 2"/>
          <p:cNvSpPr txBox="1"/>
          <p:nvPr/>
        </p:nvSpPr>
        <p:spPr>
          <a:xfrm>
            <a:off x="395536" y="1412776"/>
            <a:ext cx="7344816" cy="304698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OSG support for the Globus Toolkit (e.g., </a:t>
            </a:r>
            <a:r>
              <a:rPr lang="en-US" sz="2400" dirty="0" err="1"/>
              <a:t>GridFTP</a:t>
            </a:r>
            <a:r>
              <a:rPr lang="en-US" sz="2400" dirty="0"/>
              <a:t> and GSI) will continue for as long as stakeholders need </a:t>
            </a:r>
            <a:r>
              <a:rPr lang="en-US" sz="2400" dirty="0" smtClean="0"/>
              <a:t>it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/>
              <a:t>OSG is committed to keep the software secure until its stakeholders have successfully transitioned to new </a:t>
            </a:r>
            <a:r>
              <a:rPr lang="en-US" sz="2400" dirty="0" smtClean="0"/>
              <a:t>software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sz="2400" dirty="0" smtClean="0"/>
              <a:t>It’s good </a:t>
            </a:r>
            <a:r>
              <a:rPr lang="en-US" sz="2400" dirty="0"/>
              <a:t>to define the critical packages across infrastructures and work together to provide the needed support</a:t>
            </a:r>
          </a:p>
        </p:txBody>
      </p:sp>
    </p:spTree>
    <p:extLst>
      <p:ext uri="{BB962C8B-B14F-4D97-AF65-F5344CB8AC3E}">
        <p14:creationId xmlns:p14="http://schemas.microsoft.com/office/powerpoint/2010/main" val="2206623865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Myproxy</a:t>
            </a:r>
            <a:r>
              <a:rPr lang="en-US" dirty="0" smtClean="0"/>
              <a:t>	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The main developer of the product is still interested in supporting the product (used in </a:t>
            </a:r>
            <a:r>
              <a:rPr lang="en-US" dirty="0" err="1" smtClean="0"/>
              <a:t>CILogon</a:t>
            </a:r>
            <a:r>
              <a:rPr lang="en-US" dirty="0" smtClean="0"/>
              <a:t>) </a:t>
            </a:r>
          </a:p>
          <a:p>
            <a:r>
              <a:rPr lang="en-US" dirty="0" smtClean="0"/>
              <a:t>Still under discussion a medium-term support plan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9341948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Planning the EGI actions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r>
              <a:rPr lang="en-US" dirty="0" smtClean="0"/>
              <a:t>Coordinate with OSG and WLCG to have the maximum coverage of the needed libraries</a:t>
            </a:r>
          </a:p>
          <a:p>
            <a:endParaRPr lang="en-US" dirty="0" smtClean="0"/>
          </a:p>
          <a:p>
            <a:r>
              <a:rPr lang="en-US" dirty="0" smtClean="0"/>
              <a:t>Identify the gaps and </a:t>
            </a:r>
            <a:r>
              <a:rPr lang="en-US" smtClean="0"/>
              <a:t>plan how to </a:t>
            </a:r>
            <a:r>
              <a:rPr lang="en-US" dirty="0" smtClean="0"/>
              <a:t>fill them</a:t>
            </a:r>
          </a:p>
          <a:p>
            <a:pPr lvl="1"/>
            <a:r>
              <a:rPr lang="en-US" dirty="0" smtClean="0"/>
              <a:t>Expertise in the NGIs</a:t>
            </a:r>
          </a:p>
          <a:p>
            <a:pPr lvl="1"/>
            <a:r>
              <a:rPr lang="en-US" dirty="0" smtClean="0"/>
              <a:t>Expertise in the middleware product teams</a:t>
            </a:r>
          </a:p>
          <a:p>
            <a:endParaRPr lang="en-US" dirty="0" smtClean="0"/>
          </a:p>
          <a:p>
            <a:r>
              <a:rPr lang="en-US" dirty="0" smtClean="0"/>
              <a:t>It is a possibility to use some effort in EOSC-hub (if approved) to support some orphan </a:t>
            </a:r>
            <a:r>
              <a:rPr lang="en-US" dirty="0" err="1" smtClean="0"/>
              <a:t>componets</a:t>
            </a:r>
            <a:r>
              <a:rPr lang="en-US" dirty="0" smtClean="0"/>
              <a:t>, e.g. </a:t>
            </a:r>
            <a:r>
              <a:rPr lang="en-US" dirty="0" err="1" smtClean="0"/>
              <a:t>gridftp</a:t>
            </a:r>
            <a:r>
              <a:rPr lang="en-US" dirty="0" smtClean="0"/>
              <a:t> since it is used by EGI and EUDAT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9330814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2131550443"/>
      </p:ext>
    </p:extLst>
  </p:cSld>
  <p:clrMapOvr>
    <a:masterClrMapping/>
  </p:clrMapOvr>
</p:sld>
</file>

<file path=ppt/theme/theme1.xml><?xml version="1.0" encoding="utf-8"?>
<a:theme xmlns:a="http://schemas.openxmlformats.org/drawingml/2006/main" name="EGI powerpoint presentation v3.2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EGI Powerpoint Presentation (body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EGI Powerpoint Presentation (closing)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err="1" smtClean="0"/>
        </a:defPPr>
      </a:lstStyle>
    </a:txDef>
  </a:objectDefaults>
  <a:extraClrSchemeLst/>
</a:theme>
</file>

<file path=ppt/theme/theme4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EGI powerpoint presentation v3.2</Template>
  <TotalTime>1742</TotalTime>
  <Words>278</Words>
  <Application>Microsoft Office PowerPoint</Application>
  <PresentationFormat>Presentazione su schermo (4:3)</PresentationFormat>
  <Paragraphs>37</Paragraphs>
  <Slides>9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3</vt:i4>
      </vt:variant>
      <vt:variant>
        <vt:lpstr>Titoli diapositive</vt:lpstr>
      </vt:variant>
      <vt:variant>
        <vt:i4>9</vt:i4>
      </vt:variant>
    </vt:vector>
  </HeadingPairs>
  <TitlesOfParts>
    <vt:vector size="16" baseType="lpstr">
      <vt:lpstr>Arial</vt:lpstr>
      <vt:lpstr>Calibri</vt:lpstr>
      <vt:lpstr>Segoe UI</vt:lpstr>
      <vt:lpstr>Verdana</vt:lpstr>
      <vt:lpstr>EGI powerpoint presentation v3.2</vt:lpstr>
      <vt:lpstr>EGI Powerpoint Presentation (body)</vt:lpstr>
      <vt:lpstr>EGI Powerpoint Presentation (closing)</vt:lpstr>
      <vt:lpstr>GLOBUS EOL</vt:lpstr>
      <vt:lpstr>Issue</vt:lpstr>
      <vt:lpstr>Actions</vt:lpstr>
      <vt:lpstr>Products</vt:lpstr>
      <vt:lpstr>WLCG</vt:lpstr>
      <vt:lpstr>OSG</vt:lpstr>
      <vt:lpstr>Myproxy </vt:lpstr>
      <vt:lpstr>Planning the EGI actions</vt:lpstr>
      <vt:lpstr>Presentazione standard di PowerPoint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spinoso</dc:creator>
  <cp:lastModifiedBy>spinoso</cp:lastModifiedBy>
  <cp:revision>52</cp:revision>
  <dcterms:created xsi:type="dcterms:W3CDTF">2016-09-14T14:55:42Z</dcterms:created>
  <dcterms:modified xsi:type="dcterms:W3CDTF">2017-06-29T07:51:47Z</dcterms:modified>
</cp:coreProperties>
</file>