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4"/>
  </p:notesMasterIdLst>
  <p:handoutMasterIdLst>
    <p:handoutMasterId r:id="rId15"/>
  </p:handoutMasterIdLst>
  <p:sldIdLst>
    <p:sldId id="280" r:id="rId4"/>
    <p:sldId id="291" r:id="rId5"/>
    <p:sldId id="353" r:id="rId6"/>
    <p:sldId id="351" r:id="rId7"/>
    <p:sldId id="349" r:id="rId8"/>
    <p:sldId id="348" r:id="rId9"/>
    <p:sldId id="352" r:id="rId10"/>
    <p:sldId id="346" r:id="rId11"/>
    <p:sldId id="339" r:id="rId12"/>
    <p:sldId id="284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7" autoAdjust="0"/>
    <p:restoredTop sz="61566" autoAdjust="0"/>
  </p:normalViewPr>
  <p:slideViewPr>
    <p:cSldViewPr showGuides="1">
      <p:cViewPr varScale="1">
        <p:scale>
          <a:sx n="44" d="100"/>
          <a:sy n="44" d="100"/>
        </p:scale>
        <p:origin x="-211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25/09/2017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25-9-2017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1906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‹N›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9/25/2017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iuseppe.larocca@egi.e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segalaxy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galaxy-docker.fedcloud-tf.fedcloud.eu/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bgruening/docker-galaxy-stable" TargetMode="External"/><Relationship Id="rId2" Type="http://schemas.openxmlformats.org/officeDocument/2006/relationships/hyperlink" Target="https://github.com/glarocca/EGI-galaxy-docker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bjoern.gruening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34280" y="1340769"/>
            <a:ext cx="8458200" cy="2088231"/>
          </a:xfrm>
        </p:spPr>
        <p:txBody>
          <a:bodyPr>
            <a:normAutofit/>
          </a:bodyPr>
          <a:lstStyle/>
          <a:p>
            <a:r>
              <a:rPr lang="en-GB" sz="3600" dirty="0" smtClean="0"/>
              <a:t>Galaxy </a:t>
            </a:r>
            <a:r>
              <a:rPr lang="en-GB" sz="3600" dirty="0" err="1" smtClean="0"/>
              <a:t>aaS</a:t>
            </a:r>
            <a:r>
              <a:rPr lang="en-GB" sz="3600" dirty="0" smtClean="0"/>
              <a:t> (</a:t>
            </a:r>
            <a:r>
              <a:rPr lang="en-GB" sz="3600" dirty="0" err="1" smtClean="0"/>
              <a:t>GaaS</a:t>
            </a:r>
            <a:r>
              <a:rPr lang="en-GB" sz="3600" dirty="0" smtClean="0"/>
              <a:t>) in EGI</a:t>
            </a:r>
            <a:endParaRPr lang="en-GB" sz="3600" dirty="0"/>
          </a:p>
        </p:txBody>
      </p:sp>
      <p:sp>
        <p:nvSpPr>
          <p:cNvPr id="7" name="Subtitle 3"/>
          <p:cNvSpPr>
            <a:spLocks noGrp="1"/>
          </p:cNvSpPr>
          <p:nvPr>
            <p:ph type="subTitle" idx="1"/>
          </p:nvPr>
        </p:nvSpPr>
        <p:spPr>
          <a:xfrm>
            <a:off x="2339752" y="3789040"/>
            <a:ext cx="4896544" cy="1440160"/>
          </a:xfrm>
        </p:spPr>
        <p:txBody>
          <a:bodyPr/>
          <a:lstStyle/>
          <a:p>
            <a:r>
              <a:rPr lang="en-GB" sz="3200" dirty="0" smtClean="0">
                <a:latin typeface="Candara" panose="020E0502030303020204" pitchFamily="34" charset="0"/>
              </a:rPr>
              <a:t>Giuseppe La Rocca</a:t>
            </a:r>
            <a:br>
              <a:rPr lang="en-GB" sz="3200" dirty="0" smtClean="0">
                <a:latin typeface="Candara" panose="020E0502030303020204" pitchFamily="34" charset="0"/>
              </a:rPr>
            </a:br>
            <a:r>
              <a:rPr lang="en-GB" sz="2400" dirty="0" smtClean="0">
                <a:latin typeface="Candara" panose="020E0502030303020204" pitchFamily="34" charset="0"/>
                <a:hlinkClick r:id="rId2"/>
              </a:rPr>
              <a:t>giuseppe.larocca@egi.eu</a:t>
            </a:r>
            <a:r>
              <a:rPr lang="en-GB" sz="3200" dirty="0" smtClean="0">
                <a:latin typeface="Candara" panose="020E0502030303020204" pitchFamily="34" charset="0"/>
              </a:rPr>
              <a:t> </a:t>
            </a:r>
            <a:br>
              <a:rPr lang="en-GB" sz="3200" dirty="0" smtClean="0">
                <a:latin typeface="Candara" panose="020E0502030303020204" pitchFamily="34" charset="0"/>
              </a:rPr>
            </a:b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Technical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Outreach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Expert</a:t>
            </a:r>
            <a:endParaRPr lang="en-GB" sz="2000" dirty="0" smtClean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116632"/>
            <a:ext cx="7344816" cy="850106"/>
          </a:xfrm>
        </p:spPr>
        <p:txBody>
          <a:bodyPr/>
          <a:lstStyle/>
          <a:p>
            <a:r>
              <a:rPr lang="en-GB" dirty="0" smtClean="0"/>
              <a:t>The Galaxy platform in a nutshell</a:t>
            </a:r>
            <a:endParaRPr lang="en-GB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88032" y="1196752"/>
            <a:ext cx="86044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andara" panose="020E0502030303020204" pitchFamily="34" charset="0"/>
                <a:hlinkClick r:id="rId3"/>
              </a:rPr>
              <a:t>Galaxy</a:t>
            </a:r>
            <a:r>
              <a:rPr lang="en-GB" sz="2400" dirty="0" smtClean="0">
                <a:latin typeface="Candara" panose="020E0502030303020204" pitchFamily="34" charset="0"/>
              </a:rPr>
              <a:t> is an open web-based platform for data-intensive biomedical research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2400" dirty="0" smtClean="0">
              <a:latin typeface="Candara" panose="020E0502030303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andara" panose="020E0502030303020204" pitchFamily="34" charset="0"/>
              </a:rPr>
              <a:t>It provides support to 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andara" panose="020E0502030303020204" pitchFamily="34" charset="0"/>
              </a:rPr>
              <a:t>build multi-steps computational analyses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andara" panose="020E0502030303020204" pitchFamily="34" charset="0"/>
              </a:rPr>
              <a:t>upload </a:t>
            </a:r>
            <a:r>
              <a:rPr lang="en-GB" sz="2400" dirty="0">
                <a:latin typeface="Candara" panose="020E0502030303020204" pitchFamily="34" charset="0"/>
              </a:rPr>
              <a:t>from user’s workstation, by URLs, and directly from many online </a:t>
            </a:r>
            <a:r>
              <a:rPr lang="en-GB" sz="2400" dirty="0" smtClean="0">
                <a:latin typeface="Candara" panose="020E0502030303020204" pitchFamily="34" charset="0"/>
              </a:rPr>
              <a:t>resources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n-GB" sz="2400" dirty="0">
              <a:latin typeface="Candara" panose="020E0502030303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andara" panose="020E0502030303020204" pitchFamily="34" charset="0"/>
              </a:rPr>
              <a:t>Some statistics: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andara" panose="020E0502030303020204" pitchFamily="34" charset="0"/>
              </a:rPr>
              <a:t>90 public Galaxy servers around the world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sz="2400" dirty="0">
                <a:latin typeface="Candara" panose="020E0502030303020204" pitchFamily="34" charset="0"/>
              </a:rPr>
              <a:t>5</a:t>
            </a:r>
            <a:r>
              <a:rPr lang="en-GB" sz="2400" dirty="0" smtClean="0">
                <a:latin typeface="Candara" panose="020E0502030303020204" pitchFamily="34" charset="0"/>
              </a:rPr>
              <a:t>K tools that can be installed in any Galaxy site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andara" panose="020E0502030303020204" pitchFamily="34" charset="0"/>
              </a:rPr>
              <a:t>44K commits on GitHub</a:t>
            </a:r>
          </a:p>
        </p:txBody>
      </p:sp>
    </p:spTree>
    <p:extLst>
      <p:ext uri="{BB962C8B-B14F-4D97-AF65-F5344CB8AC3E}">
        <p14:creationId xmlns:p14="http://schemas.microsoft.com/office/powerpoint/2010/main" val="112293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47664" y="116632"/>
            <a:ext cx="7344816" cy="850106"/>
          </a:xfrm>
        </p:spPr>
        <p:txBody>
          <a:bodyPr/>
          <a:lstStyle/>
          <a:p>
            <a:r>
              <a:rPr lang="en-GB" dirty="0" smtClean="0"/>
              <a:t>Galaxy as an EGI service: vision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251520" y="1413446"/>
            <a:ext cx="8424936" cy="935434"/>
          </a:xfrm>
        </p:spPr>
        <p:txBody>
          <a:bodyPr/>
          <a:lstStyle/>
          <a:p>
            <a:r>
              <a:rPr lang="en-GB" sz="2400" dirty="0" smtClean="0"/>
              <a:t>Configure a catch-all service for biologists/researchers of different NGIs</a:t>
            </a:r>
          </a:p>
          <a:p>
            <a:r>
              <a:rPr lang="en-GB" sz="2400" dirty="0" smtClean="0"/>
              <a:t>Leverage on EGI resources for helping data-intensive research</a:t>
            </a:r>
            <a:endParaRPr lang="en-GB" sz="2400" dirty="0"/>
          </a:p>
          <a:p>
            <a:endParaRPr lang="en-GB" sz="24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 descr="http://homes.cs.ru.ac.za/philip/Research/_Projects/images/Screenshot-Galaxyworkfl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5822" y="2792831"/>
            <a:ext cx="4592642" cy="344448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egnaposto contenuto 2"/>
          <p:cNvSpPr txBox="1">
            <a:spLocks/>
          </p:cNvSpPr>
          <p:nvPr/>
        </p:nvSpPr>
        <p:spPr>
          <a:xfrm>
            <a:off x="251520" y="3141638"/>
            <a:ext cx="3528392" cy="266362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GB" sz="2000" dirty="0"/>
              <a:t>Provide a transparent access to </a:t>
            </a:r>
            <a:r>
              <a:rPr lang="en-GB" sz="2000" dirty="0" smtClean="0"/>
              <a:t>HPC </a:t>
            </a:r>
            <a:r>
              <a:rPr lang="en-GB" sz="2000" dirty="0"/>
              <a:t>resources  to analyse their own data, reproduce workflows and share results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9480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8885" y="3444764"/>
            <a:ext cx="813213" cy="1034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tangolo arrotondato 5"/>
          <p:cNvSpPr/>
          <p:nvPr/>
        </p:nvSpPr>
        <p:spPr>
          <a:xfrm>
            <a:off x="408926" y="2658683"/>
            <a:ext cx="5603234" cy="29523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704856" cy="850106"/>
          </a:xfrm>
        </p:spPr>
        <p:txBody>
          <a:bodyPr>
            <a:noAutofit/>
          </a:bodyPr>
          <a:lstStyle/>
          <a:p>
            <a:r>
              <a:rPr lang="en-GB" dirty="0" smtClean="0"/>
              <a:t>Galaxy  service in </a:t>
            </a:r>
            <a:r>
              <a:rPr lang="en-GB" dirty="0" smtClean="0"/>
              <a:t>EGI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187624" y="6448251"/>
            <a:ext cx="6768752" cy="365125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5" name="Picture 2" descr="https://raw.githubusercontent.com/bgruening/docker-galaxy-stable/master/char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155" y="2858313"/>
            <a:ext cx="5397989" cy="2556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magine correlat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17" y="2880930"/>
            <a:ext cx="1596062" cy="596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magine correlat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523" y="2667285"/>
            <a:ext cx="1003293" cy="1003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ttangolo arrotondato 8"/>
          <p:cNvSpPr/>
          <p:nvPr/>
        </p:nvSpPr>
        <p:spPr>
          <a:xfrm>
            <a:off x="6300192" y="2708920"/>
            <a:ext cx="2510734" cy="29523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Connettore 2 7"/>
          <p:cNvCxnSpPr/>
          <p:nvPr/>
        </p:nvCxnSpPr>
        <p:spPr>
          <a:xfrm>
            <a:off x="5868144" y="3738803"/>
            <a:ext cx="72342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 flipH="1">
            <a:off x="5796136" y="4242859"/>
            <a:ext cx="72342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4" descr="Immagine correlat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895083"/>
            <a:ext cx="1003293" cy="1003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Risultati immagini per apache tomca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5412" y="3882819"/>
            <a:ext cx="573209" cy="408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Immagine correlata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755" y="3769022"/>
            <a:ext cx="605930" cy="605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ttangolo arrotondato 17"/>
          <p:cNvSpPr/>
          <p:nvPr/>
        </p:nvSpPr>
        <p:spPr>
          <a:xfrm>
            <a:off x="157741" y="2485695"/>
            <a:ext cx="8784976" cy="32475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9" name="Group 66"/>
          <p:cNvGrpSpPr/>
          <p:nvPr/>
        </p:nvGrpSpPr>
        <p:grpSpPr>
          <a:xfrm>
            <a:off x="6372200" y="1162072"/>
            <a:ext cx="1129005" cy="1033695"/>
            <a:chOff x="1719584" y="4058447"/>
            <a:chExt cx="1366096" cy="1250771"/>
          </a:xfrm>
        </p:grpSpPr>
        <p:sp>
          <p:nvSpPr>
            <p:cNvPr id="20" name="Rounded Rectangle 65"/>
            <p:cNvSpPr/>
            <p:nvPr/>
          </p:nvSpPr>
          <p:spPr>
            <a:xfrm>
              <a:off x="1719584" y="4058447"/>
              <a:ext cx="1366096" cy="1250771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lang="en-GB" sz="1200" dirty="0" smtClean="0"/>
                <a:t>EGI </a:t>
              </a:r>
              <a:r>
                <a:rPr lang="en-GB" sz="1200" dirty="0" err="1" smtClean="0"/>
                <a:t>CheckIn</a:t>
              </a:r>
              <a:endParaRPr lang="en-GB" sz="1200" dirty="0"/>
            </a:p>
          </p:txBody>
        </p:sp>
        <p:pic>
          <p:nvPicPr>
            <p:cNvPr id="21" name="Picture 64"/>
            <p:cNvPicPr>
              <a:picLocks noChangeAspect="1"/>
            </p:cNvPicPr>
            <p:nvPr/>
          </p:nvPicPr>
          <p:blipFill>
            <a:blip r:embed="rId8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039717" y="4147874"/>
              <a:ext cx="804091" cy="804091"/>
            </a:xfrm>
            <a:prstGeom prst="rect">
              <a:avLst/>
            </a:prstGeom>
          </p:spPr>
        </p:pic>
      </p:grp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159289"/>
            <a:ext cx="2333534" cy="119224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Connettore 2 15"/>
          <p:cNvCxnSpPr>
            <a:stCxn id="20" idx="2"/>
          </p:cNvCxnSpPr>
          <p:nvPr/>
        </p:nvCxnSpPr>
        <p:spPr>
          <a:xfrm>
            <a:off x="6936703" y="2195767"/>
            <a:ext cx="32339" cy="6944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>
            <a:stCxn id="22" idx="3"/>
            <a:endCxn id="20" idx="1"/>
          </p:cNvCxnSpPr>
          <p:nvPr/>
        </p:nvCxnSpPr>
        <p:spPr>
          <a:xfrm flipV="1">
            <a:off x="5465374" y="1678920"/>
            <a:ext cx="906826" cy="764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60" name="Picture 12" descr="Immagine correlata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348880"/>
            <a:ext cx="949075" cy="1162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Connettore 2 9"/>
          <p:cNvCxnSpPr/>
          <p:nvPr/>
        </p:nvCxnSpPr>
        <p:spPr>
          <a:xfrm>
            <a:off x="1582362" y="2102825"/>
            <a:ext cx="1693494" cy="8941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157741" y="1159289"/>
            <a:ext cx="21646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Stable stand-alone Galaxy </a:t>
            </a:r>
            <a:r>
              <a:rPr lang="en-GB" dirty="0" err="1" smtClean="0"/>
              <a:t>docker</a:t>
            </a:r>
            <a:r>
              <a:rPr lang="en-GB" dirty="0" smtClean="0"/>
              <a:t> container + tools</a:t>
            </a:r>
          </a:p>
        </p:txBody>
      </p:sp>
      <p:sp>
        <p:nvSpPr>
          <p:cNvPr id="27" name="CasellaDiTesto 26"/>
          <p:cNvSpPr txBox="1"/>
          <p:nvPr/>
        </p:nvSpPr>
        <p:spPr>
          <a:xfrm>
            <a:off x="6300192" y="4496125"/>
            <a:ext cx="2510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Implements the </a:t>
            </a:r>
            <a:r>
              <a:rPr lang="en-GB" sz="1400" dirty="0" err="1" smtClean="0"/>
              <a:t>auth</a:t>
            </a:r>
            <a:r>
              <a:rPr lang="en-GB" sz="1400" dirty="0" smtClean="0"/>
              <a:t> module.</a:t>
            </a:r>
            <a:br>
              <a:rPr lang="en-GB" sz="1400" dirty="0" smtClean="0"/>
            </a:br>
            <a:r>
              <a:rPr lang="en-GB" sz="1400" dirty="0" smtClean="0"/>
              <a:t>Provide the USER_ID to Galaxy </a:t>
            </a:r>
          </a:p>
          <a:p>
            <a:r>
              <a:rPr lang="en-GB" sz="1400" dirty="0" smtClean="0"/>
              <a:t>With the $REMOTE_USER </a:t>
            </a:r>
            <a:r>
              <a:rPr lang="en-GB" sz="1400" dirty="0" err="1" smtClean="0"/>
              <a:t>env</a:t>
            </a:r>
            <a:r>
              <a:rPr lang="en-GB" sz="1400" dirty="0" smtClean="0"/>
              <a:t>. </a:t>
            </a:r>
            <a:r>
              <a:rPr lang="en-GB" sz="1400" dirty="0" err="1" smtClean="0"/>
              <a:t>var</a:t>
            </a:r>
            <a:endParaRPr lang="en-GB" sz="1400" dirty="0" smtClean="0"/>
          </a:p>
        </p:txBody>
      </p:sp>
      <p:cxnSp>
        <p:nvCxnSpPr>
          <p:cNvPr id="28" name="Connettore 2 27"/>
          <p:cNvCxnSpPr>
            <a:endCxn id="2061" idx="0"/>
          </p:cNvCxnSpPr>
          <p:nvPr/>
        </p:nvCxnSpPr>
        <p:spPr>
          <a:xfrm flipH="1">
            <a:off x="7035492" y="2311434"/>
            <a:ext cx="1316228" cy="11333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sellaDiTesto 30"/>
          <p:cNvSpPr txBox="1"/>
          <p:nvPr/>
        </p:nvSpPr>
        <p:spPr>
          <a:xfrm>
            <a:off x="7807001" y="1724320"/>
            <a:ext cx="1229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Front-end </a:t>
            </a:r>
          </a:p>
          <a:p>
            <a:pPr algn="ctr"/>
            <a:r>
              <a:rPr lang="en-GB" dirty="0" smtClean="0"/>
              <a:t>proxy</a:t>
            </a:r>
          </a:p>
        </p:txBody>
      </p:sp>
      <p:pic>
        <p:nvPicPr>
          <p:cNvPr id="29" name="Immagine 1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690395"/>
            <a:ext cx="762941" cy="762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Immagine 1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819" y="5690395"/>
            <a:ext cx="762941" cy="762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Immagine 1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5690395"/>
            <a:ext cx="762941" cy="762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Immagine 1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5690395"/>
            <a:ext cx="762941" cy="762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Immagine 1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5690395"/>
            <a:ext cx="762941" cy="762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Immagine 1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5697090"/>
            <a:ext cx="762941" cy="762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CasellaDiTesto 35"/>
          <p:cNvSpPr txBox="1"/>
          <p:nvPr/>
        </p:nvSpPr>
        <p:spPr>
          <a:xfrm>
            <a:off x="5580112" y="5939988"/>
            <a:ext cx="2930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HPC cluster for running jobs</a:t>
            </a:r>
          </a:p>
        </p:txBody>
      </p:sp>
    </p:spTree>
    <p:extLst>
      <p:ext uri="{BB962C8B-B14F-4D97-AF65-F5344CB8AC3E}">
        <p14:creationId xmlns:p14="http://schemas.microsoft.com/office/powerpoint/2010/main" val="145324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47664" y="116632"/>
            <a:ext cx="7344816" cy="850106"/>
          </a:xfrm>
        </p:spPr>
        <p:txBody>
          <a:bodyPr/>
          <a:lstStyle/>
          <a:p>
            <a:r>
              <a:rPr lang="en-GB" dirty="0" smtClean="0"/>
              <a:t>Where we are ?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107504" y="1341438"/>
            <a:ext cx="8892480" cy="4784400"/>
          </a:xfrm>
        </p:spPr>
        <p:txBody>
          <a:bodyPr/>
          <a:lstStyle/>
          <a:p>
            <a:r>
              <a:rPr lang="en-GB" dirty="0" smtClean="0"/>
              <a:t>An initial set up is available at INFN-CATANIA-STACK</a:t>
            </a:r>
          </a:p>
          <a:p>
            <a:pPr lvl="1"/>
            <a:r>
              <a:rPr lang="en-GB" sz="2200" dirty="0">
                <a:latin typeface="Candara" panose="020E0502030303020204" pitchFamily="34" charset="0"/>
              </a:rPr>
              <a:t>A Galaxy </a:t>
            </a:r>
            <a:r>
              <a:rPr lang="en-GB" sz="2200" dirty="0" err="1">
                <a:latin typeface="Candara" panose="020E0502030303020204" pitchFamily="34" charset="0"/>
              </a:rPr>
              <a:t>docker</a:t>
            </a:r>
            <a:r>
              <a:rPr lang="en-GB" sz="2200" dirty="0">
                <a:latin typeface="Candara" panose="020E0502030303020204" pitchFamily="34" charset="0"/>
              </a:rPr>
              <a:t> container</a:t>
            </a:r>
          </a:p>
          <a:p>
            <a:pPr lvl="1"/>
            <a:r>
              <a:rPr lang="en-GB" sz="2200" dirty="0" smtClean="0">
                <a:latin typeface="Candara" panose="020E0502030303020204" pitchFamily="34" charset="0"/>
              </a:rPr>
              <a:t>A </a:t>
            </a:r>
            <a:r>
              <a:rPr lang="en-GB" sz="2200" dirty="0" err="1">
                <a:latin typeface="Candara" panose="020E0502030303020204" pitchFamily="34" charset="0"/>
              </a:rPr>
              <a:t>dockerfile.yml</a:t>
            </a:r>
            <a:r>
              <a:rPr lang="en-GB" sz="2200" dirty="0">
                <a:latin typeface="Candara" panose="020E0502030303020204" pitchFamily="34" charset="0"/>
              </a:rPr>
              <a:t> has been created to configure Apache with Shibboleth </a:t>
            </a:r>
            <a:r>
              <a:rPr lang="en-GB" sz="2200" dirty="0" smtClean="0">
                <a:latin typeface="Candara" panose="020E0502030303020204" pitchFamily="34" charset="0"/>
              </a:rPr>
              <a:t>support</a:t>
            </a:r>
          </a:p>
          <a:p>
            <a:pPr lvl="1"/>
            <a:r>
              <a:rPr lang="en-GB" sz="2600" dirty="0" smtClean="0">
                <a:latin typeface="Candara" panose="020E0502030303020204" pitchFamily="34" charset="0"/>
              </a:rPr>
              <a:t>Docker-compose used to combine </a:t>
            </a:r>
            <a:r>
              <a:rPr lang="en-GB" sz="2600" dirty="0">
                <a:latin typeface="Candara" panose="020E0502030303020204" pitchFamily="34" charset="0"/>
              </a:rPr>
              <a:t>the two </a:t>
            </a:r>
            <a:r>
              <a:rPr lang="en-GB" sz="2600" dirty="0" smtClean="0">
                <a:latin typeface="Candara" panose="020E0502030303020204" pitchFamily="34" charset="0"/>
              </a:rPr>
              <a:t>containers</a:t>
            </a:r>
          </a:p>
          <a:p>
            <a:endParaRPr lang="en-GB" dirty="0" smtClean="0">
              <a:latin typeface="Candara" panose="020E0502030303020204" pitchFamily="34" charset="0"/>
            </a:endParaRPr>
          </a:p>
          <a:p>
            <a:r>
              <a:rPr lang="en-GB" dirty="0" smtClean="0">
                <a:latin typeface="Candara" panose="020E0502030303020204" pitchFamily="34" charset="0"/>
              </a:rPr>
              <a:t>Galaxy </a:t>
            </a:r>
            <a:r>
              <a:rPr lang="en-GB" dirty="0">
                <a:latin typeface="Candara" panose="020E0502030303020204" pitchFamily="34" charset="0"/>
              </a:rPr>
              <a:t>Endpoint: </a:t>
            </a:r>
            <a:r>
              <a:rPr lang="en-GB" sz="2000" dirty="0" smtClean="0">
                <a:latin typeface="Candara" panose="020E0502030303020204" pitchFamily="34" charset="0"/>
                <a:hlinkClick r:id="rId2"/>
              </a:rPr>
              <a:t>https</a:t>
            </a:r>
            <a:r>
              <a:rPr lang="en-GB" sz="2000" dirty="0">
                <a:latin typeface="Candara" panose="020E0502030303020204" pitchFamily="34" charset="0"/>
                <a:hlinkClick r:id="rId2"/>
              </a:rPr>
              <a:t>://</a:t>
            </a:r>
            <a:r>
              <a:rPr lang="en-GB" sz="2000" dirty="0" smtClean="0">
                <a:latin typeface="Candara" panose="020E0502030303020204" pitchFamily="34" charset="0"/>
                <a:hlinkClick r:id="rId2"/>
              </a:rPr>
              <a:t>galaxy-docker.fedcloud-tf.fedcloud.eu</a:t>
            </a:r>
            <a:endParaRPr lang="en-GB" sz="2000" dirty="0" smtClean="0">
              <a:latin typeface="Candara" panose="020E0502030303020204" pitchFamily="34" charset="0"/>
            </a:endParaRPr>
          </a:p>
          <a:p>
            <a:pPr lvl="1"/>
            <a:r>
              <a:rPr lang="en-GB" dirty="0" smtClean="0">
                <a:latin typeface="Candara" panose="020E0502030303020204" pitchFamily="34" charset="0"/>
              </a:rPr>
              <a:t>Access restricted only to members of the EGI Applications on Demand service</a:t>
            </a:r>
            <a:endParaRPr lang="en-GB" dirty="0">
              <a:latin typeface="Candara" panose="020E0502030303020204" pitchFamily="34" charset="0"/>
            </a:endParaRPr>
          </a:p>
          <a:p>
            <a:pPr lvl="1"/>
            <a:endParaRPr lang="en-GB" sz="2600" dirty="0">
              <a:latin typeface="Candara" panose="020E0502030303020204" pitchFamily="34" charset="0"/>
            </a:endParaRPr>
          </a:p>
          <a:p>
            <a:pPr lvl="1"/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909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47664" y="116632"/>
            <a:ext cx="7344816" cy="850106"/>
          </a:xfrm>
        </p:spPr>
        <p:txBody>
          <a:bodyPr/>
          <a:lstStyle/>
          <a:p>
            <a:r>
              <a:rPr lang="en-GB" dirty="0" smtClean="0"/>
              <a:t>Requirements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323528" y="1196752"/>
            <a:ext cx="8568952" cy="4784400"/>
          </a:xfrm>
        </p:spPr>
        <p:txBody>
          <a:bodyPr/>
          <a:lstStyle/>
          <a:p>
            <a:r>
              <a:rPr lang="en-GB" dirty="0" smtClean="0"/>
              <a:t>Minimal setup:</a:t>
            </a:r>
          </a:p>
          <a:p>
            <a:pPr lvl="1"/>
            <a:r>
              <a:rPr lang="en-GB" dirty="0" smtClean="0"/>
              <a:t>1 VM with 8+ vCPU cores, 16+ GB of RAM, and </a:t>
            </a:r>
            <a:br>
              <a:rPr lang="en-GB" dirty="0" smtClean="0"/>
            </a:br>
            <a:r>
              <a:rPr lang="en-GB" dirty="0" smtClean="0"/>
              <a:t>500GB of disk space</a:t>
            </a:r>
          </a:p>
          <a:p>
            <a:pPr lvl="1"/>
            <a:r>
              <a:rPr lang="en-GB" dirty="0" smtClean="0"/>
              <a:t>Python 2.7</a:t>
            </a:r>
          </a:p>
          <a:p>
            <a:r>
              <a:rPr lang="en-GB" dirty="0" smtClean="0"/>
              <a:t>Networking:</a:t>
            </a:r>
          </a:p>
          <a:p>
            <a:pPr lvl="1"/>
            <a:r>
              <a:rPr lang="en-GB" dirty="0" smtClean="0"/>
              <a:t>1 public IP with 80/443 ports accessible </a:t>
            </a:r>
          </a:p>
          <a:p>
            <a:pPr lvl="1"/>
            <a:r>
              <a:rPr lang="en-GB" dirty="0" smtClean="0"/>
              <a:t>Trusted host certificates (e.g. Let’s Encrypt CA)</a:t>
            </a:r>
          </a:p>
          <a:p>
            <a:pPr lvl="1"/>
            <a:r>
              <a:rPr lang="en-GB" dirty="0"/>
              <a:t>Service registered in a DNS server </a:t>
            </a:r>
            <a:endParaRPr lang="en-GB" dirty="0" smtClean="0"/>
          </a:p>
          <a:p>
            <a:r>
              <a:rPr lang="en-GB" dirty="0" smtClean="0"/>
              <a:t>AAI:</a:t>
            </a:r>
          </a:p>
          <a:p>
            <a:pPr lvl="1"/>
            <a:r>
              <a:rPr lang="en-GB" dirty="0" smtClean="0"/>
              <a:t>Via the EGI Check-In service</a:t>
            </a:r>
          </a:p>
          <a:p>
            <a:pPr lvl="1"/>
            <a:r>
              <a:rPr lang="en-GB" dirty="0" smtClean="0"/>
              <a:t>Remote User Authentication + Shibboleth</a:t>
            </a:r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264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47664" y="116632"/>
            <a:ext cx="7344816" cy="850106"/>
          </a:xfrm>
        </p:spPr>
        <p:txBody>
          <a:bodyPr/>
          <a:lstStyle/>
          <a:p>
            <a:r>
              <a:rPr lang="en-GB" dirty="0" smtClean="0"/>
              <a:t>Technical open issues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Integrating non-Shed tools into the container</a:t>
            </a:r>
          </a:p>
          <a:p>
            <a:r>
              <a:rPr lang="en-GB" dirty="0" smtClean="0"/>
              <a:t>Scaling of resources:</a:t>
            </a:r>
          </a:p>
          <a:p>
            <a:pPr lvl="1"/>
            <a:r>
              <a:rPr lang="en-GB" dirty="0" smtClean="0"/>
              <a:t>Compute:</a:t>
            </a:r>
          </a:p>
          <a:p>
            <a:pPr lvl="2"/>
            <a:r>
              <a:rPr lang="en-GB" dirty="0" smtClean="0"/>
              <a:t>Different cluster back-ends are supported </a:t>
            </a:r>
          </a:p>
          <a:p>
            <a:pPr lvl="3"/>
            <a:r>
              <a:rPr lang="en-GB" dirty="0" smtClean="0"/>
              <a:t>(e.g.: SLURM, Torque and SGE)</a:t>
            </a:r>
          </a:p>
          <a:p>
            <a:pPr lvl="3"/>
            <a:r>
              <a:rPr lang="en-GB" dirty="0" smtClean="0"/>
              <a:t>Galaxy can act as one job manager</a:t>
            </a:r>
          </a:p>
          <a:p>
            <a:pPr lvl="1"/>
            <a:r>
              <a:rPr lang="en-GB" dirty="0" smtClean="0"/>
              <a:t>Storage:</a:t>
            </a:r>
          </a:p>
          <a:p>
            <a:pPr lvl="2"/>
            <a:r>
              <a:rPr lang="en-GB" dirty="0" smtClean="0"/>
              <a:t>Different storage strategies and technologies are supported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830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47664" y="116632"/>
            <a:ext cx="7344816" cy="850106"/>
          </a:xfrm>
        </p:spPr>
        <p:txBody>
          <a:bodyPr/>
          <a:lstStyle/>
          <a:p>
            <a:r>
              <a:rPr lang="en-GB" dirty="0" smtClean="0"/>
              <a:t>Call for participation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251520" y="1341438"/>
            <a:ext cx="8640960" cy="4784400"/>
          </a:xfrm>
        </p:spPr>
        <p:txBody>
          <a:bodyPr/>
          <a:lstStyle/>
          <a:p>
            <a:r>
              <a:rPr lang="en-GB" dirty="0" smtClean="0"/>
              <a:t>Task force creation:</a:t>
            </a:r>
          </a:p>
          <a:p>
            <a:pPr lvl="1"/>
            <a:r>
              <a:rPr lang="en-GB" dirty="0"/>
              <a:t>Identify a list of providers for supporting the development of the new service</a:t>
            </a:r>
          </a:p>
          <a:p>
            <a:pPr lvl="1"/>
            <a:r>
              <a:rPr lang="en-GB" dirty="0" smtClean="0"/>
              <a:t>Improve/Enhance the current architecture based on real users’ needs</a:t>
            </a:r>
          </a:p>
          <a:p>
            <a:pPr lvl="1"/>
            <a:r>
              <a:rPr lang="en-GB" dirty="0" smtClean="0"/>
              <a:t>Configure a dedicated HPC cluster for running jobs</a:t>
            </a:r>
          </a:p>
          <a:p>
            <a:pPr lvl="1"/>
            <a:r>
              <a:rPr lang="en-GB" dirty="0" smtClean="0"/>
              <a:t>Run pilot testing with the identified user community</a:t>
            </a:r>
          </a:p>
          <a:p>
            <a:pPr lvl="1"/>
            <a:r>
              <a:rPr lang="en-GB" dirty="0" smtClean="0"/>
              <a:t>Sign an SLA/OLAs with the providers interested to support the service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464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47664" y="116632"/>
            <a:ext cx="7344816" cy="850106"/>
          </a:xfrm>
        </p:spPr>
        <p:txBody>
          <a:bodyPr/>
          <a:lstStyle/>
          <a:p>
            <a:r>
              <a:rPr lang="en-GB" dirty="0" smtClean="0"/>
              <a:t>Links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Candara" panose="020E0502030303020204" pitchFamily="34" charset="0"/>
              </a:rPr>
              <a:t>The current configuration </a:t>
            </a:r>
            <a:r>
              <a:rPr lang="en-GB" dirty="0">
                <a:latin typeface="Candara" panose="020E0502030303020204" pitchFamily="34" charset="0"/>
              </a:rPr>
              <a:t>on GitHub:</a:t>
            </a:r>
          </a:p>
          <a:p>
            <a:pPr marL="0" indent="0">
              <a:buNone/>
            </a:pPr>
            <a:r>
              <a:rPr lang="en-GB" dirty="0">
                <a:latin typeface="Candara" panose="020E0502030303020204" pitchFamily="34" charset="0"/>
                <a:hlinkClick r:id="rId2"/>
              </a:rPr>
              <a:t>https://github.com/glarocca/EGI-galaxy-docker</a:t>
            </a:r>
            <a:r>
              <a:rPr lang="en-GB" dirty="0">
                <a:latin typeface="Candara" panose="020E0502030303020204" pitchFamily="34" charset="0"/>
              </a:rPr>
              <a:t> </a:t>
            </a:r>
            <a:endParaRPr lang="en-GB" dirty="0" smtClean="0">
              <a:latin typeface="Candara" panose="020E0502030303020204" pitchFamily="34" charset="0"/>
            </a:endParaRPr>
          </a:p>
          <a:p>
            <a:pPr marL="0" indent="0">
              <a:buNone/>
            </a:pPr>
            <a:endParaRPr lang="en-GB" dirty="0">
              <a:latin typeface="Candara" panose="020E0502030303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Candara" panose="020E0502030303020204" pitchFamily="34" charset="0"/>
              </a:rPr>
              <a:t>A Galaxy Docker image is available on </a:t>
            </a:r>
            <a:r>
              <a:rPr lang="en-GB" dirty="0">
                <a:latin typeface="Candara" panose="020E0502030303020204" pitchFamily="34" charset="0"/>
                <a:hlinkClick r:id="rId3"/>
              </a:rPr>
              <a:t>GitHub</a:t>
            </a:r>
            <a:r>
              <a:rPr lang="en-GB" dirty="0">
                <a:latin typeface="Candara" panose="020E0502030303020204" pitchFamily="34" charset="0"/>
              </a:rPr>
              <a:t> developed by </a:t>
            </a:r>
            <a:r>
              <a:rPr lang="en-GB" dirty="0">
                <a:latin typeface="Candara" panose="020E0502030303020204" pitchFamily="34" charset="0"/>
                <a:hlinkClick r:id="rId4"/>
              </a:rPr>
              <a:t>bjoern.gruening@gmail.com</a:t>
            </a:r>
            <a:r>
              <a:rPr lang="en-GB" dirty="0">
                <a:latin typeface="Candara" panose="020E0502030303020204" pitchFamily="34" charset="0"/>
              </a:rPr>
              <a:t> </a:t>
            </a:r>
          </a:p>
          <a:p>
            <a:pPr marL="0" indent="0">
              <a:buNone/>
            </a:pPr>
            <a:endParaRPr lang="en-GB" dirty="0">
              <a:latin typeface="Candara" panose="020E0502030303020204" pitchFamily="34" charset="0"/>
            </a:endParaRPr>
          </a:p>
          <a:p>
            <a:pPr marL="0" indent="0">
              <a:buNone/>
            </a:pPr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253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OCCA_EGIConference2017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LAROCCA_EGIConference2017</Template>
  <TotalTime>1782</TotalTime>
  <Words>335</Words>
  <Application>Microsoft Office PowerPoint</Application>
  <PresentationFormat>Presentazione su schermo (4:3)</PresentationFormat>
  <Paragraphs>66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Titoli diapositive</vt:lpstr>
      </vt:variant>
      <vt:variant>
        <vt:i4>10</vt:i4>
      </vt:variant>
    </vt:vector>
  </HeadingPairs>
  <TitlesOfParts>
    <vt:vector size="13" baseType="lpstr">
      <vt:lpstr>LAROCCA_EGIConference2017</vt:lpstr>
      <vt:lpstr>EGI Powerpoint Presentation (body)</vt:lpstr>
      <vt:lpstr>EGI Powerpoint Presentation (closing)</vt:lpstr>
      <vt:lpstr>Galaxy aaS (GaaS) in EGI</vt:lpstr>
      <vt:lpstr>The Galaxy platform in a nutshell</vt:lpstr>
      <vt:lpstr>Galaxy as an EGI service: vision</vt:lpstr>
      <vt:lpstr>Galaxy  service in EGI</vt:lpstr>
      <vt:lpstr>Where we are ?</vt:lpstr>
      <vt:lpstr>Requirements</vt:lpstr>
      <vt:lpstr>Technical open issues</vt:lpstr>
      <vt:lpstr>Call for participation</vt:lpstr>
      <vt:lpstr>Links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Interaction with resource providers: selection, SLA, support</dc:title>
  <dc:creator>larocca</dc:creator>
  <cp:lastModifiedBy>larocca</cp:lastModifiedBy>
  <cp:revision>193</cp:revision>
  <dcterms:created xsi:type="dcterms:W3CDTF">2017-05-06T07:01:47Z</dcterms:created>
  <dcterms:modified xsi:type="dcterms:W3CDTF">2017-09-25T06:20:52Z</dcterms:modified>
</cp:coreProperties>
</file>