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 id="2147483648" r:id="rId2"/>
    <p:sldMasterId id="2147483685" r:id="rId3"/>
  </p:sldMasterIdLst>
  <p:notesMasterIdLst>
    <p:notesMasterId r:id="rId15"/>
  </p:notesMasterIdLst>
  <p:handoutMasterIdLst>
    <p:handoutMasterId r:id="rId16"/>
  </p:handoutMasterIdLst>
  <p:sldIdLst>
    <p:sldId id="280" r:id="rId4"/>
    <p:sldId id="291" r:id="rId5"/>
    <p:sldId id="307" r:id="rId6"/>
    <p:sldId id="308" r:id="rId7"/>
    <p:sldId id="309" r:id="rId8"/>
    <p:sldId id="311" r:id="rId9"/>
    <p:sldId id="312" r:id="rId10"/>
    <p:sldId id="313" r:id="rId11"/>
    <p:sldId id="314" r:id="rId12"/>
    <p:sldId id="315" r:id="rId13"/>
    <p:sldId id="284"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B0"/>
    <a:srgbClr val="4F85C3"/>
    <a:srgbClr val="6C9F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02" autoAdjust="0"/>
    <p:restoredTop sz="94630" autoAdjust="0"/>
  </p:normalViewPr>
  <p:slideViewPr>
    <p:cSldViewPr showGuides="1">
      <p:cViewPr>
        <p:scale>
          <a:sx n="95" d="100"/>
          <a:sy n="95" d="100"/>
        </p:scale>
        <p:origin x="173" y="-23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700" y="-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98F682-7966-4F36-8C65-12C6AC282E64}" type="datetimeFigureOut">
              <a:rPr lang="en-GB" smtClean="0"/>
              <a:t>01/11/2017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7037CF-4AF3-4EA8-B0EF-23260E3D633F}" type="slidenum">
              <a:rPr lang="en-GB" smtClean="0"/>
              <a:t>‹#›</a:t>
            </a:fld>
            <a:endParaRPr lang="en-GB"/>
          </a:p>
        </p:txBody>
      </p:sp>
    </p:spTree>
    <p:extLst>
      <p:ext uri="{BB962C8B-B14F-4D97-AF65-F5344CB8AC3E}">
        <p14:creationId xmlns:p14="http://schemas.microsoft.com/office/powerpoint/2010/main" val="25882209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A4EA1F-7887-426C-BD0E-29F38E7AB4A2}" type="datetimeFigureOut">
              <a:rPr lang="nl-NL" smtClean="0"/>
              <a:t>1-11-2017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58AE9-46A5-49CB-B815-3CC2120EE87D}" type="slidenum">
              <a:rPr lang="nl-NL" smtClean="0"/>
              <a:t>‹#›</a:t>
            </a:fld>
            <a:endParaRPr lang="nl-NL"/>
          </a:p>
        </p:txBody>
      </p:sp>
    </p:spTree>
    <p:extLst>
      <p:ext uri="{BB962C8B-B14F-4D97-AF65-F5344CB8AC3E}">
        <p14:creationId xmlns:p14="http://schemas.microsoft.com/office/powerpoint/2010/main" val="23024887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F58AE9-46A5-49CB-B815-3CC2120EE87D}" type="slidenum">
              <a:rPr lang="nl-NL" smtClean="0"/>
              <a:t>1</a:t>
            </a:fld>
            <a:endParaRPr lang="nl-NL"/>
          </a:p>
        </p:txBody>
      </p:sp>
    </p:spTree>
    <p:extLst>
      <p:ext uri="{BB962C8B-B14F-4D97-AF65-F5344CB8AC3E}">
        <p14:creationId xmlns:p14="http://schemas.microsoft.com/office/powerpoint/2010/main" val="1584752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Tijdelijke aanduiding voor tekst 6"/>
          <p:cNvSpPr>
            <a:spLocks noGrp="1"/>
          </p:cNvSpPr>
          <p:nvPr>
            <p:ph type="body" sz="quarter" idx="10" hasCustomPrompt="1"/>
          </p:nvPr>
        </p:nvSpPr>
        <p:spPr>
          <a:xfrm>
            <a:off x="1727411" y="3643200"/>
            <a:ext cx="5689178" cy="431477"/>
          </a:xfrm>
        </p:spPr>
        <p:txBody>
          <a:bodyPr/>
          <a:lstStyle>
            <a:lvl1pPr>
              <a:defRPr sz="2000">
                <a:solidFill>
                  <a:schemeClr val="tx1">
                    <a:lumMod val="50000"/>
                    <a:lumOff val="50000"/>
                  </a:schemeClr>
                </a:solidFill>
              </a:defRPr>
            </a:lvl1pPr>
          </a:lstStyle>
          <a:p>
            <a:pPr lvl="0"/>
            <a:r>
              <a:rPr lang="en-GB" noProof="0" dirty="0" smtClean="0"/>
              <a:t>function</a:t>
            </a:r>
          </a:p>
        </p:txBody>
      </p:sp>
      <p:sp>
        <p:nvSpPr>
          <p:cNvPr id="2" name="Titel 1"/>
          <p:cNvSpPr>
            <a:spLocks noGrp="1"/>
          </p:cNvSpPr>
          <p:nvPr>
            <p:ph type="ctrTitle" hasCustomPrompt="1"/>
          </p:nvPr>
        </p:nvSpPr>
        <p:spPr>
          <a:xfrm>
            <a:off x="685800" y="1268761"/>
            <a:ext cx="7772400" cy="1440000"/>
          </a:xfrm>
        </p:spPr>
        <p:txBody>
          <a:bodyPr/>
          <a:lstStyle>
            <a:lvl1pPr>
              <a:defRPr/>
            </a:lvl1pPr>
          </a:lstStyle>
          <a:p>
            <a:r>
              <a:rPr lang="en-GB" noProof="0" dirty="0" smtClean="0"/>
              <a:t>Title</a:t>
            </a:r>
            <a:endParaRPr lang="en-GB" noProof="0" dirty="0"/>
          </a:p>
        </p:txBody>
      </p:sp>
      <p:sp>
        <p:nvSpPr>
          <p:cNvPr id="3" name="Ondertitel 2"/>
          <p:cNvSpPr>
            <a:spLocks noGrp="1"/>
          </p:cNvSpPr>
          <p:nvPr>
            <p:ph type="subTitle" idx="1" hasCustomPrompt="1"/>
          </p:nvPr>
        </p:nvSpPr>
        <p:spPr>
          <a:xfrm>
            <a:off x="1371600" y="2923200"/>
            <a:ext cx="6400800" cy="504056"/>
          </a:xfrm>
        </p:spPr>
        <p:txBody>
          <a:bodyPr>
            <a:noAutofit/>
          </a:bodyPr>
          <a:lstStyle>
            <a:lvl1pPr marL="0" indent="0" algn="ctr">
              <a:buNone/>
              <a:defRPr sz="2800" b="1">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Author</a:t>
            </a:r>
            <a:endParaRPr lang="en-GB" noProof="0" dirty="0"/>
          </a:p>
        </p:txBody>
      </p:sp>
    </p:spTree>
    <p:extLst>
      <p:ext uri="{BB962C8B-B14F-4D97-AF65-F5344CB8AC3E}">
        <p14:creationId xmlns:p14="http://schemas.microsoft.com/office/powerpoint/2010/main" val="15075032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3" name="Tijdelijke aanduiding voor inhoud 2"/>
          <p:cNvSpPr>
            <a:spLocks noGrp="1"/>
          </p:cNvSpPr>
          <p:nvPr>
            <p:ph sz="half" idx="1" hasCustomPrompt="1"/>
          </p:nvPr>
        </p:nvSpPr>
        <p:spPr>
          <a:xfrm>
            <a:off x="467544" y="1340768"/>
            <a:ext cx="3815655" cy="4784725"/>
          </a:xfrm>
          <a:prstGeom prst="rect">
            <a:avLst/>
          </a:prstGeo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4" name="Tijdelijke aanduiding voor inhoud 3"/>
          <p:cNvSpPr>
            <a:spLocks noGrp="1"/>
          </p:cNvSpPr>
          <p:nvPr>
            <p:ph sz="half" idx="2" hasCustomPrompt="1"/>
          </p:nvPr>
        </p:nvSpPr>
        <p:spPr>
          <a:xfrm>
            <a:off x="4572000" y="1341438"/>
            <a:ext cx="4320480"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8628241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4" name="Tijdelijke aanduiding voor inhoud 3"/>
          <p:cNvSpPr>
            <a:spLocks noGrp="1"/>
          </p:cNvSpPr>
          <p:nvPr>
            <p:ph sz="half" idx="2" hasCustomPrompt="1"/>
          </p:nvPr>
        </p:nvSpPr>
        <p:spPr>
          <a:xfrm>
            <a:off x="467544" y="1341438"/>
            <a:ext cx="8424936"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4184082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ijdelijke aanduiding voor tekst 2"/>
          <p:cNvSpPr>
            <a:spLocks noGrp="1"/>
          </p:cNvSpPr>
          <p:nvPr>
            <p:ph type="body" idx="1" hasCustomPrompt="1"/>
          </p:nvPr>
        </p:nvSpPr>
        <p:spPr>
          <a:xfrm>
            <a:off x="457200" y="1341041"/>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 </a:t>
            </a:r>
          </a:p>
        </p:txBody>
      </p:sp>
      <p:sp>
        <p:nvSpPr>
          <p:cNvPr id="4" name="Tijdelijke aanduiding voor inhoud 3"/>
          <p:cNvSpPr>
            <a:spLocks noGrp="1"/>
          </p:cNvSpPr>
          <p:nvPr>
            <p:ph sz="half" idx="2" hasCustomPrompt="1"/>
          </p:nvPr>
        </p:nvSpPr>
        <p:spPr>
          <a:xfrm>
            <a:off x="494506" y="2378745"/>
            <a:ext cx="4040188"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5" name="Tijdelijke aanduiding voor tekst 4"/>
          <p:cNvSpPr>
            <a:spLocks noGrp="1"/>
          </p:cNvSpPr>
          <p:nvPr>
            <p:ph type="body" sz="quarter" idx="3" hasCustomPrompt="1"/>
          </p:nvPr>
        </p:nvSpPr>
        <p:spPr>
          <a:xfrm>
            <a:off x="4850705" y="1341041"/>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a:t>
            </a:r>
          </a:p>
        </p:txBody>
      </p:sp>
      <p:sp>
        <p:nvSpPr>
          <p:cNvPr id="6" name="Tijdelijke aanduiding voor inhoud 5"/>
          <p:cNvSpPr>
            <a:spLocks noGrp="1"/>
          </p:cNvSpPr>
          <p:nvPr>
            <p:ph sz="quarter" idx="4" hasCustomPrompt="1"/>
          </p:nvPr>
        </p:nvSpPr>
        <p:spPr>
          <a:xfrm>
            <a:off x="4822601" y="2391445"/>
            <a:ext cx="4041775"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10" name="Title 9"/>
          <p:cNvSpPr>
            <a:spLocks noGrp="1"/>
          </p:cNvSpPr>
          <p:nvPr>
            <p:ph type="title" hasCustomPrompt="1"/>
          </p:nvPr>
        </p:nvSpPr>
        <p:spPr/>
        <p:txBody>
          <a:bodyPr/>
          <a:lstStyle/>
          <a:p>
            <a:r>
              <a:rPr lang="en-GB" noProof="0" dirty="0" smtClean="0"/>
              <a:t>Click to insert title</a:t>
            </a:r>
            <a:endParaRPr lang="en-GB" noProof="0" dirty="0"/>
          </a:p>
        </p:txBody>
      </p:sp>
      <p:sp>
        <p:nvSpPr>
          <p:cNvPr id="8" name="Footer Placeholder 7"/>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469860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85936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5.xml"/><Relationship Id="rId6" Type="http://schemas.openxmlformats.org/officeDocument/2006/relationships/hyperlink" Target="http://creativecommons.org/licenses/by/4.0/" TargetMode="External"/><Relationship Id="rId5" Type="http://schemas.openxmlformats.org/officeDocument/2006/relationships/image" Target="../media/image3.jpe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sp>
        <p:nvSpPr>
          <p:cNvPr id="2" name="Tijdelijke aanduiding voor titel 1"/>
          <p:cNvSpPr>
            <a:spLocks noGrp="1"/>
          </p:cNvSpPr>
          <p:nvPr>
            <p:ph type="title"/>
          </p:nvPr>
        </p:nvSpPr>
        <p:spPr>
          <a:xfrm>
            <a:off x="479394" y="1412776"/>
            <a:ext cx="8229600" cy="1143000"/>
          </a:xfrm>
          <a:prstGeom prst="rect">
            <a:avLst/>
          </a:prstGeom>
        </p:spPr>
        <p:txBody>
          <a:bodyPr vert="horz" lIns="91440" tIns="45720" rIns="91440" bIns="45720" rtlCol="0" anchor="ctr">
            <a:normAutofit/>
          </a:bodyPr>
          <a:lstStyle/>
          <a:p>
            <a:endParaRPr lang="en-GB" noProof="0" dirty="0"/>
          </a:p>
        </p:txBody>
      </p:sp>
      <p:sp>
        <p:nvSpPr>
          <p:cNvPr id="3" name="Tijdelijke aanduiding voor tekst 2"/>
          <p:cNvSpPr>
            <a:spLocks noGrp="1"/>
          </p:cNvSpPr>
          <p:nvPr>
            <p:ph type="body" idx="1"/>
          </p:nvPr>
        </p:nvSpPr>
        <p:spPr>
          <a:xfrm>
            <a:off x="479394" y="2636912"/>
            <a:ext cx="8229600" cy="792088"/>
          </a:xfrm>
          <a:prstGeom prst="rect">
            <a:avLst/>
          </a:prstGeom>
        </p:spPr>
        <p:txBody>
          <a:bodyPr vert="horz" lIns="91440" tIns="45720" rIns="91440" bIns="45720" rtlCol="0">
            <a:normAutofit/>
          </a:bodyPr>
          <a:lstStyle/>
          <a:p>
            <a:pPr lvl="0"/>
            <a:endParaRPr lang="en-GB" noProof="0" dirty="0" smtClean="0"/>
          </a:p>
        </p:txBody>
      </p:sp>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pic>
        <p:nvPicPr>
          <p:cNvPr id="11" name="Afbeelding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44408" y="6381328"/>
            <a:ext cx="657870" cy="442623"/>
          </a:xfrm>
          <a:prstGeom prst="rect">
            <a:avLst/>
          </a:prstGeom>
        </p:spPr>
      </p:pic>
      <p:sp>
        <p:nvSpPr>
          <p:cNvPr id="13" name="Tekstvak 10"/>
          <p:cNvSpPr txBox="1"/>
          <p:nvPr/>
        </p:nvSpPr>
        <p:spPr>
          <a:xfrm>
            <a:off x="479394" y="6402584"/>
            <a:ext cx="7557409" cy="400110"/>
          </a:xfrm>
          <a:prstGeom prst="rect">
            <a:avLst/>
          </a:prstGeom>
          <a:noFill/>
        </p:spPr>
        <p:txBody>
          <a:bodyPr wrap="square" rtlCol="0">
            <a:spAutoFit/>
          </a:bodyPr>
          <a:lstStyle/>
          <a:p>
            <a:pPr algn="r"/>
            <a:r>
              <a:rPr lang="nl-NL" sz="1000" b="0" dirty="0" smtClean="0">
                <a:latin typeface="Segoe UI" pitchFamily="34" charset="0"/>
                <a:cs typeface="Segoe UI" pitchFamily="34" charset="0"/>
              </a:rPr>
              <a:t>EGI-Engage is co-funded by the Horizon 2020 Framework Programme</a:t>
            </a:r>
          </a:p>
          <a:p>
            <a:pPr algn="r"/>
            <a:r>
              <a:rPr lang="nl-NL" sz="1000" b="0" baseline="0" dirty="0" smtClean="0">
                <a:latin typeface="Segoe UI" pitchFamily="34" charset="0"/>
                <a:cs typeface="Segoe UI" pitchFamily="34" charset="0"/>
              </a:rPr>
              <a:t>  </a:t>
            </a:r>
            <a:r>
              <a:rPr lang="nl-NL" sz="1000" b="0" dirty="0" smtClean="0">
                <a:latin typeface="Segoe UI" pitchFamily="34" charset="0"/>
                <a:cs typeface="Segoe UI" pitchFamily="34" charset="0"/>
              </a:rPr>
              <a:t>of the European Union under grant number 654142</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2552493063"/>
      </p:ext>
    </p:extLst>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hf sldNum="0" hdr="0" ftr="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1" name="Afbeelding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89" y="0"/>
            <a:ext cx="6534150" cy="4705350"/>
          </a:xfrm>
          <a:prstGeom prst="rect">
            <a:avLst/>
          </a:prstGeom>
        </p:spPr>
      </p:pic>
      <p:sp>
        <p:nvSpPr>
          <p:cNvPr id="4" name="Rechthoek 3"/>
          <p:cNvSpPr/>
          <p:nvPr/>
        </p:nvSpPr>
        <p:spPr>
          <a:xfrm>
            <a:off x="0" y="6381328"/>
            <a:ext cx="9144000" cy="476672"/>
          </a:xfrm>
          <a:prstGeom prst="rect">
            <a:avLst/>
          </a:prstGeom>
          <a:solidFill>
            <a:srgbClr val="4F85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1547664" y="188640"/>
            <a:ext cx="7344816" cy="850106"/>
          </a:xfrm>
          <a:prstGeom prst="rect">
            <a:avLst/>
          </a:prstGeom>
        </p:spPr>
        <p:txBody>
          <a:bodyPr vert="horz" lIns="91440" tIns="45720" rIns="91440" bIns="45720" rtlCol="0" anchor="ctr">
            <a:normAutofit/>
          </a:bodyPr>
          <a:lstStyle/>
          <a:p>
            <a:r>
              <a:rPr lang="en-GB" noProof="0" dirty="0" smtClean="0"/>
              <a:t>Click to insert title</a:t>
            </a:r>
            <a:endParaRPr lang="en-GB" noProof="0" dirty="0"/>
          </a:p>
        </p:txBody>
      </p:sp>
      <p:sp>
        <p:nvSpPr>
          <p:cNvPr id="22" name="Tekstvak 21"/>
          <p:cNvSpPr txBox="1"/>
          <p:nvPr/>
        </p:nvSpPr>
        <p:spPr>
          <a:xfrm>
            <a:off x="8508016" y="6525344"/>
            <a:ext cx="312906" cy="215444"/>
          </a:xfrm>
          <a:prstGeom prst="rect">
            <a:avLst/>
          </a:prstGeom>
          <a:noFill/>
        </p:spPr>
        <p:txBody>
          <a:bodyPr wrap="none" rtlCol="0">
            <a:spAutoFit/>
          </a:bodyPr>
          <a:lstStyle/>
          <a:p>
            <a:fld id="{372553E7-13AD-41CB-B8D3-4C5279D6D1DB}" type="slidenum">
              <a:rPr lang="nl-NL" sz="800" b="1" smtClean="0">
                <a:solidFill>
                  <a:schemeClr val="bg1"/>
                </a:solidFill>
                <a:latin typeface="Segoe UI" pitchFamily="34" charset="0"/>
                <a:cs typeface="Segoe UI" pitchFamily="34" charset="0"/>
              </a:rPr>
              <a:t>‹#›</a:t>
            </a:fld>
            <a:endParaRPr lang="nl-NL" sz="1050" b="1" dirty="0">
              <a:solidFill>
                <a:schemeClr val="bg1"/>
              </a:solidFill>
              <a:latin typeface="Segoe UI" pitchFamily="34" charset="0"/>
              <a:cs typeface="Segoe UI" pitchFamily="34" charset="0"/>
            </a:endParaRPr>
          </a:p>
        </p:txBody>
      </p:sp>
      <p:sp>
        <p:nvSpPr>
          <p:cNvPr id="7" name="Footer Placeholder 6"/>
          <p:cNvSpPr>
            <a:spLocks noGrp="1"/>
          </p:cNvSpPr>
          <p:nvPr>
            <p:ph type="ftr" sz="quarter" idx="3"/>
          </p:nvPr>
        </p:nvSpPr>
        <p:spPr>
          <a:xfrm>
            <a:off x="1187624" y="6453336"/>
            <a:ext cx="6768752" cy="365125"/>
          </a:xfrm>
          <a:prstGeom prst="rect">
            <a:avLst/>
          </a:prstGeom>
        </p:spPr>
        <p:txBody>
          <a:bodyPr vert="horz" lIns="91440" tIns="45720" rIns="91440" bIns="45720" rtlCol="0" anchor="ctr"/>
          <a:lstStyle>
            <a:lvl1pPr algn="ctr">
              <a:defRPr sz="1200">
                <a:solidFill>
                  <a:schemeClr val="bg1"/>
                </a:solidFill>
                <a:latin typeface="Segoe UI"/>
                <a:cs typeface="Segoe UI"/>
              </a:defRPr>
            </a:lvl1pPr>
          </a:lstStyle>
          <a:p>
            <a:endParaRPr lang="en-GB" dirty="0"/>
          </a:p>
        </p:txBody>
      </p:sp>
      <p:sp>
        <p:nvSpPr>
          <p:cNvPr id="9" name="Tekstvak 21"/>
          <p:cNvSpPr txBox="1"/>
          <p:nvPr/>
        </p:nvSpPr>
        <p:spPr>
          <a:xfrm>
            <a:off x="179512" y="6525344"/>
            <a:ext cx="595035" cy="215444"/>
          </a:xfrm>
          <a:prstGeom prst="rect">
            <a:avLst/>
          </a:prstGeom>
          <a:noFill/>
        </p:spPr>
        <p:txBody>
          <a:bodyPr wrap="none" rtlCol="0">
            <a:spAutoFit/>
          </a:bodyPr>
          <a:lstStyle/>
          <a:p>
            <a:fld id="{A83F7A1C-40F7-5F43-85CD-9B50E60F16AA}" type="datetime1">
              <a:rPr lang="en-US" sz="800" b="1" smtClean="0">
                <a:solidFill>
                  <a:schemeClr val="bg1"/>
                </a:solidFill>
                <a:latin typeface="Segoe UI" pitchFamily="34" charset="0"/>
                <a:cs typeface="Segoe UI" pitchFamily="34" charset="0"/>
              </a:rPr>
              <a:t>11/1/2017</a:t>
            </a:fld>
            <a:endParaRPr lang="nl-NL" sz="1050" b="1" dirty="0">
              <a:solidFill>
                <a:schemeClr val="bg1"/>
              </a:solidFill>
              <a:latin typeface="Segoe UI" pitchFamily="34" charset="0"/>
              <a:cs typeface="Segoe UI" pitchFamily="34" charset="0"/>
            </a:endParaRPr>
          </a:p>
        </p:txBody>
      </p:sp>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7780" y="188640"/>
            <a:ext cx="1082732" cy="993566"/>
          </a:xfrm>
          <a:prstGeom prst="rect">
            <a:avLst/>
          </a:prstGeom>
        </p:spPr>
      </p:pic>
    </p:spTree>
    <p:extLst>
      <p:ext uri="{BB962C8B-B14F-4D97-AF65-F5344CB8AC3E}">
        <p14:creationId xmlns:p14="http://schemas.microsoft.com/office/powerpoint/2010/main" val="1687275359"/>
      </p:ext>
    </p:extLst>
  </p:cSld>
  <p:clrMap bg1="lt1" tx1="dk1" bg2="lt2" tx2="dk2" accent1="accent1" accent2="accent2" accent3="accent3" accent4="accent4" accent5="accent5" accent6="accent6" hlink="hlink" folHlink="folHlink"/>
  <p:sldLayoutIdLst>
    <p:sldLayoutId id="2147483687" r:id="rId1"/>
    <p:sldLayoutId id="2147483652" r:id="rId2"/>
    <p:sldLayoutId id="2147483653" r:id="rId3"/>
  </p:sldLayoutIdLst>
  <p:timing>
    <p:tnLst>
      <p:par>
        <p:cTn id="1" dur="indefinite" restart="never" nodeType="tmRoot"/>
      </p:par>
    </p:tnLst>
  </p:timing>
  <p:hf sldNum="0" hdr="0" ftr="0"/>
  <p:txStyles>
    <p:titleStyle>
      <a:lvl1pPr algn="r" defTabSz="914400" rtl="0" eaLnBrk="1" latinLnBrk="0" hangingPunct="1">
        <a:spcBef>
          <a:spcPct val="0"/>
        </a:spcBef>
        <a:buNone/>
        <a:defRPr sz="3000" b="1" kern="1200">
          <a:solidFill>
            <a:srgbClr val="4F85C3"/>
          </a:solidFill>
          <a:latin typeface="Segoe UI" pitchFamily="34" charset="0"/>
          <a:ea typeface="+mj-ea"/>
          <a:cs typeface="Segoe UI"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Segoe UI" pitchFamily="34" charset="0"/>
          <a:ea typeface="+mn-ea"/>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Segoe UI" pitchFamily="34" charset="0"/>
          <a:ea typeface="+mn-ea"/>
          <a:cs typeface="Segoe UI"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Segoe UI" pitchFamily="34" charset="0"/>
          <a:ea typeface="+mn-ea"/>
          <a:cs typeface="Segoe UI"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itchFamily="34" charset="0"/>
          <a:ea typeface="+mn-ea"/>
          <a:cs typeface="Segoe UI" pitchFamily="34" charset="0"/>
        </a:defRPr>
      </a:lvl4pPr>
      <a:lvl5pPr marL="182880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kern="1200">
          <a:solidFill>
            <a:schemeClr val="tx1"/>
          </a:solidFill>
          <a:latin typeface="Segoe UI" pitchFamily="34" charset="0"/>
          <a:ea typeface="+mn-ea"/>
          <a:cs typeface="Segoe UI"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845" userDrawn="1">
          <p15:clr>
            <a:srgbClr val="F26B43"/>
          </p15:clr>
        </p15:guide>
        <p15:guide id="2" pos="295" userDrawn="1">
          <p15:clr>
            <a:srgbClr val="F26B43"/>
          </p15:clr>
        </p15:guide>
        <p15:guide id="3" pos="5602" userDrawn="1">
          <p15:clr>
            <a:srgbClr val="F26B43"/>
          </p15:clr>
        </p15:guide>
        <p15:guide id="4" orient="horz" pos="388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sp>
        <p:nvSpPr>
          <p:cNvPr id="13" name="TextBox 12"/>
          <p:cNvSpPr txBox="1"/>
          <p:nvPr/>
        </p:nvSpPr>
        <p:spPr>
          <a:xfrm>
            <a:off x="665659" y="1124744"/>
            <a:ext cx="7578749" cy="2000548"/>
          </a:xfrm>
          <a:prstGeom prst="rect">
            <a:avLst/>
          </a:prstGeom>
          <a:noFill/>
        </p:spPr>
        <p:txBody>
          <a:bodyPr wrap="square" rtlCol="0">
            <a:spAutoFit/>
          </a:bodyPr>
          <a:lstStyle/>
          <a:p>
            <a:pPr algn="l"/>
            <a:r>
              <a:rPr lang="en-GB" sz="3600" b="1" kern="1200" noProof="0" dirty="0" smtClean="0">
                <a:solidFill>
                  <a:srgbClr val="0066B0"/>
                </a:solidFill>
                <a:latin typeface="Segoe UI" pitchFamily="34" charset="0"/>
                <a:ea typeface="Verdana" panose="020B0604030504040204" pitchFamily="34" charset="0"/>
                <a:cs typeface="Segoe UI" pitchFamily="34" charset="0"/>
              </a:rPr>
              <a:t>Thank you</a:t>
            </a:r>
            <a:r>
              <a:rPr lang="en-GB" sz="3600" b="1" kern="1200" baseline="0" noProof="0" dirty="0" smtClean="0">
                <a:solidFill>
                  <a:srgbClr val="0066B0"/>
                </a:solidFill>
                <a:latin typeface="Segoe UI" pitchFamily="34" charset="0"/>
                <a:ea typeface="Verdana" panose="020B0604030504040204" pitchFamily="34" charset="0"/>
                <a:cs typeface="Segoe UI" pitchFamily="34" charset="0"/>
              </a:rPr>
              <a:t> for your attention.</a:t>
            </a:r>
          </a:p>
          <a:p>
            <a:pPr algn="ctr"/>
            <a:endParaRPr lang="en-GB" sz="3600" b="1" kern="1200" noProof="0" dirty="0" smtClean="0">
              <a:solidFill>
                <a:srgbClr val="0066B0"/>
              </a:solidFill>
              <a:latin typeface="Segoe UI" pitchFamily="34" charset="0"/>
              <a:ea typeface="Verdana" panose="020B0604030504040204" pitchFamily="34" charset="0"/>
              <a:cs typeface="Segoe UI" pitchFamily="34" charset="0"/>
            </a:endParaRPr>
          </a:p>
          <a:p>
            <a:pPr algn="ctr"/>
            <a:endParaRPr lang="en-GB" sz="2400" b="1" i="1" kern="1200" noProof="0" dirty="0" smtClean="0">
              <a:solidFill>
                <a:srgbClr val="0066B0"/>
              </a:solidFill>
              <a:latin typeface="Segoe UI" pitchFamily="34" charset="0"/>
              <a:ea typeface="Verdana" panose="020B0604030504040204" pitchFamily="34" charset="0"/>
              <a:cs typeface="Segoe UI" pitchFamily="34" charset="0"/>
            </a:endParaRPr>
          </a:p>
          <a:p>
            <a:pPr algn="l"/>
            <a:r>
              <a:rPr lang="en-GB" sz="2800" b="1" i="1" kern="1200" noProof="0" dirty="0" smtClean="0">
                <a:solidFill>
                  <a:srgbClr val="0066B0"/>
                </a:solidFill>
                <a:latin typeface="Segoe UI" pitchFamily="34" charset="0"/>
                <a:ea typeface="Verdana" panose="020B0604030504040204" pitchFamily="34" charset="0"/>
                <a:cs typeface="Segoe UI" pitchFamily="34" charset="0"/>
              </a:rPr>
              <a:t>Questions?</a:t>
            </a:r>
          </a:p>
        </p:txBody>
      </p:sp>
      <p:pic>
        <p:nvPicPr>
          <p:cNvPr id="7" name="Afbeelding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44408" y="6381328"/>
            <a:ext cx="657870" cy="442623"/>
          </a:xfrm>
          <a:prstGeom prst="rect">
            <a:avLst/>
          </a:prstGeom>
        </p:spPr>
      </p:pic>
      <p:sp>
        <p:nvSpPr>
          <p:cNvPr id="10" name="Tekstvak 10"/>
          <p:cNvSpPr txBox="1"/>
          <p:nvPr/>
        </p:nvSpPr>
        <p:spPr>
          <a:xfrm>
            <a:off x="479394" y="6402584"/>
            <a:ext cx="7557409" cy="400110"/>
          </a:xfrm>
          <a:prstGeom prst="rect">
            <a:avLst/>
          </a:prstGeom>
          <a:noFill/>
        </p:spPr>
        <p:txBody>
          <a:bodyPr wrap="square" rtlCol="0">
            <a:spAutoFit/>
          </a:bodyPr>
          <a:lstStyle/>
          <a:p>
            <a:pPr algn="r"/>
            <a:r>
              <a:rPr lang="en-GB" sz="1000" dirty="0" smtClean="0">
                <a:latin typeface="Segoe UI" panose="020B0502040204020203" pitchFamily="34" charset="0"/>
                <a:cs typeface="Segoe UI" panose="020B0502040204020203" pitchFamily="34" charset="0"/>
              </a:rPr>
              <a:t>This work by Parties of the EGI-Engage Consortium</a:t>
            </a:r>
            <a:r>
              <a:rPr lang="en-GB" sz="1000" baseline="0" dirty="0" smtClean="0">
                <a:latin typeface="Segoe UI" panose="020B0502040204020203" pitchFamily="34" charset="0"/>
                <a:cs typeface="Segoe UI" panose="020B0502040204020203" pitchFamily="34" charset="0"/>
              </a:rPr>
              <a:t> </a:t>
            </a:r>
            <a:r>
              <a:rPr lang="en-GB" sz="1000" dirty="0" smtClean="0">
                <a:latin typeface="Segoe UI" panose="020B0502040204020203" pitchFamily="34" charset="0"/>
                <a:cs typeface="Segoe UI" panose="020B0502040204020203" pitchFamily="34" charset="0"/>
              </a:rPr>
              <a:t>is licensed under a </a:t>
            </a:r>
          </a:p>
          <a:p>
            <a:pPr algn="r"/>
            <a:r>
              <a:rPr lang="en-GB" sz="1000" dirty="0" smtClean="0">
                <a:latin typeface="Segoe UI" panose="020B0502040204020203" pitchFamily="34" charset="0"/>
                <a:cs typeface="Segoe UI" panose="020B0502040204020203" pitchFamily="34" charset="0"/>
                <a:hlinkClick r:id="rId6"/>
              </a:rPr>
              <a:t>Creative Commons Attribution 4.0 International License</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3815638460"/>
      </p:ext>
    </p:extLst>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hf sldNum="0" hdr="0" ftr="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documents.egi.eu/public/ShowDocument?docid=77" TargetMode="External"/><Relationship Id="rId2" Type="http://schemas.openxmlformats.org/officeDocument/2006/relationships/hyperlink" Target="https://documents.egi.eu/public/ShowDocument?docid=78" TargetMode="External"/><Relationship Id="rId1" Type="http://schemas.openxmlformats.org/officeDocument/2006/relationships/slideLayout" Target="../slideLayouts/slideLayout3.xml"/><Relationship Id="rId4" Type="http://schemas.openxmlformats.org/officeDocument/2006/relationships/hyperlink" Target="https://documents.egi.eu/public/ShowDocument?docid=7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docs.google.com/document/d/1TFE4T4hyFFrVKHyTjh4K8cJlrrvJGfpVvIvL4GCzYFM/edit"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docs.google.com/document/d/1vPcAja1EyTp-kJPvJpwu3NSd8e1aVcytY3nSGthWNLU/edit#heading=h.4ww9eqfyuow1"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GB" dirty="0"/>
          </a:p>
        </p:txBody>
      </p:sp>
      <p:sp>
        <p:nvSpPr>
          <p:cNvPr id="3" name="Title 2"/>
          <p:cNvSpPr>
            <a:spLocks noGrp="1"/>
          </p:cNvSpPr>
          <p:nvPr>
            <p:ph type="ctrTitle"/>
          </p:nvPr>
        </p:nvSpPr>
        <p:spPr/>
        <p:txBody>
          <a:bodyPr>
            <a:normAutofit/>
          </a:bodyPr>
          <a:lstStyle/>
          <a:p>
            <a:r>
              <a:rPr lang="en-GB" dirty="0" smtClean="0"/>
              <a:t>Update on the Community </a:t>
            </a:r>
            <a:r>
              <a:rPr lang="en-GB" dirty="0" smtClean="0"/>
              <a:t>Security Policies</a:t>
            </a:r>
            <a:endParaRPr lang="en-GB" dirty="0"/>
          </a:p>
        </p:txBody>
      </p:sp>
      <p:sp>
        <p:nvSpPr>
          <p:cNvPr id="4" name="Subtitle 3"/>
          <p:cNvSpPr>
            <a:spLocks noGrp="1"/>
          </p:cNvSpPr>
          <p:nvPr>
            <p:ph type="subTitle" idx="1"/>
          </p:nvPr>
        </p:nvSpPr>
        <p:spPr/>
        <p:txBody>
          <a:bodyPr/>
          <a:lstStyle/>
          <a:p>
            <a:r>
              <a:rPr lang="en-GB" dirty="0" smtClean="0"/>
              <a:t>EGI OMB meeting</a:t>
            </a:r>
            <a:br>
              <a:rPr lang="en-GB" dirty="0" smtClean="0"/>
            </a:br>
            <a:r>
              <a:rPr lang="en-GB" dirty="0" smtClean="0"/>
              <a:t>2 November </a:t>
            </a:r>
            <a:r>
              <a:rPr lang="en-GB" dirty="0" smtClean="0"/>
              <a:t>2017</a:t>
            </a:r>
          </a:p>
          <a:p>
            <a:r>
              <a:rPr lang="en-GB" dirty="0" smtClean="0"/>
              <a:t>David Kelsey (STFC/RAL)</a:t>
            </a:r>
            <a:endParaRPr lang="en-GB" dirty="0"/>
          </a:p>
        </p:txBody>
      </p:sp>
    </p:spTree>
    <p:extLst>
      <p:ext uri="{BB962C8B-B14F-4D97-AF65-F5344CB8AC3E}">
        <p14:creationId xmlns:p14="http://schemas.microsoft.com/office/powerpoint/2010/main" val="3087804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sz="half" idx="2"/>
          </p:nvPr>
        </p:nvSpPr>
        <p:spPr/>
        <p:txBody>
          <a:bodyPr/>
          <a:lstStyle/>
          <a:p>
            <a:r>
              <a:rPr lang="en-GB" dirty="0" smtClean="0"/>
              <a:t>We have now addressed all issues</a:t>
            </a:r>
          </a:p>
          <a:p>
            <a:pPr lvl="1"/>
            <a:r>
              <a:rPr lang="en-GB" dirty="0" smtClean="0"/>
              <a:t>The documents are complete</a:t>
            </a:r>
          </a:p>
          <a:p>
            <a:r>
              <a:rPr lang="en-GB" dirty="0" smtClean="0"/>
              <a:t>Next steps</a:t>
            </a:r>
          </a:p>
          <a:p>
            <a:pPr lvl="1"/>
            <a:r>
              <a:rPr lang="en-GB" dirty="0" smtClean="0"/>
              <a:t>Does EGI want one policy or two?</a:t>
            </a:r>
          </a:p>
          <a:p>
            <a:pPr lvl="2"/>
            <a:r>
              <a:rPr lang="en-GB" dirty="0" smtClean="0"/>
              <a:t>Personally I prefer to keep them separate</a:t>
            </a:r>
          </a:p>
          <a:p>
            <a:r>
              <a:rPr lang="en-GB" dirty="0" smtClean="0"/>
              <a:t>Once decided, then transfer to standard EGI policy template and store in DOCDB</a:t>
            </a:r>
          </a:p>
          <a:p>
            <a:r>
              <a:rPr lang="en-GB" dirty="0" smtClean="0"/>
              <a:t>Seek formal approval</a:t>
            </a:r>
          </a:p>
          <a:p>
            <a:pPr lvl="1"/>
            <a:r>
              <a:rPr lang="en-GB" dirty="0" smtClean="0"/>
              <a:t>OMB, UCB, EB</a:t>
            </a:r>
          </a:p>
          <a:p>
            <a:r>
              <a:rPr lang="en-GB" dirty="0" smtClean="0"/>
              <a:t>Can we aim for adoption on 1</a:t>
            </a:r>
            <a:r>
              <a:rPr lang="en-GB" baseline="30000" dirty="0" smtClean="0"/>
              <a:t>st</a:t>
            </a:r>
            <a:r>
              <a:rPr lang="en-GB" dirty="0" smtClean="0"/>
              <a:t> December 2017?</a:t>
            </a:r>
            <a:endParaRPr lang="en-GB" dirty="0"/>
          </a:p>
        </p:txBody>
      </p:sp>
    </p:spTree>
    <p:extLst>
      <p:ext uri="{BB962C8B-B14F-4D97-AF65-F5344CB8AC3E}">
        <p14:creationId xmlns:p14="http://schemas.microsoft.com/office/powerpoint/2010/main" val="2142687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1550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EGI security policies</a:t>
            </a:r>
            <a:endParaRPr lang="en-US" dirty="0"/>
          </a:p>
        </p:txBody>
      </p:sp>
      <p:pic>
        <p:nvPicPr>
          <p:cNvPr id="4"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491711" y="1341438"/>
            <a:ext cx="4378066" cy="4784725"/>
          </a:xfrm>
        </p:spPr>
      </p:pic>
      <p:sp>
        <p:nvSpPr>
          <p:cNvPr id="5" name="Rounded Rectangle 4"/>
          <p:cNvSpPr/>
          <p:nvPr/>
        </p:nvSpPr>
        <p:spPr>
          <a:xfrm>
            <a:off x="2483768" y="3140968"/>
            <a:ext cx="2520280" cy="432048"/>
          </a:xfrm>
          <a:prstGeom prst="roundRect">
            <a:avLst/>
          </a:prstGeom>
          <a:solidFill>
            <a:schemeClr val="accent1">
              <a:lumMod val="20000"/>
              <a:lumOff val="80000"/>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436096" y="3172326"/>
            <a:ext cx="3024336" cy="369332"/>
          </a:xfrm>
          <a:prstGeom prst="rect">
            <a:avLst/>
          </a:prstGeom>
          <a:noFill/>
        </p:spPr>
        <p:txBody>
          <a:bodyPr wrap="square" rtlCol="0">
            <a:spAutoFit/>
          </a:bodyPr>
          <a:lstStyle/>
          <a:p>
            <a:r>
              <a:rPr lang="en-GB" dirty="0" smtClean="0">
                <a:solidFill>
                  <a:srgbClr val="FF0000"/>
                </a:solidFill>
              </a:rPr>
              <a:t>These are being replaced</a:t>
            </a:r>
            <a:endParaRPr lang="en-GB" dirty="0">
              <a:solidFill>
                <a:srgbClr val="FF0000"/>
              </a:solidFill>
            </a:endParaRPr>
          </a:p>
        </p:txBody>
      </p:sp>
    </p:spTree>
    <p:extLst>
      <p:ext uri="{BB962C8B-B14F-4D97-AF65-F5344CB8AC3E}">
        <p14:creationId xmlns:p14="http://schemas.microsoft.com/office/powerpoint/2010/main" val="1321463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Joint Activity</a:t>
            </a:r>
            <a:endParaRPr lang="en-GB" dirty="0"/>
          </a:p>
        </p:txBody>
      </p:sp>
      <p:sp>
        <p:nvSpPr>
          <p:cNvPr id="3" name="Content Placeholder 2"/>
          <p:cNvSpPr>
            <a:spLocks noGrp="1"/>
          </p:cNvSpPr>
          <p:nvPr>
            <p:ph sz="half" idx="2"/>
          </p:nvPr>
        </p:nvSpPr>
        <p:spPr/>
        <p:txBody>
          <a:bodyPr/>
          <a:lstStyle/>
          <a:p>
            <a:r>
              <a:rPr lang="en-GB" dirty="0" smtClean="0"/>
              <a:t>EGI Security Policy Group – EGI-Engage</a:t>
            </a:r>
          </a:p>
          <a:p>
            <a:pPr marL="914400" lvl="2" indent="0">
              <a:buNone/>
            </a:pPr>
            <a:r>
              <a:rPr lang="en-GB" dirty="0"/>
              <a:t>	</a:t>
            </a:r>
            <a:r>
              <a:rPr lang="en-GB" dirty="0" smtClean="0"/>
              <a:t>	</a:t>
            </a:r>
            <a:r>
              <a:rPr lang="en-GB" i="1" dirty="0" smtClean="0"/>
              <a:t>And</a:t>
            </a:r>
          </a:p>
          <a:p>
            <a:r>
              <a:rPr lang="en-GB" dirty="0" smtClean="0"/>
              <a:t>EU H2020 AARC2 project – NA3 - </a:t>
            </a:r>
            <a:r>
              <a:rPr lang="en-GB" dirty="0"/>
              <a:t>Policy and Best Practice </a:t>
            </a:r>
            <a:r>
              <a:rPr lang="en-GB" dirty="0" smtClean="0"/>
              <a:t>Harmonisation</a:t>
            </a:r>
          </a:p>
          <a:p>
            <a:pPr lvl="1"/>
            <a:r>
              <a:rPr lang="en-GB" dirty="0" smtClean="0"/>
              <a:t>Community Engagement (task 3.4)</a:t>
            </a:r>
          </a:p>
          <a:p>
            <a:endParaRPr lang="en-GB" dirty="0"/>
          </a:p>
          <a:p>
            <a:r>
              <a:rPr lang="en-GB" dirty="0" smtClean="0"/>
              <a:t>Recent meeting</a:t>
            </a:r>
            <a:endParaRPr lang="en-GB" dirty="0" smtClean="0"/>
          </a:p>
          <a:p>
            <a:pPr lvl="1"/>
            <a:r>
              <a:rPr lang="en-GB" dirty="0" smtClean="0"/>
              <a:t>10 October 2017 - </a:t>
            </a:r>
            <a:r>
              <a:rPr lang="en-GB" dirty="0" err="1" smtClean="0"/>
              <a:t>Vidyo</a:t>
            </a:r>
            <a:endParaRPr lang="en-GB" dirty="0" smtClean="0"/>
          </a:p>
          <a:p>
            <a:pPr lvl="1"/>
            <a:r>
              <a:rPr lang="en-GB" dirty="0" smtClean="0"/>
              <a:t>To address all feedback received (Aug/Sep)</a:t>
            </a:r>
            <a:endParaRPr lang="en-GB" dirty="0" smtClean="0"/>
          </a:p>
          <a:p>
            <a:pPr lvl="1"/>
            <a:endParaRPr lang="en-GB" dirty="0"/>
          </a:p>
        </p:txBody>
      </p:sp>
    </p:spTree>
    <p:extLst>
      <p:ext uri="{BB962C8B-B14F-4D97-AF65-F5344CB8AC3E}">
        <p14:creationId xmlns:p14="http://schemas.microsoft.com/office/powerpoint/2010/main" val="3802334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Old policy</a:t>
            </a:r>
            <a:endParaRPr lang="en-GB" dirty="0"/>
          </a:p>
        </p:txBody>
      </p:sp>
      <p:sp>
        <p:nvSpPr>
          <p:cNvPr id="3" name="Content Placeholder 2"/>
          <p:cNvSpPr>
            <a:spLocks noGrp="1"/>
          </p:cNvSpPr>
          <p:nvPr>
            <p:ph sz="half" idx="2"/>
          </p:nvPr>
        </p:nvSpPr>
        <p:spPr/>
        <p:txBody>
          <a:bodyPr/>
          <a:lstStyle/>
          <a:p>
            <a:r>
              <a:rPr lang="en-GB" dirty="0" smtClean="0"/>
              <a:t>VO Registration: </a:t>
            </a:r>
            <a:r>
              <a:rPr lang="en-GB" sz="2400" i="1" u="sng" dirty="0">
                <a:hlinkClick r:id="rId2"/>
              </a:rPr>
              <a:t>https://</a:t>
            </a:r>
            <a:r>
              <a:rPr lang="en-GB" sz="2400" i="1" u="sng" dirty="0" smtClean="0">
                <a:hlinkClick r:id="rId2"/>
              </a:rPr>
              <a:t>documents.egi.eu/public/ShowDocument?docid=78</a:t>
            </a:r>
            <a:endParaRPr lang="en-GB" sz="2400" i="1" dirty="0"/>
          </a:p>
          <a:p>
            <a:r>
              <a:rPr lang="en-GB" dirty="0"/>
              <a:t>VO </a:t>
            </a:r>
            <a:r>
              <a:rPr lang="en-GB" dirty="0" smtClean="0"/>
              <a:t>Operations:</a:t>
            </a:r>
            <a:br>
              <a:rPr lang="en-GB" dirty="0" smtClean="0"/>
            </a:br>
            <a:r>
              <a:rPr lang="en-GB" sz="2400" i="1" u="sng" dirty="0" smtClean="0">
                <a:hlinkClick r:id="rId3"/>
              </a:rPr>
              <a:t>https</a:t>
            </a:r>
            <a:r>
              <a:rPr lang="en-GB" sz="2400" i="1" u="sng" dirty="0">
                <a:hlinkClick r:id="rId3"/>
              </a:rPr>
              <a:t>://</a:t>
            </a:r>
            <a:r>
              <a:rPr lang="en-GB" sz="2400" i="1" u="sng" dirty="0" smtClean="0">
                <a:hlinkClick r:id="rId3"/>
              </a:rPr>
              <a:t>documents.egi.eu/public/ShowDocument?docid=77</a:t>
            </a:r>
            <a:endParaRPr lang="en-GB" i="1" u="sng" dirty="0" smtClean="0"/>
          </a:p>
          <a:p>
            <a:r>
              <a:rPr lang="en-GB" dirty="0" smtClean="0"/>
              <a:t>VO Membership Management: </a:t>
            </a:r>
            <a:r>
              <a:rPr lang="en-GB" sz="2400" i="1" u="sng" dirty="0">
                <a:hlinkClick r:id="rId4"/>
              </a:rPr>
              <a:t>https://documents.egi.eu/public/ShowDocument?docid=79</a:t>
            </a:r>
            <a:r>
              <a:rPr lang="en-GB" sz="2400" i="1" dirty="0"/>
              <a:t> </a:t>
            </a:r>
            <a:endParaRPr lang="en-GB" i="1" dirty="0"/>
          </a:p>
          <a:p>
            <a:endParaRPr lang="en-GB" dirty="0"/>
          </a:p>
        </p:txBody>
      </p:sp>
    </p:spTree>
    <p:extLst>
      <p:ext uri="{BB962C8B-B14F-4D97-AF65-F5344CB8AC3E}">
        <p14:creationId xmlns:p14="http://schemas.microsoft.com/office/powerpoint/2010/main" val="794740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Policy</a:t>
            </a:r>
            <a:endParaRPr lang="en-GB" dirty="0"/>
          </a:p>
        </p:txBody>
      </p:sp>
      <p:sp>
        <p:nvSpPr>
          <p:cNvPr id="3" name="Content Placeholder 2"/>
          <p:cNvSpPr>
            <a:spLocks noGrp="1"/>
          </p:cNvSpPr>
          <p:nvPr>
            <p:ph sz="half" idx="2"/>
          </p:nvPr>
        </p:nvSpPr>
        <p:spPr/>
        <p:txBody>
          <a:bodyPr/>
          <a:lstStyle/>
          <a:p>
            <a:pPr marL="0" indent="0">
              <a:buNone/>
            </a:pPr>
            <a:r>
              <a:rPr lang="en-GB" i="1" dirty="0" smtClean="0"/>
              <a:t>EGI SPG Phase 2 – External Drafts</a:t>
            </a:r>
          </a:p>
          <a:p>
            <a:r>
              <a:rPr lang="en-GB" sz="2400" dirty="0"/>
              <a:t>There are TWO new policy documents:</a:t>
            </a:r>
          </a:p>
          <a:p>
            <a:pPr lvl="1"/>
            <a:r>
              <a:rPr lang="en-GB" sz="2000" dirty="0" smtClean="0">
                <a:solidFill>
                  <a:srgbClr val="FF0000"/>
                </a:solidFill>
              </a:rPr>
              <a:t>The </a:t>
            </a:r>
            <a:r>
              <a:rPr lang="en-GB" sz="2000" dirty="0">
                <a:solidFill>
                  <a:srgbClr val="FF0000"/>
                </a:solidFill>
              </a:rPr>
              <a:t>Community Operations Security Policy </a:t>
            </a:r>
            <a:r>
              <a:rPr lang="en-GB" sz="2000" dirty="0"/>
              <a:t>- aimed at governing the relationship between Community and Infrastructure(s).</a:t>
            </a:r>
          </a:p>
          <a:p>
            <a:pPr lvl="1"/>
            <a:r>
              <a:rPr lang="en-GB" sz="2000" dirty="0" smtClean="0">
                <a:solidFill>
                  <a:srgbClr val="FF0000"/>
                </a:solidFill>
              </a:rPr>
              <a:t>The </a:t>
            </a:r>
            <a:r>
              <a:rPr lang="en-GB" sz="2000" dirty="0">
                <a:solidFill>
                  <a:srgbClr val="FF0000"/>
                </a:solidFill>
              </a:rPr>
              <a:t>Community Membership Management Policy </a:t>
            </a:r>
            <a:r>
              <a:rPr lang="en-GB" sz="2000" dirty="0"/>
              <a:t>is all about the Community managing itself and its Users.</a:t>
            </a:r>
          </a:p>
          <a:p>
            <a:pPr marL="0" indent="0">
              <a:buNone/>
            </a:pPr>
            <a:r>
              <a:rPr lang="en-GB" sz="2400" dirty="0"/>
              <a:t> </a:t>
            </a:r>
          </a:p>
          <a:p>
            <a:r>
              <a:rPr lang="en-GB" sz="1800" dirty="0" smtClean="0"/>
              <a:t>EGI </a:t>
            </a:r>
            <a:r>
              <a:rPr lang="en-GB" sz="1800" dirty="0"/>
              <a:t>has already expressed the desire to see both documents being separate sections of one EGI policy </a:t>
            </a:r>
            <a:r>
              <a:rPr lang="en-GB" sz="1800" dirty="0" smtClean="0"/>
              <a:t>document</a:t>
            </a:r>
          </a:p>
          <a:p>
            <a:pPr lvl="1"/>
            <a:r>
              <a:rPr lang="en-GB" sz="1400" dirty="0" smtClean="0"/>
              <a:t>But </a:t>
            </a:r>
            <a:r>
              <a:rPr lang="en-GB" sz="1400" dirty="0"/>
              <a:t>for now we will keep them separate</a:t>
            </a:r>
            <a:r>
              <a:rPr lang="en-GB" sz="1400" dirty="0" smtClean="0"/>
              <a:t>.</a:t>
            </a:r>
          </a:p>
          <a:p>
            <a:pPr lvl="1"/>
            <a:r>
              <a:rPr lang="en-GB" sz="1400" dirty="0" smtClean="0">
                <a:solidFill>
                  <a:srgbClr val="FF0000"/>
                </a:solidFill>
              </a:rPr>
              <a:t>Should we combine?</a:t>
            </a:r>
            <a:endParaRPr lang="en-GB" sz="1400" dirty="0">
              <a:solidFill>
                <a:srgbClr val="FF0000"/>
              </a:solidFill>
            </a:endParaRPr>
          </a:p>
          <a:p>
            <a:endParaRPr lang="en-GB" dirty="0" smtClean="0"/>
          </a:p>
        </p:txBody>
      </p:sp>
    </p:spTree>
    <p:extLst>
      <p:ext uri="{BB962C8B-B14F-4D97-AF65-F5344CB8AC3E}">
        <p14:creationId xmlns:p14="http://schemas.microsoft.com/office/powerpoint/2010/main" val="3939260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Community Operations Security Policy</a:t>
            </a:r>
            <a:endParaRPr lang="en-GB" dirty="0"/>
          </a:p>
        </p:txBody>
      </p:sp>
      <p:sp>
        <p:nvSpPr>
          <p:cNvPr id="3" name="Content Placeholder 2"/>
          <p:cNvSpPr>
            <a:spLocks noGrp="1"/>
          </p:cNvSpPr>
          <p:nvPr>
            <p:ph sz="half" idx="2"/>
          </p:nvPr>
        </p:nvSpPr>
        <p:spPr/>
        <p:txBody>
          <a:bodyPr/>
          <a:lstStyle/>
          <a:p>
            <a:pPr marL="0" indent="0">
              <a:buNone/>
            </a:pPr>
            <a:r>
              <a:rPr lang="en-GB" sz="2000" i="1" u="sng" dirty="0">
                <a:hlinkClick r:id="rId2"/>
              </a:rPr>
              <a:t>https://</a:t>
            </a:r>
            <a:r>
              <a:rPr lang="en-GB" sz="2000" i="1" u="sng" dirty="0" smtClean="0">
                <a:hlinkClick r:id="rId2"/>
              </a:rPr>
              <a:t>docs.google.com/document/d/1TFE4T4hyFFrVKHyTjh4K8cJlrrvJGfpVvIvL4GCzYFM/edit#</a:t>
            </a:r>
            <a:endParaRPr lang="en-GB" sz="2000" i="1" u="sng" dirty="0" smtClean="0"/>
          </a:p>
          <a:p>
            <a:pPr marL="0" indent="0">
              <a:buNone/>
            </a:pPr>
            <a:endParaRPr lang="en-GB" sz="2000" i="1" u="sng" dirty="0"/>
          </a:p>
          <a:p>
            <a:pPr marL="0" indent="0">
              <a:buNone/>
            </a:pPr>
            <a:r>
              <a:rPr lang="en-GB" sz="2000" dirty="0"/>
              <a:t>This policy applies to the Community Manager and other designated Community management personnel. It places requirements on Communities and it governs their relationships with all Infrastructures with which they have a usage agreement. </a:t>
            </a:r>
            <a:br>
              <a:rPr lang="en-GB" sz="2000" dirty="0"/>
            </a:br>
            <a:endParaRPr lang="en-GB" sz="2000" dirty="0" smtClean="0"/>
          </a:p>
          <a:p>
            <a:pPr marL="0" indent="0">
              <a:buNone/>
            </a:pPr>
            <a:endParaRPr lang="en-GB" sz="2000" dirty="0"/>
          </a:p>
          <a:p>
            <a:r>
              <a:rPr lang="en-GB" sz="2000" dirty="0" smtClean="0"/>
              <a:t>Phase 2 – External draft</a:t>
            </a:r>
          </a:p>
          <a:p>
            <a:pPr marL="0" indent="0">
              <a:buNone/>
            </a:pPr>
            <a:endParaRPr lang="en-GB" sz="2000" dirty="0"/>
          </a:p>
          <a:p>
            <a:r>
              <a:rPr lang="en-GB" sz="2000" dirty="0" smtClean="0"/>
              <a:t>Invitations to comment went out (to a wide audience!) 26</a:t>
            </a:r>
            <a:r>
              <a:rPr lang="en-GB" sz="2000" baseline="30000" dirty="0" smtClean="0"/>
              <a:t>th</a:t>
            </a:r>
            <a:r>
              <a:rPr lang="en-GB" sz="2000" dirty="0" smtClean="0"/>
              <a:t> July</a:t>
            </a:r>
          </a:p>
          <a:p>
            <a:pPr marL="0" indent="0">
              <a:buNone/>
            </a:pPr>
            <a:r>
              <a:rPr lang="en-GB" sz="2000" dirty="0"/>
              <a:t>	</a:t>
            </a:r>
            <a:r>
              <a:rPr lang="en-GB" sz="2000" dirty="0" smtClean="0"/>
              <a:t>Deadline for comment – 30</a:t>
            </a:r>
            <a:r>
              <a:rPr lang="en-GB" sz="2000" baseline="30000" dirty="0" smtClean="0"/>
              <a:t>th</a:t>
            </a:r>
            <a:r>
              <a:rPr lang="en-GB" sz="2000" dirty="0" smtClean="0"/>
              <a:t> August </a:t>
            </a:r>
            <a:r>
              <a:rPr lang="en-GB" sz="2000" dirty="0" smtClean="0"/>
              <a:t>2017</a:t>
            </a:r>
          </a:p>
          <a:p>
            <a:pPr marL="0" indent="0">
              <a:buNone/>
            </a:pPr>
            <a:r>
              <a:rPr lang="en-GB" sz="2000" dirty="0"/>
              <a:t>	</a:t>
            </a:r>
            <a:r>
              <a:rPr lang="en-GB" sz="2000" dirty="0" smtClean="0"/>
              <a:t>Extended (to allow comment during Sep 2017)</a:t>
            </a:r>
            <a:endParaRPr lang="en-GB" sz="2000" dirty="0"/>
          </a:p>
        </p:txBody>
      </p:sp>
    </p:spTree>
    <p:extLst>
      <p:ext uri="{BB962C8B-B14F-4D97-AF65-F5344CB8AC3E}">
        <p14:creationId xmlns:p14="http://schemas.microsoft.com/office/powerpoint/2010/main" val="3387829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Community Membership Management Policy</a:t>
            </a:r>
            <a:endParaRPr lang="en-GB" dirty="0"/>
          </a:p>
        </p:txBody>
      </p:sp>
      <p:sp>
        <p:nvSpPr>
          <p:cNvPr id="3" name="Content Placeholder 2"/>
          <p:cNvSpPr>
            <a:spLocks noGrp="1"/>
          </p:cNvSpPr>
          <p:nvPr>
            <p:ph sz="half" idx="2"/>
          </p:nvPr>
        </p:nvSpPr>
        <p:spPr/>
        <p:txBody>
          <a:bodyPr/>
          <a:lstStyle/>
          <a:p>
            <a:pPr marL="0" indent="0">
              <a:buNone/>
            </a:pPr>
            <a:r>
              <a:rPr lang="en-GB" sz="2000" i="1" u="sng" dirty="0">
                <a:hlinkClick r:id="rId2"/>
              </a:rPr>
              <a:t>https://</a:t>
            </a:r>
            <a:r>
              <a:rPr lang="en-GB" sz="2000" i="1" u="sng" dirty="0" smtClean="0">
                <a:hlinkClick r:id="rId2"/>
              </a:rPr>
              <a:t>docs.google.com/document/d/1vPcAja1EyTp-kJPvJpwu3NSd8e1aVcytY3nSGthWNLU/edit#heading=h.4ww9eqfyuow1</a:t>
            </a:r>
            <a:endParaRPr lang="en-GB" sz="2000" i="1" u="sng" dirty="0" smtClean="0"/>
          </a:p>
          <a:p>
            <a:pPr marL="0" indent="0">
              <a:buNone/>
            </a:pPr>
            <a:endParaRPr lang="en-GB" sz="2000" i="1" u="sng" dirty="0"/>
          </a:p>
          <a:p>
            <a:pPr marL="0" indent="0">
              <a:buNone/>
            </a:pPr>
            <a:r>
              <a:rPr lang="en-GB" sz="2000" dirty="0"/>
              <a:t>This Policy applies to the Community Manager and other designated Community management personnel. It places requirements on Communities regarding eligibility, obligations and rights of their Users, and it governs their relationships with all Infrastructures with </a:t>
            </a:r>
            <a:r>
              <a:rPr lang="en-GB" sz="2000" dirty="0" smtClean="0"/>
              <a:t>which they </a:t>
            </a:r>
            <a:r>
              <a:rPr lang="en-GB" sz="2000" dirty="0"/>
              <a:t>have a usage agreement. </a:t>
            </a:r>
            <a:endParaRPr lang="en-GB" sz="2000" dirty="0" smtClean="0"/>
          </a:p>
          <a:p>
            <a:pPr marL="0" indent="0">
              <a:buNone/>
            </a:pPr>
            <a:endParaRPr lang="en-GB" sz="2000" dirty="0"/>
          </a:p>
          <a:p>
            <a:r>
              <a:rPr lang="en-GB" sz="2000" dirty="0"/>
              <a:t>Phase 2 – External draft</a:t>
            </a:r>
          </a:p>
          <a:p>
            <a:pPr marL="0" indent="0">
              <a:buNone/>
            </a:pPr>
            <a:endParaRPr lang="en-GB" sz="2000" dirty="0"/>
          </a:p>
          <a:p>
            <a:r>
              <a:rPr lang="en-GB" sz="2000" dirty="0"/>
              <a:t>Invitations to comment went out (to a wide audience!) 26</a:t>
            </a:r>
            <a:r>
              <a:rPr lang="en-GB" sz="2000" baseline="30000" dirty="0"/>
              <a:t>th</a:t>
            </a:r>
            <a:r>
              <a:rPr lang="en-GB" sz="2000" dirty="0"/>
              <a:t> July</a:t>
            </a:r>
          </a:p>
          <a:p>
            <a:pPr marL="0" indent="0">
              <a:buNone/>
            </a:pPr>
            <a:r>
              <a:rPr lang="en-GB" sz="2000" dirty="0"/>
              <a:t>	Deadline for comment – 30</a:t>
            </a:r>
            <a:r>
              <a:rPr lang="en-GB" sz="2000" baseline="30000" dirty="0"/>
              <a:t>th</a:t>
            </a:r>
            <a:r>
              <a:rPr lang="en-GB" sz="2000" dirty="0"/>
              <a:t> August </a:t>
            </a:r>
            <a:r>
              <a:rPr lang="en-GB" sz="2000" dirty="0" smtClean="0"/>
              <a:t>2017</a:t>
            </a:r>
          </a:p>
          <a:p>
            <a:pPr marL="0" indent="0">
              <a:buNone/>
            </a:pPr>
            <a:r>
              <a:rPr lang="en-GB" sz="2000" dirty="0"/>
              <a:t>	</a:t>
            </a:r>
            <a:r>
              <a:rPr lang="en-GB" sz="2000" dirty="0" smtClean="0"/>
              <a:t>Also extended to include September 2017</a:t>
            </a:r>
            <a:endParaRPr lang="en-GB" sz="2000" dirty="0"/>
          </a:p>
          <a:p>
            <a:pPr marL="0" indent="0">
              <a:buNone/>
            </a:pPr>
            <a:r>
              <a:rPr lang="en-GB" sz="2000" dirty="0"/>
              <a:t/>
            </a:r>
            <a:br>
              <a:rPr lang="en-GB" sz="2000" dirty="0"/>
            </a:br>
            <a:endParaRPr lang="en-GB" sz="2000" i="1" dirty="0"/>
          </a:p>
        </p:txBody>
      </p:sp>
    </p:spTree>
    <p:extLst>
      <p:ext uri="{BB962C8B-B14F-4D97-AF65-F5344CB8AC3E}">
        <p14:creationId xmlns:p14="http://schemas.microsoft.com/office/powerpoint/2010/main" val="1763462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SPG/AARC2 NA3 meeting 10 Oct 2017</a:t>
            </a:r>
            <a:endParaRPr lang="en-GB" dirty="0"/>
          </a:p>
        </p:txBody>
      </p:sp>
      <p:sp>
        <p:nvSpPr>
          <p:cNvPr id="3" name="Content Placeholder 2"/>
          <p:cNvSpPr>
            <a:spLocks noGrp="1"/>
          </p:cNvSpPr>
          <p:nvPr>
            <p:ph sz="half" idx="2"/>
          </p:nvPr>
        </p:nvSpPr>
        <p:spPr/>
        <p:txBody>
          <a:bodyPr/>
          <a:lstStyle/>
          <a:p>
            <a:r>
              <a:rPr lang="en-GB" dirty="0" smtClean="0"/>
              <a:t>Discussed all feedback and responses (both docs)</a:t>
            </a:r>
          </a:p>
          <a:p>
            <a:r>
              <a:rPr lang="en-GB" dirty="0" smtClean="0"/>
              <a:t>Lots of useful comments and corrections (thanks!)</a:t>
            </a:r>
          </a:p>
          <a:p>
            <a:r>
              <a:rPr lang="en-GB" dirty="0" smtClean="0"/>
              <a:t>Major issue #1</a:t>
            </a:r>
          </a:p>
          <a:p>
            <a:pPr lvl="1"/>
            <a:r>
              <a:rPr lang="en-GB" dirty="0" smtClean="0"/>
              <a:t>“</a:t>
            </a:r>
            <a:r>
              <a:rPr lang="en-GB" i="1" dirty="0"/>
              <a:t>since the community definition is now much broader than a VO only, you can not apply the same rules</a:t>
            </a:r>
            <a:r>
              <a:rPr lang="en-GB" i="1" dirty="0" smtClean="0"/>
              <a:t>!</a:t>
            </a:r>
            <a:r>
              <a:rPr lang="en-GB" dirty="0" smtClean="0"/>
              <a:t>”</a:t>
            </a:r>
          </a:p>
          <a:p>
            <a:pPr lvl="1"/>
            <a:r>
              <a:rPr lang="en-GB" dirty="0" smtClean="0"/>
              <a:t>Answers</a:t>
            </a:r>
          </a:p>
          <a:p>
            <a:pPr lvl="2"/>
            <a:r>
              <a:rPr lang="en-GB" dirty="0" smtClean="0"/>
              <a:t>Allow for Communities with sub-groups</a:t>
            </a:r>
          </a:p>
          <a:p>
            <a:pPr lvl="2"/>
            <a:r>
              <a:rPr lang="en-GB" dirty="0"/>
              <a:t>Acceptance of the AUP by Community members </a:t>
            </a:r>
            <a:r>
              <a:rPr lang="en-GB" dirty="0">
                <a:solidFill>
                  <a:srgbClr val="FF0000"/>
                </a:solidFill>
              </a:rPr>
              <a:t>who act as responsible persons towards the Infrastructure </a:t>
            </a:r>
            <a:endParaRPr lang="en-GB" dirty="0" smtClean="0">
              <a:solidFill>
                <a:srgbClr val="FF0000"/>
              </a:solidFill>
            </a:endParaRPr>
          </a:p>
          <a:p>
            <a:pPr lvl="3"/>
            <a:r>
              <a:rPr lang="en-GB" dirty="0"/>
              <a:t>e</a:t>
            </a:r>
            <a:r>
              <a:rPr lang="en-GB" dirty="0" smtClean="0"/>
              <a:t>.g. Person responsible for robot certificate of a portal</a:t>
            </a:r>
          </a:p>
        </p:txBody>
      </p:sp>
    </p:spTree>
    <p:extLst>
      <p:ext uri="{BB962C8B-B14F-4D97-AF65-F5344CB8AC3E}">
        <p14:creationId xmlns:p14="http://schemas.microsoft.com/office/powerpoint/2010/main" val="3994304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 of feedback (2)</a:t>
            </a:r>
            <a:endParaRPr lang="en-GB" dirty="0"/>
          </a:p>
        </p:txBody>
      </p:sp>
      <p:sp>
        <p:nvSpPr>
          <p:cNvPr id="3" name="Content Placeholder 2"/>
          <p:cNvSpPr>
            <a:spLocks noGrp="1"/>
          </p:cNvSpPr>
          <p:nvPr>
            <p:ph sz="half" idx="2"/>
          </p:nvPr>
        </p:nvSpPr>
        <p:spPr/>
        <p:txBody>
          <a:bodyPr/>
          <a:lstStyle/>
          <a:p>
            <a:r>
              <a:rPr lang="en-GB" dirty="0" smtClean="0"/>
              <a:t>Major issue #2</a:t>
            </a:r>
          </a:p>
          <a:p>
            <a:pPr lvl="1"/>
            <a:r>
              <a:rPr lang="en-GB" dirty="0" smtClean="0"/>
              <a:t>Operations policy “</a:t>
            </a:r>
            <a:r>
              <a:rPr lang="en-GB" i="1" dirty="0" smtClean="0"/>
              <a:t>reads </a:t>
            </a:r>
            <a:r>
              <a:rPr lang="en-GB" i="1" dirty="0"/>
              <a:t>like a </a:t>
            </a:r>
            <a:r>
              <a:rPr lang="en-GB" i="1" dirty="0" smtClean="0"/>
              <a:t>contract</a:t>
            </a:r>
            <a:r>
              <a:rPr lang="en-GB" dirty="0" smtClean="0"/>
              <a:t>” rather than a policy</a:t>
            </a:r>
          </a:p>
          <a:p>
            <a:pPr lvl="1"/>
            <a:r>
              <a:rPr lang="en-GB" dirty="0" smtClean="0"/>
              <a:t>“</a:t>
            </a:r>
            <a:r>
              <a:rPr lang="en-GB" dirty="0"/>
              <a:t>Indemnity belongs in a contract not in a </a:t>
            </a:r>
            <a:r>
              <a:rPr lang="en-GB" dirty="0" smtClean="0"/>
              <a:t>policy”</a:t>
            </a:r>
          </a:p>
          <a:p>
            <a:pPr lvl="1"/>
            <a:r>
              <a:rPr lang="en-GB" dirty="0" smtClean="0"/>
              <a:t>Answers</a:t>
            </a:r>
          </a:p>
          <a:p>
            <a:pPr lvl="2"/>
            <a:r>
              <a:rPr lang="en-GB" dirty="0" smtClean="0"/>
              <a:t>Added more explanation of aims (Introductions)</a:t>
            </a:r>
          </a:p>
          <a:p>
            <a:pPr lvl="2"/>
            <a:r>
              <a:rPr lang="en-GB" dirty="0" smtClean="0"/>
              <a:t>Added more to the indemnity paragraph</a:t>
            </a:r>
          </a:p>
          <a:p>
            <a:pPr lvl="3"/>
            <a:r>
              <a:rPr lang="en-GB" dirty="0" smtClean="0"/>
              <a:t>Including “</a:t>
            </a:r>
            <a:r>
              <a:rPr lang="en-GB" i="1" dirty="0"/>
              <a:t>Without prejudice to provisions set forth in more specific agreements</a:t>
            </a:r>
            <a:r>
              <a:rPr lang="en-GB" i="1" dirty="0" smtClean="0"/>
              <a:t>,…”   </a:t>
            </a:r>
            <a:r>
              <a:rPr lang="en-GB" dirty="0" smtClean="0"/>
              <a:t>and</a:t>
            </a:r>
          </a:p>
          <a:p>
            <a:pPr lvl="3"/>
            <a:r>
              <a:rPr lang="en-GB" i="1" dirty="0" smtClean="0"/>
              <a:t>“</a:t>
            </a:r>
            <a:r>
              <a:rPr lang="en-GB" i="1" dirty="0"/>
              <a:t>not to be used for any purpose which creates the possibility of personal injury, material loss, or the design of safety-critical products and clinical decision support, if they fail or </a:t>
            </a:r>
            <a:r>
              <a:rPr lang="en-GB" i="1" dirty="0" smtClean="0"/>
              <a:t>malfunction”</a:t>
            </a:r>
            <a:endParaRPr lang="en-GB" dirty="0"/>
          </a:p>
        </p:txBody>
      </p:sp>
    </p:spTree>
    <p:extLst>
      <p:ext uri="{BB962C8B-B14F-4D97-AF65-F5344CB8AC3E}">
        <p14:creationId xmlns:p14="http://schemas.microsoft.com/office/powerpoint/2010/main" val="97575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EGI Engage powerpoint presentation v3">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2.xml><?xml version="1.0" encoding="utf-8"?>
<a:theme xmlns:a="http://schemas.openxmlformats.org/drawingml/2006/main" name="EGI Powerpoint Presentation (body)">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EGI Powerpoint Presentation (clos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356</TotalTime>
  <Words>437</Words>
  <Application>Microsoft Office PowerPoint</Application>
  <PresentationFormat>On-screen Show (4:3)</PresentationFormat>
  <Paragraphs>77</Paragraphs>
  <Slides>11</Slides>
  <Notes>1</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EGI Engage powerpoint presentation v3</vt:lpstr>
      <vt:lpstr>EGI Powerpoint Presentation (body)</vt:lpstr>
      <vt:lpstr>EGI Powerpoint Presentation (closing)</vt:lpstr>
      <vt:lpstr>Update on the Community Security Policies</vt:lpstr>
      <vt:lpstr>EGI security policies</vt:lpstr>
      <vt:lpstr>Joint Activity</vt:lpstr>
      <vt:lpstr>Old policy</vt:lpstr>
      <vt:lpstr>New Policy</vt:lpstr>
      <vt:lpstr>Community Operations Security Policy</vt:lpstr>
      <vt:lpstr>Community Membership Management Policy</vt:lpstr>
      <vt:lpstr>SPG/AARC2 NA3 meeting 10 Oct 2017</vt:lpstr>
      <vt:lpstr>Review of feedback (2)</vt:lpstr>
      <vt:lpstr>Next steps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Malgorzata Krakowian</dc:creator>
  <cp:lastModifiedBy>David Kelsey</cp:lastModifiedBy>
  <cp:revision>76</cp:revision>
  <dcterms:created xsi:type="dcterms:W3CDTF">2015-05-07T09:24:15Z</dcterms:created>
  <dcterms:modified xsi:type="dcterms:W3CDTF">2017-11-01T18:25:52Z</dcterms:modified>
</cp:coreProperties>
</file>