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13"/>
  </p:notesMasterIdLst>
  <p:handoutMasterIdLst>
    <p:handoutMasterId r:id="rId14"/>
  </p:handoutMasterIdLst>
  <p:sldIdLst>
    <p:sldId id="280" r:id="rId4"/>
    <p:sldId id="289" r:id="rId5"/>
    <p:sldId id="290" r:id="rId6"/>
    <p:sldId id="295" r:id="rId7"/>
    <p:sldId id="296" r:id="rId8"/>
    <p:sldId id="291" r:id="rId9"/>
    <p:sldId id="297" r:id="rId10"/>
    <p:sldId id="293" r:id="rId11"/>
    <p:sldId id="284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B0"/>
    <a:srgbClr val="4F85C3"/>
    <a:srgbClr val="6C9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302" autoAdjust="0"/>
    <p:restoredTop sz="96208" autoAdjust="0"/>
  </p:normalViewPr>
  <p:slideViewPr>
    <p:cSldViewPr showGuides="1">
      <p:cViewPr varScale="1">
        <p:scale>
          <a:sx n="88" d="100"/>
          <a:sy n="88" d="100"/>
        </p:scale>
        <p:origin x="-98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t>14/12/17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t>14/12/17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1942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89296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03142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91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73597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54679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25642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84213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3682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A3AF67-1767-1E49-B489-27149A21F324}" type="datetimeFigureOut">
              <a:rPr lang="en-US" smtClean="0"/>
              <a:t>14/12/17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9B9D7D4-D926-C14F-B11E-D6CF7378B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058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hyperlink" Target="http://creativecommons.org/licenses/by/4.0/" TargetMode="External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5" Type="http://schemas.openxmlformats.org/officeDocument/2006/relationships/theme" Target="../theme/theme2.xml"/><Relationship Id="rId6" Type="http://schemas.openxmlformats.org/officeDocument/2006/relationships/image" Target="../media/image3.png"/><Relationship Id="rId7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hyperlink" Target="http://creativecommons.org/licenses/by/4.0/" TargetMode="External"/><Relationship Id="rId1" Type="http://schemas.openxmlformats.org/officeDocument/2006/relationships/slideLayout" Target="../slideLayouts/slideLayout6.xml"/><Relationship Id="rId2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8" name="Tekstvak 10"/>
          <p:cNvSpPr txBox="1"/>
          <p:nvPr/>
        </p:nvSpPr>
        <p:spPr>
          <a:xfrm>
            <a:off x="1551095" y="6381328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EGI.eu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5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‹#›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1030139" cy="993566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48251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r>
              <a:rPr lang="en-GB" smtClean="0"/>
              <a:t>Insert footer here</a:t>
            </a:r>
            <a:endParaRPr lang="en-GB" dirty="0"/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83F7A1C-40F7-5F43-85CD-9B50E60F16AA}" type="datetime1">
              <a:rPr lang="en-US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14/12/17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  <p:sldLayoutId id="2147483688" r:id="rId4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sp>
        <p:nvSpPr>
          <p:cNvPr id="8" name="Tekstvak 10"/>
          <p:cNvSpPr txBox="1"/>
          <p:nvPr/>
        </p:nvSpPr>
        <p:spPr>
          <a:xfrm>
            <a:off x="1551095" y="6381328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EGI.eu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5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indico.egi.eu/indico/event/3539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documents.egi.eu/secure/ShowDocument?docid=3145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accounting-devel.egi.eu/storage.php" TargetMode="External"/><Relationship Id="rId4" Type="http://schemas.openxmlformats.org/officeDocument/2006/relationships/hyperlink" Target="https://wiki.egi.eu/wiki/Agenda-2017-12-11%23Storage_accounting_deployment" TargetMode="External"/><Relationship Id="rId5" Type="http://schemas.openxmlformats.org/officeDocument/2006/relationships/hyperlink" Target="https://wiki.egi.eu/wiki/Storage_accounting_deployment" TargetMode="Externa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indico.egi.eu/indico/event/3548/overview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go.egi.eu/EOSC-hub-doa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OMB December 2017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Matthew Viljoen – EGI Foundation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804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547664" y="130622"/>
            <a:ext cx="7344816" cy="850106"/>
          </a:xfrm>
        </p:spPr>
        <p:txBody>
          <a:bodyPr/>
          <a:lstStyle/>
          <a:p>
            <a:r>
              <a:rPr lang="en-GB" dirty="0" smtClean="0"/>
              <a:t>Agenda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  <p:pic>
        <p:nvPicPr>
          <p:cNvPr id="2" name="Picture 1" descr="Screen Shot 2017-12-14 at 08.35.16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694470"/>
            <a:ext cx="6196876" cy="5614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2579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Jupyter</a:t>
            </a:r>
            <a:r>
              <a:rPr lang="en-US" dirty="0" smtClean="0"/>
              <a:t> and Galaxy </a:t>
            </a:r>
            <a:r>
              <a:rPr lang="en-US" dirty="0" err="1" smtClean="0"/>
              <a:t>aaS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Aim: offer popular science apps/tools as a service via the EGI Marketplace:</a:t>
            </a:r>
          </a:p>
          <a:p>
            <a:pPr lvl="1"/>
            <a:r>
              <a:rPr lang="en-US" dirty="0" err="1" smtClean="0"/>
              <a:t>Jupyter</a:t>
            </a:r>
            <a:r>
              <a:rPr lang="en-US" dirty="0"/>
              <a:t> </a:t>
            </a:r>
            <a:r>
              <a:rPr lang="en-US" dirty="0" smtClean="0"/>
              <a:t>and Galaxy, as a service</a:t>
            </a:r>
          </a:p>
          <a:p>
            <a:r>
              <a:rPr lang="en-US" dirty="0" smtClean="0"/>
              <a:t>Both now deployed at CESGA</a:t>
            </a:r>
          </a:p>
          <a:p>
            <a:pPr lvl="1"/>
            <a:r>
              <a:rPr lang="en-US" dirty="0" smtClean="0"/>
              <a:t>check-in compatibility, create personal notebooks (</a:t>
            </a:r>
            <a:r>
              <a:rPr lang="en-US" dirty="0" err="1" smtClean="0"/>
              <a:t>Jupyter</a:t>
            </a:r>
            <a:r>
              <a:rPr lang="en-US" dirty="0" smtClean="0"/>
              <a:t>),</a:t>
            </a:r>
            <a:r>
              <a:rPr lang="en-GB" dirty="0" smtClean="0"/>
              <a:t> interactive environment support (Galaxy)</a:t>
            </a:r>
          </a:p>
          <a:p>
            <a:r>
              <a:rPr lang="en-GB" dirty="0" smtClean="0"/>
              <a:t>Working on moving from alpha to beta</a:t>
            </a:r>
          </a:p>
          <a:p>
            <a:pPr lvl="1"/>
            <a:r>
              <a:rPr lang="en-US" dirty="0" smtClean="0"/>
              <a:t>monitoring, accounting etc.</a:t>
            </a:r>
          </a:p>
          <a:p>
            <a:r>
              <a:rPr lang="en-US" dirty="0" smtClean="0"/>
              <a:t>Interested in hosting a future service, or testing?</a:t>
            </a:r>
          </a:p>
          <a:p>
            <a:pPr lvl="1"/>
            <a:r>
              <a:rPr lang="en-US" dirty="0" smtClean="0"/>
              <a:t>see </a:t>
            </a:r>
            <a:r>
              <a:rPr lang="en-US" smtClean="0"/>
              <a:t>NILS presentation: </a:t>
            </a:r>
            <a:r>
              <a:rPr lang="en-US" dirty="0">
                <a:hlinkClick r:id="rId3"/>
              </a:rPr>
              <a:t>https://indico.egi.eu/indico/event/3539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6552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Strategy </a:t>
            </a:r>
            <a:r>
              <a:rPr lang="en-US" dirty="0"/>
              <a:t>and Vulnerability Issue Handling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i="1" dirty="0"/>
              <a:t>EGI SVG Strategy and Vulnerability Issue </a:t>
            </a:r>
            <a:r>
              <a:rPr lang="en-US" i="1" dirty="0" smtClean="0"/>
              <a:t>Handling </a:t>
            </a:r>
            <a:r>
              <a:rPr lang="en-US" dirty="0" smtClean="0"/>
              <a:t>procedure has been presented during the July OMB</a:t>
            </a:r>
          </a:p>
          <a:p>
            <a:pPr lvl="1"/>
            <a:r>
              <a:rPr lang="en-US" dirty="0" smtClean="0">
                <a:hlinkClick r:id="rId3"/>
              </a:rPr>
              <a:t>Document: https</a:t>
            </a:r>
            <a:r>
              <a:rPr lang="en-US" dirty="0">
                <a:hlinkClick r:id="rId3"/>
              </a:rPr>
              <a:t>://documents.egi.eu/secure/ShowDocument?docid=3145  </a:t>
            </a:r>
            <a:endParaRPr lang="en-US" dirty="0" smtClean="0"/>
          </a:p>
          <a:p>
            <a:r>
              <a:rPr lang="en-US" dirty="0" smtClean="0"/>
              <a:t>New version final and old version now deprecated.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6971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Storage accounting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Development instance of accounting portal shows the sites publishing accounting data:</a:t>
            </a:r>
          </a:p>
          <a:p>
            <a:pPr lvl="1"/>
            <a:r>
              <a:rPr lang="en-US" dirty="0">
                <a:hlinkClick r:id="rId3"/>
              </a:rPr>
              <a:t>http://accounting-devel.egi.eu/</a:t>
            </a:r>
            <a:r>
              <a:rPr lang="en-US" dirty="0" smtClean="0">
                <a:hlinkClick r:id="rId3"/>
              </a:rPr>
              <a:t>storage.php</a:t>
            </a:r>
            <a:endParaRPr lang="en-US" dirty="0" smtClean="0"/>
          </a:p>
          <a:p>
            <a:r>
              <a:rPr lang="en-US" dirty="0" smtClean="0"/>
              <a:t>Now only 39 sites not publishing</a:t>
            </a:r>
          </a:p>
          <a:p>
            <a:r>
              <a:rPr lang="en-US" dirty="0" smtClean="0"/>
              <a:t>Two configuration issues uncovered during rollout</a:t>
            </a:r>
          </a:p>
          <a:p>
            <a:pPr lvl="1"/>
            <a:r>
              <a:rPr lang="en-US" sz="1600" dirty="0">
                <a:hlinkClick r:id="rId4"/>
              </a:rPr>
              <a:t>https://wiki.egi.eu/wiki/Agenda-2017-12-11#</a:t>
            </a:r>
            <a:r>
              <a:rPr lang="en-US" sz="1600" dirty="0" smtClean="0">
                <a:hlinkClick r:id="rId4"/>
              </a:rPr>
              <a:t>Storage_accounting_deployment</a:t>
            </a:r>
            <a:endParaRPr lang="en-US" sz="1600" dirty="0" smtClean="0"/>
          </a:p>
          <a:p>
            <a:r>
              <a:rPr lang="en-US" dirty="0" smtClean="0"/>
              <a:t>Current status here:</a:t>
            </a:r>
          </a:p>
          <a:p>
            <a:pPr lvl="1"/>
            <a:r>
              <a:rPr lang="en-US" sz="2000" dirty="0" smtClean="0">
                <a:hlinkClick r:id="rId5"/>
              </a:rPr>
              <a:t>https</a:t>
            </a:r>
            <a:r>
              <a:rPr lang="en-US" sz="2000" dirty="0">
                <a:hlinkClick r:id="rId5"/>
              </a:rPr>
              <a:t>://wiki.egi.eu/wiki/</a:t>
            </a:r>
            <a:r>
              <a:rPr lang="en-US" sz="2000" dirty="0" smtClean="0">
                <a:hlinkClick r:id="rId5"/>
              </a:rPr>
              <a:t>Storage_accounting_deployment</a:t>
            </a:r>
            <a:endParaRPr lang="en-US" sz="2000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6720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EOSC-hub Kickoff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Kickoff meeting with WP managers, task managers and invited experts 8-12 Jan ‘18</a:t>
            </a:r>
          </a:p>
          <a:p>
            <a:pPr lvl="1"/>
            <a:r>
              <a:rPr lang="en-US" dirty="0">
                <a:hlinkClick r:id="rId3"/>
              </a:rPr>
              <a:t>https://indico.egi.eu/indico/event/3548/overview</a:t>
            </a:r>
            <a:endParaRPr lang="en-US" dirty="0"/>
          </a:p>
          <a:p>
            <a:r>
              <a:rPr lang="en-US" dirty="0" smtClean="0"/>
              <a:t>AHM possibly during February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4133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EOSC-hub WPs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16506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WP1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-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Project Management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&amp; Coordination,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Yannick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Legre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	T1.3 </a:t>
            </a:r>
            <a:r>
              <a:rPr lang="en-US" sz="3300" dirty="0">
                <a:solidFill>
                  <a:schemeClr val="bg1">
                    <a:lumMod val="50000"/>
                  </a:schemeClr>
                </a:solidFill>
              </a:rPr>
              <a:t>Risk &amp; Quality Management, Service Management System &amp; Continual Improvement, </a:t>
            </a:r>
            <a:r>
              <a:rPr lang="en-US" sz="3300" dirty="0" err="1">
                <a:solidFill>
                  <a:schemeClr val="bg1">
                    <a:lumMod val="50000"/>
                  </a:schemeClr>
                </a:solidFill>
              </a:rPr>
              <a:t>Malgorzata</a:t>
            </a:r>
            <a:r>
              <a:rPr lang="en-US" sz="33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3300" dirty="0" err="1">
                <a:solidFill>
                  <a:schemeClr val="bg1">
                    <a:lumMod val="50000"/>
                  </a:schemeClr>
                </a:solidFill>
              </a:rPr>
              <a:t>Krakowian</a:t>
            </a:r>
            <a:endParaRPr lang="en-US" sz="33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sz="30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</a:pPr>
            <a:r>
              <a:rPr lang="en-US" sz="3800" dirty="0" smtClean="0">
                <a:solidFill>
                  <a:schemeClr val="bg1">
                    <a:lumMod val="50000"/>
                  </a:schemeClr>
                </a:solidFill>
              </a:rPr>
              <a:t>Service  Planning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WP2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- Strategy &amp; Business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Development,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Jarjut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Andler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WP3 - Innovation Management &amp;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Engagement, Sara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Garavelli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WP12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- Business Models &amp; Procurement,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Sergio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Andreozzi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sz="38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3800" dirty="0" smtClean="0"/>
              <a:t>Service Integration, Management </a:t>
            </a:r>
            <a:r>
              <a:rPr lang="en-US" sz="3800" dirty="0"/>
              <a:t>&amp; </a:t>
            </a:r>
            <a:r>
              <a:rPr lang="en-US" sz="3800" dirty="0" smtClean="0"/>
              <a:t>Delivery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 </a:t>
            </a:r>
            <a:r>
              <a:rPr lang="en-US" dirty="0" smtClean="0">
                <a:solidFill>
                  <a:srgbClr val="000000"/>
                </a:solidFill>
              </a:rPr>
              <a:t> WP4 - Federated Service Management , Matthew Viljoen</a:t>
            </a:r>
          </a:p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dirty="0"/>
              <a:t>WP10 - </a:t>
            </a:r>
            <a:r>
              <a:rPr lang="en-US" dirty="0" smtClean="0"/>
              <a:t>Technical Coordination. </a:t>
            </a:r>
            <a:r>
              <a:rPr lang="en-US" dirty="0"/>
              <a:t>Giacinto Donvito</a:t>
            </a:r>
          </a:p>
          <a:p>
            <a:pPr marL="0" indent="0">
              <a:buNone/>
            </a:pPr>
            <a:r>
              <a:rPr lang="en-US" dirty="0"/>
              <a:t>   WP5 - </a:t>
            </a:r>
            <a:r>
              <a:rPr lang="en-US" dirty="0" smtClean="0"/>
              <a:t>Federation </a:t>
            </a:r>
            <a:r>
              <a:rPr lang="en-US" dirty="0"/>
              <a:t>&amp; </a:t>
            </a:r>
            <a:r>
              <a:rPr lang="en-US" dirty="0" smtClean="0"/>
              <a:t>Collaborative Services, </a:t>
            </a:r>
            <a:r>
              <a:rPr lang="en-US" dirty="0"/>
              <a:t>Paul Weber</a:t>
            </a:r>
          </a:p>
          <a:p>
            <a:pPr marL="0" indent="0">
              <a:buNone/>
            </a:pPr>
            <a:r>
              <a:rPr lang="en-US" dirty="0"/>
              <a:t>   WP6 - Common </a:t>
            </a:r>
            <a:r>
              <a:rPr lang="en-US" dirty="0" smtClean="0"/>
              <a:t>Services, </a:t>
            </a:r>
            <a:r>
              <a:rPr lang="en-US" dirty="0"/>
              <a:t>Johannes </a:t>
            </a:r>
            <a:r>
              <a:rPr lang="en-US" dirty="0" err="1"/>
              <a:t>Reetz</a:t>
            </a: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   WP7 - </a:t>
            </a:r>
            <a:r>
              <a:rPr lang="en-US" dirty="0" smtClean="0">
                <a:solidFill>
                  <a:srgbClr val="000000"/>
                </a:solidFill>
              </a:rPr>
              <a:t>Thematic Services, </a:t>
            </a:r>
            <a:r>
              <a:rPr lang="en-US" dirty="0">
                <a:solidFill>
                  <a:srgbClr val="000000"/>
                </a:solidFill>
              </a:rPr>
              <a:t>Claudio </a:t>
            </a:r>
            <a:r>
              <a:rPr lang="en-US" dirty="0" err="1">
                <a:solidFill>
                  <a:srgbClr val="000000"/>
                </a:solidFill>
              </a:rPr>
              <a:t>Cacciari</a:t>
            </a:r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   WP13 - Access Provisioning, </a:t>
            </a:r>
            <a:r>
              <a:rPr lang="en-US" dirty="0" err="1" smtClean="0">
                <a:solidFill>
                  <a:srgbClr val="000000"/>
                </a:solidFill>
              </a:rPr>
              <a:t>Malgorzata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Krakowian</a:t>
            </a:r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bg1">
                    <a:lumMod val="50000"/>
                  </a:schemeClr>
                </a:solidFill>
              </a:rPr>
              <a:t>Service </a:t>
            </a:r>
            <a:r>
              <a:rPr lang="en-US" sz="4000" dirty="0">
                <a:solidFill>
                  <a:schemeClr val="bg1">
                    <a:lumMod val="50000"/>
                  </a:schemeClr>
                </a:solidFill>
              </a:rPr>
              <a:t>Adoption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  WP11 - Training,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Giuseppe La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Rocca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  WP8 - Competence Centres,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Gergely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Sipos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  WP9 - Joint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Digital Innovation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Hub,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Sy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Holsinger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sz="5000" dirty="0"/>
          </a:p>
        </p:txBody>
      </p:sp>
      <p:sp>
        <p:nvSpPr>
          <p:cNvPr id="4" name="TextBox 3"/>
          <p:cNvSpPr txBox="1"/>
          <p:nvPr/>
        </p:nvSpPr>
        <p:spPr>
          <a:xfrm>
            <a:off x="1117600" y="5997805"/>
            <a:ext cx="49915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Latest </a:t>
            </a:r>
            <a:r>
              <a:rPr lang="en-US" dirty="0" err="1" smtClean="0"/>
              <a:t>DoA</a:t>
            </a:r>
            <a:r>
              <a:rPr lang="en-US" dirty="0" smtClean="0"/>
              <a:t> and GA: </a:t>
            </a:r>
            <a:r>
              <a:rPr lang="en-US" dirty="0" smtClean="0">
                <a:hlinkClick r:id="rId3"/>
              </a:rPr>
              <a:t>http://go.egi.eu/EOSC-hub-doa</a:t>
            </a:r>
            <a:endParaRPr lang="en-US" dirty="0" smtClean="0"/>
          </a:p>
          <a:p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917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January OMB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smtClean="0"/>
              <a:t>Next OMB </a:t>
            </a:r>
            <a:r>
              <a:rPr lang="en-US" dirty="0" smtClean="0"/>
              <a:t>on </a:t>
            </a:r>
            <a:r>
              <a:rPr lang="en-US" dirty="0" smtClean="0"/>
              <a:t>Jan </a:t>
            </a:r>
            <a:r>
              <a:rPr lang="en-US" smtClean="0"/>
              <a:t>18</a:t>
            </a:r>
            <a:r>
              <a:rPr lang="en-US" baseline="30000" smtClean="0"/>
              <a:t>th </a:t>
            </a:r>
            <a:r>
              <a:rPr lang="en-US" smtClean="0"/>
              <a:t>(</a:t>
            </a:r>
            <a:r>
              <a:rPr lang="en-US"/>
              <a:t>o</a:t>
            </a:r>
            <a:r>
              <a:rPr lang="en-US" smtClean="0"/>
              <a:t>r </a:t>
            </a:r>
            <a:r>
              <a:rPr lang="en-US" dirty="0" smtClean="0"/>
              <a:t>Feb 1</a:t>
            </a:r>
            <a:r>
              <a:rPr lang="en-US" baseline="30000" dirty="0" smtClean="0"/>
              <a:t>st</a:t>
            </a:r>
            <a:r>
              <a:rPr lang="en-US" dirty="0" smtClean="0"/>
              <a:t> ?) at 10am </a:t>
            </a:r>
            <a:r>
              <a:rPr lang="en-US" dirty="0"/>
              <a:t>CET</a:t>
            </a:r>
            <a:r>
              <a:rPr lang="en-US" baseline="30000" dirty="0" smtClean="0"/>
              <a:t> </a:t>
            </a:r>
            <a:r>
              <a:rPr lang="en-US" dirty="0" smtClean="0"/>
              <a:t> </a:t>
            </a:r>
          </a:p>
          <a:p>
            <a:pPr marL="457200" lvl="1" indent="0">
              <a:buNone/>
            </a:pPr>
            <a:r>
              <a:rPr lang="en-US" dirty="0" smtClean="0"/>
              <a:t>		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2136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1550443"/>
      </p:ext>
    </p:extLst>
  </p:cSld>
  <p:clrMapOvr>
    <a:masterClrMapping/>
  </p:clrMapOvr>
</p:sld>
</file>

<file path=ppt/theme/theme1.xml><?xml version="1.0" encoding="utf-8"?>
<a:theme xmlns:a="http://schemas.openxmlformats.org/drawingml/2006/main" name="EGI.eu template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EGI.eu template.potx</Template>
  <TotalTime>1281</TotalTime>
  <Words>309</Words>
  <Application>Microsoft Macintosh PowerPoint</Application>
  <PresentationFormat>On-screen Show (4:3)</PresentationFormat>
  <Paragraphs>71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EGI.eu template</vt:lpstr>
      <vt:lpstr>EGI Powerpoint Presentation (body)</vt:lpstr>
      <vt:lpstr>EGI Powerpoint Presentation (closing)</vt:lpstr>
      <vt:lpstr>OMB December 2017</vt:lpstr>
      <vt:lpstr>Agenda</vt:lpstr>
      <vt:lpstr>Jupyter and Galaxy aaS</vt:lpstr>
      <vt:lpstr>Strategy and Vulnerability Issue Handling </vt:lpstr>
      <vt:lpstr>Storage accounting</vt:lpstr>
      <vt:lpstr>EOSC-hub Kickoff</vt:lpstr>
      <vt:lpstr>EOSC-hub WPs overview</vt:lpstr>
      <vt:lpstr>January OMB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Malgorzata Krakowian</dc:creator>
  <cp:lastModifiedBy>Matthew Viljoen</cp:lastModifiedBy>
  <cp:revision>30</cp:revision>
  <cp:lastPrinted>2017-12-14T07:42:05Z</cp:lastPrinted>
  <dcterms:created xsi:type="dcterms:W3CDTF">2015-05-07T09:44:43Z</dcterms:created>
  <dcterms:modified xsi:type="dcterms:W3CDTF">2017-12-14T08:46:58Z</dcterms:modified>
</cp:coreProperties>
</file>