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89" r:id="rId5"/>
    <p:sldId id="294" r:id="rId6"/>
    <p:sldId id="290" r:id="rId7"/>
    <p:sldId id="291" r:id="rId8"/>
    <p:sldId id="293" r:id="rId9"/>
    <p:sldId id="292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88" d="100"/>
          <a:sy n="88" d="100"/>
        </p:scale>
        <p:origin x="-4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13/12/17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13/12/17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13/12/17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hyperlink" Target="https://github.com/globus/globus-toolkit/blob/globus_6_branch/support-changes.m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opensciencegrid.github.io/technology/policy/globus-toolkit/" TargetMode="External"/><Relationship Id="rId3" Type="http://schemas.openxmlformats.org/officeDocument/2006/relationships/hyperlink" Target="https://indico.cern.ch/event/60991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event/3482/" TargetMode="External"/><Relationship Id="rId3" Type="http://schemas.openxmlformats.org/officeDocument/2006/relationships/hyperlink" Target="https://wiki.egi.eu/wiki/GT-EOS:Globus-Toolkit_EOS%23Globus_Toolkit_-_End_of_Support_Announceme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mailman.egi.eu/mailman/listinfo/gt-eo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gridcf/gct" TargetMode="External"/><Relationship Id="rId3" Type="http://schemas.openxmlformats.org/officeDocument/2006/relationships/hyperlink" Target="https://github.com/ncsa/myprox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Globus Toolkit </a:t>
            </a:r>
            <a:r>
              <a:rPr lang="mr-IN" dirty="0" smtClean="0"/>
              <a:t>–</a:t>
            </a:r>
            <a:r>
              <a:rPr lang="en-GB" dirty="0" smtClean="0"/>
              <a:t> End of Support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Viljoen – </a:t>
            </a:r>
            <a:r>
              <a:rPr lang="en-GB" dirty="0" smtClean="0"/>
              <a:t>EGI Foundation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850106"/>
          </a:xfrm>
        </p:spPr>
        <p:txBody>
          <a:bodyPr>
            <a:normAutofit/>
          </a:bodyPr>
          <a:lstStyle/>
          <a:p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smtClean="0"/>
              <a:t>announcement and timeline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2"/>
          </p:nvPr>
        </p:nvSpPr>
        <p:spPr>
          <a:xfrm>
            <a:off x="827584" y="1052736"/>
            <a:ext cx="4752528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Open source toolkit for building grids.  At the heart of multiple services, protocols and interfaces</a:t>
            </a:r>
            <a:endParaRPr lang="en-US" dirty="0"/>
          </a:p>
        </p:txBody>
      </p:sp>
      <p:pic>
        <p:nvPicPr>
          <p:cNvPr id="4" name="Picture 3" descr="globus_toolkit_300x16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488" y="980728"/>
            <a:ext cx="3810000" cy="203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3068960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Segoe UI" pitchFamily="34" charset="0"/>
                <a:cs typeface="Segoe UI" pitchFamily="34" charset="0"/>
              </a:rPr>
              <a:t>25 May </a:t>
            </a:r>
            <a:r>
              <a:rPr lang="en-US" sz="2000" i="1" dirty="0">
                <a:latin typeface="Segoe UI" pitchFamily="34" charset="0"/>
                <a:cs typeface="Segoe UI" pitchFamily="34" charset="0"/>
              </a:rPr>
              <a:t>2017:</a:t>
            </a:r>
            <a:r>
              <a:rPr lang="en-US" sz="20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>
                <a:latin typeface="Segoe UI" pitchFamily="34" charset="0"/>
                <a:cs typeface="Segoe UI" pitchFamily="34" charset="0"/>
              </a:rPr>
              <a:t>Support for </a:t>
            </a:r>
            <a:r>
              <a:rPr lang="en-US" sz="2000" b="1" i="1" dirty="0">
                <a:latin typeface="Segoe UI" pitchFamily="34" charset="0"/>
                <a:cs typeface="Segoe UI" pitchFamily="34" charset="0"/>
              </a:rPr>
              <a:t>open source </a:t>
            </a:r>
            <a:r>
              <a:rPr lang="en-US" sz="2000" b="1" dirty="0">
                <a:latin typeface="Segoe UI" pitchFamily="34" charset="0"/>
                <a:cs typeface="Segoe UI" pitchFamily="34" charset="0"/>
              </a:rPr>
              <a:t>Globus Toolkit will end as of January 2018  </a:t>
            </a:r>
            <a:r>
              <a:rPr lang="en-US" sz="2000" dirty="0" smtClean="0">
                <a:latin typeface="Segoe UI" pitchFamily="34" charset="0"/>
                <a:cs typeface="Segoe UI" pitchFamily="34" charset="0"/>
              </a:rPr>
              <a:t>(Globus cloud service, Globus Connect unaffected)</a:t>
            </a:r>
          </a:p>
          <a:p>
            <a:r>
              <a:rPr lang="en-US" sz="1600" dirty="0">
                <a:latin typeface="Segoe UI" pitchFamily="34" charset="0"/>
                <a:cs typeface="Segoe UI" pitchFamily="34" charset="0"/>
                <a:hlinkClick r:id="rId3"/>
              </a:rPr>
              <a:t>https://github.com/globus/globus-toolkit/blob/globus_6_branch/support-</a:t>
            </a:r>
            <a:r>
              <a:rPr lang="en-US" sz="1600" dirty="0" smtClean="0">
                <a:latin typeface="Segoe UI" pitchFamily="34" charset="0"/>
                <a:cs typeface="Segoe UI" pitchFamily="34" charset="0"/>
                <a:hlinkClick r:id="rId3"/>
              </a:rPr>
              <a:t>changes.md</a:t>
            </a:r>
            <a:endParaRPr lang="en-US" sz="1600" dirty="0" smtClean="0">
              <a:latin typeface="Segoe UI" pitchFamily="34" charset="0"/>
              <a:cs typeface="Segoe UI" pitchFamily="34" charset="0"/>
            </a:endParaRPr>
          </a:p>
          <a:p>
            <a:endParaRPr lang="en-US" sz="2800" dirty="0" smtClean="0">
              <a:latin typeface="Segoe UI" pitchFamily="34" charset="0"/>
              <a:cs typeface="Segoe UI" pitchFamily="34" charset="0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437112"/>
            <a:ext cx="74724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Timeline</a:t>
            </a:r>
            <a:endParaRPr lang="en-US" sz="2000" b="1" dirty="0" smtClean="0"/>
          </a:p>
          <a:p>
            <a:r>
              <a:rPr lang="en-US" sz="2000" dirty="0" smtClean="0"/>
              <a:t>Jan 2018 </a:t>
            </a:r>
            <a:r>
              <a:rPr lang="mr-IN" sz="2000" dirty="0" smtClean="0"/>
              <a:t>–</a:t>
            </a:r>
            <a:r>
              <a:rPr lang="en-US" sz="2000" dirty="0" smtClean="0"/>
              <a:t> open source GT support ceases</a:t>
            </a:r>
          </a:p>
          <a:p>
            <a:r>
              <a:rPr lang="en-US" sz="2000" dirty="0" smtClean="0"/>
              <a:t>Dec 2018 </a:t>
            </a:r>
            <a:r>
              <a:rPr lang="mr-IN" sz="2000" dirty="0" smtClean="0"/>
              <a:t>–</a:t>
            </a:r>
            <a:r>
              <a:rPr lang="en-US" sz="2000" dirty="0"/>
              <a:t>open source </a:t>
            </a:r>
            <a:r>
              <a:rPr lang="en-US" sz="2000" dirty="0" smtClean="0"/>
              <a:t>GT maintenance ceases (</a:t>
            </a:r>
            <a:r>
              <a:rPr lang="en-US" sz="2000" dirty="0" err="1" smtClean="0"/>
              <a:t>inc.</a:t>
            </a:r>
            <a:r>
              <a:rPr lang="en-US" sz="2000" dirty="0" smtClean="0"/>
              <a:t> security patches)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Key stakeholders’ position	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2"/>
          </p:nvPr>
        </p:nvSpPr>
        <p:spPr>
          <a:xfrm>
            <a:off x="827584" y="1052736"/>
            <a:ext cx="7704856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OSG</a:t>
            </a:r>
          </a:p>
          <a:p>
            <a:pPr marL="0" indent="0">
              <a:buNone/>
            </a:pPr>
            <a:r>
              <a:rPr lang="en-GB" sz="2400" i="1" dirty="0" smtClean="0"/>
              <a:t>6 June 2017 </a:t>
            </a:r>
            <a:r>
              <a:rPr lang="en-GB" sz="2400" dirty="0" smtClean="0"/>
              <a:t>“OSG </a:t>
            </a:r>
            <a:r>
              <a:rPr lang="en-GB" sz="2400" dirty="0"/>
              <a:t>support for the Globus Toolkit (e.g., </a:t>
            </a:r>
            <a:r>
              <a:rPr lang="en-GB" sz="2400" dirty="0" err="1"/>
              <a:t>GridFTP</a:t>
            </a:r>
            <a:r>
              <a:rPr lang="en-GB" sz="2400" dirty="0"/>
              <a:t> and GSI) will continue for as long as stakeholders need it. Period</a:t>
            </a:r>
            <a:r>
              <a:rPr lang="en-GB" sz="2400" dirty="0" smtClean="0"/>
              <a:t>.”</a:t>
            </a:r>
            <a:endParaRPr lang="en-GB" sz="2400" dirty="0" smtClean="0"/>
          </a:p>
          <a:p>
            <a:pPr marL="0" indent="0">
              <a:buNone/>
            </a:pP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://opensciencegrid.github.io/technology/policy/globus-toolkit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CERN</a:t>
            </a:r>
          </a:p>
          <a:p>
            <a:pPr marL="0" indent="0">
              <a:buNone/>
            </a:pPr>
            <a:r>
              <a:rPr lang="en-US" sz="2400" i="1" dirty="0" smtClean="0"/>
              <a:t>12 July 2017 WLCG Service Report, Maarten </a:t>
            </a:r>
            <a:r>
              <a:rPr lang="en-US" sz="2400" i="1" dirty="0" err="1" smtClean="0"/>
              <a:t>Litmaath</a:t>
            </a:r>
            <a:r>
              <a:rPr lang="en-US" sz="2400" i="1" dirty="0" smtClean="0"/>
              <a:t> </a:t>
            </a:r>
            <a:r>
              <a:rPr lang="en-US" sz="2400" dirty="0" smtClean="0"/>
              <a:t>“CERN together with OSG will take over the code maintenance and support in the short term</a:t>
            </a:r>
            <a:r>
              <a:rPr lang="mr-IN" sz="2400" dirty="0" smtClean="0"/>
              <a:t>…</a:t>
            </a:r>
            <a:r>
              <a:rPr lang="en-GB" sz="2400" dirty="0" smtClean="0"/>
              <a:t>In the longer term we will look at how this code should be replaced.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https://indico.cern.ch/event/</a:t>
            </a:r>
            <a:r>
              <a:rPr lang="en-US" sz="2200" dirty="0" smtClean="0">
                <a:hlinkClick r:id="rId3"/>
              </a:rPr>
              <a:t>609911</a:t>
            </a:r>
            <a:endParaRPr lang="en-US" sz="22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15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meeting on GT </a:t>
            </a:r>
            <a:r>
              <a:rPr lang="en-US" dirty="0" err="1" smtClean="0"/>
              <a:t>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Arranged by EGI Data TCB to outline ideas/plans</a:t>
            </a:r>
          </a:p>
          <a:p>
            <a:pPr lvl="1"/>
            <a:r>
              <a:rPr lang="en-GB" dirty="0">
                <a:hlinkClick r:id="rId2"/>
              </a:rPr>
              <a:t>https://indico.egi.eu/indico/event/3482</a:t>
            </a:r>
            <a:r>
              <a:rPr lang="en-GB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Included input from: EGI, CERN, OSG, EUDAT, PRACE and </a:t>
            </a:r>
            <a:r>
              <a:rPr lang="en-US" dirty="0" err="1" smtClean="0"/>
              <a:t>dCache</a:t>
            </a:r>
            <a:r>
              <a:rPr lang="en-US" dirty="0" smtClean="0"/>
              <a:t> giving their position</a:t>
            </a:r>
          </a:p>
          <a:p>
            <a:r>
              <a:rPr lang="en-US" dirty="0" smtClean="0"/>
              <a:t>Proposed next steps</a:t>
            </a:r>
          </a:p>
          <a:p>
            <a:pPr lvl="1"/>
            <a:r>
              <a:rPr lang="en-US" dirty="0" smtClean="0"/>
              <a:t>Open mailing list, hosted by EGI, open to all </a:t>
            </a:r>
          </a:p>
          <a:p>
            <a:pPr lvl="1"/>
            <a:r>
              <a:rPr lang="en-US" dirty="0" smtClean="0"/>
              <a:t>Wiki tracking status of products (EGI-specific)</a:t>
            </a:r>
            <a:endParaRPr lang="en-US" dirty="0"/>
          </a:p>
          <a:p>
            <a:pPr marL="457200" lvl="1" indent="0">
              <a:buNone/>
            </a:pPr>
            <a:r>
              <a:rPr lang="en-US" sz="1400" dirty="0">
                <a:hlinkClick r:id="rId3"/>
              </a:rPr>
              <a:t>https://wiki.egi.eu/wiki/GT-EOS:Globus-Toolkit_EOS#Globus_Toolkit_-</a:t>
            </a:r>
            <a:r>
              <a:rPr lang="en-US" sz="1400" dirty="0" smtClean="0">
                <a:hlinkClick r:id="rId3"/>
              </a:rPr>
              <a:t>_End_of_Support_Announcement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	</a:t>
            </a:r>
            <a:r>
              <a:rPr lang="en-US" sz="2000" dirty="0" smtClean="0"/>
              <a:t>Lists affected products and plans</a:t>
            </a:r>
          </a:p>
          <a:p>
            <a:pPr marL="457200" lvl="1" indent="0">
              <a:buNone/>
            </a:pPr>
            <a:r>
              <a:rPr lang="en-US" dirty="0" smtClean="0"/>
              <a:t>Follow-up F2F meeting (yet to happen)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5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GT-EOS Mailing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Open to all by </a:t>
            </a:r>
            <a:r>
              <a:rPr lang="en-GB" dirty="0"/>
              <a:t>sending an email to </a:t>
            </a:r>
            <a:r>
              <a:rPr lang="en-GB" dirty="0" smtClean="0"/>
              <a:t>the following</a:t>
            </a:r>
            <a:r>
              <a:rPr lang="en-GB" dirty="0"/>
              <a:t>: (an empty email will do the trick)</a:t>
            </a:r>
          </a:p>
          <a:p>
            <a:pPr marL="0" indent="0">
              <a:buNone/>
            </a:pPr>
            <a:r>
              <a:rPr lang="en-GB" dirty="0" err="1" smtClean="0"/>
              <a:t>gt</a:t>
            </a:r>
            <a:r>
              <a:rPr lang="en-GB" dirty="0" err="1"/>
              <a:t>-eos-</a:t>
            </a:r>
            <a:r>
              <a:rPr lang="en-GB" dirty="0" err="1" smtClean="0"/>
              <a:t>subscribe@mailman.egi.eu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or </a:t>
            </a:r>
            <a:r>
              <a:rPr lang="en-GB" dirty="0" err="1"/>
              <a:t>gt-eos-</a:t>
            </a:r>
            <a:r>
              <a:rPr lang="en-GB" dirty="0" err="1" smtClean="0"/>
              <a:t>join@mailman.egi.eu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 smtClean="0"/>
              <a:t>and confirming </a:t>
            </a:r>
            <a:r>
              <a:rPr lang="en-GB" dirty="0"/>
              <a:t>your request by replying to the automatic </a:t>
            </a:r>
            <a:r>
              <a:rPr lang="en-GB" dirty="0" smtClean="0"/>
              <a:t>email that's </a:t>
            </a:r>
            <a:r>
              <a:rPr lang="en-GB" dirty="0"/>
              <a:t>sent afterwards</a:t>
            </a:r>
            <a:r>
              <a:rPr lang="en-GB" dirty="0" smtClean="0"/>
              <a:t>.</a:t>
            </a:r>
            <a:endParaRPr lang="en-GB" sz="4400" dirty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http://mailman.egi.eu/mailman/listinfo/gt-</a:t>
            </a:r>
            <a:r>
              <a:rPr lang="en-GB" sz="3200" dirty="0" smtClean="0">
                <a:hlinkClick r:id="rId2"/>
              </a:rPr>
              <a:t>eos</a:t>
            </a:r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65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list discussions/decisions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Agreed on </a:t>
            </a:r>
            <a:r>
              <a:rPr lang="en-GB" sz="2400" dirty="0" err="1" smtClean="0"/>
              <a:t>GridCF</a:t>
            </a:r>
            <a:r>
              <a:rPr lang="en-GB" sz="2400" dirty="0" smtClean="0"/>
              <a:t> (Grid Community Forum)</a:t>
            </a:r>
          </a:p>
          <a:p>
            <a:pPr lvl="1"/>
            <a:r>
              <a:rPr lang="en-GB" sz="2000" dirty="0" smtClean="0"/>
              <a:t>organization </a:t>
            </a:r>
            <a:r>
              <a:rPr lang="en-GB" sz="2000" dirty="0"/>
              <a:t>to provide broad </a:t>
            </a:r>
            <a:r>
              <a:rPr lang="en-GB" sz="2000" dirty="0" smtClean="0"/>
              <a:t>community</a:t>
            </a:r>
            <a:r>
              <a:rPr lang="en-GB" sz="2000" dirty="0"/>
              <a:t>-based support for core software packages in grid </a:t>
            </a:r>
            <a:r>
              <a:rPr lang="en-GB" sz="2000" dirty="0" smtClean="0"/>
              <a:t>computing</a:t>
            </a:r>
            <a:endParaRPr lang="en-GB" sz="2000" dirty="0"/>
          </a:p>
          <a:p>
            <a:pPr lvl="1"/>
            <a:r>
              <a:rPr lang="en-GB" sz="2000" dirty="0" smtClean="0"/>
              <a:t>a </a:t>
            </a:r>
            <a:r>
              <a:rPr lang="en-GB" sz="2000" dirty="0"/>
              <a:t>group of collaborators and not a legal entity.  It will not own any </a:t>
            </a:r>
            <a:r>
              <a:rPr lang="en-GB" sz="2000" dirty="0" smtClean="0"/>
              <a:t>copyrights </a:t>
            </a:r>
            <a:r>
              <a:rPr lang="en-GB" sz="2000" dirty="0"/>
              <a:t>or trademarks on the software it produces; copyright </a:t>
            </a:r>
            <a:r>
              <a:rPr lang="en-GB" sz="2000" dirty="0" smtClean="0"/>
              <a:t>ownership </a:t>
            </a:r>
            <a:r>
              <a:rPr lang="en-GB" sz="2000" dirty="0"/>
              <a:t>is maintained by the contributor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/>
              <a:t>Project </a:t>
            </a:r>
            <a:r>
              <a:rPr lang="en-GB" sz="2000" dirty="0"/>
              <a:t>Management Committee (EGI, </a:t>
            </a:r>
            <a:r>
              <a:rPr lang="en-GB" sz="2000" dirty="0" err="1"/>
              <a:t>NorduGrid</a:t>
            </a:r>
            <a:r>
              <a:rPr lang="en-GB" sz="2000" dirty="0" smtClean="0"/>
              <a:t>, OSG</a:t>
            </a:r>
            <a:r>
              <a:rPr lang="en-GB" sz="2000" dirty="0"/>
              <a:t>, PRACE, XSEDE</a:t>
            </a:r>
            <a:r>
              <a:rPr lang="en-GB" sz="2000" dirty="0" smtClean="0"/>
              <a:t>)</a:t>
            </a:r>
          </a:p>
          <a:p>
            <a:r>
              <a:rPr lang="en-GB" sz="2400" dirty="0"/>
              <a:t>Fork GT to GCT </a:t>
            </a:r>
            <a:r>
              <a:rPr lang="en-GB" sz="2400" dirty="0">
                <a:hlinkClick r:id="rId2"/>
              </a:rPr>
              <a:t>https://github.com/gridcf/</a:t>
            </a:r>
            <a:r>
              <a:rPr lang="en-GB" sz="2400" dirty="0" smtClean="0">
                <a:hlinkClick r:id="rId2"/>
              </a:rPr>
              <a:t>gct</a:t>
            </a:r>
            <a:endParaRPr lang="en-GB" sz="2400" dirty="0" smtClean="0"/>
          </a:p>
          <a:p>
            <a:r>
              <a:rPr lang="en-GB" sz="2400" dirty="0" smtClean="0"/>
              <a:t>Fork of MyProxy without </a:t>
            </a:r>
            <a:r>
              <a:rPr lang="en-GB" sz="2400" dirty="0"/>
              <a:t>GT dependencies </a:t>
            </a:r>
            <a:r>
              <a:rPr lang="en-GB" sz="2400" dirty="0">
                <a:hlinkClick r:id="rId3"/>
              </a:rPr>
              <a:t>https://github.com/ncsa/</a:t>
            </a:r>
            <a:r>
              <a:rPr lang="en-GB" sz="2400" dirty="0" smtClean="0">
                <a:hlinkClick r:id="rId3"/>
              </a:rPr>
              <a:t>myproxy</a:t>
            </a:r>
            <a:endParaRPr lang="en-GB" sz="2400" dirty="0" smtClean="0"/>
          </a:p>
          <a:p>
            <a:r>
              <a:rPr lang="en-GB" sz="2400" dirty="0" smtClean="0"/>
              <a:t>Investigation of GT documentation and discussion of best way to capture it independently of Globus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91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784400"/>
          </a:xfrm>
        </p:spPr>
        <p:txBody>
          <a:bodyPr>
            <a:normAutofit/>
          </a:bodyPr>
          <a:lstStyle/>
          <a:p>
            <a:r>
              <a:rPr lang="en-GB" dirty="0" smtClean="0"/>
              <a:t>Release GCT (early 2018)</a:t>
            </a:r>
          </a:p>
          <a:p>
            <a:r>
              <a:rPr lang="en-GB" dirty="0" smtClean="0"/>
              <a:t>Replace </a:t>
            </a:r>
            <a:r>
              <a:rPr lang="en-GB" dirty="0" smtClean="0"/>
              <a:t>GT with GCT in key software and test</a:t>
            </a:r>
          </a:p>
          <a:p>
            <a:r>
              <a:rPr lang="en-GB" dirty="0" smtClean="0"/>
              <a:t>Release key software without GT dependencies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05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2185</TotalTime>
  <Words>438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EGI.eu template</vt:lpstr>
      <vt:lpstr>EGI Powerpoint Presentation (body)</vt:lpstr>
      <vt:lpstr>EGI Powerpoint Presentation (closing)</vt:lpstr>
      <vt:lpstr>Globus Toolkit – End of Support</vt:lpstr>
      <vt:lpstr>EoS announcement and timeline</vt:lpstr>
      <vt:lpstr>Key stakeholders’ position </vt:lpstr>
      <vt:lpstr>Summer meeting on GT EoS</vt:lpstr>
      <vt:lpstr>GT-EOS Mailing list</vt:lpstr>
      <vt:lpstr>Mailing list discussions/decisions</vt:lpstr>
      <vt:lpstr>Plan ahead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40</cp:revision>
  <dcterms:created xsi:type="dcterms:W3CDTF">2015-05-07T09:44:43Z</dcterms:created>
  <dcterms:modified xsi:type="dcterms:W3CDTF">2017-12-14T07:25:42Z</dcterms:modified>
</cp:coreProperties>
</file>