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6"/>
  </p:notesMasterIdLst>
  <p:handoutMasterIdLst>
    <p:handoutMasterId r:id="rId17"/>
  </p:handoutMasterIdLst>
  <p:sldIdLst>
    <p:sldId id="280" r:id="rId4"/>
    <p:sldId id="291" r:id="rId5"/>
    <p:sldId id="303" r:id="rId6"/>
    <p:sldId id="302" r:id="rId7"/>
    <p:sldId id="300" r:id="rId8"/>
    <p:sldId id="301" r:id="rId9"/>
    <p:sldId id="299" r:id="rId10"/>
    <p:sldId id="297" r:id="rId11"/>
    <p:sldId id="298" r:id="rId12"/>
    <p:sldId id="296" r:id="rId13"/>
    <p:sldId id="294" r:id="rId14"/>
    <p:sldId id="284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81" d="100"/>
          <a:sy n="81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12/14/2017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public/ShowDocument?docid=3145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event/3239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VG:Advisory-SVG-CVE-2017-12615" TargetMode="External"/><Relationship Id="rId2" Type="http://schemas.openxmlformats.org/officeDocument/2006/relationships/hyperlink" Target="https://wiki.egi.eu/wiki/SVG:Advisory-SVG-CVE-2017-8903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VG:Software_Security_Checklis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EGI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SVG Strategy and Vulnerability Issue Handling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Better sharing/collaborating with others, </a:t>
            </a:r>
            <a:r>
              <a:rPr lang="en-GB" smtClean="0"/>
              <a:t>start with</a:t>
            </a:r>
            <a:endParaRPr lang="en-GB" dirty="0" smtClean="0"/>
          </a:p>
          <a:p>
            <a:pPr lvl="1"/>
            <a:r>
              <a:rPr lang="en-GB" dirty="0" smtClean="0"/>
              <a:t>[WHITE] information list – anyone can join</a:t>
            </a:r>
          </a:p>
          <a:p>
            <a:pPr lvl="2"/>
            <a:r>
              <a:rPr lang="en-GB" dirty="0" smtClean="0"/>
              <a:t>Cc all [WHITE] notifications to this</a:t>
            </a:r>
          </a:p>
          <a:p>
            <a:pPr lvl="1"/>
            <a:r>
              <a:rPr lang="en-GB" dirty="0" smtClean="0"/>
              <a:t>[AMBER] information list - people we know and agree to a statement</a:t>
            </a:r>
          </a:p>
          <a:p>
            <a:pPr lvl="2"/>
            <a:r>
              <a:rPr lang="en-GB" dirty="0" smtClean="0"/>
              <a:t>Cc all notifications (unless [RED] which we have never sent) </a:t>
            </a:r>
          </a:p>
          <a:p>
            <a:r>
              <a:rPr lang="en-GB" dirty="0" smtClean="0"/>
              <a:t>EOSC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hings will change, we are ever evolving.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Next year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8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85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Document ‘FINAL’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SVG Strategy and Vulnerability Issue handling document has been updated</a:t>
            </a:r>
            <a:r>
              <a:rPr lang="en-GB" dirty="0"/>
              <a:t>.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documents.egi.eu/public/ShowDocument?docid=3145</a:t>
            </a:r>
            <a:endParaRPr lang="en-GB" sz="2000" dirty="0" smtClean="0"/>
          </a:p>
          <a:p>
            <a:pPr lvl="1"/>
            <a:r>
              <a:rPr lang="en-GB" dirty="0"/>
              <a:t>P</a:t>
            </a:r>
            <a:r>
              <a:rPr lang="en-GB" dirty="0" smtClean="0"/>
              <a:t>resented at the OMB in July, approved in the November OMB</a:t>
            </a:r>
          </a:p>
          <a:p>
            <a:pPr lvl="1"/>
            <a:r>
              <a:rPr lang="en-GB" dirty="0" smtClean="0"/>
              <a:t>Now set to ‘FINAL’ and previous versions deprecated</a:t>
            </a:r>
          </a:p>
          <a:p>
            <a:pPr lvl="1"/>
            <a:r>
              <a:rPr lang="en-GB" dirty="0" smtClean="0"/>
              <a:t>Links in wiki changed to point to this one</a:t>
            </a:r>
            <a:endParaRPr lang="en-GB" dirty="0"/>
          </a:p>
          <a:p>
            <a:pPr lvl="2"/>
            <a:r>
              <a:rPr lang="en-GB" dirty="0" smtClean="0"/>
              <a:t>(If any are missed, please let me know)</a:t>
            </a:r>
          </a:p>
          <a:p>
            <a:pPr lvl="2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Reminder - Purpose </a:t>
            </a:r>
            <a:r>
              <a:rPr lang="en-GB" dirty="0"/>
              <a:t>of the EGI Software Vulnerability Group (SVG)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268760"/>
            <a:ext cx="8424936" cy="4784400"/>
          </a:xfrm>
        </p:spPr>
        <p:txBody>
          <a:bodyPr/>
          <a:lstStyle/>
          <a:p>
            <a:r>
              <a:rPr lang="en-GB" dirty="0"/>
              <a:t>"To minimize the risk to the EGI infrastructure arising from software vulnerabilities". </a:t>
            </a:r>
          </a:p>
          <a:p>
            <a:pPr lvl="1"/>
            <a:r>
              <a:rPr lang="en-GB" dirty="0"/>
              <a:t>This document describes what SVG does to fulfil this</a:t>
            </a:r>
          </a:p>
          <a:p>
            <a:r>
              <a:rPr lang="en-GB" dirty="0"/>
              <a:t>Largest activity is handling software vulnerabilities reported</a:t>
            </a:r>
          </a:p>
          <a:p>
            <a:pPr lvl="1"/>
            <a:r>
              <a:rPr lang="en-GB" dirty="0"/>
              <a:t>Issue handling procedure is included in this document</a:t>
            </a:r>
          </a:p>
          <a:p>
            <a:pPr lvl="1"/>
            <a:r>
              <a:rPr lang="en-GB" dirty="0"/>
              <a:t>Includes a lot of details for SVG, software providers, reporters etc.</a:t>
            </a:r>
          </a:p>
          <a:p>
            <a:pPr lvl="1"/>
            <a:r>
              <a:rPr lang="en-GB" dirty="0"/>
              <a:t>Procedure itself will be </a:t>
            </a:r>
            <a:r>
              <a:rPr lang="en-GB" dirty="0" smtClean="0"/>
              <a:t>summarized on </a:t>
            </a:r>
            <a:r>
              <a:rPr lang="en-GB" dirty="0"/>
              <a:t>the wiki (will be placed in SEC02</a:t>
            </a:r>
            <a:r>
              <a:rPr lang="en-GB" dirty="0" smtClean="0"/>
              <a:t>)  </a:t>
            </a:r>
            <a:endParaRPr lang="en-GB" dirty="0"/>
          </a:p>
          <a:p>
            <a:pPr lvl="2"/>
            <a:r>
              <a:rPr lang="en-GB" dirty="0"/>
              <a:t>Then people may refer to this document for more </a:t>
            </a:r>
            <a:r>
              <a:rPr lang="en-GB" dirty="0" smtClean="0"/>
              <a:t>explanation</a:t>
            </a:r>
          </a:p>
          <a:p>
            <a:pPr lvl="2"/>
            <a:r>
              <a:rPr lang="en-GB" dirty="0" smtClean="0"/>
              <a:t>Not done yet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0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 slides from OMB in July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 won’t repeat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://indico.egi.eu/indico/event/3239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But will say something about </a:t>
            </a:r>
          </a:p>
          <a:p>
            <a:pPr lvl="1"/>
            <a:r>
              <a:rPr lang="en-GB" dirty="0" smtClean="0"/>
              <a:t>Types of notification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ack of homogeneity</a:t>
            </a:r>
          </a:p>
          <a:p>
            <a:pPr lvl="1"/>
            <a:r>
              <a:rPr lang="en-GB" dirty="0" smtClean="0"/>
              <a:t>Some recent examples</a:t>
            </a:r>
          </a:p>
          <a:p>
            <a:pPr lvl="1"/>
            <a:r>
              <a:rPr lang="en-GB" dirty="0" smtClean="0"/>
              <a:t>A bit on scope</a:t>
            </a:r>
            <a:endParaRPr lang="en-GB" dirty="0"/>
          </a:p>
          <a:p>
            <a:pPr lvl="1"/>
            <a:r>
              <a:rPr lang="en-GB" dirty="0" smtClean="0"/>
              <a:t>The future.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6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types of notification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dirty="0"/>
              <a:t>‘HEADS UP’ – Sites may be asked to do something urgently soon. </a:t>
            </a:r>
          </a:p>
          <a:p>
            <a:pPr lvl="1"/>
            <a:r>
              <a:rPr lang="en-GB" dirty="0"/>
              <a:t>Usually only for vulnerabilities which may be a ‘Critical’</a:t>
            </a:r>
          </a:p>
          <a:p>
            <a:pPr lvl="0"/>
            <a:r>
              <a:rPr lang="en-GB" dirty="0"/>
              <a:t>‘ADVISORY’ – Sites instructed to do something</a:t>
            </a:r>
          </a:p>
          <a:p>
            <a:pPr lvl="1"/>
            <a:r>
              <a:rPr lang="en-GB" dirty="0"/>
              <a:t>The Commonest type of mail, e.g. update when vulnerability fixed in software</a:t>
            </a:r>
          </a:p>
          <a:p>
            <a:pPr lvl="0"/>
            <a:r>
              <a:rPr lang="en-GB" dirty="0"/>
              <a:t>‘ALERT’ – Sites should be aware</a:t>
            </a:r>
          </a:p>
          <a:p>
            <a:pPr lvl="1"/>
            <a:r>
              <a:rPr lang="en-GB" dirty="0"/>
              <a:t>This may be important to you, you may want to take action.  Often ask for feedback</a:t>
            </a:r>
          </a:p>
          <a:p>
            <a:pPr lvl="0"/>
            <a:r>
              <a:rPr lang="en-GB" dirty="0"/>
              <a:t>‘INFORMATION’ – to inform sites of something</a:t>
            </a:r>
          </a:p>
          <a:p>
            <a:pPr lvl="1"/>
            <a:r>
              <a:rPr lang="en-GB" dirty="0"/>
              <a:t>E.g. if a well talked about vulnerability is not relevant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1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Tackling Less </a:t>
            </a:r>
            <a:r>
              <a:rPr lang="en-GB" dirty="0"/>
              <a:t>homogeneity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Sometimes difficult to assess the risk</a:t>
            </a:r>
          </a:p>
          <a:p>
            <a:pPr lvl="1"/>
            <a:r>
              <a:rPr lang="en-GB" dirty="0"/>
              <a:t>Lack of SVG RAT knowledge</a:t>
            </a:r>
          </a:p>
          <a:p>
            <a:pPr lvl="1"/>
            <a:r>
              <a:rPr lang="en-GB" dirty="0"/>
              <a:t>We don’t know the configuration at sites</a:t>
            </a:r>
          </a:p>
          <a:p>
            <a:r>
              <a:rPr lang="en-GB" dirty="0"/>
              <a:t>Option of ‘Up to High’ risk advisory</a:t>
            </a:r>
          </a:p>
          <a:p>
            <a:pPr lvl="1"/>
            <a:r>
              <a:rPr lang="en-GB" dirty="0"/>
              <a:t>If we think its likely to be ‘High’ for some </a:t>
            </a:r>
            <a:r>
              <a:rPr lang="en-GB" dirty="0" err="1"/>
              <a:t>configs</a:t>
            </a:r>
            <a:r>
              <a:rPr lang="en-GB" dirty="0"/>
              <a:t> in </a:t>
            </a:r>
            <a:r>
              <a:rPr lang="en-GB" dirty="0" smtClean="0"/>
              <a:t>EGI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eople advised to update but without firm definition of risk</a:t>
            </a:r>
            <a:endParaRPr lang="en-GB" dirty="0"/>
          </a:p>
          <a:p>
            <a:r>
              <a:rPr lang="en-GB" dirty="0"/>
              <a:t>Option of ‘Alert’ rather than an advisory</a:t>
            </a:r>
          </a:p>
          <a:p>
            <a:pPr lvl="1"/>
            <a:r>
              <a:rPr lang="en-GB" dirty="0"/>
              <a:t>Alerting people to a problem, asking for feedback, not specifically advising people what to do.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8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recent examples of ‘Alerts’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Various Xen CVEs </a:t>
            </a:r>
            <a:r>
              <a:rPr lang="en-GB" dirty="0" smtClean="0"/>
              <a:t>– Xen not in widespread use</a:t>
            </a:r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https://wiki.egi.eu/wiki/SVG:Advisory-SVG-CVE-2017-8903</a:t>
            </a:r>
            <a:endParaRPr lang="en-GB" sz="2400" dirty="0" smtClean="0"/>
          </a:p>
          <a:p>
            <a:r>
              <a:rPr lang="en-GB" dirty="0"/>
              <a:t>Tomcat remote execution </a:t>
            </a:r>
            <a:r>
              <a:rPr lang="en-GB" dirty="0" smtClean="0"/>
              <a:t> in </a:t>
            </a:r>
            <a:r>
              <a:rPr lang="en-GB" dirty="0"/>
              <a:t>non-standard </a:t>
            </a:r>
            <a:r>
              <a:rPr lang="en-GB" dirty="0" smtClean="0"/>
              <a:t>configurations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sz="2400" dirty="0" smtClean="0">
                <a:hlinkClick r:id="rId3"/>
              </a:rPr>
              <a:t>https://wiki.egi.eu/wiki/SVG:Advisory-SVG-CVE-2017-12615</a:t>
            </a:r>
            <a:endParaRPr lang="en-GB" sz="2400" dirty="0" smtClean="0"/>
          </a:p>
          <a:p>
            <a:r>
              <a:rPr lang="en-GB" dirty="0" smtClean="0"/>
              <a:t>Intel vulnerabilities</a:t>
            </a: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wiki.egi.eu/wiki/SVG:Advisory-SVG-CVE-2017-8903</a:t>
            </a:r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7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onsider the scope as software “widely used in the EGI infrastructure”</a:t>
            </a:r>
          </a:p>
          <a:p>
            <a:r>
              <a:rPr lang="en-GB" dirty="0" smtClean="0"/>
              <a:t>Some vulnerabilities reported recently </a:t>
            </a:r>
            <a:r>
              <a:rPr lang="en-GB" smtClean="0"/>
              <a:t>have </a:t>
            </a:r>
            <a:r>
              <a:rPr lang="en-GB" smtClean="0"/>
              <a:t>led </a:t>
            </a:r>
            <a:r>
              <a:rPr lang="en-GB" dirty="0" smtClean="0"/>
              <a:t>to discussion on whether or not it is in scope</a:t>
            </a:r>
          </a:p>
          <a:p>
            <a:pPr lvl="1"/>
            <a:r>
              <a:rPr lang="en-GB" dirty="0" smtClean="0"/>
              <a:t>Intel vulnerabilities </a:t>
            </a:r>
          </a:p>
          <a:p>
            <a:pPr lvl="2"/>
            <a:r>
              <a:rPr lang="en-GB" dirty="0" smtClean="0"/>
              <a:t>Decided in scope</a:t>
            </a:r>
          </a:p>
          <a:p>
            <a:pPr lvl="1"/>
            <a:r>
              <a:rPr lang="en-GB" dirty="0" smtClean="0"/>
              <a:t>Apple Sierra</a:t>
            </a:r>
          </a:p>
          <a:p>
            <a:pPr lvl="2"/>
            <a:r>
              <a:rPr lang="en-GB" dirty="0" smtClean="0"/>
              <a:t>Concern that site admins might be using vulnerable devices</a:t>
            </a:r>
          </a:p>
          <a:p>
            <a:pPr lvl="2"/>
            <a:r>
              <a:rPr lang="en-GB" dirty="0" smtClean="0"/>
              <a:t>Decided out of scope</a:t>
            </a:r>
          </a:p>
          <a:p>
            <a:r>
              <a:rPr lang="en-GB" dirty="0" smtClean="0"/>
              <a:t>Possibly in future need to discuss the scope further, ensure it is appropriate and not unrealistic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8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Brings us back to software checklist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Those selecting software for use on the infrastructure need to take some responsibility</a:t>
            </a:r>
          </a:p>
          <a:p>
            <a:pPr lvl="1"/>
            <a:r>
              <a:rPr lang="en-GB" dirty="0" smtClean="0"/>
              <a:t>Checklist may help, both in doc and on Wiki</a:t>
            </a:r>
          </a:p>
          <a:p>
            <a:pPr marL="457200" lvl="1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wiki.egi.eu/wiki/SVG:Software_Security_Checklist</a:t>
            </a:r>
            <a:endParaRPr lang="en-GB" dirty="0" smtClean="0"/>
          </a:p>
          <a:p>
            <a:pPr marL="514350" indent="-457200"/>
            <a:r>
              <a:rPr lang="en-GB" dirty="0" smtClean="0"/>
              <a:t>Maybe need something like an expert/fan for software selected</a:t>
            </a:r>
          </a:p>
          <a:p>
            <a:pPr marL="914400" lvl="1" indent="-457200"/>
            <a:r>
              <a:rPr lang="en-GB" dirty="0" smtClean="0"/>
              <a:t>Maybe a person takes responsibility, and we have their contact details</a:t>
            </a:r>
          </a:p>
          <a:p>
            <a:pPr marL="914400" lvl="1" indent="-457200"/>
            <a:r>
              <a:rPr lang="en-GB" dirty="0" smtClean="0"/>
              <a:t>This is possibly a way of dealing with proliferation of software</a:t>
            </a:r>
          </a:p>
          <a:p>
            <a:pPr marL="514350" indent="-45720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SVG for OMB 14</a:t>
            </a:r>
            <a:r>
              <a:rPr lang="en-GB" baseline="30000" dirty="0" smtClean="0"/>
              <a:t>th</a:t>
            </a:r>
            <a:r>
              <a:rPr lang="en-GB" dirty="0" smtClean="0"/>
              <a:t>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3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196</TotalTime>
  <Words>681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EGI powerpoint presentation v3.2</vt:lpstr>
      <vt:lpstr>EGI Powerpoint Presentation (body)</vt:lpstr>
      <vt:lpstr>EGI Powerpoint Presentation (closing)</vt:lpstr>
      <vt:lpstr>SVG Strategy and Vulnerability Issue Handling</vt:lpstr>
      <vt:lpstr>Updated Document ‘FINAL’</vt:lpstr>
      <vt:lpstr>Reminder - Purpose of the EGI Software Vulnerability Group (SVG)</vt:lpstr>
      <vt:lpstr>See slides from OMB in July</vt:lpstr>
      <vt:lpstr>4 types of notification</vt:lpstr>
      <vt:lpstr>Tackling Less homogeneity</vt:lpstr>
      <vt:lpstr>Some recent examples of ‘Alerts’</vt:lpstr>
      <vt:lpstr>Scope</vt:lpstr>
      <vt:lpstr>Brings us back to software checklist</vt:lpstr>
      <vt:lpstr>Future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Cornwall, Linda (STFC,RAL,PPD)</dc:creator>
  <cp:lastModifiedBy>Cornwall, Linda (STFC,RAL,PPD)</cp:lastModifiedBy>
  <cp:revision>24</cp:revision>
  <dcterms:created xsi:type="dcterms:W3CDTF">2017-12-13T12:38:45Z</dcterms:created>
  <dcterms:modified xsi:type="dcterms:W3CDTF">2017-12-14T08:28:24Z</dcterms:modified>
</cp:coreProperties>
</file>