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3"/>
  </p:notesMasterIdLst>
  <p:sldIdLst>
    <p:sldId id="317" r:id="rId3"/>
    <p:sldId id="337" r:id="rId4"/>
    <p:sldId id="363" r:id="rId5"/>
    <p:sldId id="387" r:id="rId6"/>
    <p:sldId id="413" r:id="rId7"/>
    <p:sldId id="414" r:id="rId8"/>
    <p:sldId id="411" r:id="rId9"/>
    <p:sldId id="412" r:id="rId10"/>
    <p:sldId id="410" r:id="rId11"/>
    <p:sldId id="397" r:id="rId12"/>
    <p:sldId id="421" r:id="rId13"/>
    <p:sldId id="422" r:id="rId14"/>
    <p:sldId id="420" r:id="rId15"/>
    <p:sldId id="402" r:id="rId16"/>
    <p:sldId id="415" r:id="rId17"/>
    <p:sldId id="416" r:id="rId18"/>
    <p:sldId id="417" r:id="rId19"/>
    <p:sldId id="419" r:id="rId20"/>
    <p:sldId id="424" r:id="rId21"/>
    <p:sldId id="423" r:id="rId2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13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5" autoAdjust="0"/>
    <p:restoredTop sz="95217" autoAdjust="0"/>
  </p:normalViewPr>
  <p:slideViewPr>
    <p:cSldViewPr snapToGrid="0" snapToObjects="1">
      <p:cViewPr varScale="1">
        <p:scale>
          <a:sx n="112" d="100"/>
          <a:sy n="112" d="100"/>
        </p:scale>
        <p:origin x="-232" y="-112"/>
      </p:cViewPr>
      <p:guideLst>
        <p:guide orient="horz" pos="431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5B09E4-EDE2-F445-BD5B-E61EB7FB499F}" type="datetimeFigureOut">
              <a:rPr lang="it-IT" smtClean="0"/>
              <a:t>5/11/17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D277B6-BD8C-6D4A-A535-19FDF53B261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3390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5FC87-0820-024C-B567-E64911FB0E14}" type="slidenum">
              <a:rPr lang="it-IT" smtClean="0">
                <a:solidFill>
                  <a:prstClr val="black"/>
                </a:solidFill>
              </a:rPr>
              <a:pPr/>
              <a:t>1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250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60603-7614-144C-B360-BD796AC782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98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8646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0667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4652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1432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it-IT">
              <a:latin typeface="Calibri" charset="0"/>
            </a:endParaRPr>
          </a:p>
        </p:txBody>
      </p:sp>
      <p:sp>
        <p:nvSpPr>
          <p:cNvPr id="1638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AC01208-8971-9549-B56D-BED05740B16A}" type="slidenum">
              <a:rPr lang="it-IT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it-IT" sz="1200"/>
          </a:p>
        </p:txBody>
      </p:sp>
    </p:spTree>
    <p:extLst>
      <p:ext uri="{BB962C8B-B14F-4D97-AF65-F5344CB8AC3E}">
        <p14:creationId xmlns:p14="http://schemas.microsoft.com/office/powerpoint/2010/main" val="570225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0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Calibri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6B606E-CD7F-DF44-A74B-D0D00D141641}" type="slidenum">
              <a:rPr lang="it-IT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754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7D37-9822-7A45-AF26-761E1190EE7C}" type="datetimeFigureOut">
              <a:rPr lang="it-IT" smtClean="0"/>
              <a:t>5/11/17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57B32-9156-8845-B76D-A56ADF391D6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925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7D37-9822-7A45-AF26-761E1190EE7C}" type="datetimeFigureOut">
              <a:rPr lang="it-IT" smtClean="0"/>
              <a:t>5/11/17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57B32-9156-8845-B76D-A56ADF391D6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3788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7D37-9822-7A45-AF26-761E1190EE7C}" type="datetimeFigureOut">
              <a:rPr lang="it-IT" smtClean="0"/>
              <a:t>5/11/17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57B32-9156-8845-B76D-A56ADF391D6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7345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88059" y="1319751"/>
            <a:ext cx="5354424" cy="2114796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rgbClr val="4B008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88059" y="3771724"/>
            <a:ext cx="4194928" cy="1101936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0293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7008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71EF-9026-0047-A29E-A39EA71E02B4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5/11/17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6356354"/>
            <a:ext cx="5029200" cy="365125"/>
          </a:xfrm>
        </p:spPr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Integrating distributed data infrastructures with INDIGO-</a:t>
            </a:r>
            <a:r>
              <a:rPr lang="en-GB" dirty="0" err="1" smtClean="0">
                <a:solidFill>
                  <a:prstClr val="black">
                    <a:tint val="75000"/>
                  </a:prstClr>
                </a:solidFill>
              </a:rPr>
              <a:t>DataCloud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81130" y="6356354"/>
            <a:ext cx="972671" cy="365125"/>
          </a:xfrm>
          <a:prstGeom prst="rect">
            <a:avLst/>
          </a:prstGeom>
        </p:spPr>
        <p:txBody>
          <a:bodyPr/>
          <a:lstStyle/>
          <a:p>
            <a:fld id="{FD838B9F-EE4C-4B1B-86A1-0FBFA4BEBAE2}" type="slidenum">
              <a:rPr lang="en-GB">
                <a:solidFill>
                  <a:prstClr val="black"/>
                </a:solidFill>
              </a:rPr>
              <a:pPr/>
              <a:t>‹n.›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71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3" y="1832293"/>
            <a:ext cx="928311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3" y="4947686"/>
            <a:ext cx="9283111" cy="127214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E3B33-8C16-F545-B563-08B26DC46355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5/11/17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Integrating distributed data infrastructures with INDIGO-DataCloud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FD838B9F-EE4C-4B1B-86A1-0FBFA4BEBAE2}" type="slidenum">
              <a:rPr lang="en-GB">
                <a:solidFill>
                  <a:prstClr val="black"/>
                </a:solidFill>
              </a:rPr>
              <a:pPr/>
              <a:t>‹n.›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809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3FA6-A46B-9E4F-A13F-1B2E1051C3CF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5/11/17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Integrating distributed data infrastructures with INDIGO-DataCloud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FD838B9F-EE4C-4B1B-86A1-0FBFA4BEBAE2}" type="slidenum">
              <a:rPr lang="en-GB">
                <a:solidFill>
                  <a:prstClr val="black"/>
                </a:solidFill>
              </a:rPr>
              <a:pPr/>
              <a:t>‹n.›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730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3487-5BF4-E045-BE7C-DB2A6CC2E324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5/11/17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Integrating distributed data infrastructures with INDIGO-DataCloud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FD838B9F-EE4C-4B1B-86A1-0FBFA4BEBAE2}" type="slidenum">
              <a:rPr lang="en-GB">
                <a:solidFill>
                  <a:prstClr val="black"/>
                </a:solidFill>
              </a:rPr>
              <a:pPr/>
              <a:t>‹n.›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148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034CE-A023-D746-A4CC-0A76CB9F364D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5/11/17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Integrating distributed data infrastructures with INDIGO-DataCloud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FD838B9F-EE4C-4B1B-86A1-0FBFA4BEBAE2}" type="slidenum">
              <a:rPr lang="en-GB">
                <a:solidFill>
                  <a:prstClr val="black"/>
                </a:solidFill>
              </a:rPr>
              <a:pPr/>
              <a:t>‹n.›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041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91999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FBD02-7079-2C42-910E-67DF00B0AB8B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5/11/17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Integrating distributed data infrastructures with INDIGO-DataCloud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FD838B9F-EE4C-4B1B-86A1-0FBFA4BEBAE2}" type="slidenum">
              <a:rPr lang="en-GB">
                <a:solidFill>
                  <a:prstClr val="black"/>
                </a:solidFill>
              </a:rPr>
              <a:pPr/>
              <a:t>‹n.›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845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7D37-9822-7A45-AF26-761E1190EE7C}" type="datetimeFigureOut">
              <a:rPr lang="it-IT" smtClean="0"/>
              <a:t>5/11/17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57B32-9156-8845-B76D-A56ADF391D6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539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7D37-9822-7A45-AF26-761E1190EE7C}" type="datetimeFigureOut">
              <a:rPr lang="it-IT" smtClean="0"/>
              <a:t>5/11/17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57B32-9156-8845-B76D-A56ADF391D6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4472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7D37-9822-7A45-AF26-761E1190EE7C}" type="datetimeFigureOut">
              <a:rPr lang="it-IT" smtClean="0"/>
              <a:t>5/11/17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57B32-9156-8845-B76D-A56ADF391D6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5947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7D37-9822-7A45-AF26-761E1190EE7C}" type="datetimeFigureOut">
              <a:rPr lang="it-IT" smtClean="0"/>
              <a:t>5/11/17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57B32-9156-8845-B76D-A56ADF391D6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1472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7D37-9822-7A45-AF26-761E1190EE7C}" type="datetimeFigureOut">
              <a:rPr lang="it-IT" smtClean="0"/>
              <a:t>5/11/17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57B32-9156-8845-B76D-A56ADF391D6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4545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7D37-9822-7A45-AF26-761E1190EE7C}" type="datetimeFigureOut">
              <a:rPr lang="it-IT" smtClean="0"/>
              <a:t>5/11/17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57B32-9156-8845-B76D-A56ADF391D6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4658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7D37-9822-7A45-AF26-761E1190EE7C}" type="datetimeFigureOut">
              <a:rPr lang="it-IT" smtClean="0"/>
              <a:t>5/11/17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57B32-9156-8845-B76D-A56ADF391D6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674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7D37-9822-7A45-AF26-761E1190EE7C}" type="datetimeFigureOut">
              <a:rPr lang="it-IT" smtClean="0"/>
              <a:t>5/11/17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57B32-9156-8845-B76D-A56ADF391D6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8475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67D37-9822-7A45-AF26-761E1190EE7C}" type="datetimeFigureOut">
              <a:rPr lang="it-IT" smtClean="0"/>
              <a:t>5/11/17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57B32-9156-8845-B76D-A56ADF391D6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2733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ciFly" panose="02000606030000020004" pitchFamily="2" charset="0"/>
              </a:defRPr>
            </a:lvl1pPr>
          </a:lstStyle>
          <a:p>
            <a:fld id="{5F7F8142-A220-5C4F-9247-2E04D089A1E8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5/11/17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ciFly" panose="02000606030000020004" pitchFamily="2" charset="0"/>
              </a:defRPr>
            </a:lvl1pPr>
          </a:lstStyle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Integrating distributed data infrastructures with INDIGO-DataCloud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30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75247" y="987416"/>
            <a:ext cx="5542619" cy="2680265"/>
          </a:xfrm>
        </p:spPr>
        <p:txBody>
          <a:bodyPr>
            <a:normAutofit fontScale="90000"/>
          </a:bodyPr>
          <a:lstStyle/>
          <a:p>
            <a:r>
              <a:rPr lang="en-US" dirty="0"/>
              <a:t>Science Gateways, Workflows and Toolkits in the second INDIGO release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175248" y="4512367"/>
            <a:ext cx="3538728" cy="1540565"/>
          </a:xfrm>
        </p:spPr>
        <p:txBody>
          <a:bodyPr/>
          <a:lstStyle/>
          <a:p>
            <a:r>
              <a:rPr lang="en-US" dirty="0" smtClean="0"/>
              <a:t>Marcin </a:t>
            </a:r>
            <a:r>
              <a:rPr lang="en-US" dirty="0" err="1" smtClean="0"/>
              <a:t>Plociennik</a:t>
            </a:r>
            <a:endParaRPr lang="en-US" dirty="0" smtClean="0"/>
          </a:p>
          <a:p>
            <a:r>
              <a:rPr lang="en-US" dirty="0" smtClean="0"/>
              <a:t>On behalf of </a:t>
            </a:r>
            <a:r>
              <a:rPr lang="pl-PL" dirty="0" smtClean="0"/>
              <a:t>INDIGO </a:t>
            </a:r>
            <a:r>
              <a:rPr lang="en-US" dirty="0" smtClean="0"/>
              <a:t>WP6 team</a:t>
            </a:r>
          </a:p>
          <a:p>
            <a:endParaRPr lang="en-GB" dirty="0" smtClean="0"/>
          </a:p>
        </p:txBody>
      </p:sp>
      <p:sp>
        <p:nvSpPr>
          <p:cNvPr id="6" name="Rettangolo 5"/>
          <p:cNvSpPr/>
          <p:nvPr/>
        </p:nvSpPr>
        <p:spPr>
          <a:xfrm>
            <a:off x="1568827" y="5090869"/>
            <a:ext cx="10322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RIA-653549</a:t>
            </a:r>
            <a:endParaRPr lang="en-GB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527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616F6-0417-43E5-8DD5-5D469436E093}" type="datetime1">
              <a:rPr lang="en-GB" noProof="0" smtClean="0"/>
              <a:t>5/11/17</a:t>
            </a:fld>
            <a:endParaRPr lang="en-GB" noProof="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INDIGO-DataCloud</a:t>
            </a:r>
            <a:endParaRPr lang="en-GB" noProof="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6CC888B-D9F9-4E54-B722-F151A9F45E95}" type="slidenum">
              <a:rPr lang="en-GB" noProof="0" smtClean="0"/>
              <a:pPr algn="r"/>
              <a:t>10</a:t>
            </a:fld>
            <a:endParaRPr lang="en-GB" noProof="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8663" y="2102200"/>
            <a:ext cx="3810000" cy="2600325"/>
          </a:xfrm>
          <a:prstGeom prst="rect">
            <a:avLst/>
          </a:prstGeom>
        </p:spPr>
      </p:pic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1208017" y="284881"/>
            <a:ext cx="9002785" cy="886968"/>
          </a:xfrm>
        </p:spPr>
        <p:txBody>
          <a:bodyPr>
            <a:normAutofit/>
          </a:bodyPr>
          <a:lstStyle/>
          <a:p>
            <a:r>
              <a:rPr lang="pl-PL" dirty="0" err="1" smtClean="0"/>
              <a:t>Orchent</a:t>
            </a:r>
            <a:r>
              <a:rPr lang="pl-PL" dirty="0" smtClean="0"/>
              <a:t>, </a:t>
            </a:r>
            <a:r>
              <a:rPr lang="pl-PL" dirty="0" err="1" smtClean="0"/>
              <a:t>Wattson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91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40520" y="125988"/>
            <a:ext cx="7532077" cy="1325563"/>
          </a:xfrm>
        </p:spPr>
        <p:txBody>
          <a:bodyPr/>
          <a:lstStyle/>
          <a:p>
            <a:r>
              <a:rPr lang="pl-PL" dirty="0" err="1" smtClean="0"/>
              <a:t>Orchent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22234" y="1825625"/>
            <a:ext cx="8124092" cy="4351338"/>
          </a:xfrm>
        </p:spPr>
        <p:txBody>
          <a:bodyPr>
            <a:noAutofit/>
          </a:bodyPr>
          <a:lstStyle/>
          <a:p>
            <a:r>
              <a:rPr lang="en-US" sz="3200" dirty="0" smtClean="0"/>
              <a:t>Hightlights INDIGO-2</a:t>
            </a:r>
            <a:endParaRPr lang="pl-PL" sz="3200" dirty="0" smtClean="0"/>
          </a:p>
          <a:p>
            <a:pPr lvl="1"/>
            <a:r>
              <a:rPr lang="en-US" sz="2800" dirty="0" smtClean="0"/>
              <a:t>complete </a:t>
            </a:r>
            <a:r>
              <a:rPr lang="en-US" sz="2800" dirty="0"/>
              <a:t>new application</a:t>
            </a:r>
          </a:p>
          <a:p>
            <a:pPr lvl="1"/>
            <a:r>
              <a:rPr lang="en-US" sz="2800" dirty="0" smtClean="0"/>
              <a:t>easy </a:t>
            </a:r>
            <a:r>
              <a:rPr lang="en-US" sz="2800" dirty="0"/>
              <a:t>to use and well documented</a:t>
            </a:r>
          </a:p>
          <a:p>
            <a:pPr lvl="2"/>
            <a:r>
              <a:rPr lang="en-US" sz="2400" dirty="0" smtClean="0"/>
              <a:t>command </a:t>
            </a:r>
            <a:r>
              <a:rPr lang="en-US" sz="2400" dirty="0"/>
              <a:t>line client for the orchestrator</a:t>
            </a:r>
          </a:p>
          <a:p>
            <a:pPr lvl="2"/>
            <a:r>
              <a:rPr lang="en-US" sz="2400" dirty="0" smtClean="0"/>
              <a:t>supports </a:t>
            </a:r>
            <a:r>
              <a:rPr lang="en-US" sz="2400" dirty="0"/>
              <a:t>full API of </a:t>
            </a:r>
            <a:r>
              <a:rPr lang="en-US" sz="2400" dirty="0" smtClean="0"/>
              <a:t>orchestrator</a:t>
            </a:r>
            <a:endParaRPr lang="pl-PL" sz="2400" dirty="0" smtClean="0"/>
          </a:p>
          <a:p>
            <a:pPr lvl="3"/>
            <a:r>
              <a:rPr lang="en-US" sz="2000" dirty="0" smtClean="0"/>
              <a:t>creating deployments</a:t>
            </a:r>
            <a:endParaRPr lang="pl-PL" sz="2000" dirty="0" smtClean="0"/>
          </a:p>
          <a:p>
            <a:pPr lvl="3"/>
            <a:r>
              <a:rPr lang="en-US" sz="2000" dirty="0" smtClean="0"/>
              <a:t>updating </a:t>
            </a:r>
            <a:r>
              <a:rPr lang="en-US" sz="2000" dirty="0"/>
              <a:t>and </a:t>
            </a:r>
            <a:r>
              <a:rPr lang="en-US" sz="2000" dirty="0" smtClean="0"/>
              <a:t>del</a:t>
            </a:r>
            <a:r>
              <a:rPr lang="pl-PL" sz="2000" dirty="0" smtClean="0"/>
              <a:t>e</a:t>
            </a:r>
            <a:r>
              <a:rPr lang="en-US" sz="2000" dirty="0" smtClean="0"/>
              <a:t>ting them</a:t>
            </a:r>
            <a:endParaRPr lang="pl-PL" sz="2000" dirty="0" smtClean="0"/>
          </a:p>
          <a:p>
            <a:pPr lvl="3"/>
            <a:r>
              <a:rPr lang="en-US" sz="2000" dirty="0" smtClean="0"/>
              <a:t>listing </a:t>
            </a:r>
            <a:r>
              <a:rPr lang="en-US" sz="2000" dirty="0"/>
              <a:t>all the deployments and resources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packages </a:t>
            </a:r>
            <a:r>
              <a:rPr lang="en-US" sz="3200" dirty="0"/>
              <a:t>for </a:t>
            </a:r>
            <a:r>
              <a:rPr lang="en-US" sz="3200" dirty="0" err="1"/>
              <a:t>Debian</a:t>
            </a:r>
            <a:r>
              <a:rPr lang="en-US" sz="3200" dirty="0"/>
              <a:t>/Ubuntu/</a:t>
            </a:r>
            <a:r>
              <a:rPr lang="en-US" sz="3200" dirty="0" err="1"/>
              <a:t>CentOs</a:t>
            </a:r>
            <a:r>
              <a:rPr lang="en-US" sz="3200" dirty="0"/>
              <a:t> and Docker </a:t>
            </a:r>
            <a:r>
              <a:rPr lang="en-US" sz="3200" dirty="0" smtClean="0"/>
              <a:t>container</a:t>
            </a:r>
            <a:endParaRPr lang="en-GB" sz="3200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8B9F-EE4C-4B1B-86A1-0FBFA4BEBAE2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624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40520" y="125988"/>
            <a:ext cx="7532077" cy="1325563"/>
          </a:xfrm>
        </p:spPr>
        <p:txBody>
          <a:bodyPr/>
          <a:lstStyle/>
          <a:p>
            <a:r>
              <a:rPr lang="pl-PL" dirty="0" err="1" smtClean="0"/>
              <a:t>Wattson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22233" y="1825625"/>
            <a:ext cx="8561099" cy="4351338"/>
          </a:xfrm>
        </p:spPr>
        <p:txBody>
          <a:bodyPr>
            <a:noAutofit/>
          </a:bodyPr>
          <a:lstStyle/>
          <a:p>
            <a:r>
              <a:rPr lang="en-US" sz="2400" dirty="0"/>
              <a:t>Hightlights INDIGO-2</a:t>
            </a:r>
          </a:p>
          <a:p>
            <a:pPr lvl="1"/>
            <a:r>
              <a:rPr lang="en-US" sz="2000" dirty="0" smtClean="0"/>
              <a:t>completely </a:t>
            </a:r>
            <a:r>
              <a:rPr lang="en-US" sz="2000" dirty="0"/>
              <a:t>rewritten in </a:t>
            </a:r>
            <a:r>
              <a:rPr lang="en-US" sz="2000" dirty="0" smtClean="0"/>
              <a:t>go</a:t>
            </a:r>
            <a:endParaRPr lang="pl-PL" sz="2000" dirty="0" smtClean="0"/>
          </a:p>
          <a:p>
            <a:pPr lvl="1"/>
            <a:r>
              <a:rPr lang="en-US" sz="2400" dirty="0" smtClean="0"/>
              <a:t>easy </a:t>
            </a:r>
            <a:r>
              <a:rPr lang="en-US" sz="2400" dirty="0"/>
              <a:t>to use with integrated </a:t>
            </a:r>
            <a:r>
              <a:rPr lang="en-US" sz="2400" dirty="0" smtClean="0"/>
              <a:t>help</a:t>
            </a:r>
            <a:endParaRPr lang="pl-PL" sz="2400" dirty="0" smtClean="0"/>
          </a:p>
          <a:p>
            <a:pPr lvl="1"/>
            <a:r>
              <a:rPr lang="en-US" sz="2400" dirty="0" smtClean="0"/>
              <a:t>command </a:t>
            </a:r>
            <a:r>
              <a:rPr lang="en-US" sz="2400" dirty="0"/>
              <a:t>line client for </a:t>
            </a:r>
            <a:r>
              <a:rPr lang="en-US" sz="2400" dirty="0" err="1"/>
              <a:t>WaTTs</a:t>
            </a:r>
            <a:r>
              <a:rPr lang="en-US" sz="2400" dirty="0"/>
              <a:t> 1.0+ and 0.4 (from </a:t>
            </a:r>
            <a:r>
              <a:rPr lang="en-US" sz="2400" dirty="0" smtClean="0"/>
              <a:t>INDIGO-1)</a:t>
            </a:r>
            <a:endParaRPr lang="pl-PL" sz="2400" dirty="0" smtClean="0"/>
          </a:p>
          <a:p>
            <a:pPr lvl="1"/>
            <a:r>
              <a:rPr lang="en-US" sz="2400" dirty="0" smtClean="0"/>
              <a:t>supports </a:t>
            </a:r>
            <a:r>
              <a:rPr lang="en-US" sz="2400" dirty="0"/>
              <a:t>full API of </a:t>
            </a:r>
            <a:r>
              <a:rPr lang="en-US" sz="2400" dirty="0" err="1" smtClean="0"/>
              <a:t>WaTTS</a:t>
            </a:r>
            <a:endParaRPr lang="pl-PL" dirty="0" smtClean="0"/>
          </a:p>
          <a:p>
            <a:pPr lvl="2"/>
            <a:r>
              <a:rPr lang="en-US" dirty="0" smtClean="0"/>
              <a:t>requesting </a:t>
            </a:r>
            <a:r>
              <a:rPr lang="en-US" dirty="0"/>
              <a:t>and revoking </a:t>
            </a:r>
            <a:r>
              <a:rPr lang="en-US" dirty="0" smtClean="0"/>
              <a:t>credentials</a:t>
            </a:r>
            <a:endParaRPr lang="pl-PL" dirty="0" smtClean="0"/>
          </a:p>
          <a:p>
            <a:pPr lvl="2"/>
            <a:r>
              <a:rPr lang="en-US" sz="2400" dirty="0" smtClean="0"/>
              <a:t>advanced </a:t>
            </a:r>
            <a:r>
              <a:rPr lang="en-US" sz="2400" dirty="0"/>
              <a:t>requests: request with parameter e.g. public </a:t>
            </a:r>
            <a:r>
              <a:rPr lang="en-US" sz="2400" dirty="0" err="1" smtClean="0"/>
              <a:t>ssh</a:t>
            </a:r>
            <a:r>
              <a:rPr lang="en-US" sz="2400" dirty="0" smtClean="0"/>
              <a:t>-key</a:t>
            </a:r>
            <a:endParaRPr lang="pl-PL" sz="2400" dirty="0" smtClean="0"/>
          </a:p>
          <a:p>
            <a:pPr lvl="2"/>
            <a:r>
              <a:rPr lang="en-US" sz="2400" dirty="0" smtClean="0"/>
              <a:t>listing </a:t>
            </a:r>
            <a:r>
              <a:rPr lang="en-US" sz="2400" dirty="0"/>
              <a:t>services, provider and </a:t>
            </a:r>
            <a:r>
              <a:rPr lang="en-US" sz="2400" dirty="0" smtClean="0"/>
              <a:t>credentials</a:t>
            </a:r>
            <a:endParaRPr lang="pl-PL" sz="2400" dirty="0" smtClean="0"/>
          </a:p>
          <a:p>
            <a:pPr lvl="2"/>
            <a:r>
              <a:rPr lang="en-US" sz="2400" dirty="0" smtClean="0"/>
              <a:t>using </a:t>
            </a:r>
            <a:r>
              <a:rPr lang="en-US" sz="2400" dirty="0"/>
              <a:t>environmental variables to make it easier for </a:t>
            </a:r>
            <a:r>
              <a:rPr lang="en-US" sz="2400" dirty="0" smtClean="0"/>
              <a:t>u</a:t>
            </a:r>
            <a:r>
              <a:rPr lang="pl-PL" sz="2400" dirty="0" smtClean="0"/>
              <a:t>ser</a:t>
            </a:r>
          </a:p>
          <a:p>
            <a:pPr lvl="2"/>
            <a:r>
              <a:rPr lang="en-GB" sz="2400" dirty="0" smtClean="0"/>
              <a:t>packages </a:t>
            </a:r>
            <a:r>
              <a:rPr lang="en-GB" sz="2400" dirty="0"/>
              <a:t>for </a:t>
            </a:r>
            <a:r>
              <a:rPr lang="en-GB" sz="2400" dirty="0" err="1"/>
              <a:t>Debian</a:t>
            </a:r>
            <a:r>
              <a:rPr lang="en-GB" sz="2400" dirty="0"/>
              <a:t>/Ubuntu/</a:t>
            </a:r>
            <a:r>
              <a:rPr lang="en-GB" sz="2400" dirty="0" err="1"/>
              <a:t>CentOs</a:t>
            </a:r>
            <a:r>
              <a:rPr lang="en-GB" sz="2400" dirty="0"/>
              <a:t> and Docker container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8B9F-EE4C-4B1B-86A1-0FBFA4BEBAE2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107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616F6-0417-43E5-8DD5-5D469436E093}" type="datetime1">
              <a:rPr lang="en-GB" noProof="0" smtClean="0"/>
              <a:t>5/11/17</a:t>
            </a:fld>
            <a:endParaRPr lang="en-GB" noProof="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INDIGO-DataCloud</a:t>
            </a:r>
            <a:endParaRPr lang="en-GB" noProof="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6CC888B-D9F9-4E54-B722-F151A9F45E95}" type="slidenum">
              <a:rPr lang="en-GB" noProof="0" smtClean="0"/>
              <a:pPr algn="r"/>
              <a:t>13</a:t>
            </a:fld>
            <a:endParaRPr lang="en-GB" noProof="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8663" y="2102200"/>
            <a:ext cx="3810000" cy="2600325"/>
          </a:xfrm>
          <a:prstGeom prst="rect">
            <a:avLst/>
          </a:prstGeom>
        </p:spPr>
      </p:pic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1208017" y="161786"/>
            <a:ext cx="9002785" cy="88696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Scientific workflows and big data analytics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02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74340" y="167678"/>
            <a:ext cx="7086600" cy="1325563"/>
          </a:xfrm>
        </p:spPr>
        <p:txBody>
          <a:bodyPr/>
          <a:lstStyle/>
          <a:p>
            <a:r>
              <a:rPr lang="pl-PL" dirty="0" smtClean="0"/>
              <a:t>INDIGO module for Kepler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8533" y="1825625"/>
            <a:ext cx="7806267" cy="4351338"/>
          </a:xfrm>
        </p:spPr>
        <p:txBody>
          <a:bodyPr>
            <a:normAutofit/>
          </a:bodyPr>
          <a:lstStyle/>
          <a:p>
            <a:r>
              <a:rPr lang="en-GB" dirty="0"/>
              <a:t>The Kepler scientific workflow system is an </a:t>
            </a:r>
            <a:r>
              <a:rPr lang="en-US" dirty="0" smtClean="0"/>
              <a:t>open source tool that enables creation, execution and sharing of workflows across a broad range of scientific and engineering disciplines.</a:t>
            </a:r>
          </a:p>
          <a:p>
            <a:r>
              <a:rPr lang="pl-PL" dirty="0" smtClean="0"/>
              <a:t>INDIGO module </a:t>
            </a:r>
            <a:r>
              <a:rPr lang="pl-PL" dirty="0" err="1" smtClean="0"/>
              <a:t>based</a:t>
            </a:r>
            <a:r>
              <a:rPr lang="pl-PL" dirty="0" smtClean="0"/>
              <a:t> on the </a:t>
            </a:r>
            <a:r>
              <a:rPr lang="pl-PL" dirty="0" err="1" smtClean="0"/>
              <a:t>FutureGateway</a:t>
            </a:r>
            <a:r>
              <a:rPr lang="pl-PL" dirty="0" smtClean="0"/>
              <a:t> API</a:t>
            </a:r>
            <a:endParaRPr lang="en-US" dirty="0" smtClean="0"/>
          </a:p>
          <a:p>
            <a:r>
              <a:rPr lang="en-GB" dirty="0" err="1" smtClean="0"/>
              <a:t>FutureGateway</a:t>
            </a:r>
            <a:r>
              <a:rPr lang="en-GB" dirty="0" smtClean="0"/>
              <a:t> </a:t>
            </a:r>
            <a:r>
              <a:rPr lang="en-GB" dirty="0"/>
              <a:t>API client: 	https://github.com/indigo-dc/indigoclient</a:t>
            </a:r>
          </a:p>
          <a:p>
            <a:r>
              <a:rPr lang="en-GB" dirty="0"/>
              <a:t>Kepler based actors: 		https://github.com/indigo-dc/indigokepler</a:t>
            </a:r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Integrating distributed data infrastructures with INDIGO-DataCloud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8B9F-EE4C-4B1B-86A1-0FBFA4BEBAE2}" type="slidenum">
              <a:rPr lang="en-GB" smtClean="0">
                <a:solidFill>
                  <a:prstClr val="black"/>
                </a:solidFill>
              </a:rPr>
              <a:pPr/>
              <a:t>14</a:t>
            </a:fld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6" name="Symbol zastępczy zawartości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199" y="3910514"/>
            <a:ext cx="4009801" cy="244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051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1898650" y="158750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dirty="0"/>
              <a:t>New features in INDIGO Kepler</a:t>
            </a:r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1701800" y="2027236"/>
            <a:ext cx="8831400" cy="48291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457200" indent="-38100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Added support for tasks’ Runtime Data:</a:t>
            </a:r>
          </a:p>
          <a:p>
            <a:pPr marL="914400" lvl="1" indent="-228600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General method of interaction between</a:t>
            </a:r>
            <a:br>
              <a:rPr lang="en-US" dirty="0">
                <a:latin typeface="Arial"/>
                <a:ea typeface="Arial"/>
                <a:cs typeface="Arial"/>
                <a:sym typeface="Arial"/>
              </a:rPr>
            </a:b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user ⇆ </a:t>
            </a:r>
            <a:r>
              <a:rPr lang="en-US" b="1" dirty="0" err="1">
                <a:latin typeface="Arial"/>
                <a:ea typeface="Arial"/>
                <a:cs typeface="Arial"/>
                <a:sym typeface="Arial"/>
              </a:rPr>
              <a:t>FutureGateway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 ⇆ task</a:t>
            </a:r>
          </a:p>
          <a:p>
            <a:pPr marL="914400" lvl="1" indent="-228600">
              <a:lnSpc>
                <a:spcPct val="115000"/>
              </a:lnSpc>
              <a:spcBef>
                <a:spcPts val="0"/>
              </a:spcBef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In ENES: live monitoring of the computation process</a:t>
            </a:r>
          </a:p>
          <a:p>
            <a:pPr marL="0" indent="-6985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45833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indent="-38100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The change required a switch of underlying HTTP library (Jersey does not support PATCH method).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Unnoticable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by end-users, but time-consuming and risky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indent="-381000">
              <a:spcBef>
                <a:spcPts val="0"/>
              </a:spcBef>
              <a:buSzPct val="100000"/>
              <a:buFont typeface="Arial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Improved DevOps approach: automated integration tests configurable in runtime</a:t>
            </a:r>
          </a:p>
        </p:txBody>
      </p:sp>
      <p:sp>
        <p:nvSpPr>
          <p:cNvPr id="35" name="Shape 35"/>
          <p:cNvSpPr txBox="1"/>
          <p:nvPr/>
        </p:nvSpPr>
        <p:spPr>
          <a:xfrm>
            <a:off x="9309100" y="6356350"/>
            <a:ext cx="7302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000000"/>
                </a:buClr>
                <a:buSzPct val="25000"/>
              </a:pPr>
              <a:t>15</a:t>
            </a:fld>
            <a:endParaRPr lang="en-US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4293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1898650" y="158750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dirty="0"/>
              <a:t>New features in INDIGO Kepler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1701800" y="2027236"/>
            <a:ext cx="8831400" cy="48291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457200" indent="-381000">
              <a:lnSpc>
                <a:spcPct val="115000"/>
              </a:lnSpc>
              <a:spcBef>
                <a:spcPts val="0"/>
              </a:spcBef>
              <a:buSzPct val="100000"/>
              <a:buFont typeface="Arial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Created a new entity in the INDIGO ecosystem: </a:t>
            </a:r>
            <a:r>
              <a:rPr lang="en-US" sz="2400" b="1" dirty="0" err="1">
                <a:latin typeface="Arial"/>
                <a:ea typeface="Arial"/>
                <a:cs typeface="Arial"/>
                <a:sym typeface="Arial"/>
              </a:rPr>
              <a:t>kepler</a:t>
            </a: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-batch</a:t>
            </a:r>
          </a:p>
          <a:p>
            <a:pPr marL="457200" indent="-38100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Components involved:</a:t>
            </a:r>
          </a:p>
          <a:p>
            <a:pPr marL="914400" lvl="1" indent="-228600">
              <a:lnSpc>
                <a:spcPct val="115000"/>
              </a:lnSpc>
              <a:spcBef>
                <a:spcPts val="0"/>
              </a:spcBef>
              <a:buFont typeface="Arial"/>
            </a:pP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Ansible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role: 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indigo-</a:t>
            </a:r>
            <a:r>
              <a:rPr lang="en-US" b="1" dirty="0" err="1">
                <a:latin typeface="Arial"/>
                <a:ea typeface="Arial"/>
                <a:cs typeface="Arial"/>
                <a:sym typeface="Arial"/>
              </a:rPr>
              <a:t>dc.kepler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-batch</a:t>
            </a:r>
          </a:p>
          <a:p>
            <a:pPr marL="914400" lvl="1" indent="-228600">
              <a:lnSpc>
                <a:spcPct val="115000"/>
              </a:lnSpc>
              <a:spcBef>
                <a:spcPts val="0"/>
              </a:spcBef>
            </a:pP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Docker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image: </a:t>
            </a:r>
            <a:r>
              <a:rPr lang="en-US" b="1" dirty="0" err="1">
                <a:latin typeface="Arial"/>
                <a:ea typeface="Arial"/>
                <a:cs typeface="Arial"/>
                <a:sym typeface="Arial"/>
              </a:rPr>
              <a:t>indigodatacloudapps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b="1" dirty="0" err="1">
                <a:latin typeface="Arial"/>
                <a:ea typeface="Arial"/>
                <a:cs typeface="Arial"/>
                <a:sym typeface="Arial"/>
              </a:rPr>
              <a:t>kepler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-batch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sz="2400" b="1" dirty="0">
              <a:latin typeface="Arial"/>
              <a:ea typeface="Arial"/>
              <a:cs typeface="Arial"/>
              <a:sym typeface="Arial"/>
            </a:endParaRPr>
          </a:p>
          <a:p>
            <a:pPr marL="457200" indent="-38100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It is a non-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gui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&amp; non-interactive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Kepler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installation</a:t>
            </a:r>
          </a:p>
          <a:p>
            <a:pPr marL="457200" indent="-381000">
              <a:lnSpc>
                <a:spcPct val="115000"/>
              </a:lnSpc>
              <a:spcBef>
                <a:spcPts val="0"/>
              </a:spcBef>
              <a:buSzPct val="100000"/>
              <a:buFont typeface="Arial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Whole scenario is configured at submission time: mobile UI (demo!), portlets</a:t>
            </a:r>
          </a:p>
          <a:p>
            <a:pPr marL="457200" indent="-381000">
              <a:lnSpc>
                <a:spcPct val="115000"/>
              </a:lnSpc>
              <a:spcBef>
                <a:spcPts val="0"/>
              </a:spcBef>
              <a:buSzPct val="100000"/>
              <a:buFont typeface="Arial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It is an INDIGO-based </a:t>
            </a: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Workflows-as-a-Service</a:t>
            </a:r>
          </a:p>
        </p:txBody>
      </p:sp>
      <p:sp>
        <p:nvSpPr>
          <p:cNvPr id="42" name="Shape 42"/>
          <p:cNvSpPr txBox="1"/>
          <p:nvPr/>
        </p:nvSpPr>
        <p:spPr>
          <a:xfrm>
            <a:off x="9309100" y="6356350"/>
            <a:ext cx="7302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000000"/>
                </a:buClr>
                <a:buSzPct val="25000"/>
              </a:pPr>
              <a:t>16</a:t>
            </a:fld>
            <a:endParaRPr lang="en-US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0999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ChangeArrowheads="1"/>
          </p:cNvSpPr>
          <p:nvPr/>
        </p:nvSpPr>
        <p:spPr bwMode="auto">
          <a:xfrm>
            <a:off x="1366318" y="311498"/>
            <a:ext cx="87106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GB" sz="3600" dirty="0" smtClean="0">
                <a:solidFill>
                  <a:srgbClr val="000000"/>
                </a:solidFill>
                <a:latin typeface="Helvetica" charset="0"/>
              </a:rPr>
              <a:t>Ophidia</a:t>
            </a:r>
            <a:endParaRPr lang="en-GB" sz="36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15362" name="Rettangolo 1"/>
          <p:cNvSpPr>
            <a:spLocks noChangeArrowheads="1"/>
          </p:cNvSpPr>
          <p:nvPr/>
        </p:nvSpPr>
        <p:spPr bwMode="auto">
          <a:xfrm>
            <a:off x="3000376" y="4652963"/>
            <a:ext cx="63357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lvl="1" indent="3175" algn="just">
              <a:buClr>
                <a:srgbClr val="F1AF00"/>
              </a:buClr>
            </a:pPr>
            <a:endParaRPr lang="en-US" i="1">
              <a:solidFill>
                <a:srgbClr val="00338F"/>
              </a:solidFill>
              <a:latin typeface="Arial" charset="0"/>
            </a:endParaRPr>
          </a:p>
        </p:txBody>
      </p:sp>
      <p:sp>
        <p:nvSpPr>
          <p:cNvPr id="9" name="Rettangolo 12"/>
          <p:cNvSpPr>
            <a:spLocks noChangeArrowheads="1"/>
          </p:cNvSpPr>
          <p:nvPr/>
        </p:nvSpPr>
        <p:spPr bwMode="auto">
          <a:xfrm>
            <a:off x="343827" y="1780746"/>
            <a:ext cx="8858250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endParaRPr lang="it-IT" sz="2400" dirty="0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Font typeface="Lucida Grande"/>
              <a:buChar char="✔"/>
              <a:defRPr/>
            </a:pPr>
            <a:r>
              <a:rPr lang="it-IT" sz="2400" dirty="0">
                <a:solidFill>
                  <a:srgbClr val="000000"/>
                </a:solidFill>
              </a:rPr>
              <a:t>Big data stack for </a:t>
            </a:r>
            <a:r>
              <a:rPr lang="it-IT" sz="2400" b="1" dirty="0">
                <a:solidFill>
                  <a:srgbClr val="000000"/>
                </a:solidFill>
              </a:rPr>
              <a:t>scientific data </a:t>
            </a:r>
            <a:r>
              <a:rPr lang="it-IT" sz="2400" b="1" dirty="0" smtClean="0">
                <a:solidFill>
                  <a:srgbClr val="000000"/>
                </a:solidFill>
              </a:rPr>
              <a:t>analysis</a:t>
            </a:r>
            <a:endParaRPr lang="it-IT" sz="2000" dirty="0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Font typeface="Lucida Grande"/>
              <a:buChar char="✔"/>
              <a:defRPr/>
            </a:pPr>
            <a:r>
              <a:rPr lang="it-IT" sz="2400" b="1" dirty="0" err="1">
                <a:solidFill>
                  <a:srgbClr val="000000"/>
                </a:solidFill>
              </a:rPr>
              <a:t>Specifically</a:t>
            </a:r>
            <a:r>
              <a:rPr lang="it-IT" sz="2400" b="1" dirty="0">
                <a:solidFill>
                  <a:srgbClr val="000000"/>
                </a:solidFill>
              </a:rPr>
              <a:t> </a:t>
            </a:r>
            <a:r>
              <a:rPr lang="it-IT" sz="2400" b="1" dirty="0" err="1">
                <a:solidFill>
                  <a:srgbClr val="000000"/>
                </a:solidFill>
              </a:rPr>
              <a:t>designed</a:t>
            </a:r>
            <a:r>
              <a:rPr lang="it-IT" sz="2400" b="1" dirty="0">
                <a:solidFill>
                  <a:srgbClr val="000000"/>
                </a:solidFill>
              </a:rPr>
              <a:t> for eScience</a:t>
            </a:r>
          </a:p>
          <a:p>
            <a:pPr marL="285750" indent="-285750">
              <a:spcBef>
                <a:spcPts val="600"/>
              </a:spcBef>
              <a:buFont typeface="Lucida Grande"/>
              <a:buChar char="✔"/>
              <a:defRPr/>
            </a:pPr>
            <a:r>
              <a:rPr lang="it-IT" sz="2400" dirty="0" err="1" smtClean="0">
                <a:solidFill>
                  <a:srgbClr val="000000"/>
                </a:solidFill>
              </a:rPr>
              <a:t>It</a:t>
            </a:r>
            <a:r>
              <a:rPr lang="it-IT" sz="2400" dirty="0" smtClean="0">
                <a:solidFill>
                  <a:srgbClr val="000000"/>
                </a:solidFill>
              </a:rPr>
              <a:t> </a:t>
            </a:r>
            <a:r>
              <a:rPr lang="it-IT" sz="2400" dirty="0">
                <a:solidFill>
                  <a:srgbClr val="000000"/>
                </a:solidFill>
              </a:rPr>
              <a:t>joins </a:t>
            </a:r>
            <a:r>
              <a:rPr lang="it-IT" sz="2400" b="1" dirty="0">
                <a:solidFill>
                  <a:srgbClr val="000000"/>
                </a:solidFill>
              </a:rPr>
              <a:t>big data </a:t>
            </a:r>
            <a:r>
              <a:rPr lang="it-IT" sz="2400" dirty="0">
                <a:solidFill>
                  <a:srgbClr val="000000"/>
                </a:solidFill>
              </a:rPr>
              <a:t>and </a:t>
            </a:r>
            <a:r>
              <a:rPr lang="it-IT" sz="2400" b="1" dirty="0">
                <a:solidFill>
                  <a:srgbClr val="000000"/>
                </a:solidFill>
              </a:rPr>
              <a:t>HPC</a:t>
            </a:r>
            <a:r>
              <a:rPr lang="it-IT" sz="2400" dirty="0">
                <a:solidFill>
                  <a:srgbClr val="000000"/>
                </a:solidFill>
              </a:rPr>
              <a:t> to address to address fast and big data </a:t>
            </a:r>
            <a:r>
              <a:rPr lang="it-IT" sz="2400" dirty="0" smtClean="0">
                <a:solidFill>
                  <a:srgbClr val="000000"/>
                </a:solidFill>
              </a:rPr>
              <a:t>analysis</a:t>
            </a:r>
            <a:endParaRPr lang="it-IT" sz="2000" dirty="0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Font typeface="Lucida Grande"/>
              <a:buChar char="✔"/>
              <a:defRPr/>
            </a:pPr>
            <a:r>
              <a:rPr lang="it-IT" sz="2400" dirty="0">
                <a:solidFill>
                  <a:srgbClr val="000000"/>
                </a:solidFill>
              </a:rPr>
              <a:t>it includes a native </a:t>
            </a:r>
            <a:r>
              <a:rPr lang="it-IT" sz="2400" b="1" dirty="0">
                <a:solidFill>
                  <a:srgbClr val="000000"/>
                </a:solidFill>
              </a:rPr>
              <a:t>analytics workflow </a:t>
            </a:r>
            <a:r>
              <a:rPr lang="it-IT" sz="2400" dirty="0">
                <a:solidFill>
                  <a:srgbClr val="000000"/>
                </a:solidFill>
              </a:rPr>
              <a:t>support to implement complex experiments </a:t>
            </a:r>
            <a:endParaRPr lang="it-IT" sz="2000" dirty="0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Font typeface="Lucida Grande"/>
              <a:buChar char="✔"/>
              <a:defRPr/>
            </a:pPr>
            <a:r>
              <a:rPr lang="it-IT" sz="2400" dirty="0">
                <a:solidFill>
                  <a:srgbClr val="000000"/>
                </a:solidFill>
              </a:rPr>
              <a:t>Extensible: simple API to support framework extensions like new operators and array-based primitives (</a:t>
            </a:r>
            <a:r>
              <a:rPr lang="it-IT" sz="2000" dirty="0">
                <a:solidFill>
                  <a:srgbClr val="000000"/>
                </a:solidFill>
              </a:rPr>
              <a:t>currently 50+ operators and 100+ primitives provided</a:t>
            </a:r>
            <a:r>
              <a:rPr lang="it-IT" sz="2000" dirty="0" smtClean="0">
                <a:solidFill>
                  <a:srgbClr val="000000"/>
                </a:solidFill>
              </a:rPr>
              <a:t>)</a:t>
            </a:r>
            <a:endParaRPr lang="it-IT" sz="2000" dirty="0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Font typeface="Lucida Grande"/>
              <a:buChar char="✔"/>
              <a:defRPr/>
            </a:pPr>
            <a:r>
              <a:rPr lang="it-IT" sz="2400" dirty="0" err="1" smtClean="0">
                <a:solidFill>
                  <a:srgbClr val="000000"/>
                </a:solidFill>
              </a:rPr>
              <a:t>Programmatic</a:t>
            </a:r>
            <a:r>
              <a:rPr lang="it-IT" sz="2400" dirty="0" smtClean="0">
                <a:solidFill>
                  <a:srgbClr val="000000"/>
                </a:solidFill>
              </a:rPr>
              <a:t> </a:t>
            </a:r>
            <a:r>
              <a:rPr lang="it-IT" sz="2400" dirty="0">
                <a:solidFill>
                  <a:srgbClr val="000000"/>
                </a:solidFill>
              </a:rPr>
              <a:t>access via C and </a:t>
            </a:r>
            <a:r>
              <a:rPr lang="it-IT" sz="2400" b="1" dirty="0">
                <a:solidFill>
                  <a:srgbClr val="000000"/>
                </a:solidFill>
              </a:rPr>
              <a:t>Python </a:t>
            </a:r>
            <a:r>
              <a:rPr lang="it-IT" sz="2400" b="1" dirty="0" smtClean="0">
                <a:solidFill>
                  <a:srgbClr val="000000"/>
                </a:solidFill>
              </a:rPr>
              <a:t>APIs</a:t>
            </a:r>
          </a:p>
        </p:txBody>
      </p:sp>
      <p:grpSp>
        <p:nvGrpSpPr>
          <p:cNvPr id="6" name="Gruppo 16"/>
          <p:cNvGrpSpPr>
            <a:grpSpLocks/>
          </p:cNvGrpSpPr>
          <p:nvPr/>
        </p:nvGrpSpPr>
        <p:grpSpPr bwMode="auto">
          <a:xfrm>
            <a:off x="9217197" y="2921950"/>
            <a:ext cx="2801497" cy="1993528"/>
            <a:chOff x="438150" y="990600"/>
            <a:chExt cx="6635750" cy="4278313"/>
          </a:xfrm>
        </p:grpSpPr>
        <p:pic>
          <p:nvPicPr>
            <p:cNvPr id="7" name="Immagine 2" descr="BDEC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50" y="990600"/>
              <a:ext cx="6635750" cy="4278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uppo 8"/>
            <p:cNvGrpSpPr>
              <a:grpSpLocks/>
            </p:cNvGrpSpPr>
            <p:nvPr/>
          </p:nvGrpSpPr>
          <p:grpSpPr bwMode="auto">
            <a:xfrm>
              <a:off x="2463800" y="2828925"/>
              <a:ext cx="2301875" cy="1703388"/>
              <a:chOff x="2864996" y="3414257"/>
              <a:chExt cx="2965033" cy="2047979"/>
            </a:xfrm>
          </p:grpSpPr>
          <p:cxnSp>
            <p:nvCxnSpPr>
              <p:cNvPr id="10" name="Connettore 1 9"/>
              <p:cNvCxnSpPr/>
              <p:nvPr/>
            </p:nvCxnSpPr>
            <p:spPr>
              <a:xfrm flipV="1">
                <a:off x="2878846" y="3414718"/>
                <a:ext cx="2949941" cy="1187382"/>
              </a:xfrm>
              <a:prstGeom prst="line">
                <a:avLst/>
              </a:prstGeom>
              <a:ln>
                <a:solidFill>
                  <a:srgbClr val="4F81BD"/>
                </a:solidFill>
                <a:prstDash val="sysDash"/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ttore 1 10"/>
              <p:cNvCxnSpPr/>
              <p:nvPr/>
            </p:nvCxnSpPr>
            <p:spPr>
              <a:xfrm flipV="1">
                <a:off x="2865226" y="3950293"/>
                <a:ext cx="2952665" cy="1511007"/>
              </a:xfrm>
              <a:prstGeom prst="line">
                <a:avLst/>
              </a:prstGeom>
              <a:ln>
                <a:solidFill>
                  <a:srgbClr val="4F81BD"/>
                </a:solidFill>
                <a:prstDash val="sysDash"/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2" name="Immagine 1" descr="GISSx-larg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7836" y="5143572"/>
            <a:ext cx="1291539" cy="96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6" descr="globe-in-cube-735x48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077" y="5143572"/>
            <a:ext cx="1467100" cy="96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14340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olo 1"/>
          <p:cNvSpPr>
            <a:spLocks noGrp="1"/>
          </p:cNvSpPr>
          <p:nvPr>
            <p:ph type="title"/>
          </p:nvPr>
        </p:nvSpPr>
        <p:spPr>
          <a:xfrm>
            <a:off x="1060495" y="107951"/>
            <a:ext cx="8337550" cy="1325563"/>
          </a:xfrm>
        </p:spPr>
        <p:txBody>
          <a:bodyPr/>
          <a:lstStyle/>
          <a:p>
            <a:r>
              <a:rPr lang="it-IT" sz="4000" dirty="0" smtClean="0">
                <a:latin typeface="Calibri" charset="0"/>
              </a:rPr>
              <a:t>New </a:t>
            </a:r>
            <a:r>
              <a:rPr lang="it-IT" sz="4000" dirty="0" err="1" smtClean="0">
                <a:latin typeface="Calibri" charset="0"/>
              </a:rPr>
              <a:t>features</a:t>
            </a:r>
            <a:r>
              <a:rPr lang="it-IT" sz="4000" dirty="0" smtClean="0">
                <a:latin typeface="Calibri" charset="0"/>
              </a:rPr>
              <a:t> in Ophidia</a:t>
            </a:r>
            <a:endParaRPr lang="it-IT" sz="4000" dirty="0">
              <a:latin typeface="Calibri" charset="0"/>
            </a:endParaRPr>
          </a:p>
        </p:txBody>
      </p:sp>
      <p:sp>
        <p:nvSpPr>
          <p:cNvPr id="36866" name="Segnaposto contenuto 2"/>
          <p:cNvSpPr>
            <a:spLocks noGrp="1"/>
          </p:cNvSpPr>
          <p:nvPr>
            <p:ph idx="1"/>
          </p:nvPr>
        </p:nvSpPr>
        <p:spPr>
          <a:xfrm>
            <a:off x="846694" y="1668800"/>
            <a:ext cx="10795334" cy="4782799"/>
          </a:xfrm>
        </p:spPr>
        <p:txBody>
          <a:bodyPr>
            <a:normAutofit fontScale="92500" lnSpcReduction="20000"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en-US" sz="2000" dirty="0" err="1"/>
              <a:t>Hightlights</a:t>
            </a:r>
            <a:r>
              <a:rPr lang="en-US" sz="2000" dirty="0"/>
              <a:t> INDIGO-</a:t>
            </a:r>
            <a:r>
              <a:rPr lang="en-US" sz="2000" dirty="0" smtClean="0"/>
              <a:t>2</a:t>
            </a:r>
            <a:endParaRPr lang="en-GB" sz="2000" dirty="0" smtClean="0">
              <a:latin typeface="Calibri" charset="0"/>
            </a:endParaRPr>
          </a:p>
          <a:p>
            <a:pPr marL="227013" lvl="1">
              <a:spcBef>
                <a:spcPts val="1000"/>
              </a:spcBef>
            </a:pPr>
            <a:r>
              <a:rPr lang="en-GB" sz="2000" dirty="0">
                <a:latin typeface="Calibri" charset="0"/>
              </a:rPr>
              <a:t>Analytics workflow interfaces </a:t>
            </a:r>
          </a:p>
          <a:p>
            <a:pPr marL="684213" lvl="2">
              <a:spcBef>
                <a:spcPts val="1000"/>
              </a:spcBef>
            </a:pPr>
            <a:r>
              <a:rPr lang="en-GB" sz="1800" dirty="0">
                <a:latin typeface="Calibri" charset="0"/>
              </a:rPr>
              <a:t>Interactive workflows: include operations involving user interaction, such as the ask for additional input parameters, sending requests to external modules, waiting for resources (datasets) during the execution</a:t>
            </a:r>
          </a:p>
          <a:p>
            <a:pPr marL="684213" lvl="2">
              <a:spcBef>
                <a:spcPts val="1000"/>
              </a:spcBef>
            </a:pPr>
            <a:r>
              <a:rPr lang="en-GB" sz="1800" dirty="0">
                <a:latin typeface="Calibri" charset="0"/>
              </a:rPr>
              <a:t>Interleaving workflows: interact with other concurrent or cooperative </a:t>
            </a:r>
            <a:r>
              <a:rPr lang="en-GB" sz="1800" dirty="0" smtClean="0">
                <a:latin typeface="Calibri" charset="0"/>
              </a:rPr>
              <a:t>workflows</a:t>
            </a:r>
          </a:p>
          <a:p>
            <a:pPr marL="684213" lvl="2">
              <a:spcBef>
                <a:spcPts val="1000"/>
              </a:spcBef>
            </a:pPr>
            <a:r>
              <a:rPr lang="en-GB" sz="1800" dirty="0">
                <a:latin typeface="Calibri" charset="0"/>
              </a:rPr>
              <a:t>Bug fixing on the existing workflow </a:t>
            </a:r>
            <a:r>
              <a:rPr lang="en-GB" sz="1800" dirty="0" smtClean="0">
                <a:latin typeface="Calibri" charset="0"/>
              </a:rPr>
              <a:t>interfaces as a result of the feedback from the case studies</a:t>
            </a:r>
          </a:p>
          <a:p>
            <a:pPr marL="684213" lvl="2">
              <a:spcBef>
                <a:spcPts val="1000"/>
              </a:spcBef>
            </a:pPr>
            <a:r>
              <a:rPr lang="en-GB" sz="1800" dirty="0">
                <a:latin typeface="Calibri" charset="0"/>
              </a:rPr>
              <a:t>Configurable base path for massive and interactive </a:t>
            </a:r>
            <a:r>
              <a:rPr lang="en-GB" sz="1800" dirty="0" smtClean="0">
                <a:latin typeface="Calibri" charset="0"/>
              </a:rPr>
              <a:t>operations</a:t>
            </a:r>
            <a:endParaRPr lang="en-GB" sz="1800" dirty="0">
              <a:latin typeface="Calibri" charset="0"/>
            </a:endParaRPr>
          </a:p>
          <a:p>
            <a:pPr marL="227013" lvl="1">
              <a:spcBef>
                <a:spcPts val="1000"/>
              </a:spcBef>
            </a:pPr>
            <a:r>
              <a:rPr lang="en-GB" sz="2200" dirty="0" smtClean="0">
                <a:latin typeface="Calibri" charset="0"/>
              </a:rPr>
              <a:t>Improvements and bug fixing</a:t>
            </a:r>
          </a:p>
          <a:p>
            <a:pPr marL="684201" lvl="2">
              <a:spcBef>
                <a:spcPts val="1000"/>
              </a:spcBef>
            </a:pPr>
            <a:r>
              <a:rPr lang="en-GB" sz="1800" dirty="0" smtClean="0">
                <a:latin typeface="Calibri" charset="0"/>
              </a:rPr>
              <a:t>Bug fixing regarding Ophidia operators </a:t>
            </a:r>
            <a:r>
              <a:rPr lang="en-GB" sz="1800" dirty="0">
                <a:latin typeface="Calibri" charset="0"/>
              </a:rPr>
              <a:t>(e.g. IMPORT</a:t>
            </a:r>
            <a:r>
              <a:rPr lang="en-GB" sz="1800" dirty="0" smtClean="0">
                <a:latin typeface="Calibri" charset="0"/>
              </a:rPr>
              <a:t>)</a:t>
            </a:r>
          </a:p>
          <a:p>
            <a:pPr marL="684201" lvl="2">
              <a:spcBef>
                <a:spcPts val="1000"/>
              </a:spcBef>
            </a:pPr>
            <a:r>
              <a:rPr lang="en-GB" sz="1800" dirty="0">
                <a:latin typeface="Calibri" charset="0"/>
              </a:rPr>
              <a:t>Max and min operations to OPH_INTERCUBE operator</a:t>
            </a:r>
          </a:p>
          <a:p>
            <a:pPr marL="684201" lvl="2">
              <a:spcBef>
                <a:spcPts val="1000"/>
              </a:spcBef>
            </a:pPr>
            <a:r>
              <a:rPr lang="en-GB" sz="1800" dirty="0" smtClean="0">
                <a:latin typeface="Calibri" charset="0"/>
              </a:rPr>
              <a:t>Support </a:t>
            </a:r>
            <a:r>
              <a:rPr lang="en-GB" sz="1800" dirty="0">
                <a:latin typeface="Calibri" charset="0"/>
              </a:rPr>
              <a:t>for missing values to </a:t>
            </a:r>
            <a:r>
              <a:rPr lang="en-GB" sz="1800" dirty="0" smtClean="0">
                <a:latin typeface="Calibri" charset="0"/>
              </a:rPr>
              <a:t>operators </a:t>
            </a:r>
            <a:r>
              <a:rPr lang="en-GB" sz="1800" dirty="0">
                <a:latin typeface="Calibri" charset="0"/>
              </a:rPr>
              <a:t>and </a:t>
            </a:r>
            <a:r>
              <a:rPr lang="en-GB" sz="1800" dirty="0" smtClean="0">
                <a:latin typeface="Calibri" charset="0"/>
              </a:rPr>
              <a:t>primitives and support </a:t>
            </a:r>
            <a:r>
              <a:rPr lang="en-GB" sz="1800" dirty="0">
                <a:latin typeface="Calibri" charset="0"/>
              </a:rPr>
              <a:t>for base64-encoded </a:t>
            </a:r>
            <a:r>
              <a:rPr lang="en-GB" sz="1800" dirty="0" smtClean="0">
                <a:latin typeface="Calibri" charset="0"/>
              </a:rPr>
              <a:t>dimensions</a:t>
            </a:r>
            <a:endParaRPr lang="en-GB" sz="1800" dirty="0">
              <a:latin typeface="Calibri" charset="0"/>
            </a:endParaRPr>
          </a:p>
          <a:p>
            <a:pPr marL="684201" lvl="2">
              <a:spcBef>
                <a:spcPts val="1000"/>
              </a:spcBef>
            </a:pPr>
            <a:r>
              <a:rPr lang="en-GB" sz="1800" dirty="0" smtClean="0">
                <a:latin typeface="Calibri" charset="0"/>
              </a:rPr>
              <a:t>New watch command in the Ophidia terminal</a:t>
            </a:r>
            <a:endParaRPr lang="en-GB" sz="1800" dirty="0">
              <a:latin typeface="Calibri" charset="0"/>
            </a:endParaRPr>
          </a:p>
          <a:p>
            <a:pPr marL="227013" lvl="1">
              <a:spcBef>
                <a:spcPts val="1000"/>
              </a:spcBef>
            </a:pPr>
            <a:r>
              <a:rPr lang="en-GB" sz="2000" dirty="0" smtClean="0">
                <a:latin typeface="Calibri" charset="0"/>
              </a:rPr>
              <a:t>Update </a:t>
            </a:r>
            <a:r>
              <a:rPr lang="en-GB" sz="2000" dirty="0">
                <a:latin typeface="Calibri" charset="0"/>
              </a:rPr>
              <a:t>regarding the dynamic and automated deployment of Ophidia according to the proposed Workflow as a Service model</a:t>
            </a:r>
          </a:p>
          <a:p>
            <a:pPr marL="684213" lvl="2">
              <a:spcBef>
                <a:spcPts val="1000"/>
              </a:spcBef>
            </a:pPr>
            <a:r>
              <a:rPr lang="en-GB" sz="1800" dirty="0">
                <a:latin typeface="Calibri" charset="0"/>
              </a:rPr>
              <a:t>Update of the work done (</a:t>
            </a:r>
            <a:r>
              <a:rPr lang="en-GB" sz="1800" dirty="0" err="1">
                <a:latin typeface="Calibri" charset="0"/>
              </a:rPr>
              <a:t>ansible</a:t>
            </a:r>
            <a:r>
              <a:rPr lang="en-GB" sz="1800" dirty="0">
                <a:latin typeface="Calibri" charset="0"/>
              </a:rPr>
              <a:t> roles) according to the latest release/</a:t>
            </a:r>
            <a:r>
              <a:rPr lang="en-GB" sz="1800" dirty="0" smtClean="0">
                <a:latin typeface="Calibri" charset="0"/>
              </a:rPr>
              <a:t>updates</a:t>
            </a:r>
          </a:p>
        </p:txBody>
      </p:sp>
    </p:spTree>
    <p:extLst>
      <p:ext uri="{BB962C8B-B14F-4D97-AF65-F5344CB8AC3E}">
        <p14:creationId xmlns:p14="http://schemas.microsoft.com/office/powerpoint/2010/main" val="2850532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37008"/>
            <a:ext cx="10515600" cy="1035159"/>
          </a:xfrm>
        </p:spPr>
        <p:txBody>
          <a:bodyPr>
            <a:normAutofit/>
          </a:bodyPr>
          <a:lstStyle/>
          <a:p>
            <a:r>
              <a:rPr lang="it-IT" sz="4000" dirty="0" err="1" smtClean="0"/>
              <a:t>Ongoing</a:t>
            </a:r>
            <a:r>
              <a:rPr lang="it-IT" sz="4000" dirty="0" smtClean="0"/>
              <a:t> work for Ophidia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15522" y="1825625"/>
            <a:ext cx="10515600" cy="4351338"/>
          </a:xfrm>
        </p:spPr>
        <p:txBody>
          <a:bodyPr/>
          <a:lstStyle/>
          <a:p>
            <a:pPr marL="0" lvl="1" indent="0">
              <a:spcBef>
                <a:spcPts val="1000"/>
              </a:spcBef>
              <a:buNone/>
            </a:pPr>
            <a:r>
              <a:rPr lang="en-GB" dirty="0" err="1">
                <a:latin typeface="Calibri" charset="0"/>
              </a:rPr>
              <a:t>Ongoing</a:t>
            </a:r>
            <a:r>
              <a:rPr lang="en-GB" dirty="0">
                <a:latin typeface="Calibri" charset="0"/>
              </a:rPr>
              <a:t> </a:t>
            </a:r>
            <a:r>
              <a:rPr lang="en-GB" dirty="0" smtClean="0">
                <a:latin typeface="Calibri" charset="0"/>
              </a:rPr>
              <a:t>work, </a:t>
            </a:r>
            <a:r>
              <a:rPr lang="en-GB" dirty="0">
                <a:latin typeface="Calibri" charset="0"/>
              </a:rPr>
              <a:t>planned for the </a:t>
            </a:r>
            <a:r>
              <a:rPr lang="en-GB" dirty="0" smtClean="0">
                <a:latin typeface="Calibri" charset="0"/>
              </a:rPr>
              <a:t>upcoming updates </a:t>
            </a:r>
            <a:r>
              <a:rPr lang="en-GB" dirty="0">
                <a:latin typeface="Calibri" charset="0"/>
              </a:rPr>
              <a:t>of the INDIGO-2 release</a:t>
            </a:r>
          </a:p>
          <a:p>
            <a:pPr marL="684201" lvl="2">
              <a:spcBef>
                <a:spcPts val="1000"/>
              </a:spcBef>
            </a:pPr>
            <a:r>
              <a:rPr lang="en-GB" sz="1800" dirty="0" smtClean="0">
                <a:latin typeface="Calibri" charset="0"/>
              </a:rPr>
              <a:t>Finalization of the implementation </a:t>
            </a:r>
            <a:r>
              <a:rPr lang="en-GB" sz="1800" dirty="0">
                <a:latin typeface="Calibri" charset="0"/>
              </a:rPr>
              <a:t>of the IAM security support for Ophidia</a:t>
            </a:r>
          </a:p>
          <a:p>
            <a:pPr marL="684201" lvl="2">
              <a:spcBef>
                <a:spcPts val="1000"/>
              </a:spcBef>
            </a:pPr>
            <a:r>
              <a:rPr lang="en-GB" sz="1800" dirty="0">
                <a:latin typeface="Calibri" charset="0"/>
              </a:rPr>
              <a:t>D</a:t>
            </a:r>
            <a:r>
              <a:rPr lang="en-GB" sz="1800" dirty="0" smtClean="0">
                <a:latin typeface="Calibri" charset="0"/>
              </a:rPr>
              <a:t>ata </a:t>
            </a:r>
            <a:r>
              <a:rPr lang="en-GB" sz="1800" dirty="0">
                <a:latin typeface="Calibri" charset="0"/>
              </a:rPr>
              <a:t>analytics portlets to support the implementation of Science Gateways for data analysis (e.g. ENES)</a:t>
            </a:r>
          </a:p>
          <a:p>
            <a:pPr marL="684201" lvl="2">
              <a:spcBef>
                <a:spcPts val="1000"/>
              </a:spcBef>
            </a:pPr>
            <a:r>
              <a:rPr lang="en-GB" sz="1800" dirty="0">
                <a:latin typeface="Calibri" charset="0"/>
              </a:rPr>
              <a:t>New release of the </a:t>
            </a:r>
            <a:r>
              <a:rPr lang="en-GB" sz="1800" dirty="0" err="1">
                <a:latin typeface="Calibri" charset="0"/>
              </a:rPr>
              <a:t>PyOphidia</a:t>
            </a:r>
            <a:r>
              <a:rPr lang="en-GB" sz="1800" dirty="0">
                <a:latin typeface="Calibri" charset="0"/>
              </a:rPr>
              <a:t> Python </a:t>
            </a:r>
            <a:r>
              <a:rPr lang="en-GB" sz="1800" dirty="0" smtClean="0">
                <a:latin typeface="Calibri" charset="0"/>
              </a:rPr>
              <a:t>class</a:t>
            </a:r>
          </a:p>
          <a:p>
            <a:pPr marL="1141390" lvl="3">
              <a:spcBef>
                <a:spcPts val="1000"/>
              </a:spcBef>
            </a:pPr>
            <a:r>
              <a:rPr lang="en-GB" sz="1600" dirty="0" smtClean="0">
                <a:latin typeface="Calibri" charset="0"/>
              </a:rPr>
              <a:t>task already completed. Ready for 1</a:t>
            </a:r>
            <a:r>
              <a:rPr lang="en-GB" sz="1600" baseline="30000" dirty="0" smtClean="0">
                <a:latin typeface="Calibri" charset="0"/>
              </a:rPr>
              <a:t>st</a:t>
            </a:r>
            <a:r>
              <a:rPr lang="en-GB" sz="1600" dirty="0" smtClean="0">
                <a:latin typeface="Calibri" charset="0"/>
              </a:rPr>
              <a:t> update</a:t>
            </a:r>
            <a:endParaRPr lang="en-GB" sz="1600" dirty="0">
              <a:latin typeface="Calibri" charset="0"/>
            </a:endParaRPr>
          </a:p>
          <a:p>
            <a:pPr marL="684201" lvl="2">
              <a:spcBef>
                <a:spcPts val="1000"/>
              </a:spcBef>
            </a:pPr>
            <a:r>
              <a:rPr lang="en-GB" sz="1800" dirty="0">
                <a:latin typeface="Calibri" charset="0"/>
              </a:rPr>
              <a:t>New IMPORT operators </a:t>
            </a:r>
            <a:r>
              <a:rPr lang="en-GB" sz="1800" dirty="0" smtClean="0">
                <a:latin typeface="Calibri" charset="0"/>
              </a:rPr>
              <a:t>to support different research communities</a:t>
            </a:r>
          </a:p>
          <a:p>
            <a:pPr marL="1141390" lvl="3">
              <a:spcBef>
                <a:spcPts val="1000"/>
              </a:spcBef>
            </a:pPr>
            <a:r>
              <a:rPr lang="en-GB" sz="1600" dirty="0" smtClean="0">
                <a:latin typeface="Calibri" charset="0"/>
              </a:rPr>
              <a:t>New IMPORT operators already implemented for </a:t>
            </a:r>
            <a:r>
              <a:rPr lang="en-GB" sz="1600" dirty="0">
                <a:latin typeface="Calibri" charset="0"/>
              </a:rPr>
              <a:t>LBT </a:t>
            </a:r>
            <a:r>
              <a:rPr lang="en-GB" sz="1600" dirty="0" smtClean="0">
                <a:latin typeface="Calibri" charset="0"/>
              </a:rPr>
              <a:t>(FIT) and EMSO (</a:t>
            </a:r>
            <a:r>
              <a:rPr lang="en-GB" sz="1600" dirty="0">
                <a:latin typeface="Calibri" charset="0"/>
              </a:rPr>
              <a:t>SAC</a:t>
            </a:r>
            <a:r>
              <a:rPr lang="en-GB" sz="1600" dirty="0" smtClean="0">
                <a:latin typeface="Calibri" charset="0"/>
              </a:rPr>
              <a:t>).</a:t>
            </a:r>
          </a:p>
          <a:p>
            <a:pPr marL="1141390" lvl="3">
              <a:spcBef>
                <a:spcPts val="1000"/>
              </a:spcBef>
            </a:pPr>
            <a:r>
              <a:rPr lang="en-GB" sz="1600" dirty="0" smtClean="0">
                <a:latin typeface="Calibri" charset="0"/>
              </a:rPr>
              <a:t>Task </a:t>
            </a:r>
            <a:r>
              <a:rPr lang="en-GB" sz="1600" dirty="0">
                <a:latin typeface="Calibri" charset="0"/>
              </a:rPr>
              <a:t>already completed. </a:t>
            </a:r>
            <a:r>
              <a:rPr lang="en-GB" sz="1600" dirty="0" smtClean="0">
                <a:latin typeface="Calibri" charset="0"/>
              </a:rPr>
              <a:t>Ready </a:t>
            </a:r>
            <a:r>
              <a:rPr lang="en-GB" sz="1600" dirty="0">
                <a:latin typeface="Calibri" charset="0"/>
              </a:rPr>
              <a:t>for </a:t>
            </a:r>
            <a:r>
              <a:rPr lang="en-GB" sz="1600">
                <a:latin typeface="Calibri" charset="0"/>
              </a:rPr>
              <a:t>1st </a:t>
            </a:r>
            <a:r>
              <a:rPr lang="en-GB" sz="1600" smtClean="0">
                <a:latin typeface="Calibri" charset="0"/>
              </a:rPr>
              <a:t>update</a:t>
            </a:r>
            <a:endParaRPr lang="en-GB" sz="2000" dirty="0">
              <a:latin typeface="Calibri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Integrating distributed data infrastructures with INDIGO-DataCloud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8B9F-EE4C-4B1B-86A1-0FBFA4BEBAE2}" type="slidenum">
              <a:rPr lang="en-GB" smtClean="0">
                <a:solidFill>
                  <a:prstClr val="black"/>
                </a:solidFill>
              </a:rPr>
              <a:pPr/>
              <a:t>19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086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616F6-0417-43E5-8DD5-5D469436E093}" type="datetime1">
              <a:rPr lang="en-GB" noProof="0" smtClean="0"/>
              <a:t>5/11/17</a:t>
            </a:fld>
            <a:endParaRPr lang="en-GB" noProof="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INDIGO-DataCloud</a:t>
            </a:r>
            <a:endParaRPr lang="en-GB" noProof="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6CC888B-D9F9-4E54-B722-F151A9F45E95}" type="slidenum">
              <a:rPr lang="en-GB" noProof="0" smtClean="0"/>
              <a:pPr algn="r"/>
              <a:t>2</a:t>
            </a:fld>
            <a:endParaRPr lang="en-GB" noProof="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8663" y="2102200"/>
            <a:ext cx="3810000" cy="2600325"/>
          </a:xfrm>
          <a:prstGeom prst="rect">
            <a:avLst/>
          </a:prstGeom>
        </p:spPr>
      </p:pic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3449053" y="161786"/>
            <a:ext cx="6761748" cy="886968"/>
          </a:xfrm>
        </p:spPr>
        <p:txBody>
          <a:bodyPr/>
          <a:lstStyle/>
          <a:p>
            <a:r>
              <a:rPr lang="en-US" dirty="0" smtClean="0"/>
              <a:t>WP6 services offered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24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616F6-0417-43E5-8DD5-5D469436E093}" type="datetime1">
              <a:rPr lang="en-GB" noProof="0" smtClean="0"/>
              <a:t>5/11/17</a:t>
            </a:fld>
            <a:endParaRPr lang="en-GB" noProof="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INDIGO-DataCloud</a:t>
            </a:r>
            <a:endParaRPr lang="en-GB" noProof="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6CC888B-D9F9-4E54-B722-F151A9F45E95}" type="slidenum">
              <a:rPr lang="en-GB" noProof="0" smtClean="0"/>
              <a:pPr algn="r"/>
              <a:t>20</a:t>
            </a:fld>
            <a:endParaRPr lang="en-GB" noProof="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8663" y="2102200"/>
            <a:ext cx="3810000" cy="2600325"/>
          </a:xfrm>
          <a:prstGeom prst="rect">
            <a:avLst/>
          </a:prstGeom>
        </p:spPr>
      </p:pic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3449053" y="161786"/>
            <a:ext cx="6761748" cy="886968"/>
          </a:xfrm>
        </p:spPr>
        <p:txBody>
          <a:bodyPr/>
          <a:lstStyle/>
          <a:p>
            <a:r>
              <a:rPr lang="pl-PL" dirty="0" err="1" smtClean="0"/>
              <a:t>Questions</a:t>
            </a:r>
            <a:r>
              <a:rPr lang="pl-PL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51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29935" y="337008"/>
            <a:ext cx="7628467" cy="1325563"/>
          </a:xfrm>
        </p:spPr>
        <p:txBody>
          <a:bodyPr/>
          <a:lstStyle/>
          <a:p>
            <a:r>
              <a:rPr lang="en-US" dirty="0" smtClean="0"/>
              <a:t>List of the</a:t>
            </a:r>
            <a:r>
              <a:rPr lang="pl-PL" dirty="0" smtClean="0"/>
              <a:t> WP6</a:t>
            </a:r>
            <a:r>
              <a:rPr lang="en-US" dirty="0" smtClean="0"/>
              <a:t> services</a:t>
            </a:r>
            <a:r>
              <a:rPr lang="pl-PL" dirty="0" smtClean="0"/>
              <a:t>  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199" y="1825625"/>
            <a:ext cx="11186787" cy="4351338"/>
          </a:xfrm>
        </p:spPr>
        <p:txBody>
          <a:bodyPr>
            <a:normAutofit/>
          </a:bodyPr>
          <a:lstStyle/>
          <a:p>
            <a:r>
              <a:rPr lang="en-GB" dirty="0"/>
              <a:t>the Future </a:t>
            </a:r>
            <a:r>
              <a:rPr lang="en-GB" dirty="0" smtClean="0"/>
              <a:t>Gateway</a:t>
            </a:r>
            <a:endParaRPr lang="pl-PL" dirty="0" smtClean="0"/>
          </a:p>
          <a:p>
            <a:r>
              <a:rPr lang="pl-PL" dirty="0" err="1"/>
              <a:t>Liferay</a:t>
            </a:r>
            <a:r>
              <a:rPr lang="en-GB" dirty="0"/>
              <a:t> </a:t>
            </a:r>
            <a:r>
              <a:rPr lang="en-GB" dirty="0" smtClean="0"/>
              <a:t>portlets</a:t>
            </a:r>
            <a:endParaRPr lang="pl-PL" dirty="0" smtClean="0"/>
          </a:p>
          <a:p>
            <a:r>
              <a:rPr lang="en-GB" dirty="0" smtClean="0"/>
              <a:t>Ophidia </a:t>
            </a:r>
            <a:r>
              <a:rPr lang="en-GB" dirty="0"/>
              <a:t>analytics </a:t>
            </a:r>
            <a:r>
              <a:rPr lang="en-GB" dirty="0" smtClean="0"/>
              <a:t>workflow</a:t>
            </a:r>
            <a:endParaRPr lang="en-GB" dirty="0"/>
          </a:p>
          <a:p>
            <a:r>
              <a:rPr lang="en-GB" dirty="0" smtClean="0"/>
              <a:t>INDIGO </a:t>
            </a:r>
            <a:r>
              <a:rPr lang="en-GB" dirty="0"/>
              <a:t>Kepler module/actor</a:t>
            </a:r>
            <a:r>
              <a:rPr lang="pl-PL" dirty="0" smtClean="0"/>
              <a:t>s</a:t>
            </a:r>
          </a:p>
          <a:p>
            <a:r>
              <a:rPr lang="en-GB" dirty="0" smtClean="0"/>
              <a:t>Open </a:t>
            </a:r>
            <a:r>
              <a:rPr lang="en-GB" dirty="0"/>
              <a:t>Mobile </a:t>
            </a:r>
            <a:r>
              <a:rPr lang="en-GB" dirty="0" smtClean="0"/>
              <a:t>Toolkit</a:t>
            </a:r>
            <a:endParaRPr lang="pl-PL" dirty="0" smtClean="0"/>
          </a:p>
          <a:p>
            <a:r>
              <a:rPr lang="pl-PL" dirty="0" err="1" smtClean="0"/>
              <a:t>Orchent</a:t>
            </a:r>
            <a:endParaRPr lang="pl-PL" dirty="0" smtClean="0"/>
          </a:p>
          <a:p>
            <a:r>
              <a:rPr lang="pl-PL" dirty="0" err="1" smtClean="0"/>
              <a:t>Wattson</a:t>
            </a:r>
            <a:endParaRPr lang="pl-PL" dirty="0" smtClean="0"/>
          </a:p>
          <a:p>
            <a:pPr marL="0" indent="0">
              <a:buNone/>
            </a:pPr>
            <a:endParaRPr lang="pl-PL" dirty="0" smtClean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8B9F-EE4C-4B1B-86A1-0FBFA4BEBAE2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295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616F6-0417-43E5-8DD5-5D469436E093}" type="datetime1">
              <a:rPr lang="en-GB" noProof="0" smtClean="0"/>
              <a:t>5/11/17</a:t>
            </a:fld>
            <a:endParaRPr lang="en-GB" noProof="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INDIGO-DataCloud</a:t>
            </a:r>
            <a:endParaRPr lang="en-GB" noProof="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6CC888B-D9F9-4E54-B722-F151A9F45E95}" type="slidenum">
              <a:rPr lang="en-GB" noProof="0" smtClean="0"/>
              <a:pPr algn="r"/>
              <a:t>4</a:t>
            </a:fld>
            <a:endParaRPr lang="en-GB" noProof="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8663" y="2102200"/>
            <a:ext cx="3810000" cy="2600325"/>
          </a:xfrm>
          <a:prstGeom prst="rect">
            <a:avLst/>
          </a:prstGeom>
        </p:spPr>
      </p:pic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3449053" y="161786"/>
            <a:ext cx="6761748" cy="886968"/>
          </a:xfrm>
        </p:spPr>
        <p:txBody>
          <a:bodyPr>
            <a:normAutofit/>
          </a:bodyPr>
          <a:lstStyle/>
          <a:p>
            <a:r>
              <a:rPr lang="pl-PL" dirty="0" smtClean="0"/>
              <a:t>The </a:t>
            </a:r>
            <a:r>
              <a:rPr lang="pl-PL" dirty="0" err="1" smtClean="0"/>
              <a:t>FutureGateway</a:t>
            </a:r>
            <a:endParaRPr lang="en-GB" dirty="0"/>
          </a:p>
        </p:txBody>
      </p:sp>
      <p:sp>
        <p:nvSpPr>
          <p:cNvPr id="2" name="Prostokąt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 </a:t>
            </a:r>
            <a:endParaRPr lang="en-GB" dirty="0"/>
          </a:p>
        </p:txBody>
      </p:sp>
      <p:sp>
        <p:nvSpPr>
          <p:cNvPr id="3" name="Prostokąt 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061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2002333" y="1749530"/>
            <a:ext cx="8229600" cy="50714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SciFly Sans" charset="0"/>
                <a:ea typeface="SciFly Sans" charset="0"/>
                <a:cs typeface="SciFly Sans" charset="0"/>
              </a:rPr>
              <a:t>A full framework to build </a:t>
            </a:r>
            <a:r>
              <a:rPr lang="en-US" b="1" dirty="0">
                <a:latin typeface="SciFly Sans" charset="0"/>
                <a:ea typeface="SciFly Sans" charset="0"/>
                <a:cs typeface="SciFly Sans" charset="0"/>
              </a:rPr>
              <a:t>Science Gateways:</a:t>
            </a:r>
          </a:p>
          <a:p>
            <a:pPr lvl="1"/>
            <a:r>
              <a:rPr lang="en-US" dirty="0">
                <a:latin typeface="SciFly Sans" charset="0"/>
                <a:ea typeface="SciFly Sans" charset="0"/>
                <a:cs typeface="SciFly Sans" charset="0"/>
              </a:rPr>
              <a:t>It provides</a:t>
            </a:r>
          </a:p>
          <a:p>
            <a:pPr lvl="2"/>
            <a:r>
              <a:rPr lang="en-US" dirty="0">
                <a:latin typeface="SciFly Sans" charset="0"/>
                <a:ea typeface="SciFly Sans" charset="0"/>
                <a:cs typeface="SciFly Sans" charset="0"/>
              </a:rPr>
              <a:t>Installation and maintenance tools</a:t>
            </a:r>
          </a:p>
          <a:p>
            <a:pPr lvl="2"/>
            <a:r>
              <a:rPr lang="en-US" dirty="0">
                <a:latin typeface="SciFly Sans" charset="0"/>
                <a:ea typeface="SciFly Sans" charset="0"/>
                <a:cs typeface="SciFly Sans" charset="0"/>
              </a:rPr>
              <a:t>RESTful APIs to manage interaction with DCIs</a:t>
            </a:r>
          </a:p>
          <a:p>
            <a:pPr lvl="2"/>
            <a:r>
              <a:rPr lang="en-US" dirty="0">
                <a:latin typeface="SciFly Sans" charset="0"/>
                <a:ea typeface="SciFly Sans" charset="0"/>
                <a:cs typeface="SciFly Sans" charset="0"/>
              </a:rPr>
              <a:t>Optionally a </a:t>
            </a:r>
            <a:r>
              <a:rPr lang="en-US" dirty="0" err="1">
                <a:latin typeface="SciFly Sans" charset="0"/>
                <a:ea typeface="SciFly Sans" charset="0"/>
                <a:cs typeface="SciFly Sans" charset="0"/>
              </a:rPr>
              <a:t>Liferay</a:t>
            </a:r>
            <a:r>
              <a:rPr lang="en-US" dirty="0">
                <a:latin typeface="SciFly Sans" charset="0"/>
                <a:ea typeface="SciFly Sans" charset="0"/>
                <a:cs typeface="SciFly Sans" charset="0"/>
              </a:rPr>
              <a:t> based web portal</a:t>
            </a:r>
          </a:p>
          <a:p>
            <a:pPr lvl="2"/>
            <a:r>
              <a:rPr lang="en-US" dirty="0">
                <a:latin typeface="SciFly Sans" charset="0"/>
                <a:ea typeface="SciFly Sans" charset="0"/>
                <a:cs typeface="SciFly Sans" charset="0"/>
              </a:rPr>
              <a:t>A fully customizable environment to serve different community needs</a:t>
            </a:r>
          </a:p>
          <a:p>
            <a:pPr lvl="1"/>
            <a:r>
              <a:rPr lang="en-US" dirty="0">
                <a:latin typeface="SciFly Sans" charset="0"/>
                <a:ea typeface="SciFly Sans" charset="0"/>
                <a:cs typeface="SciFly Sans" charset="0"/>
              </a:rPr>
              <a:t>Useful for</a:t>
            </a:r>
          </a:p>
          <a:p>
            <a:pPr lvl="2"/>
            <a:r>
              <a:rPr lang="en-US" dirty="0">
                <a:latin typeface="SciFly Sans" charset="0"/>
                <a:ea typeface="SciFly Sans" charset="0"/>
                <a:cs typeface="SciFly Sans" charset="0"/>
              </a:rPr>
              <a:t>Create GUIs to seamlessly interact with different DCIs</a:t>
            </a:r>
          </a:p>
          <a:p>
            <a:pPr lvl="2"/>
            <a:r>
              <a:rPr lang="en-US" dirty="0">
                <a:latin typeface="SciFly Sans" charset="0"/>
                <a:ea typeface="SciFly Sans" charset="0"/>
                <a:cs typeface="SciFly Sans" charset="0"/>
              </a:rPr>
              <a:t>Create interfaces for Web, Mobile and Desktop applications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27463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SciFly Sans" charset="0"/>
                <a:ea typeface="SciFly Sans" charset="0"/>
                <a:cs typeface="SciFly Sans" charset="0"/>
              </a:rPr>
              <a:t>FutureGateway</a:t>
            </a:r>
            <a:endParaRPr lang="en-US" dirty="0">
              <a:latin typeface="SciFly Sans" charset="0"/>
              <a:ea typeface="SciFly Sans" charset="0"/>
              <a:cs typeface="SciFly Sans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75637" y="6409073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B4BF529-F2DA-1C48-A13A-D36EB7A8ABF5}" type="slidenum">
              <a:rPr lang="en-US" sz="1400"/>
              <a:t>5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51406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2002333" y="19631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SciFly Sans" charset="0"/>
                <a:ea typeface="SciFly Sans" charset="0"/>
                <a:cs typeface="SciFly Sans" charset="0"/>
              </a:rPr>
              <a:t>Fixed 13 </a:t>
            </a:r>
            <a:r>
              <a:rPr lang="en-US" dirty="0" err="1">
                <a:latin typeface="SciFly Sans" charset="0"/>
                <a:ea typeface="SciFly Sans" charset="0"/>
                <a:cs typeface="SciFly Sans" charset="0"/>
              </a:rPr>
              <a:t>Issuses</a:t>
            </a:r>
            <a:r>
              <a:rPr lang="en-US" dirty="0">
                <a:latin typeface="SciFly Sans" charset="0"/>
                <a:ea typeface="SciFly Sans" charset="0"/>
                <a:cs typeface="SciFly Sans" charset="0"/>
              </a:rPr>
              <a:t> coming from INDIGO 1</a:t>
            </a:r>
            <a:r>
              <a:rPr lang="en-US" baseline="30000" dirty="0">
                <a:latin typeface="SciFly Sans" charset="0"/>
                <a:ea typeface="SciFly Sans" charset="0"/>
                <a:cs typeface="SciFly Sans" charset="0"/>
              </a:rPr>
              <a:t>st</a:t>
            </a:r>
            <a:r>
              <a:rPr lang="en-US" dirty="0">
                <a:latin typeface="SciFly Sans" charset="0"/>
                <a:ea typeface="SciFly Sans" charset="0"/>
                <a:cs typeface="SciFly Sans" charset="0"/>
              </a:rPr>
              <a:t> release</a:t>
            </a:r>
          </a:p>
          <a:p>
            <a:r>
              <a:rPr lang="en-US" dirty="0">
                <a:latin typeface="SciFly Sans" charset="0"/>
                <a:ea typeface="SciFly Sans" charset="0"/>
                <a:cs typeface="SciFly Sans" charset="0"/>
              </a:rPr>
              <a:t>New features</a:t>
            </a:r>
          </a:p>
          <a:p>
            <a:pPr lvl="1" fontAlgn="base"/>
            <a:r>
              <a:rPr lang="en-US" dirty="0">
                <a:solidFill>
                  <a:schemeClr val="tx2"/>
                </a:solidFill>
              </a:rPr>
              <a:t>PTV simulator service made now configurable</a:t>
            </a:r>
          </a:p>
          <a:p>
            <a:pPr lvl="1" fontAlgn="base"/>
            <a:r>
              <a:rPr lang="en-US" dirty="0">
                <a:solidFill>
                  <a:schemeClr val="tx2"/>
                </a:solidFill>
              </a:rPr>
              <a:t>Automatic registration of new tokens (API user isolation)</a:t>
            </a:r>
          </a:p>
          <a:p>
            <a:pPr lvl="1" fontAlgn="base"/>
            <a:r>
              <a:rPr lang="en-US" dirty="0">
                <a:solidFill>
                  <a:schemeClr val="tx2"/>
                </a:solidFill>
              </a:rPr>
              <a:t>User rights consistency during application installation</a:t>
            </a:r>
          </a:p>
          <a:p>
            <a:pPr lvl="1" fontAlgn="base"/>
            <a:r>
              <a:rPr lang="en-US" dirty="0">
                <a:solidFill>
                  <a:schemeClr val="tx2"/>
                </a:solidFill>
              </a:rPr>
              <a:t>Deb package creation scripts (Ubuntu 14.04)</a:t>
            </a:r>
          </a:p>
          <a:p>
            <a:pPr lvl="1" fontAlgn="base"/>
            <a:r>
              <a:rPr lang="en-US" dirty="0">
                <a:solidFill>
                  <a:schemeClr val="tx2"/>
                </a:solidFill>
              </a:rPr>
              <a:t>Implemented API calls on infrastructure management and use of their ids while installing applications</a:t>
            </a:r>
          </a:p>
          <a:p>
            <a:pPr lvl="1" fontAlgn="base"/>
            <a:r>
              <a:rPr lang="en-US" dirty="0">
                <a:solidFill>
                  <a:schemeClr val="tx2"/>
                </a:solidFill>
              </a:rPr>
              <a:t>API support to application level files</a:t>
            </a:r>
          </a:p>
          <a:p>
            <a:pPr lvl="2" fontAlgn="base"/>
            <a:r>
              <a:rPr lang="en-US" dirty="0">
                <a:solidFill>
                  <a:schemeClr val="tx2"/>
                </a:solidFill>
              </a:rPr>
              <a:t>Newly introduced in specs and do not deprecate previous ‘</a:t>
            </a:r>
            <a:r>
              <a:rPr lang="en-US" dirty="0" err="1">
                <a:solidFill>
                  <a:schemeClr val="tx2"/>
                </a:solidFill>
              </a:rPr>
              <a:t>input_file</a:t>
            </a:r>
            <a:r>
              <a:rPr lang="en-US" dirty="0">
                <a:solidFill>
                  <a:schemeClr val="tx2"/>
                </a:solidFill>
              </a:rPr>
              <a:t>’ approach</a:t>
            </a:r>
            <a:endParaRPr lang="en-US" dirty="0">
              <a:latin typeface="SciFly Sans" charset="0"/>
              <a:ea typeface="SciFly Sans" charset="0"/>
              <a:cs typeface="SciFly Sans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27463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latin typeface="SciFly Sans" charset="0"/>
                <a:ea typeface="SciFly Sans" charset="0"/>
                <a:cs typeface="SciFly Sans" charset="0"/>
              </a:rPr>
              <a:t>FG </a:t>
            </a:r>
            <a:r>
              <a:rPr lang="pl-PL" dirty="0">
                <a:latin typeface="SciFly Sans" charset="0"/>
                <a:ea typeface="SciFly Sans" charset="0"/>
                <a:cs typeface="SciFly Sans" charset="0"/>
              </a:rPr>
              <a:t>in </a:t>
            </a:r>
            <a:r>
              <a:rPr lang="pl-PL" dirty="0" err="1">
                <a:latin typeface="SciFly Sans" charset="0"/>
                <a:ea typeface="SciFly Sans" charset="0"/>
                <a:cs typeface="SciFly Sans" charset="0"/>
              </a:rPr>
              <a:t>Electric</a:t>
            </a:r>
            <a:r>
              <a:rPr lang="pl-PL" dirty="0">
                <a:latin typeface="SciFly Sans" charset="0"/>
                <a:ea typeface="SciFly Sans" charset="0"/>
                <a:cs typeface="SciFly Sans" charset="0"/>
              </a:rPr>
              <a:t> </a:t>
            </a:r>
            <a:r>
              <a:rPr lang="pl-PL" dirty="0" err="1">
                <a:latin typeface="SciFly Sans" charset="0"/>
                <a:ea typeface="SciFly Sans" charset="0"/>
                <a:cs typeface="SciFly Sans" charset="0"/>
              </a:rPr>
              <a:t>Indigo</a:t>
            </a:r>
            <a:r>
              <a:rPr lang="pl-PL" dirty="0">
                <a:latin typeface="SciFly Sans" charset="0"/>
                <a:ea typeface="SciFly Sans" charset="0"/>
                <a:cs typeface="SciFly Sans" charset="0"/>
              </a:rPr>
              <a:t> </a:t>
            </a:r>
            <a:endParaRPr lang="en-US" dirty="0">
              <a:latin typeface="SciFly Sans" charset="0"/>
              <a:ea typeface="SciFly Sans" charset="0"/>
              <a:cs typeface="SciFly Sans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75637" y="6409073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B4BF529-F2DA-1C48-A13A-D36EB7A8ABF5}" type="slidenum">
              <a:rPr lang="en-US" sz="1400"/>
              <a:t>6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09081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/>
        </p:nvSpPr>
        <p:spPr>
          <a:xfrm>
            <a:off x="2002333" y="1749529"/>
            <a:ext cx="8229600" cy="50714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</a:pPr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2152650" y="337009"/>
            <a:ext cx="7886700" cy="132569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/>
              <a:t>LiferayPlugIns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8424900" cy="45261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457200" indent="-431800">
              <a:lnSpc>
                <a:spcPct val="10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Arial"/>
            </a:pPr>
            <a:r>
              <a:rPr lang="en-US" dirty="0"/>
              <a:t>A collection of </a:t>
            </a:r>
            <a:r>
              <a:rPr lang="en-US" dirty="0" err="1"/>
              <a:t>Liferay</a:t>
            </a:r>
            <a:r>
              <a:rPr lang="en-US" dirty="0"/>
              <a:t> plugins to create Science Gateways based on INDIGO Software stack</a:t>
            </a:r>
          </a:p>
          <a:p>
            <a:pPr marL="457200" indent="-228600">
              <a:lnSpc>
                <a:spcPct val="100000"/>
              </a:lnSpc>
              <a:spcBef>
                <a:spcPts val="640"/>
              </a:spcBef>
            </a:pPr>
            <a:r>
              <a:rPr lang="en-US" dirty="0"/>
              <a:t>Implement authentication using IAM</a:t>
            </a:r>
          </a:p>
          <a:p>
            <a:pPr marL="914400" lvl="1" indent="-228600">
              <a:lnSpc>
                <a:spcPct val="100000"/>
              </a:lnSpc>
              <a:spcBef>
                <a:spcPts val="640"/>
              </a:spcBef>
            </a:pPr>
            <a:r>
              <a:rPr lang="en-US" dirty="0" err="1"/>
              <a:t>authorisation</a:t>
            </a:r>
            <a:r>
              <a:rPr lang="en-US" dirty="0"/>
              <a:t> managed on the portal but can exploit IAM information (e.g. groups)</a:t>
            </a:r>
          </a:p>
          <a:p>
            <a:pPr marL="914400" lvl="1" indent="-228600">
              <a:lnSpc>
                <a:spcPct val="100000"/>
              </a:lnSpc>
              <a:spcBef>
                <a:spcPts val="640"/>
              </a:spcBef>
            </a:pPr>
            <a:r>
              <a:rPr lang="en-US" dirty="0"/>
              <a:t>Token management for the FG REST APIs</a:t>
            </a:r>
          </a:p>
          <a:p>
            <a:pPr marL="1371600" lvl="2" indent="-228600">
              <a:lnSpc>
                <a:spcPct val="100000"/>
              </a:lnSpc>
              <a:spcBef>
                <a:spcPts val="640"/>
              </a:spcBef>
            </a:pPr>
            <a:r>
              <a:rPr lang="en-US" dirty="0"/>
              <a:t>the portal is the only endpoint registered in IAM and it is responsible to check tokens using the provided endpoints</a:t>
            </a:r>
          </a:p>
          <a:p>
            <a:pPr marL="457200" indent="-228600">
              <a:lnSpc>
                <a:spcPct val="100000"/>
              </a:lnSpc>
              <a:spcBef>
                <a:spcPts val="640"/>
              </a:spcBef>
            </a:pPr>
            <a:r>
              <a:rPr lang="en-US" dirty="0"/>
              <a:t>Provide several basic portlets for any communities</a:t>
            </a:r>
          </a:p>
        </p:txBody>
      </p:sp>
    </p:spTree>
    <p:extLst>
      <p:ext uri="{BB962C8B-B14F-4D97-AF65-F5344CB8AC3E}">
        <p14:creationId xmlns:p14="http://schemas.microsoft.com/office/powerpoint/2010/main" val="1804879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/>
        </p:nvSpPr>
        <p:spPr>
          <a:xfrm>
            <a:off x="2002333" y="1749528"/>
            <a:ext cx="8229600" cy="5071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</a:pPr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2152650" y="337009"/>
            <a:ext cx="7886700" cy="132569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What new in Electric Indigo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8229600" cy="45261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457200" indent="-228600">
              <a:spcBef>
                <a:spcPts val="0"/>
              </a:spcBef>
            </a:pPr>
            <a:r>
              <a:rPr lang="en-US"/>
              <a:t>A new interface for domain administrators</a:t>
            </a:r>
          </a:p>
          <a:p>
            <a:pPr marL="914400" lvl="1" indent="-228600">
              <a:spcBef>
                <a:spcPts val="0"/>
              </a:spcBef>
            </a:pPr>
            <a:r>
              <a:rPr lang="en-US"/>
              <a:t>to manage applications for the community</a:t>
            </a:r>
          </a:p>
          <a:p>
            <a:pPr marL="914400" lvl="1" indent="-228600">
              <a:spcBef>
                <a:spcPts val="0"/>
              </a:spcBef>
            </a:pPr>
            <a:r>
              <a:rPr lang="en-US"/>
              <a:t>to monitor activities performed through the portal</a:t>
            </a:r>
          </a:p>
          <a:p>
            <a:pPr marL="457200" indent="-228600">
              <a:spcBef>
                <a:spcPts val="0"/>
              </a:spcBef>
            </a:pPr>
            <a:r>
              <a:rPr lang="en-US"/>
              <a:t>A new </a:t>
            </a:r>
            <a:r>
              <a:rPr lang="en-US">
                <a:solidFill>
                  <a:srgbClr val="FF0000"/>
                </a:solidFill>
              </a:rPr>
              <a:t>generic </a:t>
            </a:r>
            <a:r>
              <a:rPr lang="en-US">
                <a:solidFill>
                  <a:srgbClr val="000000"/>
                </a:solidFill>
              </a:rPr>
              <a:t>portlet to simplify the integration of new applications in the portal</a:t>
            </a:r>
          </a:p>
          <a:p>
            <a:pPr marL="914400" lvl="1" indent="-228600">
              <a:spcBef>
                <a:spcPts val="0"/>
              </a:spcBef>
              <a:buClr>
                <a:srgbClr val="000000"/>
              </a:buClr>
            </a:pPr>
            <a:r>
              <a:rPr lang="en-US">
                <a:solidFill>
                  <a:srgbClr val="000000"/>
                </a:solidFill>
              </a:rPr>
              <a:t>administrators can adapt the UI to the related application at run-time through a json configuration file </a:t>
            </a:r>
          </a:p>
        </p:txBody>
      </p:sp>
      <p:pic>
        <p:nvPicPr>
          <p:cNvPr id="99" name="Shape 99" descr="CustomApp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1101" y="1749522"/>
            <a:ext cx="7886699" cy="3639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 descr="AppList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5826" y="2418202"/>
            <a:ext cx="7554976" cy="4004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7552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Open Mobile Toolkit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8593666" cy="4351338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Indigo OMT is a set of libraries to give mobile programmers easier start to implement mobile applications based on INDIGO </a:t>
            </a:r>
            <a:r>
              <a:rPr lang="en-GB" dirty="0" err="1" smtClean="0"/>
              <a:t>DataCloud</a:t>
            </a:r>
            <a:r>
              <a:rPr lang="en-GB" dirty="0" smtClean="0"/>
              <a:t> API. </a:t>
            </a:r>
          </a:p>
          <a:p>
            <a:r>
              <a:rPr lang="en-GB" dirty="0" smtClean="0"/>
              <a:t>Basing on the existing FG API, library for </a:t>
            </a:r>
          </a:p>
          <a:p>
            <a:pPr lvl="1"/>
            <a:r>
              <a:rPr lang="en-GB" dirty="0" smtClean="0"/>
              <a:t>Android 2nd version and a sample applications which helps to show the features. </a:t>
            </a:r>
          </a:p>
          <a:p>
            <a:pPr lvl="1"/>
            <a:r>
              <a:rPr lang="en-GB" dirty="0" smtClean="0"/>
              <a:t>New iOS library and sample applications </a:t>
            </a:r>
          </a:p>
          <a:p>
            <a:r>
              <a:rPr lang="en-GB" dirty="0" smtClean="0"/>
              <a:t>Current version of the library handles exposed FG operations. The sample app shows these operations as well.</a:t>
            </a:r>
          </a:p>
          <a:p>
            <a:r>
              <a:rPr lang="en-GB" dirty="0" smtClean="0"/>
              <a:t>ENES app using the OMT presented on booth</a:t>
            </a:r>
            <a:endParaRPr lang="en-GB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8B9F-EE4C-4B1B-86A1-0FBFA4BEBAE2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3074" name="Picture 2" descr="device-2016-12-08-1601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332" y="1861082"/>
            <a:ext cx="2760134" cy="467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061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DIGO_Architectural_F2F_WP5 (1).pptx" id="{F90BA43E-C4BA-45A9-87AB-C427820DDC88}" vid="{284AB29F-93CC-4295-B438-731C843103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DIGO_Architectural_F2F_WP5 (1).pptx" id="{F90BA43E-C4BA-45A9-87AB-C427820DDC88}" vid="{CAEDF77B-A014-4A6A-BAF3-2C7C2F09C63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datacloud2</Template>
  <TotalTime>865</TotalTime>
  <Words>1040</Words>
  <Application>Microsoft Macintosh PowerPoint</Application>
  <PresentationFormat>Personalizzato</PresentationFormat>
  <Paragraphs>164</Paragraphs>
  <Slides>20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20</vt:i4>
      </vt:variant>
    </vt:vector>
  </HeadingPairs>
  <TitlesOfParts>
    <vt:vector size="22" baseType="lpstr">
      <vt:lpstr>Tema di Office</vt:lpstr>
      <vt:lpstr>Office Theme</vt:lpstr>
      <vt:lpstr>Science Gateways, Workflows and Toolkits in the second INDIGO release</vt:lpstr>
      <vt:lpstr>WP6 services offered</vt:lpstr>
      <vt:lpstr>List of the WP6 services  </vt:lpstr>
      <vt:lpstr>The FutureGateway</vt:lpstr>
      <vt:lpstr>Presentazione di PowerPoint</vt:lpstr>
      <vt:lpstr>Presentazione di PowerPoint</vt:lpstr>
      <vt:lpstr>LiferayPlugIns</vt:lpstr>
      <vt:lpstr>What new in Electric Indigo</vt:lpstr>
      <vt:lpstr>Open Mobile Toolkit</vt:lpstr>
      <vt:lpstr>Orchent, Wattson</vt:lpstr>
      <vt:lpstr>Orchent</vt:lpstr>
      <vt:lpstr>Wattson</vt:lpstr>
      <vt:lpstr>Scientific workflows and big data analytics</vt:lpstr>
      <vt:lpstr>INDIGO module for Kepler</vt:lpstr>
      <vt:lpstr>New features in INDIGO Kepler</vt:lpstr>
      <vt:lpstr>New features in INDIGO Kepler</vt:lpstr>
      <vt:lpstr>Presentazione di PowerPoint</vt:lpstr>
      <vt:lpstr>New features in Ophidia</vt:lpstr>
      <vt:lpstr>Ongoing work for Ophidia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WP6 – architecture and status</dc:title>
  <dc:creator>Konto Microsoft</dc:creator>
  <cp:lastModifiedBy>Sandro Fiore</cp:lastModifiedBy>
  <cp:revision>69</cp:revision>
  <cp:lastPrinted>2015-06-19T08:58:08Z</cp:lastPrinted>
  <dcterms:created xsi:type="dcterms:W3CDTF">2015-07-07T08:29:48Z</dcterms:created>
  <dcterms:modified xsi:type="dcterms:W3CDTF">2017-05-11T12:36:48Z</dcterms:modified>
</cp:coreProperties>
</file>