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26" r:id="rId2"/>
    <p:sldId id="625" r:id="rId3"/>
    <p:sldId id="626" r:id="rId4"/>
    <p:sldId id="622" r:id="rId5"/>
    <p:sldId id="619" r:id="rId6"/>
    <p:sldId id="584" r:id="rId7"/>
    <p:sldId id="627" r:id="rId8"/>
    <p:sldId id="52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Fargetta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8" autoAdjust="0"/>
    <p:restoredTop sz="96029"/>
  </p:normalViewPr>
  <p:slideViewPr>
    <p:cSldViewPr snapToGrid="0" snapToObjects="1">
      <p:cViewPr>
        <p:scale>
          <a:sx n="103" d="100"/>
          <a:sy n="103" d="100"/>
        </p:scale>
        <p:origin x="-4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6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D70D-B991-9A42-9380-CBC13A9D12FB}" type="datetimeFigureOut">
              <a:rPr lang="it-IT" smtClean="0"/>
              <a:t>10/05/17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B181-FD58-9A4C-932B-DB167B651B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82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E320-792E-124C-A0A7-EA949955C849}" type="datetimeFigureOut">
              <a:rPr lang="it-IT" smtClean="0"/>
              <a:t>10/05/17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774F4-F907-E242-A32E-9DAB7BCC39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4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1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87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69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27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9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6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184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January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94852"/>
            <a:ext cx="5029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INDIGO-DataCloud </a:t>
            </a:r>
            <a:r>
              <a:rPr lang="es-ES" dirty="0"/>
              <a:t>Big Data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1129" y="6350458"/>
            <a:ext cx="972671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/>
            </a:lvl1pPr>
          </a:lstStyle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January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INDIGO-DataCloud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 Big Data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_izqMAANg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digo-datacloud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826" y="150394"/>
            <a:ext cx="9818861" cy="215226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Case Study and INDIGO solution for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5400" b="1" dirty="0" smtClean="0"/>
              <a:t>CMS Analysis Cluster On-Demand</a:t>
            </a:r>
            <a:endParaRPr lang="en-GB" sz="3600" i="1" dirty="0"/>
          </a:p>
        </p:txBody>
      </p:sp>
      <p:sp>
        <p:nvSpPr>
          <p:cNvPr id="4" name="Rettangolo 3"/>
          <p:cNvSpPr/>
          <p:nvPr/>
        </p:nvSpPr>
        <p:spPr>
          <a:xfrm>
            <a:off x="1407538" y="4815988"/>
            <a:ext cx="128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RIA-653549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1254" y="3804480"/>
            <a:ext cx="99825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Presented by </a:t>
            </a:r>
            <a:r>
              <a:rPr lang="en-US" sz="2400" dirty="0" smtClean="0"/>
              <a:t>Daniele Spiga</a:t>
            </a:r>
            <a:endParaRPr lang="en-US" sz="2400" dirty="0"/>
          </a:p>
          <a:p>
            <a:pPr algn="ctr"/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C00000"/>
                </a:solidFill>
              </a:rPr>
              <a:t>Daniele.Spiga@pg.infn.it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endParaRPr lang="en-US" sz="1200" dirty="0"/>
          </a:p>
          <a:p>
            <a:pPr algn="ctr"/>
            <a:r>
              <a:rPr lang="es-ES" sz="2400" b="1" i="1" dirty="0"/>
              <a:t>INDIGO SUMMIT </a:t>
            </a:r>
          </a:p>
          <a:p>
            <a:pPr algn="ctr"/>
            <a:r>
              <a:rPr lang="en-GB" sz="2400" dirty="0"/>
              <a:t>EGI-INDIGO workshop on community application support</a:t>
            </a:r>
            <a:endParaRPr lang="en-US" sz="2400" b="1" i="1" dirty="0"/>
          </a:p>
          <a:p>
            <a:pPr algn="ctr"/>
            <a:r>
              <a:rPr lang="en-US" sz="2000" dirty="0"/>
              <a:t>Catania, 10</a:t>
            </a:r>
            <a:r>
              <a:rPr lang="en-US" sz="2000" baseline="30000" dirty="0"/>
              <a:t>th</a:t>
            </a:r>
            <a:r>
              <a:rPr lang="en-US" sz="2000" dirty="0"/>
              <a:t> May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945" y="4547188"/>
            <a:ext cx="1081226" cy="8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9" y="3660278"/>
            <a:ext cx="4903627" cy="267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28" y="3865674"/>
            <a:ext cx="1553653" cy="171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75843" y="4296700"/>
            <a:ext cx="19830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CPU: 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x60 from 2016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72721" y="5664761"/>
            <a:ext cx="6918409" cy="1004619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100" dirty="0" smtClean="0"/>
              <a:t>Raw data </a:t>
            </a:r>
            <a:r>
              <a:rPr lang="en-US" sz="1100" dirty="0"/>
              <a:t>v</a:t>
            </a:r>
            <a:r>
              <a:rPr lang="en-US" sz="1100" dirty="0" smtClean="0"/>
              <a:t>olume for LHC increases exponentially</a:t>
            </a:r>
            <a:r>
              <a:rPr lang="en-US" sz="1100" dirty="0"/>
              <a:t> </a:t>
            </a:r>
            <a:r>
              <a:rPr lang="en-US" sz="1100" dirty="0" smtClean="0"/>
              <a:t>and with it processing and analysis load</a:t>
            </a:r>
            <a:endParaRPr lang="en-US" sz="1100" dirty="0"/>
          </a:p>
          <a:p>
            <a:pPr>
              <a:lnSpc>
                <a:spcPct val="70000"/>
              </a:lnSpc>
            </a:pPr>
            <a:r>
              <a:rPr lang="en-US" sz="1100" dirty="0"/>
              <a:t>Technology at ~20%/year will bring x6-10 in 10-11 years</a:t>
            </a:r>
          </a:p>
          <a:p>
            <a:pPr>
              <a:lnSpc>
                <a:spcPct val="70000"/>
              </a:lnSpc>
            </a:pPr>
            <a:r>
              <a:rPr lang="en-US" sz="1100" dirty="0" smtClean="0"/>
              <a:t>Estimates of resource needs at HL-LHC x10 </a:t>
            </a:r>
            <a:r>
              <a:rPr lang="en-US" sz="1100" dirty="0"/>
              <a:t>above what is realistic to expect from technology with reasonably constant </a:t>
            </a:r>
            <a:r>
              <a:rPr lang="en-US" sz="1100" dirty="0" smtClean="0"/>
              <a:t>cost</a:t>
            </a:r>
            <a:endParaRPr lang="en-US" sz="1100" b="1" dirty="0" smtClean="0"/>
          </a:p>
          <a:p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28423" y="4586263"/>
            <a:ext cx="845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8" idx="1"/>
          </p:cNvCxnSpPr>
          <p:nvPr/>
        </p:nvCxnSpPr>
        <p:spPr>
          <a:xfrm flipV="1">
            <a:off x="5203096" y="4722346"/>
            <a:ext cx="3100032" cy="590756"/>
          </a:xfrm>
          <a:prstGeom prst="bentConnector3">
            <a:avLst/>
          </a:prstGeom>
          <a:ln w="7620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51920" y="1833042"/>
            <a:ext cx="432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Worldwide Distributed Computing for LHC: </a:t>
            </a:r>
            <a:endParaRPr lang="en-US" b="1" i="1" dirty="0"/>
          </a:p>
        </p:txBody>
      </p:sp>
      <p:sp>
        <p:nvSpPr>
          <p:cNvPr id="23" name="Rectangle 22"/>
          <p:cNvSpPr/>
          <p:nvPr/>
        </p:nvSpPr>
        <p:spPr>
          <a:xfrm>
            <a:off x="0" y="3400628"/>
            <a:ext cx="126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Dr. Ian Bird</a:t>
            </a:r>
          </a:p>
        </p:txBody>
      </p:sp>
      <p:pic>
        <p:nvPicPr>
          <p:cNvPr id="24" name="Picture 23" descr="../../../../Desktop/Screen%20Shot%202016-04-14%20at%2016.0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079" y="1648890"/>
            <a:ext cx="4259407" cy="20775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653601" y="2185724"/>
            <a:ext cx="429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umming </a:t>
            </a:r>
            <a:r>
              <a:rPr lang="en-US" dirty="0"/>
              <a:t>up all the </a:t>
            </a:r>
            <a:r>
              <a:rPr lang="en-US" dirty="0" smtClean="0"/>
              <a:t>experiments, </a:t>
            </a:r>
            <a:r>
              <a:rPr lang="tr-TR" dirty="0" smtClean="0"/>
              <a:t>~200 </a:t>
            </a:r>
            <a:r>
              <a:rPr lang="tr-TR" dirty="0" err="1" smtClean="0"/>
              <a:t>Sites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CPU </a:t>
            </a:r>
            <a:r>
              <a:rPr lang="en-US" dirty="0"/>
              <a:t>= 3.6 MHS06 (~360000 cores) </a:t>
            </a:r>
            <a:endParaRPr lang="en-US" dirty="0" smtClean="0"/>
          </a:p>
          <a:p>
            <a:r>
              <a:rPr lang="en-US" dirty="0" smtClean="0"/>
              <a:t>Disk </a:t>
            </a:r>
            <a:r>
              <a:rPr lang="en-US" dirty="0"/>
              <a:t>= 310 PB </a:t>
            </a:r>
            <a:endParaRPr lang="en-US" dirty="0" smtClean="0"/>
          </a:p>
          <a:p>
            <a:r>
              <a:rPr lang="en-US" dirty="0" smtClean="0"/>
              <a:t>Tape </a:t>
            </a:r>
            <a:r>
              <a:rPr lang="en-US" dirty="0"/>
              <a:t>= 380 PB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77761" y="4240955"/>
            <a:ext cx="19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Future Challenges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65814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4169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150"/>
            <a:ext cx="10515600" cy="1325563"/>
          </a:xfrm>
        </p:spPr>
        <p:txBody>
          <a:bodyPr/>
          <a:lstStyle/>
          <a:p>
            <a:r>
              <a:rPr lang="en-US" dirty="0" smtClean="0"/>
              <a:t>CMS: </a:t>
            </a:r>
            <a:r>
              <a:rPr lang="en-US" dirty="0" err="1" smtClean="0"/>
              <a:t>HTCondor</a:t>
            </a:r>
            <a:r>
              <a:rPr lang="en-US" dirty="0" smtClean="0"/>
              <a:t> Job Submission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6235" y="1848130"/>
            <a:ext cx="5709983" cy="191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1" y="1706998"/>
            <a:ext cx="5924653" cy="472640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370923" y="3979707"/>
            <a:ext cx="6982877" cy="2596065"/>
            <a:chOff x="4370923" y="3979707"/>
            <a:chExt cx="6982877" cy="2596065"/>
          </a:xfrm>
        </p:grpSpPr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flipH="1" flipV="1">
              <a:off x="4370923" y="4372816"/>
              <a:ext cx="4523490" cy="616984"/>
            </a:xfrm>
            <a:prstGeom prst="straightConnector1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917938" y="3979707"/>
              <a:ext cx="5435862" cy="2596065"/>
              <a:chOff x="5979919" y="3979707"/>
              <a:chExt cx="5435862" cy="259606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259126" y="4349039"/>
                <a:ext cx="3156655" cy="2226733"/>
                <a:chOff x="8259126" y="4349039"/>
                <a:chExt cx="3156655" cy="2226733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259126" y="4349039"/>
                  <a:ext cx="3156655" cy="2212622"/>
                  <a:chOff x="8259126" y="4349039"/>
                  <a:chExt cx="3156655" cy="2212622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259126" y="4349039"/>
                    <a:ext cx="3156655" cy="221262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8881419" y="4798489"/>
                    <a:ext cx="1791073" cy="55030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8956394" y="4829360"/>
                    <a:ext cx="1574477" cy="32087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err="1" smtClean="0">
                        <a:solidFill>
                          <a:schemeClr val="tx1"/>
                        </a:solidFill>
                      </a:rPr>
                      <a:t>HTCondor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tx1"/>
                        </a:solidFill>
                      </a:rPr>
                      <a:t>Startd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346637" y="5099597"/>
                    <a:ext cx="813096" cy="2039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00" b="1" dirty="0" err="1" smtClean="0"/>
                      <a:t>Docker</a:t>
                    </a:r>
                    <a:r>
                      <a:rPr lang="en-US" sz="1300" b="1" dirty="0" smtClean="0"/>
                      <a:t> container</a:t>
                    </a:r>
                    <a:endParaRPr lang="en-US" sz="1300" b="1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140519" y="5314932"/>
                    <a:ext cx="264329" cy="2146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VM</a:t>
                    </a:r>
                    <a:endParaRPr lang="en-US" sz="1400" b="1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9149160" y="5766383"/>
                    <a:ext cx="1763846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Generic Cloud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8259126" y="4363150"/>
                  <a:ext cx="3156655" cy="2212622"/>
                </a:xfrm>
                <a:prstGeom prst="rect">
                  <a:avLst/>
                </a:prstGeom>
                <a:noFill/>
                <a:ln w="571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979919" y="3979707"/>
                <a:ext cx="4493803" cy="703162"/>
                <a:chOff x="5979919" y="3979707"/>
                <a:chExt cx="4493803" cy="70316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8313555" y="3979707"/>
                  <a:ext cx="21601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b="1" i="1" dirty="0" smtClean="0">
                      <a:solidFill>
                        <a:srgbClr val="FF0000"/>
                      </a:solidFill>
                      <a:highlight>
                        <a:srgbClr val="FFFFFF"/>
                      </a:highlight>
                    </a:rPr>
                    <a:t>E</a:t>
                  </a:r>
                  <a:r>
                    <a:rPr lang="en" b="1" i="1" dirty="0" smtClean="0">
                      <a:solidFill>
                        <a:srgbClr val="FF0000"/>
                      </a:solidFill>
                      <a:highlight>
                        <a:srgbClr val="FFFFFF"/>
                      </a:highlight>
                    </a:rPr>
                    <a:t>phemeral </a:t>
                  </a:r>
                  <a:r>
                    <a:rPr lang="it-IT" b="1" i="1" dirty="0" smtClean="0">
                      <a:solidFill>
                        <a:srgbClr val="FF0000"/>
                      </a:solidFill>
                      <a:highlight>
                        <a:srgbClr val="FFFFFF"/>
                      </a:highlight>
                    </a:rPr>
                    <a:t>CMS Site</a:t>
                  </a:r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418852">
                  <a:off x="5979919" y="4313537"/>
                  <a:ext cx="15442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b="1" i="1" dirty="0" smtClean="0">
                      <a:solidFill>
                        <a:srgbClr val="FF0000"/>
                      </a:solidFill>
                      <a:highlight>
                        <a:srgbClr val="FFFFFF"/>
                      </a:highlight>
                    </a:rPr>
                    <a:t>Auto </a:t>
                  </a:r>
                  <a:r>
                    <a:rPr lang="it-IT" b="1" i="1" dirty="0" err="1" smtClean="0">
                      <a:solidFill>
                        <a:srgbClr val="FF0000"/>
                      </a:solidFill>
                      <a:highlight>
                        <a:srgbClr val="FFFFFF"/>
                      </a:highlight>
                    </a:rPr>
                    <a:t>Register</a:t>
                  </a:r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24" name="Shape 83"/>
          <p:cNvSpPr/>
          <p:nvPr/>
        </p:nvSpPr>
        <p:spPr>
          <a:xfrm>
            <a:off x="7984082" y="1911596"/>
            <a:ext cx="2403128" cy="24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 defTabSz="308049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HTCondor </a:t>
            </a:r>
            <a:r>
              <a:rPr sz="1266" kern="0" dirty="0" smtClean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Global</a:t>
            </a:r>
            <a:r>
              <a:rPr lang="it-IT" sz="1266" kern="0" dirty="0" smtClean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pool:</a:t>
            </a:r>
            <a:r>
              <a:rPr sz="1266" kern="0" dirty="0" smtClean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it-IT" sz="1266" kern="0" dirty="0" err="1" smtClean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jobs</a:t>
            </a:r>
            <a:r>
              <a:rPr lang="it-IT" sz="1266" kern="0" dirty="0" smtClean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rate</a:t>
            </a:r>
            <a:endParaRPr sz="1266" kern="0" dirty="0">
              <a:solidFill>
                <a:srgbClr val="41414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5174" y="2246322"/>
            <a:ext cx="904131" cy="36165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53485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1840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00" y="179358"/>
            <a:ext cx="10055698" cy="1325563"/>
          </a:xfrm>
        </p:spPr>
        <p:txBody>
          <a:bodyPr/>
          <a:lstStyle/>
          <a:p>
            <a:r>
              <a:rPr lang="en-US" dirty="0" smtClean="0"/>
              <a:t>CMS-Dynamic On Demand Analysis Service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47667"/>
            <a:ext cx="10796081" cy="4602791"/>
          </a:xfrm>
        </p:spPr>
        <p:txBody>
          <a:bodyPr>
            <a:normAutofit lnSpcReduction="10000"/>
          </a:bodyPr>
          <a:lstStyle/>
          <a:p>
            <a:r>
              <a:rPr lang="en-US" sz="3000" b="1" i="1" dirty="0" smtClean="0"/>
              <a:t>Research Community: High </a:t>
            </a:r>
            <a:r>
              <a:rPr lang="en-US" sz="3000" b="1" i="1" dirty="0"/>
              <a:t>E</a:t>
            </a:r>
            <a:r>
              <a:rPr lang="en-US" sz="3000" b="1" i="1" dirty="0" smtClean="0"/>
              <a:t>nergy Physics</a:t>
            </a:r>
          </a:p>
          <a:p>
            <a:pPr lvl="1"/>
            <a:r>
              <a:rPr lang="en-US" sz="2600" b="1" i="1" dirty="0" smtClean="0"/>
              <a:t>LHC Data Analysis </a:t>
            </a:r>
            <a:endParaRPr lang="en-US" sz="2600" b="1" i="1" dirty="0"/>
          </a:p>
          <a:p>
            <a:r>
              <a:rPr lang="en-US" sz="3000" b="1" i="1" dirty="0" smtClean="0"/>
              <a:t>Objective of the use case</a:t>
            </a:r>
            <a:endParaRPr lang="en-US" sz="3000" b="1" i="1" dirty="0"/>
          </a:p>
          <a:p>
            <a:pPr lvl="1"/>
            <a:r>
              <a:rPr lang="it-IT" sz="2800" b="1" dirty="0">
                <a:highlight>
                  <a:srgbClr val="FFFFFF"/>
                </a:highlight>
              </a:rPr>
              <a:t>T</a:t>
            </a:r>
            <a:r>
              <a:rPr lang="en" sz="2800" b="1" dirty="0">
                <a:highlight>
                  <a:srgbClr val="FFFFFF"/>
                </a:highlight>
              </a:rPr>
              <a:t>o develop a solution for 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generating </a:t>
            </a:r>
            <a:r>
              <a:rPr lang="it-IT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an 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on-demand</a:t>
            </a:r>
            <a:r>
              <a:rPr lang="it-IT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, container </a:t>
            </a:r>
            <a:r>
              <a:rPr lang="it-IT" sz="28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based</a:t>
            </a:r>
            <a:r>
              <a:rPr lang="it-IT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HTCondor</a:t>
            </a:r>
            <a:r>
              <a:rPr lang="it-IT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 cluster for CMS  </a:t>
            </a:r>
            <a:r>
              <a:rPr lang="it-IT" sz="2800" b="1" dirty="0" err="1">
                <a:highlight>
                  <a:srgbClr val="FFFFFF"/>
                </a:highlight>
              </a:rPr>
              <a:t>seamlessly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integrating</a:t>
            </a:r>
            <a:r>
              <a:rPr lang="it-IT" sz="2800" b="1" dirty="0">
                <a:highlight>
                  <a:srgbClr val="FFFFFF"/>
                </a:highlight>
              </a:rPr>
              <a:t> an </a:t>
            </a:r>
            <a:r>
              <a:rPr lang="it-IT" sz="2800" b="1" dirty="0" err="1">
                <a:highlight>
                  <a:srgbClr val="FFFFFF"/>
                </a:highlight>
              </a:rPr>
              <a:t>existing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HTCondor</a:t>
            </a:r>
            <a:r>
              <a:rPr lang="it-IT" sz="2800" b="1" dirty="0">
                <a:highlight>
                  <a:srgbClr val="FFFFFF"/>
                </a:highlight>
              </a:rPr>
              <a:t> pool</a:t>
            </a:r>
          </a:p>
          <a:p>
            <a:pPr lvl="2"/>
            <a:r>
              <a:rPr lang="en-US" sz="2200" b="1" i="1" dirty="0" smtClean="0"/>
              <a:t>Requirements: Automate complex cluster setup</a:t>
            </a:r>
            <a:r>
              <a:rPr lang="en-US" sz="2200" b="1" i="1" dirty="0"/>
              <a:t>;</a:t>
            </a:r>
            <a:r>
              <a:rPr lang="en-US" sz="2200" b="1" i="1" dirty="0" smtClean="0"/>
              <a:t> Configure multiple services; Securely auto-register resources with a </a:t>
            </a:r>
            <a:r>
              <a:rPr lang="en-US" sz="2200" b="1" i="1" dirty="0" err="1" smtClean="0"/>
              <a:t>HTCondor</a:t>
            </a:r>
            <a:r>
              <a:rPr lang="en-US" sz="2200" b="1" i="1" dirty="0"/>
              <a:t> </a:t>
            </a:r>
            <a:r>
              <a:rPr lang="en-US" sz="2200" b="1" i="1" dirty="0" smtClean="0"/>
              <a:t>Pool. </a:t>
            </a:r>
          </a:p>
          <a:p>
            <a:r>
              <a:rPr lang="en-US" sz="3000" b="1" i="1" dirty="0" smtClean="0"/>
              <a:t>Innovation challenges: </a:t>
            </a:r>
            <a:endParaRPr lang="en-US" sz="3000" b="1" i="1" dirty="0"/>
          </a:p>
          <a:p>
            <a:pPr lvl="2"/>
            <a:r>
              <a:rPr lang="it-IT" b="1" i="1" dirty="0">
                <a:solidFill>
                  <a:srgbClr val="000000"/>
                </a:solidFill>
                <a:highlight>
                  <a:srgbClr val="FFFFFF"/>
                </a:highlight>
              </a:rPr>
              <a:t>T</a:t>
            </a:r>
            <a:r>
              <a:rPr lang="en" b="1" i="1" dirty="0">
                <a:solidFill>
                  <a:srgbClr val="000000"/>
                </a:solidFill>
                <a:highlight>
                  <a:srgbClr val="FFFFFF"/>
                </a:highlight>
              </a:rPr>
              <a:t>he </a:t>
            </a:r>
            <a:r>
              <a:rPr lang="en" b="1" i="1" dirty="0">
                <a:solidFill>
                  <a:schemeClr val="dk1"/>
                </a:solidFill>
                <a:highlight>
                  <a:srgbClr val="FFFFFF"/>
                </a:highlight>
              </a:rPr>
              <a:t>effective use of </a:t>
            </a:r>
            <a:r>
              <a:rPr lang="en" b="1" i="1" dirty="0">
                <a:solidFill>
                  <a:srgbClr val="FF0000"/>
                </a:solidFill>
                <a:highlight>
                  <a:srgbClr val="FFFFFF"/>
                </a:highlight>
              </a:rPr>
              <a:t>opportunistic resources</a:t>
            </a:r>
            <a:r>
              <a:rPr lang="en" b="1" i="1" dirty="0">
                <a:solidFill>
                  <a:schemeClr val="dk1"/>
                </a:solidFill>
                <a:highlight>
                  <a:srgbClr val="FFFFFF"/>
                </a:highlight>
              </a:rPr>
              <a:t>, like general purposes campus facilities</a:t>
            </a:r>
            <a:endParaRPr lang="it-IT" b="1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2"/>
            <a:r>
              <a:rPr lang="it-IT" b="1" i="1" dirty="0" err="1">
                <a:solidFill>
                  <a:schemeClr val="dk1"/>
                </a:solidFill>
                <a:highlight>
                  <a:srgbClr val="FFFFFF"/>
                </a:highlight>
              </a:rPr>
              <a:t>Th</a:t>
            </a:r>
            <a:r>
              <a:rPr lang="en" b="1" i="1" dirty="0">
                <a:solidFill>
                  <a:schemeClr val="dk1"/>
                </a:solidFill>
                <a:highlight>
                  <a:srgbClr val="FFFFFF"/>
                </a:highlight>
              </a:rPr>
              <a:t>e dynamic </a:t>
            </a:r>
            <a:r>
              <a:rPr lang="en" b="1" i="1" dirty="0">
                <a:solidFill>
                  <a:srgbClr val="FF0000"/>
                </a:solidFill>
                <a:highlight>
                  <a:srgbClr val="FFFFFF"/>
                </a:highlight>
              </a:rPr>
              <a:t>extension of an already existing dedicated facility</a:t>
            </a:r>
            <a:endParaRPr lang="it-IT" b="1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2"/>
            <a:r>
              <a:rPr lang="it-IT" b="1" i="1" dirty="0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lang="it-IT" b="1" i="1" dirty="0" err="1">
                <a:solidFill>
                  <a:srgbClr val="FF0000"/>
                </a:solidFill>
                <a:highlight>
                  <a:srgbClr val="FFFFFF"/>
                </a:highlight>
              </a:rPr>
              <a:t>user-friendly</a:t>
            </a:r>
            <a:r>
              <a:rPr lang="it-IT" b="1" i="1" dirty="0">
                <a:solidFill>
                  <a:srgbClr val="FF0000"/>
                </a:solidFill>
                <a:highlight>
                  <a:srgbClr val="FFFFFF"/>
                </a:highlight>
              </a:rPr>
              <a:t> generation and management </a:t>
            </a:r>
            <a:r>
              <a:rPr lang="it-IT" b="1" i="1" dirty="0">
                <a:highlight>
                  <a:srgbClr val="FFFFFF"/>
                </a:highlight>
              </a:rPr>
              <a:t>of </a:t>
            </a:r>
            <a:r>
              <a:rPr lang="it-IT" b="1" i="1" dirty="0" err="1">
                <a:highlight>
                  <a:srgbClr val="FFFFFF"/>
                </a:highlight>
              </a:rPr>
              <a:t>computing</a:t>
            </a:r>
            <a:r>
              <a:rPr lang="it-IT" b="1" i="1" dirty="0">
                <a:highlight>
                  <a:srgbClr val="FFFFFF"/>
                </a:highlight>
              </a:rPr>
              <a:t> cluster for LHC data </a:t>
            </a:r>
            <a:r>
              <a:rPr lang="it-IT" b="1" i="1" dirty="0" err="1">
                <a:highlight>
                  <a:srgbClr val="FFFFFF"/>
                </a:highlight>
              </a:rPr>
              <a:t>analysis</a:t>
            </a:r>
            <a:r>
              <a:rPr lang="it-IT" b="1" i="1" dirty="0">
                <a:highlight>
                  <a:srgbClr val="FFFFFF"/>
                </a:highlight>
              </a:rPr>
              <a:t> </a:t>
            </a:r>
            <a:r>
              <a:rPr lang="it-IT" b="1" i="1" dirty="0" err="1">
                <a:highlight>
                  <a:srgbClr val="FFFFFF"/>
                </a:highlight>
              </a:rPr>
              <a:t>workflows</a:t>
            </a:r>
            <a:endParaRPr lang="it-IT" b="1" i="1" dirty="0">
              <a:highlight>
                <a:srgbClr val="FFFFFF"/>
              </a:highlight>
            </a:endParaRPr>
          </a:p>
          <a:p>
            <a:pPr lvl="1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53485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1840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78143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741"/>
            <a:ext cx="10515600" cy="1325563"/>
          </a:xfrm>
        </p:spPr>
        <p:txBody>
          <a:bodyPr/>
          <a:lstStyle/>
          <a:p>
            <a:r>
              <a:rPr lang="en-US" dirty="0"/>
              <a:t>Scheme of the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38B9F-EE4C-4B1B-86A1-0FBFA4BEBAE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AutoShape 2" descr="Resultado de imagen de githu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AutoShape 8" descr="Resultado de imagen de ansibl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10" descr="Resultado de imagen de ansibl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12" descr="Resultado de imagen de ansible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135358" y="2980191"/>
            <a:ext cx="6764849" cy="804468"/>
          </a:xfrm>
          <a:prstGeom prst="rect">
            <a:avLst/>
          </a:prstGeom>
        </p:spPr>
      </p:pic>
      <p:grpSp>
        <p:nvGrpSpPr>
          <p:cNvPr id="278" name="Group 277"/>
          <p:cNvGrpSpPr/>
          <p:nvPr/>
        </p:nvGrpSpPr>
        <p:grpSpPr>
          <a:xfrm>
            <a:off x="553752" y="1519938"/>
            <a:ext cx="11705347" cy="5195645"/>
            <a:chOff x="553752" y="1519938"/>
            <a:chExt cx="11705347" cy="5195645"/>
          </a:xfrm>
        </p:grpSpPr>
        <p:pic>
          <p:nvPicPr>
            <p:cNvPr id="15" name="Picture 14" descr="user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782" y="1713657"/>
              <a:ext cx="1892476" cy="1136098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0" name="Rounded Rectangle 39"/>
            <p:cNvSpPr/>
            <p:nvPr/>
          </p:nvSpPr>
          <p:spPr>
            <a:xfrm>
              <a:off x="5008187" y="2149951"/>
              <a:ext cx="2389524" cy="641994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</a:rPr>
                <a:t>PaaS</a:t>
              </a:r>
              <a:r>
                <a:rPr lang="en-US" b="1" dirty="0" smtClean="0">
                  <a:solidFill>
                    <a:srgbClr val="000000"/>
                  </a:solidFill>
                </a:rPr>
                <a:t> Orchestrator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1590985" y="2732656"/>
              <a:ext cx="337958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001" y="1895151"/>
              <a:ext cx="974386" cy="1166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9665" y="1867136"/>
              <a:ext cx="1002962" cy="83881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2237" y="2134351"/>
              <a:ext cx="406400" cy="3683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2919351" y="1519938"/>
              <a:ext cx="1569510" cy="32316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TOSCA (+</a:t>
              </a:r>
              <a:r>
                <a:rPr lang="en-US" sz="1500" b="1" dirty="0" err="1" smtClean="0"/>
                <a:t>Ansible</a:t>
              </a:r>
              <a:r>
                <a:rPr lang="en-US" sz="1500" b="1" dirty="0" smtClean="0"/>
                <a:t>)</a:t>
              </a:r>
              <a:endParaRPr lang="en-US" sz="1500" b="1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8739306" y="3507402"/>
              <a:ext cx="2138874" cy="1310153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</a:rPr>
                <a:t>HTCondor</a:t>
              </a:r>
              <a:r>
                <a:rPr lang="en-US" b="1" dirty="0" smtClean="0">
                  <a:solidFill>
                    <a:srgbClr val="000000"/>
                  </a:solidFill>
                </a:rPr>
                <a:t> Global Pool of CMS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Curved Connector 59"/>
            <p:cNvCxnSpPr>
              <a:endCxn id="57" idx="0"/>
            </p:cNvCxnSpPr>
            <p:nvPr/>
          </p:nvCxnSpPr>
          <p:spPr>
            <a:xfrm rot="10800000" flipV="1">
              <a:off x="9808744" y="2849754"/>
              <a:ext cx="1545057" cy="657647"/>
            </a:xfrm>
            <a:prstGeom prst="curvedConnector2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007715" y="2341427"/>
              <a:ext cx="963387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Orchent</a:t>
              </a:r>
              <a:endParaRPr lang="en-US" b="1" dirty="0"/>
            </a:p>
          </p:txBody>
        </p:sp>
        <p:sp>
          <p:nvSpPr>
            <p:cNvPr id="72" name="Shape 56"/>
            <p:cNvSpPr/>
            <p:nvPr/>
          </p:nvSpPr>
          <p:spPr>
            <a:xfrm>
              <a:off x="2968694" y="3549953"/>
              <a:ext cx="5636933" cy="3165630"/>
            </a:xfrm>
            <a:prstGeom prst="cloud">
              <a:avLst/>
            </a:prstGeom>
            <a:solidFill>
              <a:schemeClr val="lt2"/>
            </a:solidFill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 lang="en" sz="1200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3752" y="5182105"/>
              <a:ext cx="804966" cy="56819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TTS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608867" y="3065301"/>
              <a:ext cx="1130939" cy="2738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40" idx="2"/>
              <a:endCxn id="84" idx="0"/>
            </p:cNvCxnSpPr>
            <p:nvPr/>
          </p:nvCxnSpPr>
          <p:spPr>
            <a:xfrm flipH="1">
              <a:off x="6174337" y="2791945"/>
              <a:ext cx="28612" cy="27335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84" idx="2"/>
              <a:endCxn id="72" idx="2"/>
            </p:cNvCxnSpPr>
            <p:nvPr/>
          </p:nvCxnSpPr>
          <p:spPr>
            <a:xfrm rot="5400000">
              <a:off x="3683441" y="2641871"/>
              <a:ext cx="1793635" cy="3188158"/>
            </a:xfrm>
            <a:prstGeom prst="curvedConnector4">
              <a:avLst>
                <a:gd name="adj1" fmla="val 5877"/>
                <a:gd name="adj2" fmla="val 10717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4335583" y="4344999"/>
              <a:ext cx="1540644" cy="838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r"/>
              <a:endParaRPr lang="en-US" sz="15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41004" y="4708694"/>
              <a:ext cx="817038" cy="1677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Squid Proxy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57296" y="4389254"/>
              <a:ext cx="686580" cy="1624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TTSCache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00"/>
            <p:cNvCxnSpPr>
              <a:stCxn id="80" idx="3"/>
              <a:endCxn id="89" idx="1"/>
            </p:cNvCxnSpPr>
            <p:nvPr/>
          </p:nvCxnSpPr>
          <p:spPr>
            <a:xfrm flipV="1">
              <a:off x="1358718" y="4470491"/>
              <a:ext cx="2998578" cy="99571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171620" y="5503497"/>
              <a:ext cx="1540644" cy="838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475117" y="4210635"/>
              <a:ext cx="1540644" cy="838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r"/>
              <a:endParaRPr lang="en-US" sz="1200" b="1" dirty="0">
                <a:solidFill>
                  <a:schemeClr val="tx1"/>
                </a:solidFill>
              </a:endParaRPr>
            </a:p>
            <a:p>
              <a:pPr algn="r"/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>
              <a:endCxn id="95" idx="2"/>
            </p:cNvCxnSpPr>
            <p:nvPr/>
          </p:nvCxnSpPr>
          <p:spPr>
            <a:xfrm flipH="1" flipV="1">
              <a:off x="4749523" y="4876402"/>
              <a:ext cx="1395428" cy="76470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263" idx="0"/>
            </p:cNvCxnSpPr>
            <p:nvPr/>
          </p:nvCxnSpPr>
          <p:spPr>
            <a:xfrm flipV="1">
              <a:off x="7243611" y="3838604"/>
              <a:ext cx="1616976" cy="63601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1026" descr="meso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86" y="4891732"/>
              <a:ext cx="323517" cy="3235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33" name="Picture 10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488175">
              <a:off x="1966663" y="5268265"/>
              <a:ext cx="350694" cy="3300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45" name="TextBox 144"/>
            <p:cNvSpPr txBox="1"/>
            <p:nvPr/>
          </p:nvSpPr>
          <p:spPr>
            <a:xfrm rot="20431913">
              <a:off x="1974040" y="5511588"/>
              <a:ext cx="54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X.509</a:t>
              </a:r>
              <a:endParaRPr lang="en-US" sz="12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0506015" y="285693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CMS Physicists</a:t>
              </a:r>
              <a:endParaRPr lang="en-US" b="1" dirty="0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6486703" y="4789179"/>
              <a:ext cx="63498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CVMFS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335583" y="4904545"/>
              <a:ext cx="63498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CVMFS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51" name="Picture 150" descr="meso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495" y="4799891"/>
              <a:ext cx="296822" cy="2968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2" name="Picture 151" descr="meso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729" y="6071446"/>
              <a:ext cx="320394" cy="3203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3" name="Rectangle 152"/>
            <p:cNvSpPr/>
            <p:nvPr/>
          </p:nvSpPr>
          <p:spPr>
            <a:xfrm>
              <a:off x="5171620" y="6073459"/>
              <a:ext cx="63498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CVMFS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7" name="Curved Connector 1046"/>
            <p:cNvCxnSpPr>
              <a:stCxn id="95" idx="3"/>
            </p:cNvCxnSpPr>
            <p:nvPr/>
          </p:nvCxnSpPr>
          <p:spPr>
            <a:xfrm flipV="1">
              <a:off x="5158042" y="4509170"/>
              <a:ext cx="1345687" cy="283378"/>
            </a:xfrm>
            <a:prstGeom prst="curvedConnector3">
              <a:avLst>
                <a:gd name="adj1" fmla="val 58431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/>
            <p:nvPr/>
          </p:nvCxnSpPr>
          <p:spPr>
            <a:xfrm>
              <a:off x="4541271" y="4867429"/>
              <a:ext cx="955688" cy="714676"/>
            </a:xfrm>
            <a:prstGeom prst="curvedConnector3">
              <a:avLst>
                <a:gd name="adj1" fmla="val -20847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0" name="Picture 1049" descr="datastorage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5133" y="5039230"/>
              <a:ext cx="1217335" cy="1217335"/>
            </a:xfrm>
            <a:prstGeom prst="rect">
              <a:avLst/>
            </a:prstGeom>
          </p:spPr>
        </p:pic>
        <p:cxnSp>
          <p:nvCxnSpPr>
            <p:cNvPr id="170" name="Straight Arrow Connector 169"/>
            <p:cNvCxnSpPr>
              <a:stCxn id="249" idx="0"/>
              <a:endCxn id="1050" idx="1"/>
            </p:cNvCxnSpPr>
            <p:nvPr/>
          </p:nvCxnSpPr>
          <p:spPr>
            <a:xfrm flipV="1">
              <a:off x="6737561" y="5647898"/>
              <a:ext cx="4007572" cy="6785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263" idx="0"/>
              <a:endCxn id="1050" idx="1"/>
            </p:cNvCxnSpPr>
            <p:nvPr/>
          </p:nvCxnSpPr>
          <p:spPr>
            <a:xfrm>
              <a:off x="7243611" y="4474616"/>
              <a:ext cx="3501522" cy="117328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rot="21248157">
              <a:off x="6704361" y="3687361"/>
              <a:ext cx="1063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Auto-Register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 rot="1250973">
              <a:off x="9494430" y="5123803"/>
              <a:ext cx="79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DATA I/O</a:t>
              </a:r>
            </a:p>
          </p:txBody>
        </p:sp>
        <p:cxnSp>
          <p:nvCxnSpPr>
            <p:cNvPr id="179" name="Straight Arrow Connector 178"/>
            <p:cNvCxnSpPr>
              <a:stCxn id="146" idx="2"/>
              <a:endCxn id="1050" idx="0"/>
            </p:cNvCxnSpPr>
            <p:nvPr/>
          </p:nvCxnSpPr>
          <p:spPr>
            <a:xfrm>
              <a:off x="11303670" y="3226262"/>
              <a:ext cx="50131" cy="18129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3861669" y="5503497"/>
              <a:ext cx="714583" cy="5260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r"/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83" name="Picture 182" descr="meso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182" y="5746530"/>
              <a:ext cx="326766" cy="3267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5" name="Rectangle 184"/>
            <p:cNvSpPr/>
            <p:nvPr/>
          </p:nvSpPr>
          <p:spPr>
            <a:xfrm>
              <a:off x="3159150" y="4794715"/>
              <a:ext cx="714583" cy="5260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r"/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84" name="Picture 183" descr="meso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299" y="5066178"/>
              <a:ext cx="322265" cy="3222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6" name="Rectangle 185"/>
            <p:cNvSpPr/>
            <p:nvPr/>
          </p:nvSpPr>
          <p:spPr>
            <a:xfrm>
              <a:off x="3858302" y="5452509"/>
              <a:ext cx="569387" cy="24622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Master</a:t>
              </a:r>
              <a:endParaRPr lang="en-US" sz="10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84601" y="4756698"/>
              <a:ext cx="646331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Load</a:t>
              </a:r>
            </a:p>
            <a:p>
              <a:r>
                <a:rPr lang="en-US" sz="1000" dirty="0" smtClean="0"/>
                <a:t>Balancer</a:t>
              </a:r>
              <a:endParaRPr lang="en-US" sz="1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368436" y="4700914"/>
              <a:ext cx="4561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</a:rPr>
                <a:t>Slave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475711" y="4697714"/>
              <a:ext cx="4567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</a:rPr>
                <a:t>Slave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318520" y="5873434"/>
              <a:ext cx="4561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</a:rPr>
                <a:t>Slave</a:t>
              </a: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774" y="3312991"/>
              <a:ext cx="307599" cy="27876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93" name="Picture 192" descr="HomeIDP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553" y="3802512"/>
              <a:ext cx="514295" cy="486652"/>
            </a:xfrm>
            <a:prstGeom prst="rect">
              <a:avLst/>
            </a:prstGeom>
          </p:spPr>
        </p:pic>
        <p:sp>
          <p:nvSpPr>
            <p:cNvPr id="194" name="Rectangle 193"/>
            <p:cNvSpPr/>
            <p:nvPr/>
          </p:nvSpPr>
          <p:spPr>
            <a:xfrm>
              <a:off x="612775" y="3761742"/>
              <a:ext cx="804966" cy="56819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IAM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/>
            <p:cNvCxnSpPr>
              <a:stCxn id="194" idx="3"/>
              <a:endCxn id="193" idx="1"/>
            </p:cNvCxnSpPr>
            <p:nvPr/>
          </p:nvCxnSpPr>
          <p:spPr>
            <a:xfrm>
              <a:off x="1417741" y="4045838"/>
              <a:ext cx="5328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1045236" y="3084393"/>
              <a:ext cx="0" cy="68295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1777859" y="3349821"/>
              <a:ext cx="111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Home </a:t>
              </a:r>
              <a:r>
                <a:rPr lang="en-US" b="1" dirty="0" err="1" smtClean="0"/>
                <a:t>IdP</a:t>
              </a:r>
              <a:endParaRPr lang="en-US" b="1" dirty="0"/>
            </a:p>
          </p:txBody>
        </p:sp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09973" flipH="1">
              <a:off x="1901454" y="4956217"/>
              <a:ext cx="262931" cy="2382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05" name="TextBox 204"/>
            <p:cNvSpPr txBox="1"/>
            <p:nvPr/>
          </p:nvSpPr>
          <p:spPr>
            <a:xfrm rot="20076634">
              <a:off x="9836996" y="2904297"/>
              <a:ext cx="462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Jobs</a:t>
              </a:r>
              <a:endParaRPr lang="en-US" sz="12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013470" y="3276678"/>
              <a:ext cx="59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AuthN</a:t>
              </a:r>
              <a:endParaRPr lang="en-US" sz="1200" b="1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142410" y="4372178"/>
              <a:ext cx="707300" cy="181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HTCondor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216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788" y="4446822"/>
              <a:ext cx="170483" cy="20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38" y="3044583"/>
              <a:ext cx="197354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199" y="4453051"/>
              <a:ext cx="197354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876" y="4787286"/>
              <a:ext cx="197354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1" name="Curved Connector 240"/>
            <p:cNvCxnSpPr>
              <a:endCxn id="224" idx="0"/>
            </p:cNvCxnSpPr>
            <p:nvPr/>
          </p:nvCxnSpPr>
          <p:spPr>
            <a:xfrm rot="16200000" flipH="1">
              <a:off x="4609654" y="4694800"/>
              <a:ext cx="1028186" cy="746424"/>
            </a:xfrm>
            <a:prstGeom prst="curvedConnector3">
              <a:avLst>
                <a:gd name="adj1" fmla="val 8707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/>
            <p:cNvSpPr/>
            <p:nvPr/>
          </p:nvSpPr>
          <p:spPr>
            <a:xfrm>
              <a:off x="5995941" y="5641109"/>
              <a:ext cx="707300" cy="181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HTCondor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249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319" y="5715753"/>
              <a:ext cx="170483" cy="20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Rectangle 249"/>
            <p:cNvSpPr/>
            <p:nvPr/>
          </p:nvSpPr>
          <p:spPr>
            <a:xfrm>
              <a:off x="5181902" y="5589212"/>
              <a:ext cx="707300" cy="181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HTCondor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251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300" y="5656536"/>
              <a:ext cx="170483" cy="20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Rectangle 259"/>
            <p:cNvSpPr/>
            <p:nvPr/>
          </p:nvSpPr>
          <p:spPr>
            <a:xfrm>
              <a:off x="5241230" y="5847820"/>
              <a:ext cx="707300" cy="181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HTCondor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261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608" y="5922464"/>
              <a:ext cx="170483" cy="20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2" name="Rectangle 261"/>
            <p:cNvSpPr/>
            <p:nvPr/>
          </p:nvSpPr>
          <p:spPr>
            <a:xfrm>
              <a:off x="6520291" y="4416692"/>
              <a:ext cx="707300" cy="181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HTCondor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263" name="Picture 6" descr="Resultado de imagen de dockerhub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369" y="4474616"/>
              <a:ext cx="170483" cy="20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6" name="Curved Connector 265"/>
            <p:cNvCxnSpPr>
              <a:stCxn id="215" idx="0"/>
            </p:cNvCxnSpPr>
            <p:nvPr/>
          </p:nvCxnSpPr>
          <p:spPr>
            <a:xfrm rot="5400000" flipH="1" flipV="1">
              <a:off x="6936679" y="2397985"/>
              <a:ext cx="533574" cy="3414812"/>
            </a:xfrm>
            <a:prstGeom prst="curvedConnector2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urved Connector 267"/>
            <p:cNvCxnSpPr>
              <a:stCxn id="249" idx="0"/>
              <a:endCxn id="57" idx="4"/>
            </p:cNvCxnSpPr>
            <p:nvPr/>
          </p:nvCxnSpPr>
          <p:spPr>
            <a:xfrm rot="5400000" flipH="1" flipV="1">
              <a:off x="7824053" y="3731063"/>
              <a:ext cx="898198" cy="307118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urved Connector 273"/>
            <p:cNvCxnSpPr>
              <a:stCxn id="237" idx="1"/>
              <a:endCxn id="248" idx="0"/>
            </p:cNvCxnSpPr>
            <p:nvPr/>
          </p:nvCxnSpPr>
          <p:spPr>
            <a:xfrm rot="10800000" flipH="1" flipV="1">
              <a:off x="4945199" y="4551727"/>
              <a:ext cx="1404392" cy="1089381"/>
            </a:xfrm>
            <a:prstGeom prst="curvedConnector4">
              <a:avLst>
                <a:gd name="adj1" fmla="val 36103"/>
                <a:gd name="adj2" fmla="val 67296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95" idx="0"/>
              <a:endCxn id="215" idx="2"/>
            </p:cNvCxnSpPr>
            <p:nvPr/>
          </p:nvCxnSpPr>
          <p:spPr>
            <a:xfrm flipV="1">
              <a:off x="4749523" y="4553920"/>
              <a:ext cx="746537" cy="15477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urved Connector 292"/>
            <p:cNvCxnSpPr>
              <a:stCxn id="89" idx="0"/>
              <a:endCxn id="262" idx="0"/>
            </p:cNvCxnSpPr>
            <p:nvPr/>
          </p:nvCxnSpPr>
          <p:spPr>
            <a:xfrm rot="16200000" flipH="1">
              <a:off x="5773544" y="3316296"/>
              <a:ext cx="27438" cy="2173355"/>
            </a:xfrm>
            <a:prstGeom prst="curvedConnector3">
              <a:avLst>
                <a:gd name="adj1" fmla="val -833151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Box 295"/>
            <p:cNvSpPr txBox="1"/>
            <p:nvPr/>
          </p:nvSpPr>
          <p:spPr>
            <a:xfrm>
              <a:off x="10112357" y="5886964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CMS </a:t>
              </a:r>
            </a:p>
            <a:p>
              <a:r>
                <a:rPr lang="en-US" b="1" dirty="0" smtClean="0"/>
                <a:t>Distributed Storages</a:t>
              </a:r>
              <a:endParaRPr lang="en-US" b="1" dirty="0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76283" y="3478444"/>
              <a:ext cx="350694" cy="3300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98" name="TextBox 297"/>
            <p:cNvSpPr txBox="1"/>
            <p:nvPr/>
          </p:nvSpPr>
          <p:spPr>
            <a:xfrm rot="21381822">
              <a:off x="8085376" y="3774973"/>
              <a:ext cx="462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Jobs</a:t>
              </a:r>
              <a:endParaRPr lang="en-US" sz="1200" b="1" dirty="0"/>
            </a:p>
          </p:txBody>
        </p:sp>
      </p:grp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6498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9358"/>
            <a:ext cx="985249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an INDIGO solution is key for us</a:t>
            </a:r>
            <a:r>
              <a:rPr lang="en-US" sz="3600" dirty="0" smtClean="0"/>
              <a:t>:</a:t>
            </a:r>
            <a:endParaRPr lang="en-US" sz="36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47667"/>
            <a:ext cx="10796081" cy="4566122"/>
          </a:xfrm>
        </p:spPr>
        <p:txBody>
          <a:bodyPr>
            <a:normAutofit lnSpcReduction="10000"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</a:rPr>
              <a:t>Automation</a:t>
            </a:r>
            <a:r>
              <a:rPr lang="en-US" sz="3000" b="1" i="1" dirty="0" smtClean="0"/>
              <a:t>: TOSCA + </a:t>
            </a:r>
            <a:r>
              <a:rPr lang="en-US" sz="3000" b="1" i="1" dirty="0" err="1" smtClean="0"/>
              <a:t>Ansible</a:t>
            </a:r>
            <a:r>
              <a:rPr lang="en-US" sz="3000" b="1" i="1" dirty="0" smtClean="0"/>
              <a:t> </a:t>
            </a:r>
          </a:p>
          <a:p>
            <a:pPr lvl="1"/>
            <a:r>
              <a:rPr lang="en-US" b="1" i="1" dirty="0"/>
              <a:t>A single YAML file allows to describe a complex setup leaving end-user just with the management of a trivial configuration file. </a:t>
            </a:r>
          </a:p>
          <a:p>
            <a:endParaRPr lang="en-US" sz="30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00" y="4910112"/>
            <a:ext cx="4455128" cy="1507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6115" y="2313871"/>
            <a:ext cx="101878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4" y="3198773"/>
            <a:ext cx="5274231" cy="12266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07366" y="4662871"/>
            <a:ext cx="3588650" cy="17543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Mesos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Marathon, 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HTCondor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Squid </a:t>
            </a:r>
            <a:r>
              <a:rPr lang="en-US" dirty="0"/>
              <a:t>proxy, 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TTS Cache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CVMFS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CMS I/O Policies configuration  </a:t>
            </a:r>
            <a:endParaRPr lang="en-US" dirty="0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53485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1840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Curved Connector 14"/>
          <p:cNvCxnSpPr>
            <a:endCxn id="9" idx="1"/>
          </p:cNvCxnSpPr>
          <p:nvPr/>
        </p:nvCxnSpPr>
        <p:spPr>
          <a:xfrm rot="16200000" flipH="1">
            <a:off x="64492" y="4297160"/>
            <a:ext cx="1813361" cy="672388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1429" y="3693249"/>
            <a:ext cx="839488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76981" y="3392443"/>
            <a:ext cx="818788" cy="4512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13531" y="4258263"/>
            <a:ext cx="243548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Real Analysis Jobs</a:t>
            </a:r>
          </a:p>
          <a:p>
            <a:pPr marL="285750" indent="-285750">
              <a:buFont typeface="Arial"/>
              <a:buChar char="•"/>
            </a:pPr>
            <a:endParaRPr lang="en-US" b="1" i="1" dirty="0" smtClean="0"/>
          </a:p>
          <a:p>
            <a:r>
              <a:rPr lang="en-US" b="1" i="1" dirty="0" smtClean="0"/>
              <a:t>Job Efficiency - 90 %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839" y="2893567"/>
            <a:ext cx="4272375" cy="1599364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20" idx="2"/>
            <a:endCxn id="5" idx="1"/>
          </p:cNvCxnSpPr>
          <p:nvPr/>
        </p:nvCxnSpPr>
        <p:spPr>
          <a:xfrm rot="16200000" flipH="1">
            <a:off x="7038405" y="4974460"/>
            <a:ext cx="482062" cy="896328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0" idx="0"/>
            <a:endCxn id="21" idx="1"/>
          </p:cNvCxnSpPr>
          <p:nvPr/>
        </p:nvCxnSpPr>
        <p:spPr>
          <a:xfrm rot="5400000" flipH="1" flipV="1">
            <a:off x="7026548" y="3497973"/>
            <a:ext cx="565014" cy="95556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996586" y="4590096"/>
            <a:ext cx="201475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Diskless-site test</a:t>
            </a:r>
          </a:p>
        </p:txBody>
      </p:sp>
    </p:spTree>
    <p:extLst>
      <p:ext uri="{BB962C8B-B14F-4D97-AF65-F5344CB8AC3E}">
        <p14:creationId xmlns:p14="http://schemas.microsoft.com/office/powerpoint/2010/main" val="41463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5639" y="6453485"/>
            <a:ext cx="6829087" cy="368137"/>
          </a:xfrm>
        </p:spPr>
        <p:txBody>
          <a:bodyPr/>
          <a:lstStyle/>
          <a:p>
            <a:r>
              <a:rPr lang="es-ES" sz="1800" dirty="0" smtClean="0"/>
              <a:t>INDIGO CASE STUDY: P11 </a:t>
            </a:r>
            <a:r>
              <a:rPr lang="en-GB" sz="1800" dirty="0" smtClean="0"/>
              <a:t>CMS Analysis Cluster On-Demand</a:t>
            </a:r>
          </a:p>
          <a:p>
            <a:r>
              <a:rPr lang="en-GB" sz="1000" dirty="0" smtClean="0"/>
              <a:t>Daniele Spiga</a:t>
            </a:r>
            <a:endParaRPr lang="en-GB" sz="1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1840"/>
            <a:ext cx="1282684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10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474" y="2048422"/>
            <a:ext cx="504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n_izqMAANgA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9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ready to share our experience!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77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3900" b="1" dirty="0">
                <a:hlinkClick r:id="rId2"/>
              </a:rPr>
              <a:t>https://www.indigo-datacloud.eu</a:t>
            </a:r>
            <a:endParaRPr lang="en-US" sz="3900" b="1" dirty="0"/>
          </a:p>
          <a:p>
            <a:pPr marL="0" indent="0" algn="ctr">
              <a:buNone/>
            </a:pPr>
            <a:r>
              <a:rPr lang="en-US" sz="3900" b="1" dirty="0"/>
              <a:t>Better Software for Better Science</a:t>
            </a:r>
            <a:r>
              <a:rPr lang="en-US" sz="3900" b="1" dirty="0" smtClean="0"/>
              <a:t>.</a:t>
            </a:r>
            <a:endParaRPr lang="en-US" sz="39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27580</TotalTime>
  <Words>511</Words>
  <Application>Microsoft Macintosh PowerPoint</Application>
  <PresentationFormat>Custom</PresentationFormat>
  <Paragraphs>132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Case Study and INDIGO solution for:  CMS Analysis Cluster On-Demand</vt:lpstr>
      <vt:lpstr>Worldwide computing</vt:lpstr>
      <vt:lpstr>CMS: HTCondor Job Submission Infrastructure</vt:lpstr>
      <vt:lpstr>CMS-Dynamic On Demand Analysis Service </vt:lpstr>
      <vt:lpstr>Scheme of the solution</vt:lpstr>
      <vt:lpstr>How an INDIGO solution is key for us:</vt:lpstr>
      <vt:lpstr>DEMO</vt:lpstr>
      <vt:lpstr>We are ready to share our experience!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5.4</dc:title>
  <dc:creator>Giacinto Donvito</dc:creator>
  <cp:lastModifiedBy>daniele spiga</cp:lastModifiedBy>
  <cp:revision>684</cp:revision>
  <cp:lastPrinted>2016-03-17T11:28:15Z</cp:lastPrinted>
  <dcterms:created xsi:type="dcterms:W3CDTF">2015-09-21T20:42:03Z</dcterms:created>
  <dcterms:modified xsi:type="dcterms:W3CDTF">2017-05-10T07:58:47Z</dcterms:modified>
</cp:coreProperties>
</file>