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4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28" r:id="rId1"/>
  </p:sldMasterIdLst>
  <p:notesMasterIdLst>
    <p:notesMasterId r:id="rId30"/>
  </p:notesMasterIdLst>
  <p:handoutMasterIdLst>
    <p:handoutMasterId r:id="rId31"/>
  </p:handoutMasterIdLst>
  <p:sldIdLst>
    <p:sldId id="256" r:id="rId2"/>
    <p:sldId id="396" r:id="rId3"/>
    <p:sldId id="397" r:id="rId4"/>
    <p:sldId id="395" r:id="rId5"/>
    <p:sldId id="345" r:id="rId6"/>
    <p:sldId id="349" r:id="rId7"/>
    <p:sldId id="355" r:id="rId8"/>
    <p:sldId id="356" r:id="rId9"/>
    <p:sldId id="375" r:id="rId10"/>
    <p:sldId id="376" r:id="rId11"/>
    <p:sldId id="378" r:id="rId12"/>
    <p:sldId id="377" r:id="rId13"/>
    <p:sldId id="358" r:id="rId14"/>
    <p:sldId id="384" r:id="rId15"/>
    <p:sldId id="385" r:id="rId16"/>
    <p:sldId id="381" r:id="rId17"/>
    <p:sldId id="386" r:id="rId18"/>
    <p:sldId id="388" r:id="rId19"/>
    <p:sldId id="383" r:id="rId20"/>
    <p:sldId id="387" r:id="rId21"/>
    <p:sldId id="389" r:id="rId22"/>
    <p:sldId id="390" r:id="rId23"/>
    <p:sldId id="391" r:id="rId24"/>
    <p:sldId id="392" r:id="rId25"/>
    <p:sldId id="393" r:id="rId26"/>
    <p:sldId id="394" r:id="rId27"/>
    <p:sldId id="363" r:id="rId28"/>
    <p:sldId id="317" r:id="rId29"/>
  </p:sldIdLst>
  <p:sldSz cx="9144000" cy="5143500" type="screen16x9"/>
  <p:notesSz cx="9928225" cy="6797675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Verdana" charset="0"/>
        <a:ea typeface="MS PGothic" charset="0"/>
        <a:cs typeface="MS PGothic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Verdana" charset="0"/>
        <a:ea typeface="MS PGothic" charset="0"/>
        <a:cs typeface="MS PGothic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Verdana" charset="0"/>
        <a:ea typeface="MS PGothic" charset="0"/>
        <a:cs typeface="MS PGothic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Verdana" charset="0"/>
        <a:ea typeface="MS PGothic" charset="0"/>
        <a:cs typeface="MS PGothic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Verdana" charset="0"/>
        <a:ea typeface="MS PGothic" charset="0"/>
        <a:cs typeface="MS PGothic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Verdana" charset="0"/>
        <a:ea typeface="MS PGothic" charset="0"/>
        <a:cs typeface="MS PGothic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Verdana" charset="0"/>
        <a:ea typeface="MS PGothic" charset="0"/>
        <a:cs typeface="MS PGothic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Verdana" charset="0"/>
        <a:ea typeface="MS PGothic" charset="0"/>
        <a:cs typeface="MS PGothic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Verdana" charset="0"/>
        <a:ea typeface="MS PGothic" charset="0"/>
        <a:cs typeface="MS PGothic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993300"/>
    <a:srgbClr val="00338D"/>
    <a:srgbClr val="CC3300"/>
    <a:srgbClr val="FFCC66"/>
    <a:srgbClr val="FFFFCC"/>
    <a:srgbClr val="00549F"/>
    <a:srgbClr val="0C0E09"/>
    <a:srgbClr val="0070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9553" autoAdjust="0"/>
  </p:normalViewPr>
  <p:slideViewPr>
    <p:cSldViewPr snapToGrid="0">
      <p:cViewPr>
        <p:scale>
          <a:sx n="103" d="100"/>
          <a:sy n="103" d="100"/>
        </p:scale>
        <p:origin x="-968" y="-80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800"/>
    </p:cViewPr>
  </p:sorter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notesMaster" Target="notesMasters/notesMaster1.xml"/><Relationship Id="rId31" Type="http://schemas.openxmlformats.org/officeDocument/2006/relationships/handoutMaster" Target="handoutMasters/handoutMaster1.xml"/><Relationship Id="rId32" Type="http://schemas.openxmlformats.org/officeDocument/2006/relationships/printerSettings" Target="printerSettings/printerSettings1.bin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esProps" Target="presProps.xml"/><Relationship Id="rId34" Type="http://schemas.openxmlformats.org/officeDocument/2006/relationships/viewProps" Target="viewProps.xml"/><Relationship Id="rId35" Type="http://schemas.openxmlformats.org/officeDocument/2006/relationships/theme" Target="theme/theme1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oleObject" Target="file:///C:\Users\hlaur\Documents\MMO\EOEP\EOEP-5%20preparation\Missions%20number.xls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.xml"/><Relationship Id="rId2" Type="http://schemas.openxmlformats.org/officeDocument/2006/relationships/oleObject" Target="file:///C:\Users\hlaur\AppData\Local\Temp\notesA09757\PI%20project%20status%202002%20to%20Dec_2016_Upd_HL_including_ESA_Campaign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0719884076990376"/>
          <c:y val="0.0514005540974045"/>
          <c:w val="0.854639107611549"/>
          <c:h val="0.832619568387285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'Satellite nb'!$O$31</c:f>
              <c:strCache>
                <c:ptCount val="1"/>
                <c:pt idx="0">
                  <c:v>post-operations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</c:spPr>
          <c:invertIfNegative val="0"/>
          <c:cat>
            <c:numRef>
              <c:f>'Satellite nb'!$P$30:$R$30</c:f>
              <c:numCache>
                <c:formatCode>General</c:formatCode>
                <c:ptCount val="3"/>
                <c:pt idx="0">
                  <c:v>2009.0</c:v>
                </c:pt>
                <c:pt idx="1">
                  <c:v>2016.0</c:v>
                </c:pt>
                <c:pt idx="2">
                  <c:v>2019.0</c:v>
                </c:pt>
              </c:numCache>
            </c:numRef>
          </c:cat>
          <c:val>
            <c:numRef>
              <c:f>'Satellite nb'!$P$31:$R$31</c:f>
              <c:numCache>
                <c:formatCode>General</c:formatCode>
                <c:ptCount val="3"/>
                <c:pt idx="0">
                  <c:v>1.0</c:v>
                </c:pt>
                <c:pt idx="1">
                  <c:v>4.0</c:v>
                </c:pt>
                <c:pt idx="2">
                  <c:v>4.0</c:v>
                </c:pt>
              </c:numCache>
            </c:numRef>
          </c:val>
        </c:ser>
        <c:ser>
          <c:idx val="1"/>
          <c:order val="1"/>
          <c:tx>
            <c:strRef>
              <c:f>'Satellite nb'!$O$32</c:f>
              <c:strCache>
                <c:ptCount val="1"/>
                <c:pt idx="0">
                  <c:v>in operations</c:v>
                </c:pt>
              </c:strCache>
            </c:strRef>
          </c:tx>
          <c:spPr>
            <a:solidFill>
              <a:schemeClr val="accent5">
                <a:lumMod val="60000"/>
                <a:lumOff val="40000"/>
              </a:schemeClr>
            </a:solidFill>
          </c:spPr>
          <c:invertIfNegative val="0"/>
          <c:cat>
            <c:numRef>
              <c:f>'Satellite nb'!$P$30:$R$30</c:f>
              <c:numCache>
                <c:formatCode>General</c:formatCode>
                <c:ptCount val="3"/>
                <c:pt idx="0">
                  <c:v>2009.0</c:v>
                </c:pt>
                <c:pt idx="1">
                  <c:v>2016.0</c:v>
                </c:pt>
                <c:pt idx="2">
                  <c:v>2019.0</c:v>
                </c:pt>
              </c:numCache>
            </c:numRef>
          </c:cat>
          <c:val>
            <c:numRef>
              <c:f>'Satellite nb'!$P$32:$R$32</c:f>
              <c:numCache>
                <c:formatCode>General</c:formatCode>
                <c:ptCount val="3"/>
                <c:pt idx="0">
                  <c:v>4.0</c:v>
                </c:pt>
                <c:pt idx="1">
                  <c:v>9.0</c:v>
                </c:pt>
                <c:pt idx="2">
                  <c:v>14.0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4"/>
        <c:overlap val="100"/>
        <c:axId val="-2102859720"/>
        <c:axId val="-2102846520"/>
      </c:barChart>
      <c:catAx>
        <c:axId val="-210285972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 b="1"/>
            </a:pPr>
            <a:endParaRPr lang="en-US"/>
          </a:p>
        </c:txPr>
        <c:crossAx val="-2102846520"/>
        <c:crosses val="autoZero"/>
        <c:auto val="1"/>
        <c:lblAlgn val="ctr"/>
        <c:lblOffset val="100"/>
        <c:noMultiLvlLbl val="0"/>
      </c:catAx>
      <c:valAx>
        <c:axId val="-2102846520"/>
        <c:scaling>
          <c:orientation val="minMax"/>
          <c:max val="18.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 b="1"/>
            </a:pPr>
            <a:endParaRPr lang="en-US"/>
          </a:p>
        </c:txPr>
        <c:crossAx val="-210285972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0893258994799563"/>
          <c:y val="0.0473267948191792"/>
          <c:w val="0.316311928400254"/>
          <c:h val="0.212212744240303"/>
        </c:manualLayout>
      </c:layout>
      <c:overlay val="0"/>
      <c:txPr>
        <a:bodyPr/>
        <a:lstStyle/>
        <a:p>
          <a:pPr>
            <a:defRPr sz="1400" b="1" i="1"/>
          </a:pPr>
          <a:endParaRPr lang="en-US"/>
        </a:p>
      </c:txPr>
    </c:legend>
    <c:plotVisOnly val="1"/>
    <c:dispBlanksAs val="gap"/>
    <c:showDLblsOverMax val="0"/>
  </c:chart>
  <c:spPr>
    <a:ln>
      <a:noFill/>
    </a:ln>
  </c:sp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lineChart>
        <c:grouping val="standard"/>
        <c:varyColors val="0"/>
        <c:ser>
          <c:idx val="0"/>
          <c:order val="0"/>
          <c:tx>
            <c:v>ESA missions</c:v>
          </c:tx>
          <c:spPr>
            <a:ln w="63500">
              <a:solidFill>
                <a:srgbClr val="00B0F0"/>
              </a:solidFill>
            </a:ln>
          </c:spPr>
          <c:marker>
            <c:symbol val="none"/>
          </c:marker>
          <c:cat>
            <c:numRef>
              <c:f>'with Sentinel'!$B$1:$AK$1</c:f>
              <c:numCache>
                <c:formatCode>General</c:formatCode>
                <c:ptCount val="36"/>
                <c:pt idx="0">
                  <c:v>2008.0</c:v>
                </c:pt>
                <c:pt idx="4">
                  <c:v>2009.0</c:v>
                </c:pt>
                <c:pt idx="8">
                  <c:v>2010.0</c:v>
                </c:pt>
                <c:pt idx="12">
                  <c:v>2011.0</c:v>
                </c:pt>
                <c:pt idx="16">
                  <c:v>2012.0</c:v>
                </c:pt>
                <c:pt idx="20">
                  <c:v>2013.0</c:v>
                </c:pt>
                <c:pt idx="24">
                  <c:v>2014.0</c:v>
                </c:pt>
                <c:pt idx="28">
                  <c:v>2015.0</c:v>
                </c:pt>
                <c:pt idx="32">
                  <c:v>2016.0</c:v>
                </c:pt>
              </c:numCache>
            </c:numRef>
          </c:cat>
          <c:val>
            <c:numRef>
              <c:f>'with Sentinel'!$B$4:$AK$4</c:f>
              <c:numCache>
                <c:formatCode>General</c:formatCode>
                <c:ptCount val="36"/>
                <c:pt idx="0">
                  <c:v>2900.0</c:v>
                </c:pt>
                <c:pt idx="1">
                  <c:v>3050.0</c:v>
                </c:pt>
                <c:pt idx="2">
                  <c:v>3200.0</c:v>
                </c:pt>
                <c:pt idx="3">
                  <c:v>3370.0</c:v>
                </c:pt>
                <c:pt idx="4">
                  <c:v>3540.0</c:v>
                </c:pt>
                <c:pt idx="5">
                  <c:v>3700.0</c:v>
                </c:pt>
                <c:pt idx="6">
                  <c:v>3900.0</c:v>
                </c:pt>
                <c:pt idx="7">
                  <c:v>4030.0</c:v>
                </c:pt>
                <c:pt idx="8">
                  <c:v>4200.0</c:v>
                </c:pt>
                <c:pt idx="9">
                  <c:v>4400.0</c:v>
                </c:pt>
                <c:pt idx="10">
                  <c:v>4600.0</c:v>
                </c:pt>
                <c:pt idx="11">
                  <c:v>4800.0</c:v>
                </c:pt>
                <c:pt idx="12">
                  <c:v>5050.0</c:v>
                </c:pt>
                <c:pt idx="13">
                  <c:v>5350.0</c:v>
                </c:pt>
                <c:pt idx="14">
                  <c:v>5700.0</c:v>
                </c:pt>
                <c:pt idx="15">
                  <c:v>6000.0</c:v>
                </c:pt>
                <c:pt idx="16">
                  <c:v>6400.0</c:v>
                </c:pt>
                <c:pt idx="17">
                  <c:v>6800.0</c:v>
                </c:pt>
                <c:pt idx="18">
                  <c:v>7200.0</c:v>
                </c:pt>
                <c:pt idx="19">
                  <c:v>7600.0</c:v>
                </c:pt>
                <c:pt idx="20">
                  <c:v>8100.0</c:v>
                </c:pt>
                <c:pt idx="21">
                  <c:v>8600.0</c:v>
                </c:pt>
                <c:pt idx="22">
                  <c:v>9100.0</c:v>
                </c:pt>
                <c:pt idx="23">
                  <c:v>9600.0</c:v>
                </c:pt>
                <c:pt idx="24">
                  <c:v>10100.0</c:v>
                </c:pt>
                <c:pt idx="25">
                  <c:v>10550.0</c:v>
                </c:pt>
                <c:pt idx="26">
                  <c:v>11000.0</c:v>
                </c:pt>
                <c:pt idx="27">
                  <c:v>11400.0</c:v>
                </c:pt>
                <c:pt idx="28">
                  <c:v>11800.0</c:v>
                </c:pt>
                <c:pt idx="29">
                  <c:v>12200.0</c:v>
                </c:pt>
                <c:pt idx="30">
                  <c:v>12650.0</c:v>
                </c:pt>
                <c:pt idx="31">
                  <c:v>13135.0</c:v>
                </c:pt>
                <c:pt idx="32">
                  <c:v>13531.0</c:v>
                </c:pt>
                <c:pt idx="33">
                  <c:v>13987.0</c:v>
                </c:pt>
                <c:pt idx="34">
                  <c:v>14539.0</c:v>
                </c:pt>
                <c:pt idx="35">
                  <c:v>15230.0</c:v>
                </c:pt>
              </c:numCache>
            </c:numRef>
          </c:val>
          <c:smooth val="0"/>
        </c:ser>
        <c:ser>
          <c:idx val="1"/>
          <c:order val="1"/>
          <c:tx>
            <c:v>Sentinel missions</c:v>
          </c:tx>
          <c:spPr>
            <a:ln w="57150">
              <a:solidFill>
                <a:schemeClr val="tx1"/>
              </a:solidFill>
            </a:ln>
          </c:spPr>
          <c:marker>
            <c:symbol val="none"/>
          </c:marker>
          <c:cat>
            <c:numRef>
              <c:f>'with Sentinel'!$B$1:$AK$1</c:f>
              <c:numCache>
                <c:formatCode>General</c:formatCode>
                <c:ptCount val="36"/>
                <c:pt idx="0">
                  <c:v>2008.0</c:v>
                </c:pt>
                <c:pt idx="4">
                  <c:v>2009.0</c:v>
                </c:pt>
                <c:pt idx="8">
                  <c:v>2010.0</c:v>
                </c:pt>
                <c:pt idx="12">
                  <c:v>2011.0</c:v>
                </c:pt>
                <c:pt idx="16">
                  <c:v>2012.0</c:v>
                </c:pt>
                <c:pt idx="20">
                  <c:v>2013.0</c:v>
                </c:pt>
                <c:pt idx="24">
                  <c:v>2014.0</c:v>
                </c:pt>
                <c:pt idx="28">
                  <c:v>2015.0</c:v>
                </c:pt>
                <c:pt idx="32">
                  <c:v>2016.0</c:v>
                </c:pt>
              </c:numCache>
            </c:numRef>
          </c:cat>
          <c:val>
            <c:numRef>
              <c:f>'with Sentinel'!$B$5:$AK$5</c:f>
              <c:numCache>
                <c:formatCode>General</c:formatCode>
                <c:ptCount val="36"/>
                <c:pt idx="24">
                  <c:v>0.0</c:v>
                </c:pt>
                <c:pt idx="25">
                  <c:v>1200.0</c:v>
                </c:pt>
                <c:pt idx="26">
                  <c:v>2200.0</c:v>
                </c:pt>
                <c:pt idx="27">
                  <c:v>4500.0</c:v>
                </c:pt>
                <c:pt idx="28">
                  <c:v>6000.0</c:v>
                </c:pt>
                <c:pt idx="29">
                  <c:v>8200.0</c:v>
                </c:pt>
                <c:pt idx="30">
                  <c:v>11800.0</c:v>
                </c:pt>
                <c:pt idx="31">
                  <c:v>18500.0</c:v>
                </c:pt>
                <c:pt idx="32">
                  <c:v>27000.0</c:v>
                </c:pt>
                <c:pt idx="33">
                  <c:v>37000.0</c:v>
                </c:pt>
                <c:pt idx="34">
                  <c:v>47000.0</c:v>
                </c:pt>
                <c:pt idx="35">
                  <c:v>54000.0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2103195752"/>
        <c:axId val="-2103192744"/>
      </c:lineChart>
      <c:catAx>
        <c:axId val="-2103195752"/>
        <c:scaling>
          <c:orientation val="minMax"/>
        </c:scaling>
        <c:delete val="0"/>
        <c:axPos val="b"/>
        <c:majorGridlines/>
        <c:numFmt formatCode="General" sourceLinked="0"/>
        <c:majorTickMark val="out"/>
        <c:minorTickMark val="none"/>
        <c:tickLblPos val="nextTo"/>
        <c:txPr>
          <a:bodyPr rot="-2340000" anchor="t" anchorCtr="0"/>
          <a:lstStyle/>
          <a:p>
            <a:pPr>
              <a:defRPr sz="1400" b="1" i="1"/>
            </a:pPr>
            <a:endParaRPr lang="en-US"/>
          </a:p>
        </c:txPr>
        <c:crossAx val="-2103192744"/>
        <c:crosses val="autoZero"/>
        <c:auto val="1"/>
        <c:lblAlgn val="l"/>
        <c:lblOffset val="100"/>
        <c:tickMarkSkip val="4"/>
        <c:noMultiLvlLbl val="0"/>
      </c:catAx>
      <c:valAx>
        <c:axId val="-2103192744"/>
        <c:scaling>
          <c:orientation val="minMax"/>
          <c:max val="50000.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/>
            </a:pPr>
            <a:endParaRPr lang="en-US"/>
          </a:p>
        </c:txPr>
        <c:crossAx val="-2103195752"/>
        <c:crosses val="autoZero"/>
        <c:crossBetween val="between"/>
      </c:valAx>
    </c:plotArea>
    <c:plotVisOnly val="1"/>
    <c:dispBlanksAs val="gap"/>
    <c:showDLblsOverMax val="0"/>
  </c:chart>
  <c:spPr>
    <a:ln>
      <a:noFill/>
    </a:ln>
  </c:spPr>
  <c:externalData r:id="rId2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7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302125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t" anchorCtr="0" compatLnSpc="1">
            <a:prstTxWarp prst="textNoShape">
              <a:avLst/>
            </a:prstTxWarp>
          </a:bodyPr>
          <a:lstStyle>
            <a:lvl1pPr defTabSz="892175">
              <a:defRPr sz="1100"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287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624513" y="0"/>
            <a:ext cx="4302125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t" anchorCtr="0" compatLnSpc="1">
            <a:prstTxWarp prst="textNoShape">
              <a:avLst/>
            </a:prstTxWarp>
          </a:bodyPr>
          <a:lstStyle>
            <a:lvl1pPr algn="r" defTabSz="892175">
              <a:defRPr sz="1100"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287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456363"/>
            <a:ext cx="4302125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b" anchorCtr="0" compatLnSpc="1">
            <a:prstTxWarp prst="textNoShape">
              <a:avLst/>
            </a:prstTxWarp>
          </a:bodyPr>
          <a:lstStyle>
            <a:lvl1pPr defTabSz="892175">
              <a:defRPr sz="1100"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287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624513" y="6456363"/>
            <a:ext cx="4302125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b" anchorCtr="0" compatLnSpc="1">
            <a:prstTxWarp prst="textNoShape">
              <a:avLst/>
            </a:prstTxWarp>
          </a:bodyPr>
          <a:lstStyle>
            <a:lvl1pPr algn="r" defTabSz="892175">
              <a:defRPr sz="1100">
                <a:latin typeface="Arial" charset="0"/>
              </a:defRPr>
            </a:lvl1pPr>
          </a:lstStyle>
          <a:p>
            <a:pPr>
              <a:defRPr/>
            </a:pPr>
            <a:fld id="{08119B90-FC85-ED47-9F1D-A172E8CF285E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1998320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262438" cy="354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t" anchorCtr="0" compatLnSpc="1">
            <a:prstTxWarp prst="textNoShape">
              <a:avLst/>
            </a:prstTxWarp>
          </a:bodyPr>
          <a:lstStyle>
            <a:lvl1pPr defTabSz="862013">
              <a:defRPr sz="1100">
                <a:latin typeface="Verdana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648325" y="0"/>
            <a:ext cx="4262438" cy="354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t" anchorCtr="0" compatLnSpc="1">
            <a:prstTxWarp prst="textNoShape">
              <a:avLst/>
            </a:prstTxWarp>
          </a:bodyPr>
          <a:lstStyle>
            <a:lvl1pPr algn="r" defTabSz="862013">
              <a:defRPr sz="1100"/>
            </a:lvl1pPr>
          </a:lstStyle>
          <a:p>
            <a:pPr>
              <a:defRPr/>
            </a:pPr>
            <a:fld id="{B1AED4B6-1C2C-0D4C-80D3-DE8743F681E0}" type="datetimeFigureOut">
              <a:rPr lang="en-US"/>
              <a:pPr>
                <a:defRPr/>
              </a:pPr>
              <a:t>09/05/17</a:t>
            </a:fld>
            <a:endParaRPr lang="en-US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759075" y="506413"/>
            <a:ext cx="4498975" cy="25304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83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279525" y="3238500"/>
            <a:ext cx="7351713" cy="303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smtClean="0"/>
              <a:t>Click to edit Master text styles</a:t>
            </a:r>
          </a:p>
          <a:p>
            <a:pPr lvl="1"/>
            <a:r>
              <a:rPr lang="en-GB" noProof="0" smtClean="0"/>
              <a:t>Second level</a:t>
            </a:r>
          </a:p>
          <a:p>
            <a:pPr lvl="2"/>
            <a:r>
              <a:rPr lang="en-GB" noProof="0" smtClean="0"/>
              <a:t>Third level</a:t>
            </a:r>
          </a:p>
          <a:p>
            <a:pPr lvl="3"/>
            <a:r>
              <a:rPr lang="en-GB" noProof="0" smtClean="0"/>
              <a:t>Fourth level</a:t>
            </a:r>
          </a:p>
          <a:p>
            <a:pPr lvl="4"/>
            <a:r>
              <a:rPr lang="en-GB" noProof="0" smtClean="0"/>
              <a:t>Fifth level</a:t>
            </a:r>
          </a:p>
        </p:txBody>
      </p:sp>
      <p:sp>
        <p:nvSpPr>
          <p:cNvPr id="583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477000"/>
            <a:ext cx="426243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b" anchorCtr="0" compatLnSpc="1">
            <a:prstTxWarp prst="textNoShape">
              <a:avLst/>
            </a:prstTxWarp>
          </a:bodyPr>
          <a:lstStyle>
            <a:lvl1pPr defTabSz="862013">
              <a:defRPr sz="1100">
                <a:latin typeface="Verdana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83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648325" y="6477000"/>
            <a:ext cx="426243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b" anchorCtr="0" compatLnSpc="1">
            <a:prstTxWarp prst="textNoShape">
              <a:avLst/>
            </a:prstTxWarp>
          </a:bodyPr>
          <a:lstStyle>
            <a:lvl1pPr algn="r" defTabSz="862013">
              <a:defRPr sz="1100"/>
            </a:lvl1pPr>
          </a:lstStyle>
          <a:p>
            <a:pPr>
              <a:defRPr/>
            </a:pPr>
            <a:fld id="{C1C08F31-E60A-CD41-B8D4-819A9B9295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32680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MS PGothic" pitchFamily="34" charset="-128"/>
        <a:cs typeface="MS PGothic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MS PGothic" pitchFamily="34" charset="-128"/>
        <a:cs typeface="MS PGothic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MS PGothic" pitchFamily="34" charset="-128"/>
        <a:cs typeface="MS PGothic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MS PGothic" pitchFamily="34" charset="-128"/>
        <a:cs typeface="MS PGothic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MS PGothic" pitchFamily="34" charset="-128"/>
        <a:cs typeface="MS PGothic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072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Calibri" charset="0"/>
              <a:ea typeface="MS PGothic" charset="0"/>
            </a:endParaRPr>
          </a:p>
        </p:txBody>
      </p:sp>
      <p:sp>
        <p:nvSpPr>
          <p:cNvPr id="3072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62013" eaLnBrk="0" hangingPunct="0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1pPr>
            <a:lvl2pPr marL="742950" indent="-285750" defTabSz="862013" eaLnBrk="0" hangingPunct="0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2pPr>
            <a:lvl3pPr marL="1143000" indent="-228600" defTabSz="862013" eaLnBrk="0" hangingPunct="0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3pPr>
            <a:lvl4pPr marL="1600200" indent="-228600" defTabSz="862013" eaLnBrk="0" hangingPunct="0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4pPr>
            <a:lvl5pPr marL="2057400" indent="-228600" defTabSz="862013" eaLnBrk="0" hangingPunct="0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5pPr>
            <a:lvl6pPr marL="2514600" indent="-228600" defTabSz="862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6pPr>
            <a:lvl7pPr marL="2971800" indent="-228600" defTabSz="862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7pPr>
            <a:lvl8pPr marL="3429000" indent="-228600" defTabSz="862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8pPr>
            <a:lvl9pPr marL="3886200" indent="-228600" defTabSz="862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E56945E6-C63D-7947-B38B-08E430E9A787}" type="slidenum">
              <a:rPr lang="en-US" sz="1100"/>
              <a:pPr eaLnBrk="1" hangingPunct="1"/>
              <a:t>16</a:t>
            </a:fld>
            <a:endParaRPr lang="en-US" sz="11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9" Type="http://schemas.openxmlformats.org/officeDocument/2006/relationships/image" Target="../media/image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Relationship Id="rId27" Type="http://schemas.openxmlformats.org/officeDocument/2006/relationships/image" Target="../media/image25.png"/><Relationship Id="rId28" Type="http://schemas.openxmlformats.org/officeDocument/2006/relationships/image" Target="../media/image26.png"/><Relationship Id="rId29" Type="http://schemas.openxmlformats.org/officeDocument/2006/relationships/image" Target="../media/image2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8.jpeg"/><Relationship Id="rId3" Type="http://schemas.openxmlformats.org/officeDocument/2006/relationships/image" Target="../media/image29.png"/><Relationship Id="rId4" Type="http://schemas.openxmlformats.org/officeDocument/2006/relationships/image" Target="../media/image2.png"/><Relationship Id="rId5" Type="http://schemas.openxmlformats.org/officeDocument/2006/relationships/image" Target="../media/image30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/Relationships>
</file>

<file path=ppt/slideLayouts/_rels/slideLayout10.xml.rels><?xml version="1.0" encoding="UTF-8" standalone="yes"?>
<Relationships xmlns="http://schemas.openxmlformats.org/package/2006/relationships"><Relationship Id="rId9" Type="http://schemas.openxmlformats.org/officeDocument/2006/relationships/image" Target="../media/image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Relationship Id="rId27" Type="http://schemas.openxmlformats.org/officeDocument/2006/relationships/image" Target="../media/image25.png"/><Relationship Id="rId28" Type="http://schemas.openxmlformats.org/officeDocument/2006/relationships/image" Target="../media/image26.png"/><Relationship Id="rId29" Type="http://schemas.openxmlformats.org/officeDocument/2006/relationships/image" Target="../media/image2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9.png"/><Relationship Id="rId3" Type="http://schemas.openxmlformats.org/officeDocument/2006/relationships/image" Target="../media/image29.png"/><Relationship Id="rId4" Type="http://schemas.openxmlformats.org/officeDocument/2006/relationships/image" Target="../media/image2.png"/><Relationship Id="rId5" Type="http://schemas.openxmlformats.org/officeDocument/2006/relationships/image" Target="../media/image30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/Relationships>
</file>

<file path=ppt/slideLayouts/_rels/slideLayout11.xml.rels><?xml version="1.0" encoding="UTF-8" standalone="yes"?>
<Relationships xmlns="http://schemas.openxmlformats.org/package/2006/relationships"><Relationship Id="rId9" Type="http://schemas.openxmlformats.org/officeDocument/2006/relationships/image" Target="../media/image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Relationship Id="rId27" Type="http://schemas.openxmlformats.org/officeDocument/2006/relationships/image" Target="../media/image25.png"/><Relationship Id="rId28" Type="http://schemas.openxmlformats.org/officeDocument/2006/relationships/image" Target="../media/image26.png"/><Relationship Id="rId29" Type="http://schemas.openxmlformats.org/officeDocument/2006/relationships/image" Target="../media/image2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0.jpeg"/><Relationship Id="rId3" Type="http://schemas.openxmlformats.org/officeDocument/2006/relationships/image" Target="../media/image29.png"/><Relationship Id="rId4" Type="http://schemas.openxmlformats.org/officeDocument/2006/relationships/image" Target="../media/image2.png"/><Relationship Id="rId5" Type="http://schemas.openxmlformats.org/officeDocument/2006/relationships/image" Target="../media/image30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9" Type="http://schemas.openxmlformats.org/officeDocument/2006/relationships/image" Target="../media/image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Relationship Id="rId27" Type="http://schemas.openxmlformats.org/officeDocument/2006/relationships/image" Target="../media/image25.png"/><Relationship Id="rId28" Type="http://schemas.openxmlformats.org/officeDocument/2006/relationships/image" Target="../media/image26.png"/><Relationship Id="rId29" Type="http://schemas.openxmlformats.org/officeDocument/2006/relationships/image" Target="../media/image2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1.jpeg"/><Relationship Id="rId3" Type="http://schemas.openxmlformats.org/officeDocument/2006/relationships/image" Target="../media/image29.png"/><Relationship Id="rId4" Type="http://schemas.openxmlformats.org/officeDocument/2006/relationships/image" Target="../media/image2.png"/><Relationship Id="rId5" Type="http://schemas.openxmlformats.org/officeDocument/2006/relationships/image" Target="../media/image30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png"/><Relationship Id="rId20" Type="http://schemas.openxmlformats.org/officeDocument/2006/relationships/image" Target="../media/image20.png"/><Relationship Id="rId21" Type="http://schemas.openxmlformats.org/officeDocument/2006/relationships/image" Target="../media/image21.png"/><Relationship Id="rId22" Type="http://schemas.openxmlformats.org/officeDocument/2006/relationships/image" Target="../media/image22.png"/><Relationship Id="rId23" Type="http://schemas.openxmlformats.org/officeDocument/2006/relationships/image" Target="../media/image23.png"/><Relationship Id="rId24" Type="http://schemas.openxmlformats.org/officeDocument/2006/relationships/image" Target="../media/image24.png"/><Relationship Id="rId25" Type="http://schemas.openxmlformats.org/officeDocument/2006/relationships/image" Target="../media/image25.png"/><Relationship Id="rId26" Type="http://schemas.openxmlformats.org/officeDocument/2006/relationships/image" Target="../media/image26.png"/><Relationship Id="rId27" Type="http://schemas.openxmlformats.org/officeDocument/2006/relationships/image" Target="../media/image27.png"/><Relationship Id="rId28" Type="http://schemas.openxmlformats.org/officeDocument/2006/relationships/image" Target="../media/image2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1.jpeg"/><Relationship Id="rId3" Type="http://schemas.openxmlformats.org/officeDocument/2006/relationships/image" Target="../media/image30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/Relationships>
</file>

<file path=ppt/slideLayouts/_rels/slideLayout3.xml.rels><?xml version="1.0" encoding="UTF-8" standalone="yes"?>
<Relationships xmlns="http://schemas.openxmlformats.org/package/2006/relationships"><Relationship Id="rId9" Type="http://schemas.openxmlformats.org/officeDocument/2006/relationships/image" Target="../media/image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Relationship Id="rId27" Type="http://schemas.openxmlformats.org/officeDocument/2006/relationships/image" Target="../media/image25.png"/><Relationship Id="rId28" Type="http://schemas.openxmlformats.org/officeDocument/2006/relationships/image" Target="../media/image26.png"/><Relationship Id="rId29" Type="http://schemas.openxmlformats.org/officeDocument/2006/relationships/image" Target="../media/image2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2.jpeg"/><Relationship Id="rId3" Type="http://schemas.openxmlformats.org/officeDocument/2006/relationships/image" Target="../media/image29.png"/><Relationship Id="rId4" Type="http://schemas.openxmlformats.org/officeDocument/2006/relationships/image" Target="../media/image2.png"/><Relationship Id="rId5" Type="http://schemas.openxmlformats.org/officeDocument/2006/relationships/image" Target="../media/image30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9" Type="http://schemas.openxmlformats.org/officeDocument/2006/relationships/image" Target="../media/image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Relationship Id="rId27" Type="http://schemas.openxmlformats.org/officeDocument/2006/relationships/image" Target="../media/image25.png"/><Relationship Id="rId28" Type="http://schemas.openxmlformats.org/officeDocument/2006/relationships/image" Target="../media/image26.png"/><Relationship Id="rId29" Type="http://schemas.openxmlformats.org/officeDocument/2006/relationships/image" Target="../media/image2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3.jpeg"/><Relationship Id="rId3" Type="http://schemas.openxmlformats.org/officeDocument/2006/relationships/image" Target="../media/image29.png"/><Relationship Id="rId4" Type="http://schemas.openxmlformats.org/officeDocument/2006/relationships/image" Target="../media/image2.png"/><Relationship Id="rId5" Type="http://schemas.openxmlformats.org/officeDocument/2006/relationships/image" Target="../media/image30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image" Target="../media/image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Relationship Id="rId27" Type="http://schemas.openxmlformats.org/officeDocument/2006/relationships/image" Target="../media/image25.png"/><Relationship Id="rId28" Type="http://schemas.openxmlformats.org/officeDocument/2006/relationships/image" Target="../media/image26.png"/><Relationship Id="rId29" Type="http://schemas.openxmlformats.org/officeDocument/2006/relationships/image" Target="../media/image2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4.jpeg"/><Relationship Id="rId3" Type="http://schemas.openxmlformats.org/officeDocument/2006/relationships/image" Target="../media/image29.png"/><Relationship Id="rId4" Type="http://schemas.openxmlformats.org/officeDocument/2006/relationships/image" Target="../media/image2.png"/><Relationship Id="rId5" Type="http://schemas.openxmlformats.org/officeDocument/2006/relationships/image" Target="../media/image30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/Relationships>
</file>

<file path=ppt/slideLayouts/_rels/slideLayout6.xml.rels><?xml version="1.0" encoding="UTF-8" standalone="yes"?>
<Relationships xmlns="http://schemas.openxmlformats.org/package/2006/relationships"><Relationship Id="rId9" Type="http://schemas.openxmlformats.org/officeDocument/2006/relationships/image" Target="../media/image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Relationship Id="rId27" Type="http://schemas.openxmlformats.org/officeDocument/2006/relationships/image" Target="../media/image25.png"/><Relationship Id="rId28" Type="http://schemas.openxmlformats.org/officeDocument/2006/relationships/image" Target="../media/image26.png"/><Relationship Id="rId29" Type="http://schemas.openxmlformats.org/officeDocument/2006/relationships/image" Target="../media/image2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5.png"/><Relationship Id="rId3" Type="http://schemas.openxmlformats.org/officeDocument/2006/relationships/image" Target="../media/image29.png"/><Relationship Id="rId4" Type="http://schemas.openxmlformats.org/officeDocument/2006/relationships/image" Target="../media/image2.png"/><Relationship Id="rId5" Type="http://schemas.openxmlformats.org/officeDocument/2006/relationships/image" Target="../media/image30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/Relationships>
</file>

<file path=ppt/slideLayouts/_rels/slideLayout7.xml.rels><?xml version="1.0" encoding="UTF-8" standalone="yes"?>
<Relationships xmlns="http://schemas.openxmlformats.org/package/2006/relationships"><Relationship Id="rId9" Type="http://schemas.openxmlformats.org/officeDocument/2006/relationships/image" Target="../media/image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Relationship Id="rId27" Type="http://schemas.openxmlformats.org/officeDocument/2006/relationships/image" Target="../media/image25.png"/><Relationship Id="rId28" Type="http://schemas.openxmlformats.org/officeDocument/2006/relationships/image" Target="../media/image26.png"/><Relationship Id="rId29" Type="http://schemas.openxmlformats.org/officeDocument/2006/relationships/image" Target="../media/image2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6.jpeg"/><Relationship Id="rId3" Type="http://schemas.openxmlformats.org/officeDocument/2006/relationships/image" Target="../media/image29.png"/><Relationship Id="rId4" Type="http://schemas.openxmlformats.org/officeDocument/2006/relationships/image" Target="../media/image2.png"/><Relationship Id="rId5" Type="http://schemas.openxmlformats.org/officeDocument/2006/relationships/image" Target="../media/image30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/Relationships>
</file>

<file path=ppt/slideLayouts/_rels/slideLayout8.xml.rels><?xml version="1.0" encoding="UTF-8" standalone="yes"?>
<Relationships xmlns="http://schemas.openxmlformats.org/package/2006/relationships"><Relationship Id="rId9" Type="http://schemas.openxmlformats.org/officeDocument/2006/relationships/image" Target="../media/image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Relationship Id="rId27" Type="http://schemas.openxmlformats.org/officeDocument/2006/relationships/image" Target="../media/image25.png"/><Relationship Id="rId28" Type="http://schemas.openxmlformats.org/officeDocument/2006/relationships/image" Target="../media/image26.png"/><Relationship Id="rId29" Type="http://schemas.openxmlformats.org/officeDocument/2006/relationships/image" Target="../media/image2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7.jpeg"/><Relationship Id="rId3" Type="http://schemas.openxmlformats.org/officeDocument/2006/relationships/image" Target="../media/image29.png"/><Relationship Id="rId4" Type="http://schemas.openxmlformats.org/officeDocument/2006/relationships/image" Target="../media/image2.png"/><Relationship Id="rId5" Type="http://schemas.openxmlformats.org/officeDocument/2006/relationships/image" Target="../media/image30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/Relationships>
</file>

<file path=ppt/slideLayouts/_rels/slideLayout9.xml.rels><?xml version="1.0" encoding="UTF-8" standalone="yes"?>
<Relationships xmlns="http://schemas.openxmlformats.org/package/2006/relationships"><Relationship Id="rId9" Type="http://schemas.openxmlformats.org/officeDocument/2006/relationships/image" Target="../media/image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Relationship Id="rId27" Type="http://schemas.openxmlformats.org/officeDocument/2006/relationships/image" Target="../media/image25.png"/><Relationship Id="rId28" Type="http://schemas.openxmlformats.org/officeDocument/2006/relationships/image" Target="../media/image26.png"/><Relationship Id="rId29" Type="http://schemas.openxmlformats.org/officeDocument/2006/relationships/image" Target="../media/image2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8.jpeg"/><Relationship Id="rId3" Type="http://schemas.openxmlformats.org/officeDocument/2006/relationships/image" Target="../media/image29.png"/><Relationship Id="rId4" Type="http://schemas.openxmlformats.org/officeDocument/2006/relationships/image" Target="../media/image2.png"/><Relationship Id="rId5" Type="http://schemas.openxmlformats.org/officeDocument/2006/relationships/image" Target="../media/image30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1" descr="16950723446_e7d8e1bfb9_o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67" t="28851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28613"/>
          <a:stretch>
            <a:fillRect/>
          </a:stretch>
        </p:blipFill>
        <p:spPr bwMode="auto">
          <a:xfrm>
            <a:off x="7788275" y="155575"/>
            <a:ext cx="1209675" cy="46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4" descr="PPT_Header02" hidden="1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903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38"/>
          <p:cNvSpPr txBox="1">
            <a:spLocks noChangeArrowheads="1"/>
          </p:cNvSpPr>
          <p:nvPr userDrawn="1"/>
        </p:nvSpPr>
        <p:spPr bwMode="auto">
          <a:xfrm>
            <a:off x="163513" y="4572000"/>
            <a:ext cx="5016500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800" smtClean="0">
                <a:solidFill>
                  <a:srgbClr val="D9D9D9"/>
                </a:solidFill>
              </a:rPr>
              <a:t>ESA UNCLASSIFIED - For Official Use</a:t>
            </a:r>
            <a:endParaRPr lang="en-GB" sz="800" smtClean="0">
              <a:solidFill>
                <a:srgbClr val="D9D9D9"/>
              </a:solidFill>
            </a:endParaRPr>
          </a:p>
        </p:txBody>
      </p:sp>
      <p:pic>
        <p:nvPicPr>
          <p:cNvPr id="8" name="Picture 85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98" b="-5313"/>
          <a:stretch>
            <a:fillRect/>
          </a:stretch>
        </p:blipFill>
        <p:spPr bwMode="auto">
          <a:xfrm>
            <a:off x="7789863" y="4899025"/>
            <a:ext cx="1195387" cy="14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Connector 8"/>
          <p:cNvCxnSpPr/>
          <p:nvPr userDrawn="1"/>
        </p:nvCxnSpPr>
        <p:spPr>
          <a:xfrm>
            <a:off x="166688" y="4789488"/>
            <a:ext cx="8823325" cy="0"/>
          </a:xfrm>
          <a:prstGeom prst="line">
            <a:avLst/>
          </a:prstGeom>
          <a:ln w="6350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 62"/>
          <p:cNvGrpSpPr>
            <a:grpSpLocks/>
          </p:cNvGrpSpPr>
          <p:nvPr userDrawn="1"/>
        </p:nvGrpSpPr>
        <p:grpSpPr bwMode="auto">
          <a:xfrm>
            <a:off x="173038" y="4908550"/>
            <a:ext cx="6826250" cy="111125"/>
            <a:chOff x="172269" y="6621494"/>
            <a:chExt cx="6826666" cy="111519"/>
          </a:xfrm>
        </p:grpSpPr>
        <p:pic>
          <p:nvPicPr>
            <p:cNvPr id="11" name="Picture 63" descr="at.png"/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269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64" descr="be.png"/>
            <p:cNvPicPr>
              <a:picLocks noChangeAspect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0797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65" descr="ca.png"/>
            <p:cNvPicPr>
              <a:picLocks noChangeAspect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35029" y="6621494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66" descr="ch.png"/>
            <p:cNvPicPr>
              <a:picLocks noChangeAspect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55667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67" descr="cz.png"/>
            <p:cNvPicPr>
              <a:picLocks noChangeAspect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1531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68" descr="de.png"/>
            <p:cNvPicPr>
              <a:picLocks noChangeAspect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30472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69" descr="dk.png"/>
            <p:cNvPicPr>
              <a:picLocks noChangeAspect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9766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70" descr="ee.png"/>
            <p:cNvPicPr>
              <a:picLocks noChangeAspect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8298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71" descr="es.png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97147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72" descr="fi.png"/>
            <p:cNvPicPr>
              <a:picLocks noChangeAspect="1"/>
            </p:cNvPicPr>
            <p:nvPr userDrawn="1"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71956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73" descr="fr.png"/>
            <p:cNvPicPr>
              <a:picLocks noChangeAspect="1"/>
            </p:cNvPicPr>
            <p:nvPr userDrawn="1"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49315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74" descr="gr.png"/>
            <p:cNvPicPr>
              <a:picLocks noChangeAspect="1"/>
            </p:cNvPicPr>
            <p:nvPr userDrawn="1"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7833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75" descr="hu.png"/>
            <p:cNvPicPr>
              <a:picLocks noChangeAspect="1"/>
            </p:cNvPicPr>
            <p:nvPr userDrawn="1"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85195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76" descr="ie.png"/>
            <p:cNvPicPr>
              <a:picLocks noChangeAspect="1"/>
            </p:cNvPicPr>
            <p:nvPr userDrawn="1"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62555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77" descr="it.png"/>
            <p:cNvPicPr>
              <a:picLocks noChangeAspect="1"/>
            </p:cNvPicPr>
            <p:nvPr userDrawn="1"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9913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78" descr="lu.png"/>
            <p:cNvPicPr>
              <a:picLocks noChangeAspect="1"/>
            </p:cNvPicPr>
            <p:nvPr userDrawn="1"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18472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79" descr="nl.png"/>
            <p:cNvPicPr>
              <a:picLocks noChangeAspect="1"/>
            </p:cNvPicPr>
            <p:nvPr userDrawn="1"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9629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80" descr="no.png"/>
            <p:cNvPicPr>
              <a:picLocks noChangeAspect="1"/>
            </p:cNvPicPr>
            <p:nvPr userDrawn="1"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83387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81" descr="pl.png"/>
            <p:cNvPicPr>
              <a:picLocks noChangeAspect="1"/>
            </p:cNvPicPr>
            <p:nvPr userDrawn="1"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9447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Picture 82" descr="pt.png"/>
            <p:cNvPicPr>
              <a:picLocks noChangeAspect="1"/>
            </p:cNvPicPr>
            <p:nvPr userDrawn="1"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39303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" name="Picture 83" descr="ro.png"/>
            <p:cNvPicPr>
              <a:picLocks noChangeAspect="1"/>
            </p:cNvPicPr>
            <p:nvPr userDrawn="1"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20460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" name="Picture 84" descr="se.png"/>
            <p:cNvPicPr>
              <a:picLocks noChangeAspect="1"/>
            </p:cNvPicPr>
            <p:nvPr userDrawn="1"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75801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" name="Picture 85" descr="uk.png"/>
            <p:cNvPicPr>
              <a:picLocks noChangeAspect="1"/>
            </p:cNvPicPr>
            <p:nvPr userDrawn="1"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30535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" name="Picture 86" descr="si.png"/>
            <p:cNvPicPr>
              <a:picLocks noChangeAspect="1"/>
            </p:cNvPicPr>
            <p:nvPr userDrawn="1"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35327" y="6623401"/>
              <a:ext cx="163385" cy="10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6323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425935" y="2759989"/>
            <a:ext cx="7948800" cy="413190"/>
          </a:xfrm>
          <a:solidFill>
            <a:srgbClr val="0070C0"/>
          </a:solidFill>
        </p:spPr>
        <p:txBody>
          <a:bodyPr>
            <a:spAutoFit/>
          </a:bodyPr>
          <a:lstStyle>
            <a:lvl1pPr marL="0" indent="0">
              <a:buFont typeface="Verdana" pitchFamily="34" charset="0"/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 smtClean="0"/>
              <a:t>Click to edit Master subtitle style</a:t>
            </a:r>
            <a:endParaRPr lang="en-GB" noProof="0" dirty="0" smtClean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/>
          </p:nvPr>
        </p:nvSpPr>
        <p:spPr>
          <a:xfrm>
            <a:off x="306485" y="1585864"/>
            <a:ext cx="7947025" cy="584776"/>
          </a:xfrm>
        </p:spPr>
        <p:txBody>
          <a:bodyPr/>
          <a:lstStyle>
            <a:lvl1pPr>
              <a:defRPr sz="32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/>
            <a:r>
              <a:rPr lang="en-US" noProof="0" dirty="0" smtClean="0"/>
              <a:t>Click to edit Master title style</a:t>
            </a:r>
            <a:endParaRPr lang="en-GB" noProof="0" dirty="0" smtClean="0"/>
          </a:p>
        </p:txBody>
      </p:sp>
    </p:spTree>
    <p:extLst>
      <p:ext uri="{BB962C8B-B14F-4D97-AF65-F5344CB8AC3E}">
        <p14:creationId xmlns:p14="http://schemas.microsoft.com/office/powerpoint/2010/main" val="839422699"/>
      </p:ext>
    </p:extLst>
  </p:cSld>
  <p:clrMapOvr>
    <a:masterClrMapping/>
  </p:clrMapOvr>
  <p:hf sldNum="0" hd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1" descr="cover slide 62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56" b="16689"/>
          <a:stretch>
            <a:fillRect/>
          </a:stretch>
        </p:blipFill>
        <p:spPr bwMode="auto">
          <a:xfrm>
            <a:off x="0" y="0"/>
            <a:ext cx="9142413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28613"/>
          <a:stretch>
            <a:fillRect/>
          </a:stretch>
        </p:blipFill>
        <p:spPr bwMode="auto">
          <a:xfrm>
            <a:off x="7788275" y="155575"/>
            <a:ext cx="1209675" cy="46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4" descr="PPT_Header02" hidden="1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903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84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98" b="-5313"/>
          <a:stretch>
            <a:fillRect/>
          </a:stretch>
        </p:blipFill>
        <p:spPr bwMode="auto">
          <a:xfrm>
            <a:off x="7789863" y="4899025"/>
            <a:ext cx="1195387" cy="14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Connector 7"/>
          <p:cNvCxnSpPr/>
          <p:nvPr userDrawn="1"/>
        </p:nvCxnSpPr>
        <p:spPr>
          <a:xfrm>
            <a:off x="166688" y="4789488"/>
            <a:ext cx="8823325" cy="0"/>
          </a:xfrm>
          <a:prstGeom prst="line">
            <a:avLst/>
          </a:prstGeom>
          <a:ln w="6350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61"/>
          <p:cNvGrpSpPr>
            <a:grpSpLocks/>
          </p:cNvGrpSpPr>
          <p:nvPr userDrawn="1"/>
        </p:nvGrpSpPr>
        <p:grpSpPr bwMode="auto">
          <a:xfrm>
            <a:off x="173038" y="4908550"/>
            <a:ext cx="6826250" cy="111125"/>
            <a:chOff x="172269" y="6621494"/>
            <a:chExt cx="6826666" cy="111519"/>
          </a:xfrm>
        </p:grpSpPr>
        <p:pic>
          <p:nvPicPr>
            <p:cNvPr id="10" name="Picture 62" descr="at.png"/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269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63" descr="be.png"/>
            <p:cNvPicPr>
              <a:picLocks noChangeAspect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0797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64" descr="ca.png"/>
            <p:cNvPicPr>
              <a:picLocks noChangeAspect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35029" y="6621494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65" descr="ch.png"/>
            <p:cNvPicPr>
              <a:picLocks noChangeAspect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55667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66" descr="cz.png"/>
            <p:cNvPicPr>
              <a:picLocks noChangeAspect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1531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67" descr="de.png"/>
            <p:cNvPicPr>
              <a:picLocks noChangeAspect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30472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68" descr="dk.png"/>
            <p:cNvPicPr>
              <a:picLocks noChangeAspect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9766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69" descr="ee.png"/>
            <p:cNvPicPr>
              <a:picLocks noChangeAspect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8298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70" descr="es.png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97147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71" descr="fi.png"/>
            <p:cNvPicPr>
              <a:picLocks noChangeAspect="1"/>
            </p:cNvPicPr>
            <p:nvPr userDrawn="1"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71956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72" descr="fr.png"/>
            <p:cNvPicPr>
              <a:picLocks noChangeAspect="1"/>
            </p:cNvPicPr>
            <p:nvPr userDrawn="1"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49315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73" descr="gr.png"/>
            <p:cNvPicPr>
              <a:picLocks noChangeAspect="1"/>
            </p:cNvPicPr>
            <p:nvPr userDrawn="1"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7833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74" descr="hu.png"/>
            <p:cNvPicPr>
              <a:picLocks noChangeAspect="1"/>
            </p:cNvPicPr>
            <p:nvPr userDrawn="1"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85195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75" descr="ie.png"/>
            <p:cNvPicPr>
              <a:picLocks noChangeAspect="1"/>
            </p:cNvPicPr>
            <p:nvPr userDrawn="1"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62555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76" descr="it.png"/>
            <p:cNvPicPr>
              <a:picLocks noChangeAspect="1"/>
            </p:cNvPicPr>
            <p:nvPr userDrawn="1"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9913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77" descr="lu.png"/>
            <p:cNvPicPr>
              <a:picLocks noChangeAspect="1"/>
            </p:cNvPicPr>
            <p:nvPr userDrawn="1"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18472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78" descr="nl.png"/>
            <p:cNvPicPr>
              <a:picLocks noChangeAspect="1"/>
            </p:cNvPicPr>
            <p:nvPr userDrawn="1"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9629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79" descr="no.png"/>
            <p:cNvPicPr>
              <a:picLocks noChangeAspect="1"/>
            </p:cNvPicPr>
            <p:nvPr userDrawn="1"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83387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80" descr="pl.png"/>
            <p:cNvPicPr>
              <a:picLocks noChangeAspect="1"/>
            </p:cNvPicPr>
            <p:nvPr userDrawn="1"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9447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81" descr="pt.png"/>
            <p:cNvPicPr>
              <a:picLocks noChangeAspect="1"/>
            </p:cNvPicPr>
            <p:nvPr userDrawn="1"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39303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Picture 82" descr="ro.png"/>
            <p:cNvPicPr>
              <a:picLocks noChangeAspect="1"/>
            </p:cNvPicPr>
            <p:nvPr userDrawn="1"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20460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" name="Picture 83" descr="se.png"/>
            <p:cNvPicPr>
              <a:picLocks noChangeAspect="1"/>
            </p:cNvPicPr>
            <p:nvPr userDrawn="1"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75801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" name="Picture 84" descr="uk.png"/>
            <p:cNvPicPr>
              <a:picLocks noChangeAspect="1"/>
            </p:cNvPicPr>
            <p:nvPr userDrawn="1"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30535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" name="Picture 85" descr="si.png"/>
            <p:cNvPicPr>
              <a:picLocks noChangeAspect="1"/>
            </p:cNvPicPr>
            <p:nvPr userDrawn="1"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35327" y="6623401"/>
              <a:ext cx="163385" cy="10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6323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425935" y="2759989"/>
            <a:ext cx="7948800" cy="413190"/>
          </a:xfrm>
          <a:solidFill>
            <a:srgbClr val="0070C0"/>
          </a:solidFill>
        </p:spPr>
        <p:txBody>
          <a:bodyPr>
            <a:spAutoFit/>
          </a:bodyPr>
          <a:lstStyle>
            <a:lvl1pPr marL="0" indent="0">
              <a:buFont typeface="Verdana" pitchFamily="34" charset="0"/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 smtClean="0"/>
              <a:t>Click to edit Master subtitle style</a:t>
            </a:r>
            <a:endParaRPr lang="en-GB" noProof="0" dirty="0" smtClean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/>
          </p:nvPr>
        </p:nvSpPr>
        <p:spPr>
          <a:xfrm>
            <a:off x="306485" y="1585864"/>
            <a:ext cx="7947025" cy="584776"/>
          </a:xfrm>
        </p:spPr>
        <p:txBody>
          <a:bodyPr/>
          <a:lstStyle>
            <a:lvl1pPr>
              <a:defRPr sz="32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/>
            <a:r>
              <a:rPr lang="en-US" noProof="0" dirty="0" smtClean="0"/>
              <a:t>Click to edit Master title style</a:t>
            </a:r>
            <a:endParaRPr lang="en-GB" noProof="0" dirty="0" smtClean="0"/>
          </a:p>
        </p:txBody>
      </p:sp>
    </p:spTree>
    <p:extLst>
      <p:ext uri="{BB962C8B-B14F-4D97-AF65-F5344CB8AC3E}">
        <p14:creationId xmlns:p14="http://schemas.microsoft.com/office/powerpoint/2010/main" val="402784971"/>
      </p:ext>
    </p:extLst>
  </p:cSld>
  <p:clrMapOvr>
    <a:masterClrMapping/>
  </p:clrMapOvr>
  <p:hf sldNum="0" hd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011_cover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21" b="18031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28613"/>
          <a:stretch>
            <a:fillRect/>
          </a:stretch>
        </p:blipFill>
        <p:spPr bwMode="auto">
          <a:xfrm>
            <a:off x="7788275" y="155575"/>
            <a:ext cx="1209675" cy="46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4" descr="PPT_Header02" hidden="1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903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84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98" b="-5313"/>
          <a:stretch>
            <a:fillRect/>
          </a:stretch>
        </p:blipFill>
        <p:spPr bwMode="auto">
          <a:xfrm>
            <a:off x="7789863" y="4899025"/>
            <a:ext cx="1195387" cy="14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Connector 7"/>
          <p:cNvCxnSpPr/>
          <p:nvPr userDrawn="1"/>
        </p:nvCxnSpPr>
        <p:spPr>
          <a:xfrm>
            <a:off x="166688" y="4789488"/>
            <a:ext cx="8823325" cy="0"/>
          </a:xfrm>
          <a:prstGeom prst="line">
            <a:avLst/>
          </a:prstGeom>
          <a:ln w="6350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61"/>
          <p:cNvGrpSpPr>
            <a:grpSpLocks/>
          </p:cNvGrpSpPr>
          <p:nvPr userDrawn="1"/>
        </p:nvGrpSpPr>
        <p:grpSpPr bwMode="auto">
          <a:xfrm>
            <a:off x="173038" y="4908550"/>
            <a:ext cx="6826250" cy="111125"/>
            <a:chOff x="172269" y="6621494"/>
            <a:chExt cx="6826666" cy="111519"/>
          </a:xfrm>
        </p:grpSpPr>
        <p:pic>
          <p:nvPicPr>
            <p:cNvPr id="10" name="Picture 62" descr="at.png"/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269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63" descr="be.png"/>
            <p:cNvPicPr>
              <a:picLocks noChangeAspect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0797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64" descr="ca.png"/>
            <p:cNvPicPr>
              <a:picLocks noChangeAspect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35029" y="6621494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65" descr="ch.png"/>
            <p:cNvPicPr>
              <a:picLocks noChangeAspect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55667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66" descr="cz.png"/>
            <p:cNvPicPr>
              <a:picLocks noChangeAspect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1531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67" descr="de.png"/>
            <p:cNvPicPr>
              <a:picLocks noChangeAspect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30472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68" descr="dk.png"/>
            <p:cNvPicPr>
              <a:picLocks noChangeAspect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9766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69" descr="ee.png"/>
            <p:cNvPicPr>
              <a:picLocks noChangeAspect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8298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70" descr="es.png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97147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71" descr="fi.png"/>
            <p:cNvPicPr>
              <a:picLocks noChangeAspect="1"/>
            </p:cNvPicPr>
            <p:nvPr userDrawn="1"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71956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72" descr="fr.png"/>
            <p:cNvPicPr>
              <a:picLocks noChangeAspect="1"/>
            </p:cNvPicPr>
            <p:nvPr userDrawn="1"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49315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73" descr="gr.png"/>
            <p:cNvPicPr>
              <a:picLocks noChangeAspect="1"/>
            </p:cNvPicPr>
            <p:nvPr userDrawn="1"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7833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74" descr="hu.png"/>
            <p:cNvPicPr>
              <a:picLocks noChangeAspect="1"/>
            </p:cNvPicPr>
            <p:nvPr userDrawn="1"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85195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75" descr="ie.png"/>
            <p:cNvPicPr>
              <a:picLocks noChangeAspect="1"/>
            </p:cNvPicPr>
            <p:nvPr userDrawn="1"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62555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76" descr="it.png"/>
            <p:cNvPicPr>
              <a:picLocks noChangeAspect="1"/>
            </p:cNvPicPr>
            <p:nvPr userDrawn="1"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9913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77" descr="lu.png"/>
            <p:cNvPicPr>
              <a:picLocks noChangeAspect="1"/>
            </p:cNvPicPr>
            <p:nvPr userDrawn="1"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18472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78" descr="nl.png"/>
            <p:cNvPicPr>
              <a:picLocks noChangeAspect="1"/>
            </p:cNvPicPr>
            <p:nvPr userDrawn="1"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9629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79" descr="no.png"/>
            <p:cNvPicPr>
              <a:picLocks noChangeAspect="1"/>
            </p:cNvPicPr>
            <p:nvPr userDrawn="1"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83387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80" descr="pl.png"/>
            <p:cNvPicPr>
              <a:picLocks noChangeAspect="1"/>
            </p:cNvPicPr>
            <p:nvPr userDrawn="1"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9447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81" descr="pt.png"/>
            <p:cNvPicPr>
              <a:picLocks noChangeAspect="1"/>
            </p:cNvPicPr>
            <p:nvPr userDrawn="1"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39303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Picture 82" descr="ro.png"/>
            <p:cNvPicPr>
              <a:picLocks noChangeAspect="1"/>
            </p:cNvPicPr>
            <p:nvPr userDrawn="1"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20460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" name="Picture 83" descr="se.png"/>
            <p:cNvPicPr>
              <a:picLocks noChangeAspect="1"/>
            </p:cNvPicPr>
            <p:nvPr userDrawn="1"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75801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" name="Picture 84" descr="uk.png"/>
            <p:cNvPicPr>
              <a:picLocks noChangeAspect="1"/>
            </p:cNvPicPr>
            <p:nvPr userDrawn="1"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30535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" name="Picture 85" descr="si.png"/>
            <p:cNvPicPr>
              <a:picLocks noChangeAspect="1"/>
            </p:cNvPicPr>
            <p:nvPr userDrawn="1"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35327" y="6623401"/>
              <a:ext cx="163385" cy="10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6323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425935" y="2759989"/>
            <a:ext cx="7948800" cy="413190"/>
          </a:xfrm>
          <a:solidFill>
            <a:srgbClr val="0070C0"/>
          </a:solidFill>
        </p:spPr>
        <p:txBody>
          <a:bodyPr>
            <a:spAutoFit/>
          </a:bodyPr>
          <a:lstStyle>
            <a:lvl1pPr marL="0" indent="0">
              <a:buFont typeface="Verdana" pitchFamily="34" charset="0"/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 smtClean="0"/>
              <a:t>Click to edit Master subtitle style</a:t>
            </a:r>
            <a:endParaRPr lang="en-GB" noProof="0" dirty="0" smtClean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/>
          </p:nvPr>
        </p:nvSpPr>
        <p:spPr>
          <a:xfrm>
            <a:off x="306485" y="1585864"/>
            <a:ext cx="7947025" cy="584776"/>
          </a:xfrm>
        </p:spPr>
        <p:txBody>
          <a:bodyPr/>
          <a:lstStyle>
            <a:lvl1pPr>
              <a:defRPr sz="32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/>
            <a:r>
              <a:rPr lang="en-US" noProof="0" dirty="0" smtClean="0"/>
              <a:t>Click to edit Master title style</a:t>
            </a:r>
            <a:endParaRPr lang="en-GB" noProof="0" dirty="0" smtClean="0"/>
          </a:p>
        </p:txBody>
      </p:sp>
    </p:spTree>
    <p:extLst>
      <p:ext uri="{BB962C8B-B14F-4D97-AF65-F5344CB8AC3E}">
        <p14:creationId xmlns:p14="http://schemas.microsoft.com/office/powerpoint/2010/main" val="3656225010"/>
      </p:ext>
    </p:extLst>
  </p:cSld>
  <p:clrMapOvr>
    <a:masterClrMapping/>
  </p:clrMapOvr>
  <p:hf sldNum="0" hd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5812356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000" y="2472362"/>
            <a:ext cx="7789050" cy="1323439"/>
          </a:xfrm>
        </p:spPr>
        <p:txBody>
          <a:bodyPr anchor="t"/>
          <a:lstStyle>
            <a:lvl1pPr algn="l">
              <a:defRPr sz="4000" b="0" cap="all">
                <a:solidFill>
                  <a:srgbClr val="0098DB"/>
                </a:solidFill>
              </a:defRPr>
            </a:lvl1pPr>
          </a:lstStyle>
          <a:p>
            <a:r>
              <a:rPr lang="en-US" noProof="0" dirty="0" smtClean="0"/>
              <a:t>Click to edit Master title style</a:t>
            </a:r>
            <a:endParaRPr lang="en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2000" y="1347221"/>
            <a:ext cx="778905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791021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5950" y="1254919"/>
            <a:ext cx="3889376" cy="32385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7723" y="1254919"/>
            <a:ext cx="3888000" cy="32385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41590016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9123" y="1250100"/>
            <a:ext cx="3895200" cy="372600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250156"/>
            <a:ext cx="3896416" cy="371493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7"/>
            <a:ext cx="3898900" cy="2862263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0"/>
          </p:nvPr>
        </p:nvSpPr>
        <p:spPr>
          <a:xfrm>
            <a:off x="619200" y="1630801"/>
            <a:ext cx="3898900" cy="2862263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43086" y="149150"/>
            <a:ext cx="7174846" cy="430887"/>
          </a:xfr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5226011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3631994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928282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3" y="1250157"/>
            <a:ext cx="4968875" cy="3243263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125" y="1250101"/>
            <a:ext cx="2846388" cy="32432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43086" y="149150"/>
            <a:ext cx="7174846" cy="430887"/>
          </a:xfr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40537000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2000" y="3724872"/>
            <a:ext cx="5932800" cy="307777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601787" y="1250156"/>
            <a:ext cx="5932488" cy="254317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2000" y="4029076"/>
            <a:ext cx="5932800" cy="46434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019006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1" descr="Maxwell_Test_Chamber_970PX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62" b="16492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28613"/>
          <a:stretch>
            <a:fillRect/>
          </a:stretch>
        </p:blipFill>
        <p:spPr bwMode="auto">
          <a:xfrm>
            <a:off x="7788275" y="155575"/>
            <a:ext cx="1209675" cy="46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4" descr="PPT_Header02" hidden="1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903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84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98" b="-5313"/>
          <a:stretch>
            <a:fillRect/>
          </a:stretch>
        </p:blipFill>
        <p:spPr bwMode="auto">
          <a:xfrm>
            <a:off x="7789863" y="4899025"/>
            <a:ext cx="1195387" cy="14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Connector 7"/>
          <p:cNvCxnSpPr/>
          <p:nvPr userDrawn="1"/>
        </p:nvCxnSpPr>
        <p:spPr>
          <a:xfrm>
            <a:off x="166688" y="4789488"/>
            <a:ext cx="8823325" cy="0"/>
          </a:xfrm>
          <a:prstGeom prst="line">
            <a:avLst/>
          </a:prstGeom>
          <a:ln w="6350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61"/>
          <p:cNvGrpSpPr>
            <a:grpSpLocks/>
          </p:cNvGrpSpPr>
          <p:nvPr userDrawn="1"/>
        </p:nvGrpSpPr>
        <p:grpSpPr bwMode="auto">
          <a:xfrm>
            <a:off x="173038" y="4908550"/>
            <a:ext cx="6826250" cy="111125"/>
            <a:chOff x="172269" y="6621494"/>
            <a:chExt cx="6826666" cy="111519"/>
          </a:xfrm>
        </p:grpSpPr>
        <p:pic>
          <p:nvPicPr>
            <p:cNvPr id="10" name="Picture 62" descr="at.png"/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269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63" descr="be.png"/>
            <p:cNvPicPr>
              <a:picLocks noChangeAspect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0797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64" descr="ca.png"/>
            <p:cNvPicPr>
              <a:picLocks noChangeAspect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35029" y="6621494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65" descr="ch.png"/>
            <p:cNvPicPr>
              <a:picLocks noChangeAspect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55667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66" descr="cz.png"/>
            <p:cNvPicPr>
              <a:picLocks noChangeAspect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1531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67" descr="de.png"/>
            <p:cNvPicPr>
              <a:picLocks noChangeAspect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30472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68" descr="dk.png"/>
            <p:cNvPicPr>
              <a:picLocks noChangeAspect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9766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69" descr="ee.png"/>
            <p:cNvPicPr>
              <a:picLocks noChangeAspect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8298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70" descr="es.png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97147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71" descr="fi.png"/>
            <p:cNvPicPr>
              <a:picLocks noChangeAspect="1"/>
            </p:cNvPicPr>
            <p:nvPr userDrawn="1"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71956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72" descr="fr.png"/>
            <p:cNvPicPr>
              <a:picLocks noChangeAspect="1"/>
            </p:cNvPicPr>
            <p:nvPr userDrawn="1"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49315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73" descr="gr.png"/>
            <p:cNvPicPr>
              <a:picLocks noChangeAspect="1"/>
            </p:cNvPicPr>
            <p:nvPr userDrawn="1"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7833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74" descr="hu.png"/>
            <p:cNvPicPr>
              <a:picLocks noChangeAspect="1"/>
            </p:cNvPicPr>
            <p:nvPr userDrawn="1"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85195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75" descr="ie.png"/>
            <p:cNvPicPr>
              <a:picLocks noChangeAspect="1"/>
            </p:cNvPicPr>
            <p:nvPr userDrawn="1"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62555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76" descr="it.png"/>
            <p:cNvPicPr>
              <a:picLocks noChangeAspect="1"/>
            </p:cNvPicPr>
            <p:nvPr userDrawn="1"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9913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77" descr="lu.png"/>
            <p:cNvPicPr>
              <a:picLocks noChangeAspect="1"/>
            </p:cNvPicPr>
            <p:nvPr userDrawn="1"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18472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78" descr="nl.png"/>
            <p:cNvPicPr>
              <a:picLocks noChangeAspect="1"/>
            </p:cNvPicPr>
            <p:nvPr userDrawn="1"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9629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79" descr="no.png"/>
            <p:cNvPicPr>
              <a:picLocks noChangeAspect="1"/>
            </p:cNvPicPr>
            <p:nvPr userDrawn="1"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83387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80" descr="pl.png"/>
            <p:cNvPicPr>
              <a:picLocks noChangeAspect="1"/>
            </p:cNvPicPr>
            <p:nvPr userDrawn="1"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9447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81" descr="pt.png"/>
            <p:cNvPicPr>
              <a:picLocks noChangeAspect="1"/>
            </p:cNvPicPr>
            <p:nvPr userDrawn="1"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39303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Picture 82" descr="ro.png"/>
            <p:cNvPicPr>
              <a:picLocks noChangeAspect="1"/>
            </p:cNvPicPr>
            <p:nvPr userDrawn="1"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20460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" name="Picture 83" descr="se.png"/>
            <p:cNvPicPr>
              <a:picLocks noChangeAspect="1"/>
            </p:cNvPicPr>
            <p:nvPr userDrawn="1"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75801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" name="Picture 84" descr="uk.png"/>
            <p:cNvPicPr>
              <a:picLocks noChangeAspect="1"/>
            </p:cNvPicPr>
            <p:nvPr userDrawn="1"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30535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" name="Picture 85" descr="si.png"/>
            <p:cNvPicPr>
              <a:picLocks noChangeAspect="1"/>
            </p:cNvPicPr>
            <p:nvPr userDrawn="1"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35327" y="6623401"/>
              <a:ext cx="163385" cy="10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6323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425935" y="2759989"/>
            <a:ext cx="7948800" cy="413190"/>
          </a:xfrm>
          <a:solidFill>
            <a:srgbClr val="0070C0"/>
          </a:solidFill>
        </p:spPr>
        <p:txBody>
          <a:bodyPr>
            <a:spAutoFit/>
          </a:bodyPr>
          <a:lstStyle>
            <a:lvl1pPr marL="0" indent="0">
              <a:buFont typeface="Verdana" pitchFamily="34" charset="0"/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 smtClean="0"/>
              <a:t>Click to edit Master subtitle style</a:t>
            </a:r>
            <a:endParaRPr lang="en-GB" noProof="0" dirty="0" smtClean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/>
          </p:nvPr>
        </p:nvSpPr>
        <p:spPr>
          <a:xfrm>
            <a:off x="306485" y="1585864"/>
            <a:ext cx="7947025" cy="584776"/>
          </a:xfrm>
        </p:spPr>
        <p:txBody>
          <a:bodyPr/>
          <a:lstStyle>
            <a:lvl1pPr>
              <a:defRPr sz="32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/>
            <a:r>
              <a:rPr lang="en-US" noProof="0" dirty="0" smtClean="0"/>
              <a:t>Click to edit Master title style</a:t>
            </a:r>
            <a:endParaRPr lang="en-GB" noProof="0" dirty="0" smtClean="0"/>
          </a:p>
        </p:txBody>
      </p:sp>
    </p:spTree>
    <p:extLst>
      <p:ext uri="{BB962C8B-B14F-4D97-AF65-F5344CB8AC3E}">
        <p14:creationId xmlns:p14="http://schemas.microsoft.com/office/powerpoint/2010/main" val="1130213285"/>
      </p:ext>
    </p:extLst>
  </p:cSld>
  <p:clrMapOvr>
    <a:masterClrMapping/>
  </p:clrMapOvr>
  <p:hf sldNum="0" hd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2" descr="1A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00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6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98" b="-5313"/>
          <a:stretch>
            <a:fillRect/>
          </a:stretch>
        </p:blipFill>
        <p:spPr bwMode="auto">
          <a:xfrm>
            <a:off x="7788275" y="4897438"/>
            <a:ext cx="1196975" cy="144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Straight Connector 3"/>
          <p:cNvCxnSpPr/>
          <p:nvPr userDrawn="1"/>
        </p:nvCxnSpPr>
        <p:spPr>
          <a:xfrm>
            <a:off x="166688" y="4789488"/>
            <a:ext cx="8823325" cy="0"/>
          </a:xfrm>
          <a:prstGeom prst="line">
            <a:avLst/>
          </a:prstGeom>
          <a:ln w="6350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62"/>
          <p:cNvGrpSpPr>
            <a:grpSpLocks/>
          </p:cNvGrpSpPr>
          <p:nvPr userDrawn="1"/>
        </p:nvGrpSpPr>
        <p:grpSpPr bwMode="auto">
          <a:xfrm>
            <a:off x="173038" y="4906963"/>
            <a:ext cx="6826250" cy="111125"/>
            <a:chOff x="172269" y="6621494"/>
            <a:chExt cx="6826666" cy="111519"/>
          </a:xfrm>
        </p:grpSpPr>
        <p:pic>
          <p:nvPicPr>
            <p:cNvPr id="6" name="Picture 63" descr="at.png"/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269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64" descr="be.png"/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0797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65" descr="ca.png"/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35029" y="6621494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66" descr="ch.png"/>
            <p:cNvPicPr>
              <a:picLocks noChangeAspect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55667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67" descr="cz.png"/>
            <p:cNvPicPr>
              <a:picLocks noChangeAspect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1531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68" descr="de.png"/>
            <p:cNvPicPr>
              <a:picLocks noChangeAspect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30472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69" descr="dk.png"/>
            <p:cNvPicPr>
              <a:picLocks noChangeAspect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9766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70" descr="ee.png"/>
            <p:cNvPicPr>
              <a:picLocks noChangeAspect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8298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71" descr="es.png"/>
            <p:cNvPicPr>
              <a:picLocks noChangeAspect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97147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72" descr="fi.png"/>
            <p:cNvPicPr>
              <a:picLocks noChangeAspect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71956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73" descr="fr.png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49315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74" descr="gr.png"/>
            <p:cNvPicPr>
              <a:picLocks noChangeAspect="1"/>
            </p:cNvPicPr>
            <p:nvPr userDrawn="1"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7833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75" descr="hu.png"/>
            <p:cNvPicPr>
              <a:picLocks noChangeAspect="1"/>
            </p:cNvPicPr>
            <p:nvPr userDrawn="1"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85195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76" descr="ie.png"/>
            <p:cNvPicPr>
              <a:picLocks noChangeAspect="1"/>
            </p:cNvPicPr>
            <p:nvPr userDrawn="1"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62555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77" descr="it.png"/>
            <p:cNvPicPr>
              <a:picLocks noChangeAspect="1"/>
            </p:cNvPicPr>
            <p:nvPr userDrawn="1"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9913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78" descr="lu.png"/>
            <p:cNvPicPr>
              <a:picLocks noChangeAspect="1"/>
            </p:cNvPicPr>
            <p:nvPr userDrawn="1"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18472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79" descr="nl.png"/>
            <p:cNvPicPr>
              <a:picLocks noChangeAspect="1"/>
            </p:cNvPicPr>
            <p:nvPr userDrawn="1"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9629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80" descr="no.png"/>
            <p:cNvPicPr>
              <a:picLocks noChangeAspect="1"/>
            </p:cNvPicPr>
            <p:nvPr userDrawn="1"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83387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81" descr="pl.png"/>
            <p:cNvPicPr>
              <a:picLocks noChangeAspect="1"/>
            </p:cNvPicPr>
            <p:nvPr userDrawn="1"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9447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82" descr="pt.png"/>
            <p:cNvPicPr>
              <a:picLocks noChangeAspect="1"/>
            </p:cNvPicPr>
            <p:nvPr userDrawn="1"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39303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83" descr="ro.png"/>
            <p:cNvPicPr>
              <a:picLocks noChangeAspect="1"/>
            </p:cNvPicPr>
            <p:nvPr userDrawn="1"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20460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84" descr="se.png"/>
            <p:cNvPicPr>
              <a:picLocks noChangeAspect="1"/>
            </p:cNvPicPr>
            <p:nvPr userDrawn="1"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75801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85" descr="uk.png"/>
            <p:cNvPicPr>
              <a:picLocks noChangeAspect="1"/>
            </p:cNvPicPr>
            <p:nvPr userDrawn="1"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30535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86" descr="si.png"/>
            <p:cNvPicPr>
              <a:picLocks noChangeAspect="1"/>
            </p:cNvPicPr>
            <p:nvPr userDrawn="1"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35327" y="6623401"/>
              <a:ext cx="163385" cy="10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0" name="Picture 59"/>
          <p:cNvPicPr>
            <a:picLocks noChangeAspect="1"/>
          </p:cNvPicPr>
          <p:nvPr userDrawn="1"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28613"/>
          <a:stretch>
            <a:fillRect/>
          </a:stretch>
        </p:blipFill>
        <p:spPr bwMode="auto">
          <a:xfrm>
            <a:off x="7788275" y="155575"/>
            <a:ext cx="1209675" cy="46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104669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2" descr="Winter_Moon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62" t="24763" b="941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28613"/>
          <a:stretch>
            <a:fillRect/>
          </a:stretch>
        </p:blipFill>
        <p:spPr bwMode="auto">
          <a:xfrm>
            <a:off x="7788275" y="155575"/>
            <a:ext cx="1209675" cy="46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4" descr="PPT_Header02" hidden="1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903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84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98" b="-5313"/>
          <a:stretch>
            <a:fillRect/>
          </a:stretch>
        </p:blipFill>
        <p:spPr bwMode="auto">
          <a:xfrm>
            <a:off x="7789863" y="4899025"/>
            <a:ext cx="1195387" cy="14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Connector 7"/>
          <p:cNvCxnSpPr/>
          <p:nvPr userDrawn="1"/>
        </p:nvCxnSpPr>
        <p:spPr>
          <a:xfrm>
            <a:off x="166688" y="4789488"/>
            <a:ext cx="8823325" cy="0"/>
          </a:xfrm>
          <a:prstGeom prst="line">
            <a:avLst/>
          </a:prstGeom>
          <a:ln w="6350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61"/>
          <p:cNvGrpSpPr>
            <a:grpSpLocks/>
          </p:cNvGrpSpPr>
          <p:nvPr userDrawn="1"/>
        </p:nvGrpSpPr>
        <p:grpSpPr bwMode="auto">
          <a:xfrm>
            <a:off x="173038" y="4908550"/>
            <a:ext cx="6826250" cy="111125"/>
            <a:chOff x="172269" y="6621494"/>
            <a:chExt cx="6826666" cy="111519"/>
          </a:xfrm>
        </p:grpSpPr>
        <p:pic>
          <p:nvPicPr>
            <p:cNvPr id="10" name="Picture 62" descr="at.png"/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269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63" descr="be.png"/>
            <p:cNvPicPr>
              <a:picLocks noChangeAspect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0797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64" descr="ca.png"/>
            <p:cNvPicPr>
              <a:picLocks noChangeAspect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35029" y="6621494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65" descr="ch.png"/>
            <p:cNvPicPr>
              <a:picLocks noChangeAspect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55667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66" descr="cz.png"/>
            <p:cNvPicPr>
              <a:picLocks noChangeAspect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1531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67" descr="de.png"/>
            <p:cNvPicPr>
              <a:picLocks noChangeAspect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30472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68" descr="dk.png"/>
            <p:cNvPicPr>
              <a:picLocks noChangeAspect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9766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69" descr="ee.png"/>
            <p:cNvPicPr>
              <a:picLocks noChangeAspect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8298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70" descr="es.png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97147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71" descr="fi.png"/>
            <p:cNvPicPr>
              <a:picLocks noChangeAspect="1"/>
            </p:cNvPicPr>
            <p:nvPr userDrawn="1"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71956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72" descr="fr.png"/>
            <p:cNvPicPr>
              <a:picLocks noChangeAspect="1"/>
            </p:cNvPicPr>
            <p:nvPr userDrawn="1"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49315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73" descr="gr.png"/>
            <p:cNvPicPr>
              <a:picLocks noChangeAspect="1"/>
            </p:cNvPicPr>
            <p:nvPr userDrawn="1"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7833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74" descr="hu.png"/>
            <p:cNvPicPr>
              <a:picLocks noChangeAspect="1"/>
            </p:cNvPicPr>
            <p:nvPr userDrawn="1"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85195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75" descr="ie.png"/>
            <p:cNvPicPr>
              <a:picLocks noChangeAspect="1"/>
            </p:cNvPicPr>
            <p:nvPr userDrawn="1"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62555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76" descr="it.png"/>
            <p:cNvPicPr>
              <a:picLocks noChangeAspect="1"/>
            </p:cNvPicPr>
            <p:nvPr userDrawn="1"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9913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77" descr="lu.png"/>
            <p:cNvPicPr>
              <a:picLocks noChangeAspect="1"/>
            </p:cNvPicPr>
            <p:nvPr userDrawn="1"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18472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78" descr="nl.png"/>
            <p:cNvPicPr>
              <a:picLocks noChangeAspect="1"/>
            </p:cNvPicPr>
            <p:nvPr userDrawn="1"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9629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79" descr="no.png"/>
            <p:cNvPicPr>
              <a:picLocks noChangeAspect="1"/>
            </p:cNvPicPr>
            <p:nvPr userDrawn="1"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83387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80" descr="pl.png"/>
            <p:cNvPicPr>
              <a:picLocks noChangeAspect="1"/>
            </p:cNvPicPr>
            <p:nvPr userDrawn="1"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9447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81" descr="pt.png"/>
            <p:cNvPicPr>
              <a:picLocks noChangeAspect="1"/>
            </p:cNvPicPr>
            <p:nvPr userDrawn="1"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39303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Picture 82" descr="ro.png"/>
            <p:cNvPicPr>
              <a:picLocks noChangeAspect="1"/>
            </p:cNvPicPr>
            <p:nvPr userDrawn="1"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20460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" name="Picture 83" descr="se.png"/>
            <p:cNvPicPr>
              <a:picLocks noChangeAspect="1"/>
            </p:cNvPicPr>
            <p:nvPr userDrawn="1"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75801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" name="Picture 84" descr="uk.png"/>
            <p:cNvPicPr>
              <a:picLocks noChangeAspect="1"/>
            </p:cNvPicPr>
            <p:nvPr userDrawn="1"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30535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" name="Picture 85" descr="si.png"/>
            <p:cNvPicPr>
              <a:picLocks noChangeAspect="1"/>
            </p:cNvPicPr>
            <p:nvPr userDrawn="1"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35327" y="6623401"/>
              <a:ext cx="163385" cy="10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6323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425935" y="2759989"/>
            <a:ext cx="7948800" cy="413190"/>
          </a:xfrm>
          <a:solidFill>
            <a:srgbClr val="0070C0"/>
          </a:solidFill>
        </p:spPr>
        <p:txBody>
          <a:bodyPr>
            <a:spAutoFit/>
          </a:bodyPr>
          <a:lstStyle>
            <a:lvl1pPr marL="0" indent="0">
              <a:buFont typeface="Verdana" pitchFamily="34" charset="0"/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 smtClean="0"/>
              <a:t>Click to edit Master subtitle style</a:t>
            </a:r>
            <a:endParaRPr lang="en-GB" noProof="0" dirty="0" smtClean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/>
          </p:nvPr>
        </p:nvSpPr>
        <p:spPr>
          <a:xfrm>
            <a:off x="306485" y="1585864"/>
            <a:ext cx="7947025" cy="584776"/>
          </a:xfrm>
        </p:spPr>
        <p:txBody>
          <a:bodyPr/>
          <a:lstStyle>
            <a:lvl1pPr>
              <a:defRPr sz="32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/>
            <a:r>
              <a:rPr lang="en-US" noProof="0" dirty="0" smtClean="0"/>
              <a:t>Click to edit Master title style</a:t>
            </a:r>
            <a:endParaRPr lang="en-GB" noProof="0" dirty="0" smtClean="0"/>
          </a:p>
        </p:txBody>
      </p:sp>
    </p:spTree>
    <p:extLst>
      <p:ext uri="{BB962C8B-B14F-4D97-AF65-F5344CB8AC3E}">
        <p14:creationId xmlns:p14="http://schemas.microsoft.com/office/powerpoint/2010/main" val="1498072238"/>
      </p:ext>
    </p:extLst>
  </p:cSld>
  <p:clrMapOvr>
    <a:masterClrMapping/>
  </p:clrMapOvr>
  <p:hf sldNum="0" hd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95250" y="0"/>
            <a:ext cx="9377363" cy="51435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pic>
        <p:nvPicPr>
          <p:cNvPr id="5" name="Picture 31" descr="Comet_activity_21_June_970PX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7525" y="0"/>
            <a:ext cx="6853238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28613"/>
          <a:stretch>
            <a:fillRect/>
          </a:stretch>
        </p:blipFill>
        <p:spPr bwMode="auto">
          <a:xfrm>
            <a:off x="7788275" y="155575"/>
            <a:ext cx="1209675" cy="46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4" descr="PPT_Header02" hidden="1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903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85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98" b="-5313"/>
          <a:stretch>
            <a:fillRect/>
          </a:stretch>
        </p:blipFill>
        <p:spPr bwMode="auto">
          <a:xfrm>
            <a:off x="7789863" y="4899025"/>
            <a:ext cx="1195387" cy="14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Connector 8"/>
          <p:cNvCxnSpPr/>
          <p:nvPr userDrawn="1"/>
        </p:nvCxnSpPr>
        <p:spPr>
          <a:xfrm>
            <a:off x="166688" y="4789488"/>
            <a:ext cx="8823325" cy="0"/>
          </a:xfrm>
          <a:prstGeom prst="line">
            <a:avLst/>
          </a:prstGeom>
          <a:ln w="6350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 62"/>
          <p:cNvGrpSpPr>
            <a:grpSpLocks/>
          </p:cNvGrpSpPr>
          <p:nvPr userDrawn="1"/>
        </p:nvGrpSpPr>
        <p:grpSpPr bwMode="auto">
          <a:xfrm>
            <a:off x="173038" y="4908550"/>
            <a:ext cx="6826250" cy="111125"/>
            <a:chOff x="172269" y="6621494"/>
            <a:chExt cx="6826666" cy="111519"/>
          </a:xfrm>
        </p:grpSpPr>
        <p:pic>
          <p:nvPicPr>
            <p:cNvPr id="11" name="Picture 63" descr="at.png"/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269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64" descr="be.png"/>
            <p:cNvPicPr>
              <a:picLocks noChangeAspect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0797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65" descr="ca.png"/>
            <p:cNvPicPr>
              <a:picLocks noChangeAspect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35029" y="6621494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66" descr="ch.png"/>
            <p:cNvPicPr>
              <a:picLocks noChangeAspect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55667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67" descr="cz.png"/>
            <p:cNvPicPr>
              <a:picLocks noChangeAspect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1531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68" descr="de.png"/>
            <p:cNvPicPr>
              <a:picLocks noChangeAspect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30472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69" descr="dk.png"/>
            <p:cNvPicPr>
              <a:picLocks noChangeAspect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9766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70" descr="ee.png"/>
            <p:cNvPicPr>
              <a:picLocks noChangeAspect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8298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71" descr="es.png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97147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72" descr="fi.png"/>
            <p:cNvPicPr>
              <a:picLocks noChangeAspect="1"/>
            </p:cNvPicPr>
            <p:nvPr userDrawn="1"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71956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73" descr="fr.png"/>
            <p:cNvPicPr>
              <a:picLocks noChangeAspect="1"/>
            </p:cNvPicPr>
            <p:nvPr userDrawn="1"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49315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74" descr="gr.png"/>
            <p:cNvPicPr>
              <a:picLocks noChangeAspect="1"/>
            </p:cNvPicPr>
            <p:nvPr userDrawn="1"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7833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75" descr="hu.png"/>
            <p:cNvPicPr>
              <a:picLocks noChangeAspect="1"/>
            </p:cNvPicPr>
            <p:nvPr userDrawn="1"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85195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76" descr="ie.png"/>
            <p:cNvPicPr>
              <a:picLocks noChangeAspect="1"/>
            </p:cNvPicPr>
            <p:nvPr userDrawn="1"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62555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77" descr="it.png"/>
            <p:cNvPicPr>
              <a:picLocks noChangeAspect="1"/>
            </p:cNvPicPr>
            <p:nvPr userDrawn="1"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9913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78" descr="lu.png"/>
            <p:cNvPicPr>
              <a:picLocks noChangeAspect="1"/>
            </p:cNvPicPr>
            <p:nvPr userDrawn="1"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18472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79" descr="nl.png"/>
            <p:cNvPicPr>
              <a:picLocks noChangeAspect="1"/>
            </p:cNvPicPr>
            <p:nvPr userDrawn="1"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9629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80" descr="no.png"/>
            <p:cNvPicPr>
              <a:picLocks noChangeAspect="1"/>
            </p:cNvPicPr>
            <p:nvPr userDrawn="1"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83387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81" descr="pl.png"/>
            <p:cNvPicPr>
              <a:picLocks noChangeAspect="1"/>
            </p:cNvPicPr>
            <p:nvPr userDrawn="1"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9447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Picture 82" descr="pt.png"/>
            <p:cNvPicPr>
              <a:picLocks noChangeAspect="1"/>
            </p:cNvPicPr>
            <p:nvPr userDrawn="1"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39303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" name="Picture 83" descr="ro.png"/>
            <p:cNvPicPr>
              <a:picLocks noChangeAspect="1"/>
            </p:cNvPicPr>
            <p:nvPr userDrawn="1"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20460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" name="Picture 84" descr="se.png"/>
            <p:cNvPicPr>
              <a:picLocks noChangeAspect="1"/>
            </p:cNvPicPr>
            <p:nvPr userDrawn="1"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75801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" name="Picture 85" descr="uk.png"/>
            <p:cNvPicPr>
              <a:picLocks noChangeAspect="1"/>
            </p:cNvPicPr>
            <p:nvPr userDrawn="1"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30535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" name="Picture 86" descr="si.png"/>
            <p:cNvPicPr>
              <a:picLocks noChangeAspect="1"/>
            </p:cNvPicPr>
            <p:nvPr userDrawn="1"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35327" y="6623401"/>
              <a:ext cx="163385" cy="10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6323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425935" y="2759989"/>
            <a:ext cx="7948800" cy="413190"/>
          </a:xfrm>
          <a:solidFill>
            <a:srgbClr val="0070C0"/>
          </a:solidFill>
        </p:spPr>
        <p:txBody>
          <a:bodyPr>
            <a:spAutoFit/>
          </a:bodyPr>
          <a:lstStyle>
            <a:lvl1pPr marL="0" indent="0">
              <a:buFont typeface="Verdana" pitchFamily="34" charset="0"/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 smtClean="0"/>
              <a:t>Click to edit Master subtitle style</a:t>
            </a:r>
            <a:endParaRPr lang="en-GB" noProof="0" dirty="0" smtClean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/>
          </p:nvPr>
        </p:nvSpPr>
        <p:spPr>
          <a:xfrm>
            <a:off x="306485" y="1585864"/>
            <a:ext cx="7947025" cy="584776"/>
          </a:xfrm>
        </p:spPr>
        <p:txBody>
          <a:bodyPr/>
          <a:lstStyle>
            <a:lvl1pPr>
              <a:defRPr sz="32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/>
            <a:r>
              <a:rPr lang="en-US" noProof="0" dirty="0" smtClean="0"/>
              <a:t>Click to edit Master title style</a:t>
            </a:r>
            <a:endParaRPr lang="en-GB" noProof="0" dirty="0" smtClean="0"/>
          </a:p>
        </p:txBody>
      </p:sp>
    </p:spTree>
    <p:extLst>
      <p:ext uri="{BB962C8B-B14F-4D97-AF65-F5344CB8AC3E}">
        <p14:creationId xmlns:p14="http://schemas.microsoft.com/office/powerpoint/2010/main" val="2068402421"/>
      </p:ext>
    </p:extLst>
  </p:cSld>
  <p:clrMapOvr>
    <a:masterClrMapping/>
  </p:clrMapOvr>
  <p:hf sldNum="0" hd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1" descr="Imja_glacier_Himalayas_970PX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11" b="10789"/>
          <a:stretch>
            <a:fillRect/>
          </a:stretch>
        </p:blipFill>
        <p:spPr bwMode="auto">
          <a:xfrm>
            <a:off x="0" y="0"/>
            <a:ext cx="913765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28613"/>
          <a:stretch>
            <a:fillRect/>
          </a:stretch>
        </p:blipFill>
        <p:spPr bwMode="auto">
          <a:xfrm>
            <a:off x="7788275" y="155575"/>
            <a:ext cx="1209675" cy="46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4" descr="PPT_Header02" hidden="1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903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84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98" b="-5313"/>
          <a:stretch>
            <a:fillRect/>
          </a:stretch>
        </p:blipFill>
        <p:spPr bwMode="auto">
          <a:xfrm>
            <a:off x="7789863" y="4899025"/>
            <a:ext cx="1195387" cy="14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Connector 7"/>
          <p:cNvCxnSpPr/>
          <p:nvPr userDrawn="1"/>
        </p:nvCxnSpPr>
        <p:spPr>
          <a:xfrm>
            <a:off x="166688" y="4789488"/>
            <a:ext cx="8823325" cy="0"/>
          </a:xfrm>
          <a:prstGeom prst="line">
            <a:avLst/>
          </a:prstGeom>
          <a:ln w="6350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61"/>
          <p:cNvGrpSpPr>
            <a:grpSpLocks/>
          </p:cNvGrpSpPr>
          <p:nvPr userDrawn="1"/>
        </p:nvGrpSpPr>
        <p:grpSpPr bwMode="auto">
          <a:xfrm>
            <a:off x="173038" y="4908550"/>
            <a:ext cx="6826250" cy="111125"/>
            <a:chOff x="172269" y="6621494"/>
            <a:chExt cx="6826666" cy="111519"/>
          </a:xfrm>
        </p:grpSpPr>
        <p:pic>
          <p:nvPicPr>
            <p:cNvPr id="10" name="Picture 62" descr="at.png"/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269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63" descr="be.png"/>
            <p:cNvPicPr>
              <a:picLocks noChangeAspect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0797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64" descr="ca.png"/>
            <p:cNvPicPr>
              <a:picLocks noChangeAspect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35029" y="6621494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65" descr="ch.png"/>
            <p:cNvPicPr>
              <a:picLocks noChangeAspect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55667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66" descr="cz.png"/>
            <p:cNvPicPr>
              <a:picLocks noChangeAspect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1531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67" descr="de.png"/>
            <p:cNvPicPr>
              <a:picLocks noChangeAspect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30472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68" descr="dk.png"/>
            <p:cNvPicPr>
              <a:picLocks noChangeAspect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9766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69" descr="ee.png"/>
            <p:cNvPicPr>
              <a:picLocks noChangeAspect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8298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70" descr="es.png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97147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71" descr="fi.png"/>
            <p:cNvPicPr>
              <a:picLocks noChangeAspect="1"/>
            </p:cNvPicPr>
            <p:nvPr userDrawn="1"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71956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72" descr="fr.png"/>
            <p:cNvPicPr>
              <a:picLocks noChangeAspect="1"/>
            </p:cNvPicPr>
            <p:nvPr userDrawn="1"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49315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73" descr="gr.png"/>
            <p:cNvPicPr>
              <a:picLocks noChangeAspect="1"/>
            </p:cNvPicPr>
            <p:nvPr userDrawn="1"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7833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74" descr="hu.png"/>
            <p:cNvPicPr>
              <a:picLocks noChangeAspect="1"/>
            </p:cNvPicPr>
            <p:nvPr userDrawn="1"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85195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75" descr="ie.png"/>
            <p:cNvPicPr>
              <a:picLocks noChangeAspect="1"/>
            </p:cNvPicPr>
            <p:nvPr userDrawn="1"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62555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76" descr="it.png"/>
            <p:cNvPicPr>
              <a:picLocks noChangeAspect="1"/>
            </p:cNvPicPr>
            <p:nvPr userDrawn="1"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9913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77" descr="lu.png"/>
            <p:cNvPicPr>
              <a:picLocks noChangeAspect="1"/>
            </p:cNvPicPr>
            <p:nvPr userDrawn="1"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18472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78" descr="nl.png"/>
            <p:cNvPicPr>
              <a:picLocks noChangeAspect="1"/>
            </p:cNvPicPr>
            <p:nvPr userDrawn="1"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9629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79" descr="no.png"/>
            <p:cNvPicPr>
              <a:picLocks noChangeAspect="1"/>
            </p:cNvPicPr>
            <p:nvPr userDrawn="1"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83387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80" descr="pl.png"/>
            <p:cNvPicPr>
              <a:picLocks noChangeAspect="1"/>
            </p:cNvPicPr>
            <p:nvPr userDrawn="1"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9447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81" descr="pt.png"/>
            <p:cNvPicPr>
              <a:picLocks noChangeAspect="1"/>
            </p:cNvPicPr>
            <p:nvPr userDrawn="1"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39303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Picture 82" descr="ro.png"/>
            <p:cNvPicPr>
              <a:picLocks noChangeAspect="1"/>
            </p:cNvPicPr>
            <p:nvPr userDrawn="1"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20460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" name="Picture 83" descr="se.png"/>
            <p:cNvPicPr>
              <a:picLocks noChangeAspect="1"/>
            </p:cNvPicPr>
            <p:nvPr userDrawn="1"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75801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" name="Picture 84" descr="uk.png"/>
            <p:cNvPicPr>
              <a:picLocks noChangeAspect="1"/>
            </p:cNvPicPr>
            <p:nvPr userDrawn="1"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30535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" name="Picture 85" descr="si.png"/>
            <p:cNvPicPr>
              <a:picLocks noChangeAspect="1"/>
            </p:cNvPicPr>
            <p:nvPr userDrawn="1"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35327" y="6623401"/>
              <a:ext cx="163385" cy="10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6323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425935" y="2759989"/>
            <a:ext cx="7948800" cy="413190"/>
          </a:xfrm>
          <a:solidFill>
            <a:srgbClr val="0070C0"/>
          </a:solidFill>
        </p:spPr>
        <p:txBody>
          <a:bodyPr>
            <a:spAutoFit/>
          </a:bodyPr>
          <a:lstStyle>
            <a:lvl1pPr marL="0" indent="0">
              <a:buFont typeface="Verdana" pitchFamily="34" charset="0"/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 smtClean="0"/>
              <a:t>Click to edit Master subtitle style</a:t>
            </a:r>
            <a:endParaRPr lang="en-GB" noProof="0" dirty="0" smtClean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/>
          </p:nvPr>
        </p:nvSpPr>
        <p:spPr>
          <a:xfrm>
            <a:off x="306485" y="1585864"/>
            <a:ext cx="7947025" cy="584776"/>
          </a:xfrm>
        </p:spPr>
        <p:txBody>
          <a:bodyPr/>
          <a:lstStyle>
            <a:lvl1pPr>
              <a:defRPr sz="32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/>
            <a:r>
              <a:rPr lang="en-US" noProof="0" dirty="0" smtClean="0"/>
              <a:t>Click to edit Master title style</a:t>
            </a:r>
            <a:endParaRPr lang="en-GB" noProof="0" dirty="0" smtClean="0"/>
          </a:p>
        </p:txBody>
      </p:sp>
    </p:spTree>
    <p:extLst>
      <p:ext uri="{BB962C8B-B14F-4D97-AF65-F5344CB8AC3E}">
        <p14:creationId xmlns:p14="http://schemas.microsoft.com/office/powerpoint/2010/main" val="3886603710"/>
      </p:ext>
    </p:extLst>
  </p:cSld>
  <p:clrMapOvr>
    <a:masterClrMapping/>
  </p:clrMapOvr>
  <p:hf sldNum="0" hd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1" descr="Alphasat_artist_s_impression_970px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46" b="9354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28613"/>
          <a:stretch>
            <a:fillRect/>
          </a:stretch>
        </p:blipFill>
        <p:spPr bwMode="auto">
          <a:xfrm>
            <a:off x="7788275" y="155575"/>
            <a:ext cx="1209675" cy="46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4" descr="PPT_Header02" hidden="1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903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84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98" b="-5313"/>
          <a:stretch>
            <a:fillRect/>
          </a:stretch>
        </p:blipFill>
        <p:spPr bwMode="auto">
          <a:xfrm>
            <a:off x="7789863" y="4899025"/>
            <a:ext cx="1195387" cy="14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Connector 7"/>
          <p:cNvCxnSpPr/>
          <p:nvPr userDrawn="1"/>
        </p:nvCxnSpPr>
        <p:spPr>
          <a:xfrm>
            <a:off x="166688" y="4789488"/>
            <a:ext cx="8823325" cy="0"/>
          </a:xfrm>
          <a:prstGeom prst="line">
            <a:avLst/>
          </a:prstGeom>
          <a:ln w="6350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61"/>
          <p:cNvGrpSpPr>
            <a:grpSpLocks/>
          </p:cNvGrpSpPr>
          <p:nvPr userDrawn="1"/>
        </p:nvGrpSpPr>
        <p:grpSpPr bwMode="auto">
          <a:xfrm>
            <a:off x="173038" y="4908550"/>
            <a:ext cx="6826250" cy="111125"/>
            <a:chOff x="172269" y="6621494"/>
            <a:chExt cx="6826666" cy="111519"/>
          </a:xfrm>
        </p:grpSpPr>
        <p:pic>
          <p:nvPicPr>
            <p:cNvPr id="10" name="Picture 62" descr="at.png"/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269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63" descr="be.png"/>
            <p:cNvPicPr>
              <a:picLocks noChangeAspect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0797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64" descr="ca.png"/>
            <p:cNvPicPr>
              <a:picLocks noChangeAspect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35029" y="6621494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65" descr="ch.png"/>
            <p:cNvPicPr>
              <a:picLocks noChangeAspect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55667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66" descr="cz.png"/>
            <p:cNvPicPr>
              <a:picLocks noChangeAspect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1531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67" descr="de.png"/>
            <p:cNvPicPr>
              <a:picLocks noChangeAspect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30472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68" descr="dk.png"/>
            <p:cNvPicPr>
              <a:picLocks noChangeAspect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9766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69" descr="ee.png"/>
            <p:cNvPicPr>
              <a:picLocks noChangeAspect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8298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70" descr="es.png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97147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71" descr="fi.png"/>
            <p:cNvPicPr>
              <a:picLocks noChangeAspect="1"/>
            </p:cNvPicPr>
            <p:nvPr userDrawn="1"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71956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72" descr="fr.png"/>
            <p:cNvPicPr>
              <a:picLocks noChangeAspect="1"/>
            </p:cNvPicPr>
            <p:nvPr userDrawn="1"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49315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73" descr="gr.png"/>
            <p:cNvPicPr>
              <a:picLocks noChangeAspect="1"/>
            </p:cNvPicPr>
            <p:nvPr userDrawn="1"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7833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74" descr="hu.png"/>
            <p:cNvPicPr>
              <a:picLocks noChangeAspect="1"/>
            </p:cNvPicPr>
            <p:nvPr userDrawn="1"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85195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75" descr="ie.png"/>
            <p:cNvPicPr>
              <a:picLocks noChangeAspect="1"/>
            </p:cNvPicPr>
            <p:nvPr userDrawn="1"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62555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76" descr="it.png"/>
            <p:cNvPicPr>
              <a:picLocks noChangeAspect="1"/>
            </p:cNvPicPr>
            <p:nvPr userDrawn="1"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9913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77" descr="lu.png"/>
            <p:cNvPicPr>
              <a:picLocks noChangeAspect="1"/>
            </p:cNvPicPr>
            <p:nvPr userDrawn="1"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18472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78" descr="nl.png"/>
            <p:cNvPicPr>
              <a:picLocks noChangeAspect="1"/>
            </p:cNvPicPr>
            <p:nvPr userDrawn="1"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9629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79" descr="no.png"/>
            <p:cNvPicPr>
              <a:picLocks noChangeAspect="1"/>
            </p:cNvPicPr>
            <p:nvPr userDrawn="1"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83387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80" descr="pl.png"/>
            <p:cNvPicPr>
              <a:picLocks noChangeAspect="1"/>
            </p:cNvPicPr>
            <p:nvPr userDrawn="1"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9447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81" descr="pt.png"/>
            <p:cNvPicPr>
              <a:picLocks noChangeAspect="1"/>
            </p:cNvPicPr>
            <p:nvPr userDrawn="1"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39303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Picture 82" descr="ro.png"/>
            <p:cNvPicPr>
              <a:picLocks noChangeAspect="1"/>
            </p:cNvPicPr>
            <p:nvPr userDrawn="1"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20460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" name="Picture 83" descr="se.png"/>
            <p:cNvPicPr>
              <a:picLocks noChangeAspect="1"/>
            </p:cNvPicPr>
            <p:nvPr userDrawn="1"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75801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" name="Picture 84" descr="uk.png"/>
            <p:cNvPicPr>
              <a:picLocks noChangeAspect="1"/>
            </p:cNvPicPr>
            <p:nvPr userDrawn="1"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30535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" name="Picture 85" descr="si.png"/>
            <p:cNvPicPr>
              <a:picLocks noChangeAspect="1"/>
            </p:cNvPicPr>
            <p:nvPr userDrawn="1"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35327" y="6623401"/>
              <a:ext cx="163385" cy="10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6323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425935" y="2759989"/>
            <a:ext cx="7948800" cy="413190"/>
          </a:xfrm>
          <a:solidFill>
            <a:srgbClr val="0070C0"/>
          </a:solidFill>
        </p:spPr>
        <p:txBody>
          <a:bodyPr>
            <a:spAutoFit/>
          </a:bodyPr>
          <a:lstStyle>
            <a:lvl1pPr marL="0" indent="0">
              <a:buFont typeface="Verdana" pitchFamily="34" charset="0"/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 smtClean="0"/>
              <a:t>Click to edit Master subtitle style</a:t>
            </a:r>
            <a:endParaRPr lang="en-GB" noProof="0" dirty="0" smtClean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/>
          </p:nvPr>
        </p:nvSpPr>
        <p:spPr>
          <a:xfrm>
            <a:off x="306485" y="1585864"/>
            <a:ext cx="7947025" cy="584776"/>
          </a:xfrm>
        </p:spPr>
        <p:txBody>
          <a:bodyPr/>
          <a:lstStyle>
            <a:lvl1pPr>
              <a:defRPr sz="32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/>
            <a:r>
              <a:rPr lang="en-US" noProof="0" dirty="0" smtClean="0"/>
              <a:t>Click to edit Master title style</a:t>
            </a:r>
            <a:endParaRPr lang="en-GB" noProof="0" dirty="0" smtClean="0"/>
          </a:p>
        </p:txBody>
      </p:sp>
    </p:spTree>
    <p:extLst>
      <p:ext uri="{BB962C8B-B14F-4D97-AF65-F5344CB8AC3E}">
        <p14:creationId xmlns:p14="http://schemas.microsoft.com/office/powerpoint/2010/main" val="3819497045"/>
      </p:ext>
    </p:extLst>
  </p:cSld>
  <p:clrMapOvr>
    <a:masterClrMapping/>
  </p:clrMapOvr>
  <p:hf sldNum="0" hd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5_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2" descr="navigation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72" b="10672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28613"/>
          <a:stretch>
            <a:fillRect/>
          </a:stretch>
        </p:blipFill>
        <p:spPr bwMode="auto">
          <a:xfrm>
            <a:off x="7788275" y="155575"/>
            <a:ext cx="1209675" cy="46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4" descr="PPT_Header02" hidden="1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903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84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98" b="-5313"/>
          <a:stretch>
            <a:fillRect/>
          </a:stretch>
        </p:blipFill>
        <p:spPr bwMode="auto">
          <a:xfrm>
            <a:off x="7789863" y="4899025"/>
            <a:ext cx="1195387" cy="14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Connector 7"/>
          <p:cNvCxnSpPr/>
          <p:nvPr userDrawn="1"/>
        </p:nvCxnSpPr>
        <p:spPr>
          <a:xfrm>
            <a:off x="166688" y="4789488"/>
            <a:ext cx="8823325" cy="0"/>
          </a:xfrm>
          <a:prstGeom prst="line">
            <a:avLst/>
          </a:prstGeom>
          <a:ln w="6350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61"/>
          <p:cNvGrpSpPr>
            <a:grpSpLocks/>
          </p:cNvGrpSpPr>
          <p:nvPr userDrawn="1"/>
        </p:nvGrpSpPr>
        <p:grpSpPr bwMode="auto">
          <a:xfrm>
            <a:off x="173038" y="4908550"/>
            <a:ext cx="6826250" cy="111125"/>
            <a:chOff x="172269" y="6621494"/>
            <a:chExt cx="6826666" cy="111519"/>
          </a:xfrm>
        </p:grpSpPr>
        <p:pic>
          <p:nvPicPr>
            <p:cNvPr id="10" name="Picture 62" descr="at.png"/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269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63" descr="be.png"/>
            <p:cNvPicPr>
              <a:picLocks noChangeAspect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0797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64" descr="ca.png"/>
            <p:cNvPicPr>
              <a:picLocks noChangeAspect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35029" y="6621494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65" descr="ch.png"/>
            <p:cNvPicPr>
              <a:picLocks noChangeAspect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55667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66" descr="cz.png"/>
            <p:cNvPicPr>
              <a:picLocks noChangeAspect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1531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67" descr="de.png"/>
            <p:cNvPicPr>
              <a:picLocks noChangeAspect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30472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68" descr="dk.png"/>
            <p:cNvPicPr>
              <a:picLocks noChangeAspect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9766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69" descr="ee.png"/>
            <p:cNvPicPr>
              <a:picLocks noChangeAspect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8298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70" descr="es.png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97147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71" descr="fi.png"/>
            <p:cNvPicPr>
              <a:picLocks noChangeAspect="1"/>
            </p:cNvPicPr>
            <p:nvPr userDrawn="1"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71956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72" descr="fr.png"/>
            <p:cNvPicPr>
              <a:picLocks noChangeAspect="1"/>
            </p:cNvPicPr>
            <p:nvPr userDrawn="1"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49315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73" descr="gr.png"/>
            <p:cNvPicPr>
              <a:picLocks noChangeAspect="1"/>
            </p:cNvPicPr>
            <p:nvPr userDrawn="1"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7833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74" descr="hu.png"/>
            <p:cNvPicPr>
              <a:picLocks noChangeAspect="1"/>
            </p:cNvPicPr>
            <p:nvPr userDrawn="1"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85195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75" descr="ie.png"/>
            <p:cNvPicPr>
              <a:picLocks noChangeAspect="1"/>
            </p:cNvPicPr>
            <p:nvPr userDrawn="1"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62555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76" descr="it.png"/>
            <p:cNvPicPr>
              <a:picLocks noChangeAspect="1"/>
            </p:cNvPicPr>
            <p:nvPr userDrawn="1"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9913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77" descr="lu.png"/>
            <p:cNvPicPr>
              <a:picLocks noChangeAspect="1"/>
            </p:cNvPicPr>
            <p:nvPr userDrawn="1"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18472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78" descr="nl.png"/>
            <p:cNvPicPr>
              <a:picLocks noChangeAspect="1"/>
            </p:cNvPicPr>
            <p:nvPr userDrawn="1"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9629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79" descr="no.png"/>
            <p:cNvPicPr>
              <a:picLocks noChangeAspect="1"/>
            </p:cNvPicPr>
            <p:nvPr userDrawn="1"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83387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80" descr="pl.png"/>
            <p:cNvPicPr>
              <a:picLocks noChangeAspect="1"/>
            </p:cNvPicPr>
            <p:nvPr userDrawn="1"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9447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81" descr="pt.png"/>
            <p:cNvPicPr>
              <a:picLocks noChangeAspect="1"/>
            </p:cNvPicPr>
            <p:nvPr userDrawn="1"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39303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Picture 82" descr="ro.png"/>
            <p:cNvPicPr>
              <a:picLocks noChangeAspect="1"/>
            </p:cNvPicPr>
            <p:nvPr userDrawn="1"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20460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" name="Picture 83" descr="se.png"/>
            <p:cNvPicPr>
              <a:picLocks noChangeAspect="1"/>
            </p:cNvPicPr>
            <p:nvPr userDrawn="1"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75801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" name="Picture 84" descr="uk.png"/>
            <p:cNvPicPr>
              <a:picLocks noChangeAspect="1"/>
            </p:cNvPicPr>
            <p:nvPr userDrawn="1"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30535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" name="Picture 85" descr="si.png"/>
            <p:cNvPicPr>
              <a:picLocks noChangeAspect="1"/>
            </p:cNvPicPr>
            <p:nvPr userDrawn="1"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35327" y="6623401"/>
              <a:ext cx="163385" cy="10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6323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425935" y="2759989"/>
            <a:ext cx="7948800" cy="413190"/>
          </a:xfrm>
          <a:solidFill>
            <a:srgbClr val="0070C0"/>
          </a:solidFill>
        </p:spPr>
        <p:txBody>
          <a:bodyPr>
            <a:spAutoFit/>
          </a:bodyPr>
          <a:lstStyle>
            <a:lvl1pPr marL="0" indent="0">
              <a:buFont typeface="Verdana" pitchFamily="34" charset="0"/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 smtClean="0"/>
              <a:t>Click to edit Master subtitle style</a:t>
            </a:r>
            <a:endParaRPr lang="en-GB" noProof="0" dirty="0" smtClean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/>
          </p:nvPr>
        </p:nvSpPr>
        <p:spPr>
          <a:xfrm>
            <a:off x="306485" y="1585864"/>
            <a:ext cx="7947025" cy="584776"/>
          </a:xfrm>
        </p:spPr>
        <p:txBody>
          <a:bodyPr/>
          <a:lstStyle>
            <a:lvl1pPr>
              <a:defRPr sz="32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/>
            <a:r>
              <a:rPr lang="en-US" noProof="0" dirty="0" smtClean="0"/>
              <a:t>Click to edit Master title style</a:t>
            </a:r>
            <a:endParaRPr lang="en-GB" noProof="0" dirty="0" smtClean="0"/>
          </a:p>
        </p:txBody>
      </p:sp>
    </p:spTree>
    <p:extLst>
      <p:ext uri="{BB962C8B-B14F-4D97-AF65-F5344CB8AC3E}">
        <p14:creationId xmlns:p14="http://schemas.microsoft.com/office/powerpoint/2010/main" val="3703010314"/>
      </p:ext>
    </p:extLst>
  </p:cSld>
  <p:clrMapOvr>
    <a:masterClrMapping/>
  </p:clrMapOvr>
  <p:hf sldNum="0" hd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1" descr="Alexander_Gerst_spacewalk_970px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63" b="16537"/>
          <a:stretch>
            <a:fillRect/>
          </a:stretch>
        </p:blipFill>
        <p:spPr bwMode="auto">
          <a:xfrm>
            <a:off x="-1588" y="0"/>
            <a:ext cx="9137651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28613"/>
          <a:stretch>
            <a:fillRect/>
          </a:stretch>
        </p:blipFill>
        <p:spPr bwMode="auto">
          <a:xfrm>
            <a:off x="7788275" y="155575"/>
            <a:ext cx="1209675" cy="46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4" descr="PPT_Header02" hidden="1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903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84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98" b="-5313"/>
          <a:stretch>
            <a:fillRect/>
          </a:stretch>
        </p:blipFill>
        <p:spPr bwMode="auto">
          <a:xfrm>
            <a:off x="7789863" y="4899025"/>
            <a:ext cx="1195387" cy="14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Connector 7"/>
          <p:cNvCxnSpPr/>
          <p:nvPr userDrawn="1"/>
        </p:nvCxnSpPr>
        <p:spPr>
          <a:xfrm>
            <a:off x="166688" y="4789488"/>
            <a:ext cx="8823325" cy="0"/>
          </a:xfrm>
          <a:prstGeom prst="line">
            <a:avLst/>
          </a:prstGeom>
          <a:ln w="6350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61"/>
          <p:cNvGrpSpPr>
            <a:grpSpLocks/>
          </p:cNvGrpSpPr>
          <p:nvPr userDrawn="1"/>
        </p:nvGrpSpPr>
        <p:grpSpPr bwMode="auto">
          <a:xfrm>
            <a:off x="173038" y="4908550"/>
            <a:ext cx="6826250" cy="111125"/>
            <a:chOff x="172269" y="6621494"/>
            <a:chExt cx="6826666" cy="111519"/>
          </a:xfrm>
        </p:grpSpPr>
        <p:pic>
          <p:nvPicPr>
            <p:cNvPr id="10" name="Picture 62" descr="at.png"/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269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63" descr="be.png"/>
            <p:cNvPicPr>
              <a:picLocks noChangeAspect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0797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64" descr="ca.png"/>
            <p:cNvPicPr>
              <a:picLocks noChangeAspect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35029" y="6621494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65" descr="ch.png"/>
            <p:cNvPicPr>
              <a:picLocks noChangeAspect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55667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66" descr="cz.png"/>
            <p:cNvPicPr>
              <a:picLocks noChangeAspect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1531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67" descr="de.png"/>
            <p:cNvPicPr>
              <a:picLocks noChangeAspect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30472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68" descr="dk.png"/>
            <p:cNvPicPr>
              <a:picLocks noChangeAspect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9766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69" descr="ee.png"/>
            <p:cNvPicPr>
              <a:picLocks noChangeAspect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8298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70" descr="es.png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97147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71" descr="fi.png"/>
            <p:cNvPicPr>
              <a:picLocks noChangeAspect="1"/>
            </p:cNvPicPr>
            <p:nvPr userDrawn="1"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71956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72" descr="fr.png"/>
            <p:cNvPicPr>
              <a:picLocks noChangeAspect="1"/>
            </p:cNvPicPr>
            <p:nvPr userDrawn="1"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49315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73" descr="gr.png"/>
            <p:cNvPicPr>
              <a:picLocks noChangeAspect="1"/>
            </p:cNvPicPr>
            <p:nvPr userDrawn="1"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7833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74" descr="hu.png"/>
            <p:cNvPicPr>
              <a:picLocks noChangeAspect="1"/>
            </p:cNvPicPr>
            <p:nvPr userDrawn="1"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85195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75" descr="ie.png"/>
            <p:cNvPicPr>
              <a:picLocks noChangeAspect="1"/>
            </p:cNvPicPr>
            <p:nvPr userDrawn="1"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62555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76" descr="it.png"/>
            <p:cNvPicPr>
              <a:picLocks noChangeAspect="1"/>
            </p:cNvPicPr>
            <p:nvPr userDrawn="1"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9913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77" descr="lu.png"/>
            <p:cNvPicPr>
              <a:picLocks noChangeAspect="1"/>
            </p:cNvPicPr>
            <p:nvPr userDrawn="1"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18472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78" descr="nl.png"/>
            <p:cNvPicPr>
              <a:picLocks noChangeAspect="1"/>
            </p:cNvPicPr>
            <p:nvPr userDrawn="1"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9629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79" descr="no.png"/>
            <p:cNvPicPr>
              <a:picLocks noChangeAspect="1"/>
            </p:cNvPicPr>
            <p:nvPr userDrawn="1"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83387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80" descr="pl.png"/>
            <p:cNvPicPr>
              <a:picLocks noChangeAspect="1"/>
            </p:cNvPicPr>
            <p:nvPr userDrawn="1"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9447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81" descr="pt.png"/>
            <p:cNvPicPr>
              <a:picLocks noChangeAspect="1"/>
            </p:cNvPicPr>
            <p:nvPr userDrawn="1"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39303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Picture 82" descr="ro.png"/>
            <p:cNvPicPr>
              <a:picLocks noChangeAspect="1"/>
            </p:cNvPicPr>
            <p:nvPr userDrawn="1"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20460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" name="Picture 83" descr="se.png"/>
            <p:cNvPicPr>
              <a:picLocks noChangeAspect="1"/>
            </p:cNvPicPr>
            <p:nvPr userDrawn="1"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75801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" name="Picture 84" descr="uk.png"/>
            <p:cNvPicPr>
              <a:picLocks noChangeAspect="1"/>
            </p:cNvPicPr>
            <p:nvPr userDrawn="1"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30535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" name="Picture 85" descr="si.png"/>
            <p:cNvPicPr>
              <a:picLocks noChangeAspect="1"/>
            </p:cNvPicPr>
            <p:nvPr userDrawn="1"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35327" y="6623401"/>
              <a:ext cx="163385" cy="10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6323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425935" y="2759989"/>
            <a:ext cx="7948800" cy="413190"/>
          </a:xfrm>
          <a:solidFill>
            <a:srgbClr val="0070C0"/>
          </a:solidFill>
        </p:spPr>
        <p:txBody>
          <a:bodyPr>
            <a:spAutoFit/>
          </a:bodyPr>
          <a:lstStyle>
            <a:lvl1pPr marL="0" indent="0">
              <a:buFont typeface="Verdana" pitchFamily="34" charset="0"/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 smtClean="0"/>
              <a:t>Click to edit Master subtitle style</a:t>
            </a:r>
            <a:endParaRPr lang="en-GB" noProof="0" dirty="0" smtClean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/>
          </p:nvPr>
        </p:nvSpPr>
        <p:spPr>
          <a:xfrm>
            <a:off x="306485" y="1585864"/>
            <a:ext cx="7947025" cy="584776"/>
          </a:xfrm>
        </p:spPr>
        <p:txBody>
          <a:bodyPr/>
          <a:lstStyle>
            <a:lvl1pPr>
              <a:defRPr sz="32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/>
            <a:r>
              <a:rPr lang="en-US" noProof="0" dirty="0" smtClean="0"/>
              <a:t>Click to edit Master title style</a:t>
            </a:r>
            <a:endParaRPr lang="en-GB" noProof="0" dirty="0" smtClean="0"/>
          </a:p>
        </p:txBody>
      </p:sp>
    </p:spTree>
    <p:extLst>
      <p:ext uri="{BB962C8B-B14F-4D97-AF65-F5344CB8AC3E}">
        <p14:creationId xmlns:p14="http://schemas.microsoft.com/office/powerpoint/2010/main" val="2236659684"/>
      </p:ext>
    </p:extLst>
  </p:cSld>
  <p:clrMapOvr>
    <a:masterClrMapping/>
  </p:clrMapOvr>
  <p:hf sldNum="0" hd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1" descr="Liftoff_of_Vega_VV06_carrying_LISA_Pathfinder_970PX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45" b="11324"/>
          <a:stretch>
            <a:fillRect/>
          </a:stretch>
        </p:blipFill>
        <p:spPr bwMode="auto">
          <a:xfrm>
            <a:off x="0" y="0"/>
            <a:ext cx="9145588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28613"/>
          <a:stretch>
            <a:fillRect/>
          </a:stretch>
        </p:blipFill>
        <p:spPr bwMode="auto">
          <a:xfrm>
            <a:off x="7788275" y="155575"/>
            <a:ext cx="1209675" cy="46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4" descr="PPT_Header02" hidden="1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903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84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98" b="-5313"/>
          <a:stretch>
            <a:fillRect/>
          </a:stretch>
        </p:blipFill>
        <p:spPr bwMode="auto">
          <a:xfrm>
            <a:off x="7789863" y="4899025"/>
            <a:ext cx="1195387" cy="14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Connector 7"/>
          <p:cNvCxnSpPr/>
          <p:nvPr userDrawn="1"/>
        </p:nvCxnSpPr>
        <p:spPr>
          <a:xfrm>
            <a:off x="166688" y="4789488"/>
            <a:ext cx="8823325" cy="0"/>
          </a:xfrm>
          <a:prstGeom prst="line">
            <a:avLst/>
          </a:prstGeom>
          <a:ln w="6350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61"/>
          <p:cNvGrpSpPr>
            <a:grpSpLocks/>
          </p:cNvGrpSpPr>
          <p:nvPr userDrawn="1"/>
        </p:nvGrpSpPr>
        <p:grpSpPr bwMode="auto">
          <a:xfrm>
            <a:off x="173038" y="4908550"/>
            <a:ext cx="6826250" cy="111125"/>
            <a:chOff x="172269" y="6621494"/>
            <a:chExt cx="6826666" cy="111519"/>
          </a:xfrm>
        </p:grpSpPr>
        <p:pic>
          <p:nvPicPr>
            <p:cNvPr id="10" name="Picture 62" descr="at.png"/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269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63" descr="be.png"/>
            <p:cNvPicPr>
              <a:picLocks noChangeAspect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0797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64" descr="ca.png"/>
            <p:cNvPicPr>
              <a:picLocks noChangeAspect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35029" y="6621494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65" descr="ch.png"/>
            <p:cNvPicPr>
              <a:picLocks noChangeAspect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55667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66" descr="cz.png"/>
            <p:cNvPicPr>
              <a:picLocks noChangeAspect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1531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67" descr="de.png"/>
            <p:cNvPicPr>
              <a:picLocks noChangeAspect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30472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68" descr="dk.png"/>
            <p:cNvPicPr>
              <a:picLocks noChangeAspect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9766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69" descr="ee.png"/>
            <p:cNvPicPr>
              <a:picLocks noChangeAspect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8298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70" descr="es.png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97147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71" descr="fi.png"/>
            <p:cNvPicPr>
              <a:picLocks noChangeAspect="1"/>
            </p:cNvPicPr>
            <p:nvPr userDrawn="1"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71956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72" descr="fr.png"/>
            <p:cNvPicPr>
              <a:picLocks noChangeAspect="1"/>
            </p:cNvPicPr>
            <p:nvPr userDrawn="1"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49315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73" descr="gr.png"/>
            <p:cNvPicPr>
              <a:picLocks noChangeAspect="1"/>
            </p:cNvPicPr>
            <p:nvPr userDrawn="1"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7833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74" descr="hu.png"/>
            <p:cNvPicPr>
              <a:picLocks noChangeAspect="1"/>
            </p:cNvPicPr>
            <p:nvPr userDrawn="1"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85195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75" descr="ie.png"/>
            <p:cNvPicPr>
              <a:picLocks noChangeAspect="1"/>
            </p:cNvPicPr>
            <p:nvPr userDrawn="1"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62555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76" descr="it.png"/>
            <p:cNvPicPr>
              <a:picLocks noChangeAspect="1"/>
            </p:cNvPicPr>
            <p:nvPr userDrawn="1"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9913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77" descr="lu.png"/>
            <p:cNvPicPr>
              <a:picLocks noChangeAspect="1"/>
            </p:cNvPicPr>
            <p:nvPr userDrawn="1"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18472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78" descr="nl.png"/>
            <p:cNvPicPr>
              <a:picLocks noChangeAspect="1"/>
            </p:cNvPicPr>
            <p:nvPr userDrawn="1"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9629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79" descr="no.png"/>
            <p:cNvPicPr>
              <a:picLocks noChangeAspect="1"/>
            </p:cNvPicPr>
            <p:nvPr userDrawn="1"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83387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80" descr="pl.png"/>
            <p:cNvPicPr>
              <a:picLocks noChangeAspect="1"/>
            </p:cNvPicPr>
            <p:nvPr userDrawn="1"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9447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81" descr="pt.png"/>
            <p:cNvPicPr>
              <a:picLocks noChangeAspect="1"/>
            </p:cNvPicPr>
            <p:nvPr userDrawn="1"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39303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Picture 82" descr="ro.png"/>
            <p:cNvPicPr>
              <a:picLocks noChangeAspect="1"/>
            </p:cNvPicPr>
            <p:nvPr userDrawn="1"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20460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" name="Picture 83" descr="se.png"/>
            <p:cNvPicPr>
              <a:picLocks noChangeAspect="1"/>
            </p:cNvPicPr>
            <p:nvPr userDrawn="1"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75801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" name="Picture 84" descr="uk.png"/>
            <p:cNvPicPr>
              <a:picLocks noChangeAspect="1"/>
            </p:cNvPicPr>
            <p:nvPr userDrawn="1"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30535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" name="Picture 85" descr="si.png"/>
            <p:cNvPicPr>
              <a:picLocks noChangeAspect="1"/>
            </p:cNvPicPr>
            <p:nvPr userDrawn="1"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35327" y="6623401"/>
              <a:ext cx="163385" cy="10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6323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425935" y="2759989"/>
            <a:ext cx="7948800" cy="413190"/>
          </a:xfrm>
          <a:solidFill>
            <a:srgbClr val="0070C0"/>
          </a:solidFill>
        </p:spPr>
        <p:txBody>
          <a:bodyPr>
            <a:spAutoFit/>
          </a:bodyPr>
          <a:lstStyle>
            <a:lvl1pPr marL="0" indent="0">
              <a:buFont typeface="Verdana" pitchFamily="34" charset="0"/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 smtClean="0"/>
              <a:t>Click to edit Master subtitle style</a:t>
            </a:r>
            <a:endParaRPr lang="en-GB" noProof="0" dirty="0" smtClean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/>
          </p:nvPr>
        </p:nvSpPr>
        <p:spPr>
          <a:xfrm>
            <a:off x="306485" y="1585864"/>
            <a:ext cx="7947025" cy="584776"/>
          </a:xfrm>
        </p:spPr>
        <p:txBody>
          <a:bodyPr/>
          <a:lstStyle>
            <a:lvl1pPr>
              <a:defRPr sz="32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/>
            <a:r>
              <a:rPr lang="en-US" noProof="0" dirty="0" smtClean="0"/>
              <a:t>Click to edit Master title style</a:t>
            </a:r>
            <a:endParaRPr lang="en-GB" noProof="0" dirty="0" smtClean="0"/>
          </a:p>
        </p:txBody>
      </p:sp>
    </p:spTree>
    <p:extLst>
      <p:ext uri="{BB962C8B-B14F-4D97-AF65-F5344CB8AC3E}">
        <p14:creationId xmlns:p14="http://schemas.microsoft.com/office/powerpoint/2010/main" val="3967798679"/>
      </p:ext>
    </p:extLst>
  </p:cSld>
  <p:clrMapOvr>
    <a:masterClrMapping/>
  </p:clrMapOvr>
  <p:hf sldNum="0" hdr="0" dt="0"/>
</p:sldLayout>
</file>

<file path=ppt/slideMasters/_rels/slideMaster1.xml.rels><?xml version="1.0" encoding="UTF-8" standalone="yes"?>
<Relationships xmlns="http://schemas.openxmlformats.org/package/2006/relationships"><Relationship Id="rId46" Type="http://schemas.openxmlformats.org/officeDocument/2006/relationships/image" Target="../media/image25.png"/><Relationship Id="rId47" Type="http://schemas.openxmlformats.org/officeDocument/2006/relationships/image" Target="../media/image26.png"/><Relationship Id="rId48" Type="http://schemas.openxmlformats.org/officeDocument/2006/relationships/image" Target="../media/image27.png"/><Relationship Id="rId20" Type="http://schemas.openxmlformats.org/officeDocument/2006/relationships/slideLayout" Target="../slideLayouts/slideLayout20.xml"/><Relationship Id="rId21" Type="http://schemas.openxmlformats.org/officeDocument/2006/relationships/theme" Target="../theme/theme1.xml"/><Relationship Id="rId22" Type="http://schemas.openxmlformats.org/officeDocument/2006/relationships/image" Target="../media/image1.jpeg"/><Relationship Id="rId23" Type="http://schemas.openxmlformats.org/officeDocument/2006/relationships/image" Target="../media/image2.png"/><Relationship Id="rId24" Type="http://schemas.openxmlformats.org/officeDocument/2006/relationships/image" Target="../media/image3.png"/><Relationship Id="rId25" Type="http://schemas.openxmlformats.org/officeDocument/2006/relationships/image" Target="../media/image4.png"/><Relationship Id="rId26" Type="http://schemas.openxmlformats.org/officeDocument/2006/relationships/image" Target="../media/image5.png"/><Relationship Id="rId27" Type="http://schemas.openxmlformats.org/officeDocument/2006/relationships/image" Target="../media/image6.png"/><Relationship Id="rId28" Type="http://schemas.openxmlformats.org/officeDocument/2006/relationships/image" Target="../media/image7.png"/><Relationship Id="rId29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30" Type="http://schemas.openxmlformats.org/officeDocument/2006/relationships/image" Target="../media/image9.png"/><Relationship Id="rId31" Type="http://schemas.openxmlformats.org/officeDocument/2006/relationships/image" Target="../media/image10.png"/><Relationship Id="rId32" Type="http://schemas.openxmlformats.org/officeDocument/2006/relationships/image" Target="../media/image11.png"/><Relationship Id="rId9" Type="http://schemas.openxmlformats.org/officeDocument/2006/relationships/slideLayout" Target="../slideLayouts/slideLayout9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33" Type="http://schemas.openxmlformats.org/officeDocument/2006/relationships/image" Target="../media/image12.png"/><Relationship Id="rId34" Type="http://schemas.openxmlformats.org/officeDocument/2006/relationships/image" Target="../media/image13.png"/><Relationship Id="rId35" Type="http://schemas.openxmlformats.org/officeDocument/2006/relationships/image" Target="../media/image14.png"/><Relationship Id="rId36" Type="http://schemas.openxmlformats.org/officeDocument/2006/relationships/image" Target="../media/image15.png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37" Type="http://schemas.openxmlformats.org/officeDocument/2006/relationships/image" Target="../media/image16.png"/><Relationship Id="rId38" Type="http://schemas.openxmlformats.org/officeDocument/2006/relationships/image" Target="../media/image17.png"/><Relationship Id="rId39" Type="http://schemas.openxmlformats.org/officeDocument/2006/relationships/image" Target="../media/image18.png"/><Relationship Id="rId40" Type="http://schemas.openxmlformats.org/officeDocument/2006/relationships/image" Target="../media/image19.png"/><Relationship Id="rId41" Type="http://schemas.openxmlformats.org/officeDocument/2006/relationships/image" Target="../media/image20.png"/><Relationship Id="rId42" Type="http://schemas.openxmlformats.org/officeDocument/2006/relationships/image" Target="../media/image21.png"/><Relationship Id="rId43" Type="http://schemas.openxmlformats.org/officeDocument/2006/relationships/image" Target="../media/image22.png"/><Relationship Id="rId44" Type="http://schemas.openxmlformats.org/officeDocument/2006/relationships/image" Target="../media/image23.png"/><Relationship Id="rId45" Type="http://schemas.openxmlformats.org/officeDocument/2006/relationships/image" Target="../media/image2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41" descr="PPT_Footer.jpg"/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76788"/>
            <a:ext cx="9144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5" descr="PPT_Header02" hidden="1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903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1450" y="728663"/>
            <a:ext cx="8747125" cy="3824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29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42875" y="149225"/>
            <a:ext cx="71755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edit Master title style</a:t>
            </a:r>
            <a:endParaRPr lang="en-GB"/>
          </a:p>
        </p:txBody>
      </p:sp>
      <p:pic>
        <p:nvPicPr>
          <p:cNvPr id="1030" name="Picture 87"/>
          <p:cNvPicPr>
            <a:picLocks noChangeAspect="1"/>
          </p:cNvPicPr>
          <p:nvPr userDrawn="1"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23122"/>
          <a:stretch>
            <a:fillRect/>
          </a:stretch>
        </p:blipFill>
        <p:spPr bwMode="auto">
          <a:xfrm>
            <a:off x="7788275" y="155575"/>
            <a:ext cx="1209675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2" name="Text Box 34"/>
          <p:cNvSpPr txBox="1">
            <a:spLocks noChangeAspect="1" noChangeArrowheads="1"/>
          </p:cNvSpPr>
          <p:nvPr userDrawn="1"/>
        </p:nvSpPr>
        <p:spPr bwMode="auto">
          <a:xfrm>
            <a:off x="4479925" y="4579938"/>
            <a:ext cx="4521200" cy="147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rIns="0"/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9pPr>
          </a:lstStyle>
          <a:p>
            <a:pPr algn="r" eaLnBrk="1" hangingPunct="1">
              <a:spcBef>
                <a:spcPct val="50000"/>
              </a:spcBef>
              <a:defRPr/>
            </a:pPr>
            <a:r>
              <a:rPr sz="800" noProof="1" smtClean="0">
                <a:solidFill>
                  <a:schemeClr val="bg2"/>
                </a:solidFill>
              </a:rPr>
              <a:t>Slide  </a:t>
            </a:r>
            <a:fld id="{55B331AC-70F5-1041-816C-5C78CAEEEFFA}" type="slidenum">
              <a:rPr sz="800" noProof="1" smtClean="0">
                <a:solidFill>
                  <a:schemeClr val="bg2"/>
                </a:solidFill>
              </a:rPr>
              <a:pPr algn="r" eaLnBrk="1" hangingPunct="1">
                <a:spcBef>
                  <a:spcPct val="50000"/>
                </a:spcBef>
                <a:defRPr/>
              </a:pPr>
              <a:t>‹#›</a:t>
            </a:fld>
            <a:endParaRPr sz="800" noProof="1" smtClean="0">
              <a:solidFill>
                <a:schemeClr val="bg2"/>
              </a:solidFill>
            </a:endParaRPr>
          </a:p>
        </p:txBody>
      </p:sp>
      <p:grpSp>
        <p:nvGrpSpPr>
          <p:cNvPr id="2" name="Group 31"/>
          <p:cNvGrpSpPr>
            <a:grpSpLocks/>
          </p:cNvGrpSpPr>
          <p:nvPr userDrawn="1"/>
        </p:nvGrpSpPr>
        <p:grpSpPr bwMode="auto">
          <a:xfrm>
            <a:off x="173038" y="4908550"/>
            <a:ext cx="6826250" cy="111125"/>
            <a:chOff x="172269" y="6621494"/>
            <a:chExt cx="6826666" cy="111519"/>
          </a:xfrm>
        </p:grpSpPr>
        <p:pic>
          <p:nvPicPr>
            <p:cNvPr id="1033" name="Picture 32" descr="at.png"/>
            <p:cNvPicPr>
              <a:picLocks noChangeAspect="1"/>
            </p:cNvPicPr>
            <p:nvPr userDrawn="1"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269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4" name="Picture 33" descr="be.png"/>
            <p:cNvPicPr>
              <a:picLocks noChangeAspect="1"/>
            </p:cNvPicPr>
            <p:nvPr userDrawn="1"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0797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5" name="Picture 34" descr="ca.png"/>
            <p:cNvPicPr>
              <a:picLocks noChangeAspect="1"/>
            </p:cNvPicPr>
            <p:nvPr userDrawn="1"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35029" y="6621494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6" name="Picture 35" descr="ch.png"/>
            <p:cNvPicPr>
              <a:picLocks noChangeAspect="1"/>
            </p:cNvPicPr>
            <p:nvPr userDrawn="1"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55667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7" name="Picture 36" descr="cz.png"/>
            <p:cNvPicPr>
              <a:picLocks noChangeAspect="1"/>
            </p:cNvPicPr>
            <p:nvPr userDrawn="1"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1531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8" name="Picture 37" descr="de.png"/>
            <p:cNvPicPr>
              <a:picLocks noChangeAspect="1"/>
            </p:cNvPicPr>
            <p:nvPr userDrawn="1"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30472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9" name="Picture 38" descr="dk.png"/>
            <p:cNvPicPr>
              <a:picLocks noChangeAspect="1"/>
            </p:cNvPicPr>
            <p:nvPr userDrawn="1"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9766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40" name="Picture 39" descr="ee.png"/>
            <p:cNvPicPr>
              <a:picLocks noChangeAspect="1"/>
            </p:cNvPicPr>
            <p:nvPr userDrawn="1"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8298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41" name="Picture 40" descr="es.png"/>
            <p:cNvPicPr>
              <a:picLocks noChangeAspect="1"/>
            </p:cNvPicPr>
            <p:nvPr userDrawn="1"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97147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42" name="Picture 41" descr="fi.png"/>
            <p:cNvPicPr>
              <a:picLocks noChangeAspect="1"/>
            </p:cNvPicPr>
            <p:nvPr userDrawn="1"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71956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43" name="Picture 42" descr="fr.png"/>
            <p:cNvPicPr>
              <a:picLocks noChangeAspect="1"/>
            </p:cNvPicPr>
            <p:nvPr userDrawn="1"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49315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44" name="Picture 43" descr="gr.png"/>
            <p:cNvPicPr>
              <a:picLocks noChangeAspect="1"/>
            </p:cNvPicPr>
            <p:nvPr userDrawn="1"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7833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45" name="Picture 44" descr="hu.png"/>
            <p:cNvPicPr>
              <a:picLocks noChangeAspect="1"/>
            </p:cNvPicPr>
            <p:nvPr userDrawn="1"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85195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46" name="Picture 45" descr="ie.png"/>
            <p:cNvPicPr>
              <a:picLocks noChangeAspect="1"/>
            </p:cNvPicPr>
            <p:nvPr userDrawn="1"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62555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47" name="Picture 46" descr="it.png"/>
            <p:cNvPicPr>
              <a:picLocks noChangeAspect="1"/>
            </p:cNvPicPr>
            <p:nvPr userDrawn="1"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9913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48" name="Picture 47" descr="lu.png"/>
            <p:cNvPicPr>
              <a:picLocks noChangeAspect="1"/>
            </p:cNvPicPr>
            <p:nvPr userDrawn="1"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18472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49" name="Picture 48" descr="nl.png"/>
            <p:cNvPicPr>
              <a:picLocks noChangeAspect="1"/>
            </p:cNvPicPr>
            <p:nvPr userDrawn="1"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9629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50" name="Picture 49" descr="no.png"/>
            <p:cNvPicPr>
              <a:picLocks noChangeAspect="1"/>
            </p:cNvPicPr>
            <p:nvPr userDrawn="1"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83387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51" name="Picture 50" descr="pl.png"/>
            <p:cNvPicPr>
              <a:picLocks noChangeAspect="1"/>
            </p:cNvPicPr>
            <p:nvPr userDrawn="1"/>
          </p:nvPicPr>
          <p:blipFill>
            <a:blip r:embed="rId4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9447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52" name="Picture 51" descr="pt.png"/>
            <p:cNvPicPr>
              <a:picLocks noChangeAspect="1"/>
            </p:cNvPicPr>
            <p:nvPr userDrawn="1"/>
          </p:nvPicPr>
          <p:blipFill>
            <a:blip r:embed="rId4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39303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53" name="Picture 52" descr="ro.png"/>
            <p:cNvPicPr>
              <a:picLocks noChangeAspect="1"/>
            </p:cNvPicPr>
            <p:nvPr userDrawn="1"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20460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54" name="Picture 53" descr="se.png"/>
            <p:cNvPicPr>
              <a:picLocks noChangeAspect="1"/>
            </p:cNvPicPr>
            <p:nvPr userDrawn="1"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75801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55" name="Picture 54" descr="uk.png"/>
            <p:cNvPicPr>
              <a:picLocks noChangeAspect="1"/>
            </p:cNvPicPr>
            <p:nvPr userDrawn="1"/>
          </p:nvPicPr>
          <p:blipFill>
            <a:blip r:embed="rId4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30535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56" name="Picture 55" descr="si.png"/>
            <p:cNvPicPr>
              <a:picLocks noChangeAspect="1"/>
            </p:cNvPicPr>
            <p:nvPr userDrawn="1"/>
          </p:nvPicPr>
          <p:blipFill>
            <a:blip r:embed="rId4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35327" y="6623401"/>
              <a:ext cx="163385" cy="10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5057" r:id="rId1"/>
    <p:sldLayoutId id="2147485058" r:id="rId2"/>
    <p:sldLayoutId id="2147485059" r:id="rId3"/>
    <p:sldLayoutId id="2147485060" r:id="rId4"/>
    <p:sldLayoutId id="2147485061" r:id="rId5"/>
    <p:sldLayoutId id="2147485062" r:id="rId6"/>
    <p:sldLayoutId id="2147485063" r:id="rId7"/>
    <p:sldLayoutId id="2147485064" r:id="rId8"/>
    <p:sldLayoutId id="2147485065" r:id="rId9"/>
    <p:sldLayoutId id="2147485066" r:id="rId10"/>
    <p:sldLayoutId id="2147485067" r:id="rId11"/>
    <p:sldLayoutId id="2147485049" r:id="rId12"/>
    <p:sldLayoutId id="2147485050" r:id="rId13"/>
    <p:sldLayoutId id="2147485051" r:id="rId14"/>
    <p:sldLayoutId id="2147485052" r:id="rId15"/>
    <p:sldLayoutId id="2147485053" r:id="rId16"/>
    <p:sldLayoutId id="2147485054" r:id="rId17"/>
    <p:sldLayoutId id="2147485055" r:id="rId18"/>
    <p:sldLayoutId id="2147485056" r:id="rId19"/>
    <p:sldLayoutId id="2147485068" r:id="rId20"/>
  </p:sldLayoutIdLst>
  <p:timing>
    <p:tnLst>
      <p:par>
        <p:cTn xmlns:p14="http://schemas.microsoft.com/office/powerpoint/2010/main" id="1" dur="indefinite" restart="never" nodeType="tmRoot"/>
      </p:par>
    </p:tnLst>
  </p:timing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200">
          <a:solidFill>
            <a:srgbClr val="0070C0"/>
          </a:solidFill>
          <a:latin typeface="Verdana"/>
          <a:ea typeface="MS PGothic" pitchFamily="34" charset="-128"/>
          <a:cs typeface="Verdana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200">
          <a:solidFill>
            <a:srgbClr val="0070C0"/>
          </a:solidFill>
          <a:latin typeface="Verdana" pitchFamily="34" charset="0"/>
          <a:ea typeface="MS PGothic" pitchFamily="34" charset="-128"/>
          <a:cs typeface="Verdana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200">
          <a:solidFill>
            <a:srgbClr val="0070C0"/>
          </a:solidFill>
          <a:latin typeface="Verdana" pitchFamily="34" charset="0"/>
          <a:ea typeface="MS PGothic" pitchFamily="34" charset="-128"/>
          <a:cs typeface="Verdana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200">
          <a:solidFill>
            <a:srgbClr val="0070C0"/>
          </a:solidFill>
          <a:latin typeface="Verdana" pitchFamily="34" charset="0"/>
          <a:ea typeface="MS PGothic" pitchFamily="34" charset="-128"/>
          <a:cs typeface="Verdana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200">
          <a:solidFill>
            <a:srgbClr val="0070C0"/>
          </a:solidFill>
          <a:latin typeface="Verdana" pitchFamily="34" charset="0"/>
          <a:ea typeface="MS PGothic" pitchFamily="34" charset="-128"/>
          <a:cs typeface="Verdana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charset="0"/>
        <a:defRPr sz="1600">
          <a:solidFill>
            <a:schemeClr val="bg2"/>
          </a:solidFill>
          <a:latin typeface="Verdana"/>
          <a:ea typeface="MS PGothic" pitchFamily="34" charset="-128"/>
          <a:cs typeface="Verdana"/>
        </a:defRPr>
      </a:lvl1pPr>
      <a:lvl2pPr marL="808038" indent="-350838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 charset="0"/>
        <a:defRPr sz="1600">
          <a:solidFill>
            <a:schemeClr val="bg2"/>
          </a:solidFill>
          <a:latin typeface="Verdana"/>
          <a:ea typeface="MS PGothic" pitchFamily="34" charset="-128"/>
          <a:cs typeface="Verdana"/>
        </a:defRPr>
      </a:lvl2pPr>
      <a:lvl3pPr marL="1406525" indent="-492125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 charset="0"/>
        <a:defRPr sz="1600">
          <a:solidFill>
            <a:schemeClr val="bg2"/>
          </a:solidFill>
          <a:latin typeface="Verdana"/>
          <a:ea typeface="MS PGothic" pitchFamily="34" charset="-128"/>
          <a:cs typeface="Verdana"/>
        </a:defRPr>
      </a:lvl3pPr>
      <a:lvl4pPr marL="2005013" indent="-633413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 charset="0"/>
        <a:defRPr sz="1600">
          <a:solidFill>
            <a:schemeClr val="bg2"/>
          </a:solidFill>
          <a:latin typeface="Verdana"/>
          <a:ea typeface="MS PGothic" pitchFamily="34" charset="-128"/>
          <a:cs typeface="Verdana"/>
        </a:defRPr>
      </a:lvl4pPr>
      <a:lvl5pPr marL="2603500" indent="-77470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 charset="0"/>
        <a:defRPr sz="1600">
          <a:solidFill>
            <a:schemeClr val="bg2"/>
          </a:solidFill>
          <a:latin typeface="Verdana"/>
          <a:ea typeface="MS PGothic" pitchFamily="34" charset="-128"/>
          <a:cs typeface="Verdana"/>
        </a:defRPr>
      </a:lvl5pPr>
      <a:lvl6pPr marL="34798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6pPr>
      <a:lvl7pPr marL="39370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7pPr>
      <a:lvl8pPr marL="43942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8pPr>
      <a:lvl9pPr marL="48514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9.png"/><Relationship Id="rId12" Type="http://schemas.openxmlformats.org/officeDocument/2006/relationships/image" Target="../media/image60.emf"/><Relationship Id="rId13" Type="http://schemas.openxmlformats.org/officeDocument/2006/relationships/image" Target="../media/image55.emf"/><Relationship Id="rId14" Type="http://schemas.openxmlformats.org/officeDocument/2006/relationships/image" Target="../media/image53.emf"/><Relationship Id="rId15" Type="http://schemas.openxmlformats.org/officeDocument/2006/relationships/image" Target="../media/image54.emf"/><Relationship Id="rId16" Type="http://schemas.openxmlformats.org/officeDocument/2006/relationships/image" Target="../media/image56.emf"/><Relationship Id="rId17" Type="http://schemas.openxmlformats.org/officeDocument/2006/relationships/image" Target="../media/image61.png"/><Relationship Id="rId18" Type="http://schemas.openxmlformats.org/officeDocument/2006/relationships/image" Target="../media/image62.emf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7.emf"/><Relationship Id="rId3" Type="http://schemas.openxmlformats.org/officeDocument/2006/relationships/image" Target="../media/image42.png"/><Relationship Id="rId4" Type="http://schemas.openxmlformats.org/officeDocument/2006/relationships/image" Target="../media/image48.emf"/><Relationship Id="rId5" Type="http://schemas.openxmlformats.org/officeDocument/2006/relationships/image" Target="../media/image49.png"/><Relationship Id="rId6" Type="http://schemas.openxmlformats.org/officeDocument/2006/relationships/image" Target="../media/image50.png"/><Relationship Id="rId7" Type="http://schemas.openxmlformats.org/officeDocument/2006/relationships/image" Target="../media/image51.emf"/><Relationship Id="rId8" Type="http://schemas.openxmlformats.org/officeDocument/2006/relationships/image" Target="../media/image52.emf"/><Relationship Id="rId9" Type="http://schemas.openxmlformats.org/officeDocument/2006/relationships/image" Target="../media/image57.emf"/><Relationship Id="rId10" Type="http://schemas.openxmlformats.org/officeDocument/2006/relationships/image" Target="../media/image58.emf"/></Relationships>
</file>

<file path=ppt/slides/_rels/slide1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5.emf"/><Relationship Id="rId12" Type="http://schemas.openxmlformats.org/officeDocument/2006/relationships/image" Target="../media/image56.emf"/><Relationship Id="rId13" Type="http://schemas.openxmlformats.org/officeDocument/2006/relationships/image" Target="../media/image57.emf"/><Relationship Id="rId14" Type="http://schemas.openxmlformats.org/officeDocument/2006/relationships/image" Target="../media/image58.emf"/><Relationship Id="rId15" Type="http://schemas.openxmlformats.org/officeDocument/2006/relationships/image" Target="../media/image59.png"/><Relationship Id="rId16" Type="http://schemas.openxmlformats.org/officeDocument/2006/relationships/image" Target="../media/image60.emf"/><Relationship Id="rId17" Type="http://schemas.openxmlformats.org/officeDocument/2006/relationships/image" Target="../media/image61.png"/><Relationship Id="rId18" Type="http://schemas.openxmlformats.org/officeDocument/2006/relationships/image" Target="../media/image62.emf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7.emf"/><Relationship Id="rId3" Type="http://schemas.openxmlformats.org/officeDocument/2006/relationships/image" Target="../media/image42.png"/><Relationship Id="rId4" Type="http://schemas.openxmlformats.org/officeDocument/2006/relationships/image" Target="../media/image48.emf"/><Relationship Id="rId5" Type="http://schemas.openxmlformats.org/officeDocument/2006/relationships/image" Target="../media/image49.png"/><Relationship Id="rId6" Type="http://schemas.openxmlformats.org/officeDocument/2006/relationships/image" Target="../media/image50.png"/><Relationship Id="rId7" Type="http://schemas.openxmlformats.org/officeDocument/2006/relationships/image" Target="../media/image51.emf"/><Relationship Id="rId8" Type="http://schemas.openxmlformats.org/officeDocument/2006/relationships/image" Target="../media/image52.emf"/><Relationship Id="rId9" Type="http://schemas.openxmlformats.org/officeDocument/2006/relationships/image" Target="../media/image53.emf"/><Relationship Id="rId10" Type="http://schemas.openxmlformats.org/officeDocument/2006/relationships/image" Target="../media/image54.emf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image" Target="../media/image57.emf"/><Relationship Id="rId20" Type="http://schemas.openxmlformats.org/officeDocument/2006/relationships/image" Target="../media/image64.png"/><Relationship Id="rId10" Type="http://schemas.openxmlformats.org/officeDocument/2006/relationships/image" Target="../media/image58.emf"/><Relationship Id="rId11" Type="http://schemas.openxmlformats.org/officeDocument/2006/relationships/image" Target="../media/image61.png"/><Relationship Id="rId12" Type="http://schemas.openxmlformats.org/officeDocument/2006/relationships/image" Target="../media/image62.emf"/><Relationship Id="rId13" Type="http://schemas.openxmlformats.org/officeDocument/2006/relationships/image" Target="../media/image60.emf"/><Relationship Id="rId14" Type="http://schemas.openxmlformats.org/officeDocument/2006/relationships/image" Target="../media/image47.emf"/><Relationship Id="rId15" Type="http://schemas.openxmlformats.org/officeDocument/2006/relationships/image" Target="../media/image48.emf"/><Relationship Id="rId16" Type="http://schemas.openxmlformats.org/officeDocument/2006/relationships/image" Target="../media/image50.png"/><Relationship Id="rId17" Type="http://schemas.openxmlformats.org/officeDocument/2006/relationships/image" Target="../media/image51.emf"/><Relationship Id="rId18" Type="http://schemas.openxmlformats.org/officeDocument/2006/relationships/image" Target="../media/image59.png"/><Relationship Id="rId19" Type="http://schemas.openxmlformats.org/officeDocument/2006/relationships/image" Target="../media/image63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2.png"/><Relationship Id="rId3" Type="http://schemas.openxmlformats.org/officeDocument/2006/relationships/image" Target="../media/image49.png"/><Relationship Id="rId4" Type="http://schemas.openxmlformats.org/officeDocument/2006/relationships/image" Target="../media/image52.emf"/><Relationship Id="rId5" Type="http://schemas.openxmlformats.org/officeDocument/2006/relationships/image" Target="../media/image55.emf"/><Relationship Id="rId6" Type="http://schemas.openxmlformats.org/officeDocument/2006/relationships/image" Target="../media/image53.emf"/><Relationship Id="rId7" Type="http://schemas.openxmlformats.org/officeDocument/2006/relationships/image" Target="../media/image54.emf"/><Relationship Id="rId8" Type="http://schemas.openxmlformats.org/officeDocument/2006/relationships/image" Target="../media/image56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2.png"/><Relationship Id="rId3" Type="http://schemas.openxmlformats.org/officeDocument/2006/relationships/image" Target="../media/image65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66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20" Type="http://schemas.openxmlformats.org/officeDocument/2006/relationships/image" Target="../media/image84.jpeg"/><Relationship Id="rId21" Type="http://schemas.openxmlformats.org/officeDocument/2006/relationships/image" Target="../media/image85.png"/><Relationship Id="rId22" Type="http://schemas.openxmlformats.org/officeDocument/2006/relationships/image" Target="../media/image86.png"/><Relationship Id="rId23" Type="http://schemas.openxmlformats.org/officeDocument/2006/relationships/image" Target="../media/image87.png"/><Relationship Id="rId24" Type="http://schemas.openxmlformats.org/officeDocument/2006/relationships/image" Target="../media/image88.png"/><Relationship Id="rId25" Type="http://schemas.openxmlformats.org/officeDocument/2006/relationships/image" Target="../media/image89.png"/><Relationship Id="rId26" Type="http://schemas.openxmlformats.org/officeDocument/2006/relationships/image" Target="../media/image90.png"/><Relationship Id="rId27" Type="http://schemas.openxmlformats.org/officeDocument/2006/relationships/image" Target="../media/image91.png"/><Relationship Id="rId28" Type="http://schemas.openxmlformats.org/officeDocument/2006/relationships/image" Target="../media/image92.png"/><Relationship Id="rId29" Type="http://schemas.openxmlformats.org/officeDocument/2006/relationships/image" Target="../media/image93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2.png"/><Relationship Id="rId3" Type="http://schemas.openxmlformats.org/officeDocument/2006/relationships/image" Target="../media/image67.png"/><Relationship Id="rId4" Type="http://schemas.openxmlformats.org/officeDocument/2006/relationships/image" Target="../media/image68.png"/><Relationship Id="rId5" Type="http://schemas.openxmlformats.org/officeDocument/2006/relationships/image" Target="../media/image69.png"/><Relationship Id="rId30" Type="http://schemas.openxmlformats.org/officeDocument/2006/relationships/image" Target="../media/image94.png"/><Relationship Id="rId31" Type="http://schemas.openxmlformats.org/officeDocument/2006/relationships/image" Target="../media/image95.png"/><Relationship Id="rId32" Type="http://schemas.openxmlformats.org/officeDocument/2006/relationships/image" Target="../media/image96.png"/><Relationship Id="rId9" Type="http://schemas.openxmlformats.org/officeDocument/2006/relationships/image" Target="../media/image73.png"/><Relationship Id="rId6" Type="http://schemas.openxmlformats.org/officeDocument/2006/relationships/image" Target="../media/image70.png"/><Relationship Id="rId7" Type="http://schemas.openxmlformats.org/officeDocument/2006/relationships/image" Target="../media/image71.png"/><Relationship Id="rId8" Type="http://schemas.openxmlformats.org/officeDocument/2006/relationships/image" Target="../media/image72.png"/><Relationship Id="rId33" Type="http://schemas.openxmlformats.org/officeDocument/2006/relationships/image" Target="../media/image97.png"/><Relationship Id="rId34" Type="http://schemas.openxmlformats.org/officeDocument/2006/relationships/image" Target="../media/image98.png"/><Relationship Id="rId35" Type="http://schemas.openxmlformats.org/officeDocument/2006/relationships/image" Target="../media/image99.png"/><Relationship Id="rId36" Type="http://schemas.openxmlformats.org/officeDocument/2006/relationships/image" Target="../media/image100.png"/><Relationship Id="rId10" Type="http://schemas.openxmlformats.org/officeDocument/2006/relationships/image" Target="../media/image74.png"/><Relationship Id="rId11" Type="http://schemas.openxmlformats.org/officeDocument/2006/relationships/image" Target="../media/image75.png"/><Relationship Id="rId12" Type="http://schemas.openxmlformats.org/officeDocument/2006/relationships/image" Target="../media/image76.png"/><Relationship Id="rId13" Type="http://schemas.openxmlformats.org/officeDocument/2006/relationships/image" Target="../media/image77.png"/><Relationship Id="rId14" Type="http://schemas.openxmlformats.org/officeDocument/2006/relationships/image" Target="../media/image78.png"/><Relationship Id="rId15" Type="http://schemas.openxmlformats.org/officeDocument/2006/relationships/image" Target="../media/image79.png"/><Relationship Id="rId16" Type="http://schemas.openxmlformats.org/officeDocument/2006/relationships/image" Target="../media/image80.png"/><Relationship Id="rId17" Type="http://schemas.openxmlformats.org/officeDocument/2006/relationships/image" Target="../media/image81.png"/><Relationship Id="rId18" Type="http://schemas.openxmlformats.org/officeDocument/2006/relationships/image" Target="../media/image82.png"/><Relationship Id="rId19" Type="http://schemas.openxmlformats.org/officeDocument/2006/relationships/image" Target="../media/image83.jpeg"/><Relationship Id="rId37" Type="http://schemas.openxmlformats.org/officeDocument/2006/relationships/image" Target="../media/image101.png"/><Relationship Id="rId38" Type="http://schemas.openxmlformats.org/officeDocument/2006/relationships/image" Target="../media/image102.png"/><Relationship Id="rId39" Type="http://schemas.openxmlformats.org/officeDocument/2006/relationships/image" Target="../media/image103.png"/><Relationship Id="rId40" Type="http://schemas.openxmlformats.org/officeDocument/2006/relationships/image" Target="../media/image104.png"/><Relationship Id="rId41" Type="http://schemas.openxmlformats.org/officeDocument/2006/relationships/image" Target="../media/image105.png"/><Relationship Id="rId42" Type="http://schemas.openxmlformats.org/officeDocument/2006/relationships/image" Target="../media/image10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mailto:gioacchino.buscemi@esa.int" TargetMode="External"/><Relationship Id="rId4" Type="http://schemas.openxmlformats.org/officeDocument/2006/relationships/image" Target="../media/image43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2.png"/></Relationships>
</file>

<file path=ppt/slides/_rels/slide2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15.png"/><Relationship Id="rId12" Type="http://schemas.openxmlformats.org/officeDocument/2006/relationships/image" Target="../media/image116.png"/><Relationship Id="rId13" Type="http://schemas.openxmlformats.org/officeDocument/2006/relationships/image" Target="../media/image117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2.png"/><Relationship Id="rId3" Type="http://schemas.openxmlformats.org/officeDocument/2006/relationships/image" Target="../media/image107.png"/><Relationship Id="rId4" Type="http://schemas.openxmlformats.org/officeDocument/2006/relationships/image" Target="../media/image108.png"/><Relationship Id="rId5" Type="http://schemas.openxmlformats.org/officeDocument/2006/relationships/image" Target="../media/image109.png"/><Relationship Id="rId6" Type="http://schemas.openxmlformats.org/officeDocument/2006/relationships/image" Target="../media/image110.png"/><Relationship Id="rId7" Type="http://schemas.openxmlformats.org/officeDocument/2006/relationships/image" Target="../media/image111.png"/><Relationship Id="rId8" Type="http://schemas.openxmlformats.org/officeDocument/2006/relationships/image" Target="../media/image112.png"/><Relationship Id="rId9" Type="http://schemas.openxmlformats.org/officeDocument/2006/relationships/image" Target="../media/image113.png"/><Relationship Id="rId10" Type="http://schemas.openxmlformats.org/officeDocument/2006/relationships/image" Target="../media/image11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2.png"/><Relationship Id="rId3" Type="http://schemas.openxmlformats.org/officeDocument/2006/relationships/image" Target="../media/image11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4" Type="http://schemas.openxmlformats.org/officeDocument/2006/relationships/image" Target="../media/image120.png"/><Relationship Id="rId5" Type="http://schemas.openxmlformats.org/officeDocument/2006/relationships/image" Target="../media/image121.png"/><Relationship Id="rId6" Type="http://schemas.openxmlformats.org/officeDocument/2006/relationships/image" Target="../media/image122.png"/><Relationship Id="rId7" Type="http://schemas.openxmlformats.org/officeDocument/2006/relationships/image" Target="../media/image123.jpeg"/><Relationship Id="rId8" Type="http://schemas.openxmlformats.org/officeDocument/2006/relationships/image" Target="../media/image124.jpeg"/><Relationship Id="rId9" Type="http://schemas.openxmlformats.org/officeDocument/2006/relationships/image" Target="../media/image125.png"/><Relationship Id="rId10" Type="http://schemas.openxmlformats.org/officeDocument/2006/relationships/image" Target="../media/image126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2.png"/><Relationship Id="rId3" Type="http://schemas.openxmlformats.org/officeDocument/2006/relationships/image" Target="../media/image12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4" Type="http://schemas.openxmlformats.org/officeDocument/2006/relationships/image" Target="../media/image129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2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13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2.png"/><Relationship Id="rId3" Type="http://schemas.openxmlformats.org/officeDocument/2006/relationships/image" Target="../media/image44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2.png"/><Relationship Id="rId3" Type="http://schemas.openxmlformats.org/officeDocument/2006/relationships/image" Target="../media/image45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2.png"/><Relationship Id="rId3" Type="http://schemas.openxmlformats.org/officeDocument/2006/relationships/image" Target="../media/image4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4" Type="http://schemas.openxmlformats.org/officeDocument/2006/relationships/hyperlink" Target="https://earth.esa.int/" TargetMode="External"/><Relationship Id="rId5" Type="http://schemas.openxmlformats.org/officeDocument/2006/relationships/hyperlink" Target="http://www.copernicus.eu/" TargetMode="External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2.png"/><Relationship Id="rId3" Type="http://schemas.openxmlformats.org/officeDocument/2006/relationships/chart" Target="../charts/chart2.xml"/></Relationships>
</file>

<file path=ppt/slides/_rels/slide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5.emf"/><Relationship Id="rId12" Type="http://schemas.openxmlformats.org/officeDocument/2006/relationships/image" Target="../media/image56.emf"/><Relationship Id="rId13" Type="http://schemas.openxmlformats.org/officeDocument/2006/relationships/image" Target="../media/image57.emf"/><Relationship Id="rId14" Type="http://schemas.openxmlformats.org/officeDocument/2006/relationships/image" Target="../media/image58.emf"/><Relationship Id="rId15" Type="http://schemas.openxmlformats.org/officeDocument/2006/relationships/image" Target="../media/image59.png"/><Relationship Id="rId16" Type="http://schemas.openxmlformats.org/officeDocument/2006/relationships/image" Target="../media/image60.emf"/><Relationship Id="rId17" Type="http://schemas.openxmlformats.org/officeDocument/2006/relationships/image" Target="../media/image61.png"/><Relationship Id="rId18" Type="http://schemas.openxmlformats.org/officeDocument/2006/relationships/image" Target="../media/image62.emf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7.emf"/><Relationship Id="rId3" Type="http://schemas.openxmlformats.org/officeDocument/2006/relationships/image" Target="../media/image42.png"/><Relationship Id="rId4" Type="http://schemas.openxmlformats.org/officeDocument/2006/relationships/image" Target="../media/image48.emf"/><Relationship Id="rId5" Type="http://schemas.openxmlformats.org/officeDocument/2006/relationships/image" Target="../media/image49.png"/><Relationship Id="rId6" Type="http://schemas.openxmlformats.org/officeDocument/2006/relationships/image" Target="../media/image50.png"/><Relationship Id="rId7" Type="http://schemas.openxmlformats.org/officeDocument/2006/relationships/image" Target="../media/image51.emf"/><Relationship Id="rId8" Type="http://schemas.openxmlformats.org/officeDocument/2006/relationships/image" Target="../media/image52.emf"/><Relationship Id="rId9" Type="http://schemas.openxmlformats.org/officeDocument/2006/relationships/image" Target="../media/image53.emf"/><Relationship Id="rId10" Type="http://schemas.openxmlformats.org/officeDocument/2006/relationships/image" Target="../media/image5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19"/>
          <p:cNvSpPr txBox="1">
            <a:spLocks noChangeArrowheads="1"/>
          </p:cNvSpPr>
          <p:nvPr/>
        </p:nvSpPr>
        <p:spPr bwMode="auto">
          <a:xfrm>
            <a:off x="790575" y="1439863"/>
            <a:ext cx="7700963" cy="52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9pPr>
          </a:lstStyle>
          <a:p>
            <a:pPr>
              <a:defRPr/>
            </a:pPr>
            <a:r>
              <a:rPr lang="en-GB" dirty="0">
                <a:solidFill>
                  <a:schemeClr val="bg1">
                    <a:lumMod val="95000"/>
                  </a:schemeClr>
                </a:solidFill>
                <a:latin typeface="Verdana"/>
                <a:cs typeface="Verdana"/>
              </a:rPr>
              <a:t>The Copernicus Collaborative Ground Segment</a:t>
            </a:r>
          </a:p>
        </p:txBody>
      </p:sp>
      <p:sp>
        <p:nvSpPr>
          <p:cNvPr id="2" name="TextBox 7"/>
          <p:cNvSpPr txBox="1">
            <a:spLocks noChangeArrowheads="1"/>
          </p:cNvSpPr>
          <p:nvPr/>
        </p:nvSpPr>
        <p:spPr bwMode="auto">
          <a:xfrm>
            <a:off x="180975" y="4043363"/>
            <a:ext cx="3063875" cy="647700"/>
          </a:xfrm>
          <a:prstGeom prst="rect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9pPr>
          </a:lstStyle>
          <a:p>
            <a:r>
              <a:rPr lang="en-GB" sz="1800">
                <a:solidFill>
                  <a:schemeClr val="bg1"/>
                </a:solidFill>
                <a:cs typeface="Verdana" charset="0"/>
              </a:rPr>
              <a:t>Gioacchino Buscemi</a:t>
            </a:r>
          </a:p>
          <a:p>
            <a:r>
              <a:rPr lang="en-GB" sz="1800" i="1">
                <a:solidFill>
                  <a:schemeClr val="bg1"/>
                </a:solidFill>
                <a:cs typeface="Verdana" charset="0"/>
              </a:rPr>
              <a:t>European Space Agency </a:t>
            </a:r>
          </a:p>
        </p:txBody>
      </p:sp>
      <p:sp>
        <p:nvSpPr>
          <p:cNvPr id="14340" name="Text Box 25"/>
          <p:cNvSpPr txBox="1">
            <a:spLocks noChangeArrowheads="1"/>
          </p:cNvSpPr>
          <p:nvPr/>
        </p:nvSpPr>
        <p:spPr bwMode="auto">
          <a:xfrm>
            <a:off x="3302000" y="4048125"/>
            <a:ext cx="5842000" cy="646113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bg2"/>
                </a:solidFill>
                <a:latin typeface="Verdana" charset="0"/>
                <a:ea typeface="MS PGothic" charset="0"/>
                <a:cs typeface="Verdana" charset="0"/>
              </a:defRPr>
            </a:lvl1pPr>
            <a:lvl2pPr marL="742950" indent="-285750">
              <a:defRPr sz="1600">
                <a:solidFill>
                  <a:schemeClr val="bg2"/>
                </a:solidFill>
                <a:latin typeface="Verdana" charset="0"/>
                <a:ea typeface="MS PGothic" charset="0"/>
                <a:cs typeface="Verdana" charset="0"/>
              </a:defRPr>
            </a:lvl2pPr>
            <a:lvl3pPr marL="1143000" indent="-228600">
              <a:defRPr sz="1600">
                <a:solidFill>
                  <a:schemeClr val="bg2"/>
                </a:solidFill>
                <a:latin typeface="Verdana" charset="0"/>
                <a:ea typeface="MS PGothic" charset="0"/>
                <a:cs typeface="Verdana" charset="0"/>
              </a:defRPr>
            </a:lvl3pPr>
            <a:lvl4pPr marL="1600200" indent="-228600">
              <a:defRPr sz="1600">
                <a:solidFill>
                  <a:schemeClr val="bg2"/>
                </a:solidFill>
                <a:latin typeface="Verdana" charset="0"/>
                <a:ea typeface="MS PGothic" charset="0"/>
                <a:cs typeface="Verdana" charset="0"/>
              </a:defRPr>
            </a:lvl4pPr>
            <a:lvl5pPr marL="2057400" indent="-228600">
              <a:defRPr sz="1600">
                <a:solidFill>
                  <a:schemeClr val="bg2"/>
                </a:solidFill>
                <a:latin typeface="Verdana" charset="0"/>
                <a:ea typeface="MS PGothic" charset="0"/>
                <a:cs typeface="Verdana" charset="0"/>
              </a:defRPr>
            </a:lvl5pPr>
            <a:lvl6pPr marL="2514600" indent="-228600" eaLnBrk="0" hangingPunct="0">
              <a:buFont typeface="+mj-lt" charset="0"/>
              <a:defRPr sz="1600">
                <a:solidFill>
                  <a:schemeClr val="bg2"/>
                </a:solidFill>
                <a:latin typeface="Verdana" charset="0"/>
                <a:ea typeface="MS PGothic" charset="0"/>
                <a:cs typeface="Verdana" charset="0"/>
              </a:defRPr>
            </a:lvl6pPr>
            <a:lvl7pPr marL="2971800" indent="-228600" eaLnBrk="0" hangingPunct="0">
              <a:buFont typeface="+mj-lt" charset="0"/>
              <a:defRPr sz="1600">
                <a:solidFill>
                  <a:schemeClr val="bg2"/>
                </a:solidFill>
                <a:latin typeface="Verdana" charset="0"/>
                <a:ea typeface="MS PGothic" charset="0"/>
                <a:cs typeface="Verdana" charset="0"/>
              </a:defRPr>
            </a:lvl7pPr>
            <a:lvl8pPr marL="3429000" indent="-228600" eaLnBrk="0" hangingPunct="0">
              <a:buFont typeface="+mj-lt" charset="0"/>
              <a:defRPr sz="1600">
                <a:solidFill>
                  <a:schemeClr val="bg2"/>
                </a:solidFill>
                <a:latin typeface="Verdana" charset="0"/>
                <a:ea typeface="MS PGothic" charset="0"/>
                <a:cs typeface="Verdana" charset="0"/>
              </a:defRPr>
            </a:lvl8pPr>
            <a:lvl9pPr marL="3886200" indent="-228600" eaLnBrk="0" hangingPunct="0">
              <a:buFont typeface="+mj-lt" charset="0"/>
              <a:defRPr sz="1600">
                <a:solidFill>
                  <a:schemeClr val="bg2"/>
                </a:solidFill>
                <a:latin typeface="Verdana" charset="0"/>
                <a:ea typeface="MS PGothic" charset="0"/>
                <a:cs typeface="Verdana" charset="0"/>
              </a:defRPr>
            </a:lvl9pPr>
          </a:lstStyle>
          <a:p>
            <a:pPr eaLnBrk="0" hangingPunct="0">
              <a:defRPr/>
            </a:pPr>
            <a:r>
              <a:rPr lang="en-GB" sz="1800" dirty="0">
                <a:solidFill>
                  <a:schemeClr val="bg1"/>
                </a:solidFill>
              </a:rPr>
              <a:t>EGI Conference 2017 and INDIGO Summit </a:t>
            </a:r>
            <a:r>
              <a:rPr lang="en-GB" sz="1800" dirty="0" smtClean="0">
                <a:solidFill>
                  <a:schemeClr val="bg1"/>
                </a:solidFill>
              </a:rPr>
              <a:t>2017</a:t>
            </a:r>
          </a:p>
          <a:p>
            <a:pPr eaLnBrk="0" hangingPunct="0">
              <a:defRPr/>
            </a:pPr>
            <a:r>
              <a:rPr lang="en-GB" sz="1800" i="1" dirty="0" smtClean="0">
                <a:solidFill>
                  <a:schemeClr val="bg1"/>
                </a:solidFill>
              </a:rPr>
              <a:t>Catania 09-12 May 2017</a:t>
            </a:r>
            <a:endParaRPr lang="en-GB" sz="1800" i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7" name="Straight Connector 246"/>
          <p:cNvCxnSpPr>
            <a:cxnSpLocks noChangeShapeType="1"/>
          </p:cNvCxnSpPr>
          <p:nvPr/>
        </p:nvCxnSpPr>
        <p:spPr bwMode="auto">
          <a:xfrm flipV="1">
            <a:off x="1839913" y="3962400"/>
            <a:ext cx="758825" cy="11113"/>
          </a:xfrm>
          <a:prstGeom prst="line">
            <a:avLst/>
          </a:prstGeom>
          <a:noFill/>
          <a:ln w="25400">
            <a:solidFill>
              <a:srgbClr val="3A3B3E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34" name="Straight Connector 233"/>
          <p:cNvCxnSpPr>
            <a:cxnSpLocks noChangeShapeType="1"/>
          </p:cNvCxnSpPr>
          <p:nvPr/>
        </p:nvCxnSpPr>
        <p:spPr bwMode="auto">
          <a:xfrm flipH="1" flipV="1">
            <a:off x="6775450" y="3157538"/>
            <a:ext cx="1588" cy="395287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35" name="Straight Connector 234"/>
          <p:cNvCxnSpPr>
            <a:cxnSpLocks noChangeShapeType="1"/>
          </p:cNvCxnSpPr>
          <p:nvPr/>
        </p:nvCxnSpPr>
        <p:spPr bwMode="auto">
          <a:xfrm flipV="1">
            <a:off x="6656388" y="3157538"/>
            <a:ext cx="3175" cy="433387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4" name="Straight Connector 153"/>
          <p:cNvCxnSpPr>
            <a:cxnSpLocks noChangeShapeType="1"/>
            <a:stCxn id="23572" idx="3"/>
          </p:cNvCxnSpPr>
          <p:nvPr/>
        </p:nvCxnSpPr>
        <p:spPr bwMode="auto">
          <a:xfrm>
            <a:off x="5384800" y="2547938"/>
            <a:ext cx="965200" cy="109537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20" name="Straight Connector 419"/>
          <p:cNvCxnSpPr>
            <a:cxnSpLocks noChangeShapeType="1"/>
          </p:cNvCxnSpPr>
          <p:nvPr/>
        </p:nvCxnSpPr>
        <p:spPr bwMode="auto">
          <a:xfrm>
            <a:off x="5537200" y="2638425"/>
            <a:ext cx="965200" cy="111125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19" name="Straight Connector 418"/>
          <p:cNvCxnSpPr>
            <a:cxnSpLocks noChangeShapeType="1"/>
          </p:cNvCxnSpPr>
          <p:nvPr/>
        </p:nvCxnSpPr>
        <p:spPr bwMode="auto">
          <a:xfrm flipV="1">
            <a:off x="3889375" y="2638425"/>
            <a:ext cx="847725" cy="174625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07" name="Rectangle 406"/>
          <p:cNvSpPr>
            <a:spLocks noChangeArrowheads="1"/>
          </p:cNvSpPr>
          <p:nvPr/>
        </p:nvSpPr>
        <p:spPr bwMode="auto">
          <a:xfrm>
            <a:off x="5883275" y="2198688"/>
            <a:ext cx="2020888" cy="958850"/>
          </a:xfrm>
          <a:prstGeom prst="rect">
            <a:avLst/>
          </a:prstGeom>
          <a:solidFill>
            <a:srgbClr val="5997D6"/>
          </a:solidFill>
          <a:ln w="9525">
            <a:solidFill>
              <a:srgbClr val="50CAFF"/>
            </a:solidFill>
            <a:miter lim="800000"/>
            <a:headEnd/>
            <a:tailEnd/>
          </a:ln>
          <a:effectLst>
            <a:outerShdw blurRad="63500" dist="107763" dir="2700000" algn="ctr" rotWithShape="0">
              <a:srgbClr val="000000">
                <a:alpha val="74997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GB">
              <a:latin typeface="Verdana" pitchFamily="34" charset="0"/>
              <a:ea typeface="MS PGothic" pitchFamily="34" charset="-128"/>
              <a:cs typeface="+mn-cs"/>
            </a:endParaRPr>
          </a:p>
        </p:txBody>
      </p:sp>
      <p:cxnSp>
        <p:nvCxnSpPr>
          <p:cNvPr id="155" name="Straight Connector 154"/>
          <p:cNvCxnSpPr>
            <a:cxnSpLocks noChangeShapeType="1"/>
          </p:cNvCxnSpPr>
          <p:nvPr/>
        </p:nvCxnSpPr>
        <p:spPr bwMode="auto">
          <a:xfrm flipV="1">
            <a:off x="3244850" y="3179763"/>
            <a:ext cx="0" cy="411162"/>
          </a:xfrm>
          <a:prstGeom prst="line">
            <a:avLst/>
          </a:prstGeom>
          <a:noFill/>
          <a:ln w="25400">
            <a:solidFill>
              <a:srgbClr val="3A3B3E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6" name="Straight Connector 155"/>
          <p:cNvCxnSpPr>
            <a:cxnSpLocks noChangeShapeType="1"/>
          </p:cNvCxnSpPr>
          <p:nvPr/>
        </p:nvCxnSpPr>
        <p:spPr bwMode="auto">
          <a:xfrm flipH="1" flipV="1">
            <a:off x="3086100" y="3179763"/>
            <a:ext cx="23813" cy="460375"/>
          </a:xfrm>
          <a:prstGeom prst="line">
            <a:avLst/>
          </a:prstGeom>
          <a:noFill/>
          <a:ln w="25400">
            <a:solidFill>
              <a:srgbClr val="3A3B3E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70" name="Straight Connector 169"/>
          <p:cNvCxnSpPr>
            <a:cxnSpLocks noChangeShapeType="1"/>
          </p:cNvCxnSpPr>
          <p:nvPr/>
        </p:nvCxnSpPr>
        <p:spPr bwMode="auto">
          <a:xfrm flipV="1">
            <a:off x="4714875" y="3457575"/>
            <a:ext cx="65088" cy="327025"/>
          </a:xfrm>
          <a:prstGeom prst="line">
            <a:avLst/>
          </a:prstGeom>
          <a:noFill/>
          <a:ln w="25400">
            <a:solidFill>
              <a:srgbClr val="3A3B3E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74" name="Straight Connector 173"/>
          <p:cNvCxnSpPr>
            <a:cxnSpLocks noChangeShapeType="1"/>
          </p:cNvCxnSpPr>
          <p:nvPr/>
        </p:nvCxnSpPr>
        <p:spPr bwMode="auto">
          <a:xfrm flipV="1">
            <a:off x="4584700" y="3467100"/>
            <a:ext cx="571500" cy="457200"/>
          </a:xfrm>
          <a:prstGeom prst="line">
            <a:avLst/>
          </a:prstGeom>
          <a:noFill/>
          <a:ln w="25400">
            <a:solidFill>
              <a:srgbClr val="3A3B3E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75" name="Straight Connector 174"/>
          <p:cNvCxnSpPr>
            <a:cxnSpLocks noChangeShapeType="1"/>
          </p:cNvCxnSpPr>
          <p:nvPr/>
        </p:nvCxnSpPr>
        <p:spPr bwMode="auto">
          <a:xfrm flipV="1">
            <a:off x="4303713" y="3460750"/>
            <a:ext cx="1633537" cy="488950"/>
          </a:xfrm>
          <a:prstGeom prst="line">
            <a:avLst/>
          </a:prstGeom>
          <a:noFill/>
          <a:ln w="25400">
            <a:solidFill>
              <a:srgbClr val="3A3B3E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1" name="Straight Connector 180"/>
          <p:cNvCxnSpPr>
            <a:cxnSpLocks noChangeShapeType="1"/>
          </p:cNvCxnSpPr>
          <p:nvPr/>
        </p:nvCxnSpPr>
        <p:spPr bwMode="auto">
          <a:xfrm>
            <a:off x="3938588" y="4176713"/>
            <a:ext cx="708025" cy="374650"/>
          </a:xfrm>
          <a:prstGeom prst="line">
            <a:avLst/>
          </a:prstGeom>
          <a:noFill/>
          <a:ln w="25400">
            <a:solidFill>
              <a:srgbClr val="3A3B3E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01" name="Cloud"/>
          <p:cNvSpPr>
            <a:spLocks noChangeAspect="1" noEditPoints="1" noChangeArrowheads="1"/>
          </p:cNvSpPr>
          <p:nvPr/>
        </p:nvSpPr>
        <p:spPr bwMode="auto">
          <a:xfrm rot="5400000">
            <a:off x="3417094" y="2670969"/>
            <a:ext cx="884237" cy="2593975"/>
          </a:xfrm>
          <a:custGeom>
            <a:avLst/>
            <a:gdLst>
              <a:gd name="T0" fmla="*/ 137425 w 21600"/>
              <a:gd name="T1" fmla="*/ 959506909 h 21600"/>
              <a:gd name="T2" fmla="*/ 23736442 w 21600"/>
              <a:gd name="T3" fmla="*/ 1915538252 h 21600"/>
              <a:gd name="T4" fmla="*/ 47404191 w 21600"/>
              <a:gd name="T5" fmla="*/ 959506909 h 21600"/>
              <a:gd name="T6" fmla="*/ 23736442 w 21600"/>
              <a:gd name="T7" fmla="*/ 109116519 h 21600"/>
              <a:gd name="T8" fmla="*/ 0 60000 65536"/>
              <a:gd name="T9" fmla="*/ 0 60000 65536"/>
              <a:gd name="T10" fmla="*/ 0 60000 65536"/>
              <a:gd name="T11" fmla="*/ 0 60000 65536"/>
              <a:gd name="T12" fmla="*/ 2965 w 21600"/>
              <a:gd name="T13" fmla="*/ 3259 h 21600"/>
              <a:gd name="T14" fmla="*/ 17074 w 21600"/>
              <a:gd name="T15" fmla="*/ 1734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-1" y="8613"/>
                  <a:pt x="-1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4" y="13940"/>
                  <a:pt x="474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299"/>
                  <a:pt x="6247" y="20299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6"/>
                  <a:pt x="11036" y="21596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6"/>
                  <a:pt x="15802" y="18946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-1"/>
                  <a:pt x="16758" y="-1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-1"/>
                  <a:pt x="13174" y="-1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49"/>
                  <a:pt x="9358" y="649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1"/>
                  <a:pt x="5288" y="1971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lnTo>
                  <a:pt x="1949" y="7180"/>
                </a:ln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09"/>
                  <a:pt x="2172" y="13109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8BDBFF"/>
          </a:solidFill>
          <a:ln w="9525">
            <a:solidFill>
              <a:srgbClr val="50CAFF"/>
            </a:solidFill>
            <a:miter lim="800000"/>
            <a:headEnd/>
            <a:tailEnd/>
          </a:ln>
          <a:effectLst>
            <a:outerShdw blurRad="63500" dist="107763" dir="2700000" algn="ctr" rotWithShape="0">
              <a:srgbClr val="000000">
                <a:alpha val="74997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/>
          </a:p>
        </p:txBody>
      </p:sp>
      <p:cxnSp>
        <p:nvCxnSpPr>
          <p:cNvPr id="176" name="Straight Connector 175"/>
          <p:cNvCxnSpPr>
            <a:cxnSpLocks noChangeShapeType="1"/>
            <a:endCxn id="23572" idx="1"/>
          </p:cNvCxnSpPr>
          <p:nvPr/>
        </p:nvCxnSpPr>
        <p:spPr bwMode="auto">
          <a:xfrm flipV="1">
            <a:off x="3736975" y="2547938"/>
            <a:ext cx="847725" cy="174625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23569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6563" y="2116138"/>
            <a:ext cx="1403350" cy="819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pic>
      <p:pic>
        <p:nvPicPr>
          <p:cNvPr id="2" name="Picture 1" descr="earth-observatio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50" y="204788"/>
            <a:ext cx="341313" cy="34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70" name="Title 1"/>
          <p:cNvSpPr txBox="1">
            <a:spLocks/>
          </p:cNvSpPr>
          <p:nvPr/>
        </p:nvSpPr>
        <p:spPr bwMode="auto">
          <a:xfrm>
            <a:off x="609600" y="28575"/>
            <a:ext cx="7175500" cy="69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2300">
                <a:solidFill>
                  <a:srgbClr val="0070C0"/>
                </a:solidFill>
                <a:cs typeface="Verdana" charset="0"/>
              </a:rPr>
              <a:t>ESA EO Core Ground Segments</a:t>
            </a:r>
            <a:br>
              <a:rPr lang="en-US" sz="2300">
                <a:solidFill>
                  <a:srgbClr val="0070C0"/>
                </a:solidFill>
                <a:cs typeface="Verdana" charset="0"/>
              </a:rPr>
            </a:br>
            <a:r>
              <a:rPr lang="en-US" sz="1600">
                <a:solidFill>
                  <a:srgbClr val="0070C0"/>
                </a:solidFill>
                <a:cs typeface="Verdana" charset="0"/>
              </a:rPr>
              <a:t>Processing</a:t>
            </a:r>
          </a:p>
        </p:txBody>
      </p:sp>
      <p:sp>
        <p:nvSpPr>
          <p:cNvPr id="23571" name="AutoShape 7" descr="Risultati immagini per cd rom icon"/>
          <p:cNvSpPr>
            <a:spLocks noChangeAspect="1" noChangeArrowheads="1"/>
          </p:cNvSpPr>
          <p:nvPr/>
        </p:nvSpPr>
        <p:spPr bwMode="auto">
          <a:xfrm>
            <a:off x="200025" y="-525463"/>
            <a:ext cx="1095375" cy="1095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cs typeface="Verdana" charset="0"/>
            </a:endParaRPr>
          </a:p>
        </p:txBody>
      </p:sp>
      <p:sp>
        <p:nvSpPr>
          <p:cNvPr id="23572" name="Rectangle 146"/>
          <p:cNvSpPr>
            <a:spLocks noChangeArrowheads="1"/>
          </p:cNvSpPr>
          <p:nvPr/>
        </p:nvSpPr>
        <p:spPr bwMode="auto">
          <a:xfrm>
            <a:off x="4584700" y="2424113"/>
            <a:ext cx="8001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000" b="1">
                <a:cs typeface="Verdana" charset="0"/>
              </a:rPr>
              <a:t>Internet</a:t>
            </a:r>
          </a:p>
        </p:txBody>
      </p:sp>
      <p:cxnSp>
        <p:nvCxnSpPr>
          <p:cNvPr id="162" name="Straight Connector 161"/>
          <p:cNvCxnSpPr>
            <a:cxnSpLocks noChangeShapeType="1"/>
            <a:endCxn id="23678" idx="0"/>
          </p:cNvCxnSpPr>
          <p:nvPr/>
        </p:nvCxnSpPr>
        <p:spPr bwMode="auto">
          <a:xfrm flipH="1" flipV="1">
            <a:off x="4494213" y="3422650"/>
            <a:ext cx="1233487" cy="415925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3574" name="Rectangle 164"/>
          <p:cNvSpPr>
            <a:spLocks noChangeArrowheads="1"/>
          </p:cNvSpPr>
          <p:nvPr/>
        </p:nvSpPr>
        <p:spPr bwMode="auto">
          <a:xfrm>
            <a:off x="5311775" y="2906713"/>
            <a:ext cx="438150" cy="2159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800">
                <a:cs typeface="Verdana" charset="0"/>
              </a:rPr>
              <a:t>INTA</a:t>
            </a:r>
          </a:p>
        </p:txBody>
      </p:sp>
      <p:cxnSp>
        <p:nvCxnSpPr>
          <p:cNvPr id="166" name="Straight Connector 165"/>
          <p:cNvCxnSpPr>
            <a:cxnSpLocks noChangeShapeType="1"/>
          </p:cNvCxnSpPr>
          <p:nvPr/>
        </p:nvCxnSpPr>
        <p:spPr bwMode="auto">
          <a:xfrm flipH="1" flipV="1">
            <a:off x="5530850" y="3462338"/>
            <a:ext cx="677863" cy="417512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3576" name="Rectangle 168"/>
          <p:cNvSpPr>
            <a:spLocks noChangeArrowheads="1"/>
          </p:cNvSpPr>
          <p:nvPr/>
        </p:nvSpPr>
        <p:spPr bwMode="auto">
          <a:xfrm>
            <a:off x="4413250" y="2901950"/>
            <a:ext cx="458788" cy="21431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800">
                <a:cs typeface="Verdana" charset="0"/>
              </a:rPr>
              <a:t>KSAT</a:t>
            </a:r>
          </a:p>
        </p:txBody>
      </p:sp>
      <p:sp>
        <p:nvSpPr>
          <p:cNvPr id="23577" name="Rectangle 172"/>
          <p:cNvSpPr>
            <a:spLocks noChangeArrowheads="1"/>
          </p:cNvSpPr>
          <p:nvPr/>
        </p:nvSpPr>
        <p:spPr bwMode="auto">
          <a:xfrm>
            <a:off x="4768850" y="2895600"/>
            <a:ext cx="623888" cy="2159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800">
                <a:cs typeface="Verdana" charset="0"/>
              </a:rPr>
              <a:t>e-GEOS </a:t>
            </a:r>
          </a:p>
        </p:txBody>
      </p:sp>
      <p:cxnSp>
        <p:nvCxnSpPr>
          <p:cNvPr id="177" name="Straight Connector 176"/>
          <p:cNvCxnSpPr>
            <a:cxnSpLocks noChangeShapeType="1"/>
          </p:cNvCxnSpPr>
          <p:nvPr/>
        </p:nvCxnSpPr>
        <p:spPr bwMode="auto">
          <a:xfrm flipH="1" flipV="1">
            <a:off x="4779963" y="3457575"/>
            <a:ext cx="1222375" cy="411163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78" name="Straight Connector 177"/>
          <p:cNvCxnSpPr>
            <a:cxnSpLocks noChangeShapeType="1"/>
          </p:cNvCxnSpPr>
          <p:nvPr/>
        </p:nvCxnSpPr>
        <p:spPr bwMode="auto">
          <a:xfrm flipH="1" flipV="1">
            <a:off x="5156200" y="3467100"/>
            <a:ext cx="920750" cy="544513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79" name="Straight Connector 178"/>
          <p:cNvCxnSpPr>
            <a:cxnSpLocks noChangeShapeType="1"/>
          </p:cNvCxnSpPr>
          <p:nvPr/>
        </p:nvCxnSpPr>
        <p:spPr bwMode="auto">
          <a:xfrm flipH="1" flipV="1">
            <a:off x="6048375" y="3470275"/>
            <a:ext cx="79375" cy="34925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0" name="Straight Connector 179"/>
          <p:cNvCxnSpPr>
            <a:cxnSpLocks noChangeShapeType="1"/>
          </p:cNvCxnSpPr>
          <p:nvPr/>
        </p:nvCxnSpPr>
        <p:spPr bwMode="auto">
          <a:xfrm flipH="1">
            <a:off x="5286375" y="4229100"/>
            <a:ext cx="698500" cy="2921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83" name="Cloud 182"/>
          <p:cNvSpPr>
            <a:spLocks/>
          </p:cNvSpPr>
          <p:nvPr/>
        </p:nvSpPr>
        <p:spPr bwMode="auto">
          <a:xfrm>
            <a:off x="4876800" y="3521075"/>
            <a:ext cx="2527300" cy="941388"/>
          </a:xfrm>
          <a:custGeom>
            <a:avLst/>
            <a:gdLst>
              <a:gd name="T0" fmla="*/ 939656517 w 43200"/>
              <a:gd name="T1" fmla="*/ 270878448 h 43200"/>
              <a:gd name="T2" fmla="*/ 432486845 w 43200"/>
              <a:gd name="T3" fmla="*/ 262630996 h 43200"/>
              <a:gd name="T4" fmla="*/ 1387161374 w 43200"/>
              <a:gd name="T5" fmla="*/ 361133608 h 43200"/>
              <a:gd name="T6" fmla="*/ 1165310183 w 43200"/>
              <a:gd name="T7" fmla="*/ 365075932 h 43200"/>
              <a:gd name="T8" fmla="*/ 2147483647 w 43200"/>
              <a:gd name="T9" fmla="*/ 404501567 h 43200"/>
              <a:gd name="T10" fmla="*/ 2147483647 w 43200"/>
              <a:gd name="T11" fmla="*/ 386496127 h 43200"/>
              <a:gd name="T12" fmla="*/ 2147483647 w 43200"/>
              <a:gd name="T13" fmla="*/ 359602153 h 43200"/>
              <a:gd name="T14" fmla="*/ 2147483647 w 43200"/>
              <a:gd name="T15" fmla="*/ 379356047 h 43200"/>
              <a:gd name="T16" fmla="*/ 2147483647 w 43200"/>
              <a:gd name="T17" fmla="*/ 237527294 h 43200"/>
              <a:gd name="T18" fmla="*/ 2147483647 w 43200"/>
              <a:gd name="T19" fmla="*/ 311370161 h 43200"/>
              <a:gd name="T20" fmla="*/ 2147483647 w 43200"/>
              <a:gd name="T21" fmla="*/ 158882585 h 43200"/>
              <a:gd name="T22" fmla="*/ 2147483647 w 43200"/>
              <a:gd name="T23" fmla="*/ 186573840 h 43200"/>
              <a:gd name="T24" fmla="*/ 2147483647 w 43200"/>
              <a:gd name="T25" fmla="*/ 56147998 h 43200"/>
              <a:gd name="T26" fmla="*/ 2147483647 w 43200"/>
              <a:gd name="T27" fmla="*/ 69227669 h 43200"/>
              <a:gd name="T28" fmla="*/ 2147483647 w 43200"/>
              <a:gd name="T29" fmla="*/ 40895333 h 43200"/>
              <a:gd name="T30" fmla="*/ 2147483647 w 43200"/>
              <a:gd name="T31" fmla="*/ 24214308 h 43200"/>
              <a:gd name="T32" fmla="*/ 2147483647 w 43200"/>
              <a:gd name="T33" fmla="*/ 48842195 h 43200"/>
              <a:gd name="T34" fmla="*/ 2147483647 w 43200"/>
              <a:gd name="T35" fmla="*/ 34458549 h 43200"/>
              <a:gd name="T36" fmla="*/ 2147483647 w 43200"/>
              <a:gd name="T37" fmla="*/ 53726669 h 43200"/>
              <a:gd name="T38" fmla="*/ 2147483647 w 43200"/>
              <a:gd name="T39" fmla="*/ 67675817 h 43200"/>
              <a:gd name="T40" fmla="*/ 826329986 w 43200"/>
              <a:gd name="T41" fmla="*/ 163383815 h 43200"/>
              <a:gd name="T42" fmla="*/ 780878953 w 43200"/>
              <a:gd name="T43" fmla="*/ 148700058 h 4320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43200" h="43200">
                <a:moveTo>
                  <a:pt x="3900" y="14370"/>
                </a:moveTo>
                <a:cubicBezTo>
                  <a:pt x="3629" y="11657"/>
                  <a:pt x="4261" y="8921"/>
                  <a:pt x="5623" y="6907"/>
                </a:cubicBezTo>
                <a:cubicBezTo>
                  <a:pt x="7775" y="3726"/>
                  <a:pt x="11264" y="3017"/>
                  <a:pt x="14005" y="5202"/>
                </a:cubicBezTo>
                <a:cubicBezTo>
                  <a:pt x="15678" y="909"/>
                  <a:pt x="19914" y="22"/>
                  <a:pt x="22456" y="3432"/>
                </a:cubicBezTo>
                <a:cubicBezTo>
                  <a:pt x="23097" y="1683"/>
                  <a:pt x="24328" y="474"/>
                  <a:pt x="25749" y="200"/>
                </a:cubicBezTo>
                <a:cubicBezTo>
                  <a:pt x="27313" y="-102"/>
                  <a:pt x="28875" y="770"/>
                  <a:pt x="29833" y="2481"/>
                </a:cubicBezTo>
                <a:cubicBezTo>
                  <a:pt x="31215" y="267"/>
                  <a:pt x="33501" y="-460"/>
                  <a:pt x="35463" y="690"/>
                </a:cubicBezTo>
                <a:cubicBezTo>
                  <a:pt x="36958" y="1566"/>
                  <a:pt x="38030" y="3400"/>
                  <a:pt x="38318" y="5576"/>
                </a:cubicBezTo>
                <a:cubicBezTo>
                  <a:pt x="40046" y="6218"/>
                  <a:pt x="41422" y="7998"/>
                  <a:pt x="41982" y="10318"/>
                </a:cubicBezTo>
                <a:cubicBezTo>
                  <a:pt x="42389" y="12002"/>
                  <a:pt x="42331" y="13831"/>
                  <a:pt x="41818" y="15460"/>
                </a:cubicBezTo>
                <a:cubicBezTo>
                  <a:pt x="43079" y="17694"/>
                  <a:pt x="43520" y="20590"/>
                  <a:pt x="43016" y="23322"/>
                </a:cubicBezTo>
                <a:cubicBezTo>
                  <a:pt x="42346" y="26954"/>
                  <a:pt x="40128" y="29674"/>
                  <a:pt x="37404" y="30204"/>
                </a:cubicBezTo>
                <a:cubicBezTo>
                  <a:pt x="37391" y="32471"/>
                  <a:pt x="36658" y="34621"/>
                  <a:pt x="35395" y="36101"/>
                </a:cubicBezTo>
                <a:cubicBezTo>
                  <a:pt x="33476" y="38350"/>
                  <a:pt x="30704" y="38639"/>
                  <a:pt x="28555" y="36815"/>
                </a:cubicBezTo>
                <a:cubicBezTo>
                  <a:pt x="27860" y="39948"/>
                  <a:pt x="25999" y="42343"/>
                  <a:pt x="23667" y="43106"/>
                </a:cubicBezTo>
                <a:cubicBezTo>
                  <a:pt x="20919" y="44005"/>
                  <a:pt x="18051" y="42473"/>
                  <a:pt x="16480" y="39266"/>
                </a:cubicBezTo>
                <a:cubicBezTo>
                  <a:pt x="12772" y="42310"/>
                  <a:pt x="7956" y="40599"/>
                  <a:pt x="5804" y="35472"/>
                </a:cubicBezTo>
                <a:cubicBezTo>
                  <a:pt x="3690" y="35809"/>
                  <a:pt x="1705" y="34024"/>
                  <a:pt x="1110" y="31250"/>
                </a:cubicBezTo>
                <a:cubicBezTo>
                  <a:pt x="679" y="29243"/>
                  <a:pt x="1060" y="27077"/>
                  <a:pt x="2113" y="25551"/>
                </a:cubicBezTo>
                <a:cubicBezTo>
                  <a:pt x="619" y="24354"/>
                  <a:pt x="-213" y="22057"/>
                  <a:pt x="-5" y="19704"/>
                </a:cubicBezTo>
                <a:cubicBezTo>
                  <a:pt x="239" y="16949"/>
                  <a:pt x="1845" y="14791"/>
                  <a:pt x="3863" y="14507"/>
                </a:cubicBezTo>
                <a:cubicBezTo>
                  <a:pt x="3875" y="14461"/>
                  <a:pt x="3888" y="14416"/>
                  <a:pt x="3900" y="14370"/>
                </a:cubicBezTo>
                <a:close/>
              </a:path>
              <a:path w="43200" h="43200" fill="none">
                <a:moveTo>
                  <a:pt x="4693" y="26177"/>
                </a:moveTo>
                <a:cubicBezTo>
                  <a:pt x="3809" y="26271"/>
                  <a:pt x="2925" y="25993"/>
                  <a:pt x="2160" y="25380"/>
                </a:cubicBezTo>
                <a:moveTo>
                  <a:pt x="6928" y="34899"/>
                </a:moveTo>
                <a:cubicBezTo>
                  <a:pt x="6573" y="35092"/>
                  <a:pt x="6200" y="35220"/>
                  <a:pt x="5820" y="35280"/>
                </a:cubicBezTo>
                <a:moveTo>
                  <a:pt x="16478" y="39090"/>
                </a:moveTo>
                <a:cubicBezTo>
                  <a:pt x="16211" y="38544"/>
                  <a:pt x="15987" y="37961"/>
                  <a:pt x="15810" y="37350"/>
                </a:cubicBezTo>
                <a:moveTo>
                  <a:pt x="28827" y="34751"/>
                </a:moveTo>
                <a:cubicBezTo>
                  <a:pt x="28788" y="35398"/>
                  <a:pt x="28698" y="36038"/>
                  <a:pt x="28560" y="36660"/>
                </a:cubicBezTo>
                <a:moveTo>
                  <a:pt x="34129" y="22954"/>
                </a:moveTo>
                <a:cubicBezTo>
                  <a:pt x="36133" y="24282"/>
                  <a:pt x="37398" y="27058"/>
                  <a:pt x="37380" y="30090"/>
                </a:cubicBezTo>
                <a:moveTo>
                  <a:pt x="41798" y="15354"/>
                </a:moveTo>
                <a:cubicBezTo>
                  <a:pt x="41473" y="16386"/>
                  <a:pt x="40978" y="17302"/>
                  <a:pt x="40350" y="18030"/>
                </a:cubicBezTo>
                <a:moveTo>
                  <a:pt x="38324" y="5426"/>
                </a:moveTo>
                <a:cubicBezTo>
                  <a:pt x="38379" y="5843"/>
                  <a:pt x="38405" y="6266"/>
                  <a:pt x="38400" y="6690"/>
                </a:cubicBezTo>
                <a:moveTo>
                  <a:pt x="29078" y="3952"/>
                </a:moveTo>
                <a:cubicBezTo>
                  <a:pt x="29267" y="3369"/>
                  <a:pt x="29516" y="2826"/>
                  <a:pt x="29820" y="2340"/>
                </a:cubicBezTo>
                <a:moveTo>
                  <a:pt x="22141" y="4720"/>
                </a:moveTo>
                <a:cubicBezTo>
                  <a:pt x="22218" y="4238"/>
                  <a:pt x="22339" y="3771"/>
                  <a:pt x="22500" y="3330"/>
                </a:cubicBezTo>
                <a:moveTo>
                  <a:pt x="14000" y="5192"/>
                </a:moveTo>
                <a:cubicBezTo>
                  <a:pt x="14472" y="5568"/>
                  <a:pt x="14908" y="6021"/>
                  <a:pt x="15300" y="6540"/>
                </a:cubicBezTo>
                <a:moveTo>
                  <a:pt x="4127" y="15789"/>
                </a:moveTo>
                <a:cubicBezTo>
                  <a:pt x="4024" y="15325"/>
                  <a:pt x="3948" y="14851"/>
                  <a:pt x="3900" y="14370"/>
                </a:cubicBezTo>
              </a:path>
            </a:pathLst>
          </a:custGeom>
          <a:solidFill>
            <a:srgbClr val="5997D6"/>
          </a:solidFill>
          <a:ln w="9525">
            <a:solidFill>
              <a:srgbClr val="00549F"/>
            </a:solidFill>
            <a:miter lim="800000"/>
            <a:headEnd/>
            <a:tailEnd/>
          </a:ln>
          <a:effectLst>
            <a:outerShdw blurRad="63500" dist="107763" dir="2700000" algn="ctr" rotWithShape="0">
              <a:srgbClr val="000000">
                <a:alpha val="74997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3583" name="Rectangle 199"/>
          <p:cNvSpPr>
            <a:spLocks noChangeArrowheads="1"/>
          </p:cNvSpPr>
          <p:nvPr/>
        </p:nvSpPr>
        <p:spPr bwMode="auto">
          <a:xfrm>
            <a:off x="2270125" y="4144963"/>
            <a:ext cx="398463" cy="2159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800">
                <a:cs typeface="Verdana" charset="0"/>
              </a:rPr>
              <a:t>SSC</a:t>
            </a:r>
          </a:p>
        </p:txBody>
      </p:sp>
      <p:sp>
        <p:nvSpPr>
          <p:cNvPr id="23584" name="Rectangle 212"/>
          <p:cNvSpPr>
            <a:spLocks noChangeArrowheads="1"/>
          </p:cNvSpPr>
          <p:nvPr/>
        </p:nvSpPr>
        <p:spPr bwMode="auto">
          <a:xfrm>
            <a:off x="7251700" y="3678238"/>
            <a:ext cx="741363" cy="2159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800">
                <a:cs typeface="Verdana" charset="0"/>
              </a:rPr>
              <a:t>EUMETSAT</a:t>
            </a:r>
          </a:p>
        </p:txBody>
      </p:sp>
      <p:sp>
        <p:nvSpPr>
          <p:cNvPr id="23585" name="Rectangle 239"/>
          <p:cNvSpPr>
            <a:spLocks noChangeArrowheads="1"/>
          </p:cNvSpPr>
          <p:nvPr/>
        </p:nvSpPr>
        <p:spPr bwMode="auto">
          <a:xfrm>
            <a:off x="5846763" y="2185988"/>
            <a:ext cx="2103437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1000" b="1">
                <a:solidFill>
                  <a:schemeClr val="bg1"/>
                </a:solidFill>
                <a:cs typeface="Verdana" charset="0"/>
              </a:rPr>
              <a:t>Copernicus </a:t>
            </a:r>
            <a:r>
              <a:rPr lang="en-US" sz="1000">
                <a:solidFill>
                  <a:schemeClr val="bg1"/>
                </a:solidFill>
                <a:cs typeface="Verdana" charset="0"/>
              </a:rPr>
              <a:t>Central Services</a:t>
            </a:r>
          </a:p>
        </p:txBody>
      </p:sp>
      <p:pic>
        <p:nvPicPr>
          <p:cNvPr id="23587" name="Picture 1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1600" y="4048125"/>
            <a:ext cx="280988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pic>
      <p:pic>
        <p:nvPicPr>
          <p:cNvPr id="3" name="Picture 25" descr="C:\Users\ecoffey\AppData\Local\Temp\Rar$DRa0.793\30071_Device_satellite_dish_unreachable_2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4150" y="3929063"/>
            <a:ext cx="220663" cy="220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88" name="Picture 20" descr="C:\Users\ecoffey\AppData\Local\Temp\Rar$DRa0.386\30067_Device_router_unknown_64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1788" y="2457450"/>
            <a:ext cx="238125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89" name="Picture 20" descr="C:\Users\ecoffey\AppData\Local\Temp\Rar$DRa0.386\30067_Device_router_unknown_64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0" y="2576513"/>
            <a:ext cx="236538" cy="236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91" name="Picture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9713" y="2438400"/>
            <a:ext cx="161925" cy="277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pic>
      <p:pic>
        <p:nvPicPr>
          <p:cNvPr id="23592" name="Picture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6063" y="2571750"/>
            <a:ext cx="160337" cy="277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pic>
      <p:pic>
        <p:nvPicPr>
          <p:cNvPr id="23593" name="Picture 1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8838" y="3179763"/>
            <a:ext cx="280987" cy="360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pic>
      <p:pic>
        <p:nvPicPr>
          <p:cNvPr id="4" name="Picture 25" descr="C:\Users\ecoffey\AppData\Local\Temp\Rar$DRa0.793\30071_Device_satellite_dish_unreachable_2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9800" y="3062288"/>
            <a:ext cx="220663" cy="220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95" name="Picture 1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8725" y="3192463"/>
            <a:ext cx="282575" cy="360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pic>
      <p:pic>
        <p:nvPicPr>
          <p:cNvPr id="5" name="Picture 25" descr="C:\Users\ecoffey\AppData\Local\Temp\Rar$DRa0.793\30071_Device_satellite_dish_unreachable_2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1275" y="3073400"/>
            <a:ext cx="220663" cy="220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97" name="Picture 1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4325" y="3179763"/>
            <a:ext cx="280988" cy="360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pic>
      <p:pic>
        <p:nvPicPr>
          <p:cNvPr id="7" name="Picture 25" descr="C:\Users\ecoffey\AppData\Local\Temp\Rar$DRa0.793\30071_Device_satellite_dish_unreachable_2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6875" y="3060700"/>
            <a:ext cx="220663" cy="220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98" name="Picture 20" descr="C:\Users\ecoffey\AppData\Local\Temp\Rar$DRa0.386\30067_Device_router_unknown_64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9413" y="2444750"/>
            <a:ext cx="236537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99" name="Picture 20" descr="C:\Users\ecoffey\AppData\Local\Temp\Rar$DRa0.386\30067_Device_router_unknown_64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6238" y="2563813"/>
            <a:ext cx="236537" cy="236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601" name="Picture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3875" y="2420938"/>
            <a:ext cx="160338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pic>
      <p:pic>
        <p:nvPicPr>
          <p:cNvPr id="23602" name="Picture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5938" y="2543175"/>
            <a:ext cx="161925" cy="277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pic>
      <p:sp>
        <p:nvSpPr>
          <p:cNvPr id="402" name="Text Box 197"/>
          <p:cNvSpPr txBox="1">
            <a:spLocks noChangeArrowheads="1"/>
          </p:cNvSpPr>
          <p:nvPr/>
        </p:nvSpPr>
        <p:spPr bwMode="auto">
          <a:xfrm>
            <a:off x="3244850" y="3632200"/>
            <a:ext cx="1479550" cy="554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sz="1200" dirty="0"/>
              <a:t>Multi-Mission</a:t>
            </a:r>
          </a:p>
          <a:p>
            <a:pPr algn="ctr" eaLnBrk="0" hangingPunct="0">
              <a:spcBef>
                <a:spcPct val="50000"/>
              </a:spcBef>
              <a:defRPr/>
            </a:pPr>
            <a:r>
              <a:rPr lang="en-US" sz="1200" dirty="0"/>
              <a:t>MPLS Backbone</a:t>
            </a:r>
            <a:endParaRPr lang="en-GB" sz="1200" dirty="0"/>
          </a:p>
        </p:txBody>
      </p:sp>
      <p:sp>
        <p:nvSpPr>
          <p:cNvPr id="403" name="Text Box 197"/>
          <p:cNvSpPr txBox="1">
            <a:spLocks noChangeArrowheads="1"/>
          </p:cNvSpPr>
          <p:nvPr/>
        </p:nvSpPr>
        <p:spPr bwMode="auto">
          <a:xfrm>
            <a:off x="5297488" y="3686175"/>
            <a:ext cx="1727200" cy="554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sz="1200" dirty="0">
                <a:solidFill>
                  <a:schemeClr val="bg1"/>
                </a:solidFill>
              </a:rPr>
              <a:t>Copernicus</a:t>
            </a:r>
          </a:p>
          <a:p>
            <a:pPr algn="ctr" eaLnBrk="0" hangingPunct="0">
              <a:spcBef>
                <a:spcPct val="50000"/>
              </a:spcBef>
              <a:defRPr/>
            </a:pPr>
            <a:r>
              <a:rPr lang="en-US" sz="1200" dirty="0">
                <a:solidFill>
                  <a:schemeClr val="bg1"/>
                </a:solidFill>
              </a:rPr>
              <a:t>MPLS Over DWDM</a:t>
            </a:r>
            <a:endParaRPr lang="en-GB" sz="1200" dirty="0">
              <a:solidFill>
                <a:schemeClr val="bg1"/>
              </a:solidFill>
            </a:endParaRPr>
          </a:p>
        </p:txBody>
      </p:sp>
      <p:pic>
        <p:nvPicPr>
          <p:cNvPr id="23605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1588" y="1955800"/>
            <a:ext cx="207962" cy="327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pic>
      <p:pic>
        <p:nvPicPr>
          <p:cNvPr id="23606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3163" y="1982788"/>
            <a:ext cx="207962" cy="327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pic>
      <p:pic>
        <p:nvPicPr>
          <p:cNvPr id="23607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4263" y="2011363"/>
            <a:ext cx="207962" cy="327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pic>
      <p:sp>
        <p:nvSpPr>
          <p:cNvPr id="28" name="Rectangle 27"/>
          <p:cNvSpPr>
            <a:spLocks noChangeArrowheads="1"/>
          </p:cNvSpPr>
          <p:nvPr/>
        </p:nvSpPr>
        <p:spPr bwMode="auto">
          <a:xfrm>
            <a:off x="1781175" y="2212975"/>
            <a:ext cx="2089150" cy="1022350"/>
          </a:xfrm>
          <a:prstGeom prst="rect">
            <a:avLst/>
          </a:prstGeom>
          <a:solidFill>
            <a:srgbClr val="8BDBFF"/>
          </a:solidFill>
          <a:ln w="9525">
            <a:solidFill>
              <a:srgbClr val="50CAFF"/>
            </a:solidFill>
            <a:miter lim="800000"/>
            <a:headEnd/>
            <a:tailEnd/>
          </a:ln>
          <a:effectLst>
            <a:outerShdw blurRad="63500" dist="107763" dir="2700000" algn="ctr" rotWithShape="0">
              <a:srgbClr val="000000">
                <a:alpha val="74997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GB">
              <a:latin typeface="Verdana" pitchFamily="34" charset="0"/>
              <a:ea typeface="MS PGothic" pitchFamily="34" charset="-128"/>
              <a:cs typeface="+mn-cs"/>
            </a:endParaRPr>
          </a:p>
        </p:txBody>
      </p:sp>
      <p:sp>
        <p:nvSpPr>
          <p:cNvPr id="23608" name="Rectangle 152"/>
          <p:cNvSpPr>
            <a:spLocks noChangeArrowheads="1"/>
          </p:cNvSpPr>
          <p:nvPr/>
        </p:nvSpPr>
        <p:spPr bwMode="auto">
          <a:xfrm>
            <a:off x="1695450" y="2198688"/>
            <a:ext cx="2249488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1000" b="1">
                <a:cs typeface="Verdana" charset="0"/>
              </a:rPr>
              <a:t>Multi-Mission </a:t>
            </a:r>
            <a:r>
              <a:rPr lang="en-US" sz="1000">
                <a:cs typeface="Verdana" charset="0"/>
              </a:rPr>
              <a:t>Central Services</a:t>
            </a:r>
          </a:p>
        </p:txBody>
      </p:sp>
      <p:grpSp>
        <p:nvGrpSpPr>
          <p:cNvPr id="23609" name="Group 464"/>
          <p:cNvGrpSpPr>
            <a:grpSpLocks/>
          </p:cNvGrpSpPr>
          <p:nvPr/>
        </p:nvGrpSpPr>
        <p:grpSpPr bwMode="auto">
          <a:xfrm>
            <a:off x="4676775" y="3346450"/>
            <a:ext cx="161925" cy="157163"/>
            <a:chOff x="1694519" y="2371927"/>
            <a:chExt cx="282276" cy="243317"/>
          </a:xfrm>
        </p:grpSpPr>
        <p:pic>
          <p:nvPicPr>
            <p:cNvPr id="23795" name="Picture 24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94519" y="2428456"/>
              <a:ext cx="193719" cy="1327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23796" name="Picture 24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94519" y="2403878"/>
              <a:ext cx="193719" cy="1327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23797" name="Picture 24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94519" y="2371927"/>
              <a:ext cx="193719" cy="1351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23798" name="Picture 21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0310" y="2389132"/>
              <a:ext cx="141137" cy="1941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23799" name="Picture 21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35658" y="2418625"/>
              <a:ext cx="141137" cy="1966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</p:pic>
      </p:grpSp>
      <p:grpSp>
        <p:nvGrpSpPr>
          <p:cNvPr id="23610" name="Group 470"/>
          <p:cNvGrpSpPr>
            <a:grpSpLocks/>
          </p:cNvGrpSpPr>
          <p:nvPr/>
        </p:nvGrpSpPr>
        <p:grpSpPr bwMode="auto">
          <a:xfrm>
            <a:off x="5038725" y="3355975"/>
            <a:ext cx="163513" cy="157163"/>
            <a:chOff x="1694519" y="2371927"/>
            <a:chExt cx="282276" cy="243317"/>
          </a:xfrm>
        </p:grpSpPr>
        <p:pic>
          <p:nvPicPr>
            <p:cNvPr id="23790" name="Picture 24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94519" y="2428456"/>
              <a:ext cx="194579" cy="1327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23791" name="Picture 24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94519" y="2403878"/>
              <a:ext cx="194579" cy="1327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23792" name="Picture 24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94519" y="2371927"/>
              <a:ext cx="194579" cy="1351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23793" name="Picture 21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79476" y="2389132"/>
              <a:ext cx="142508" cy="1941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23794" name="Picture 21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34287" y="2418625"/>
              <a:ext cx="142508" cy="1966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</p:pic>
      </p:grpSp>
      <p:pic>
        <p:nvPicPr>
          <p:cNvPr id="23611" name="Picture 3" descr="C:\Users\ecoffey\AppData\Local\Temp\Rar$DRa0.080\30032_Device_generic_building_default_24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0413" y="3425825"/>
            <a:ext cx="387350" cy="290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613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7100" y="3265488"/>
            <a:ext cx="204788" cy="217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pic>
      <p:pic>
        <p:nvPicPr>
          <p:cNvPr id="23614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4925" y="3251200"/>
            <a:ext cx="206375" cy="219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pic>
      <p:pic>
        <p:nvPicPr>
          <p:cNvPr id="23615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4175" y="3251200"/>
            <a:ext cx="204788" cy="219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pic>
      <p:sp>
        <p:nvSpPr>
          <p:cNvPr id="8" name="Rectangle 541"/>
          <p:cNvSpPr>
            <a:spLocks noChangeArrowheads="1"/>
          </p:cNvSpPr>
          <p:nvPr/>
        </p:nvSpPr>
        <p:spPr bwMode="auto">
          <a:xfrm>
            <a:off x="3906838" y="4635500"/>
            <a:ext cx="404812" cy="21431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800">
                <a:cs typeface="Verdana" charset="0"/>
              </a:rPr>
              <a:t>DAS</a:t>
            </a:r>
          </a:p>
        </p:txBody>
      </p:sp>
      <p:pic>
        <p:nvPicPr>
          <p:cNvPr id="23617" name="Picture 1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0" y="4310063"/>
            <a:ext cx="280988" cy="360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pic>
      <p:pic>
        <p:nvPicPr>
          <p:cNvPr id="23618" name="Picture 31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7338" y="4483100"/>
            <a:ext cx="149225" cy="18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pic>
      <p:pic>
        <p:nvPicPr>
          <p:cNvPr id="23619" name="Picture 31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1450" y="4473575"/>
            <a:ext cx="149225" cy="188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pic>
      <p:grpSp>
        <p:nvGrpSpPr>
          <p:cNvPr id="9" name="Group 4"/>
          <p:cNvGrpSpPr>
            <a:grpSpLocks/>
          </p:cNvGrpSpPr>
          <p:nvPr/>
        </p:nvGrpSpPr>
        <p:grpSpPr bwMode="auto">
          <a:xfrm>
            <a:off x="1731963" y="2336800"/>
            <a:ext cx="1111250" cy="901700"/>
            <a:chOff x="1732597" y="2252629"/>
            <a:chExt cx="1111250" cy="901700"/>
          </a:xfrm>
        </p:grpSpPr>
        <p:grpSp>
          <p:nvGrpSpPr>
            <p:cNvPr id="23776" name="Group 36"/>
            <p:cNvGrpSpPr>
              <a:grpSpLocks/>
            </p:cNvGrpSpPr>
            <p:nvPr/>
          </p:nvGrpSpPr>
          <p:grpSpPr bwMode="auto">
            <a:xfrm>
              <a:off x="1910397" y="2358992"/>
              <a:ext cx="633413" cy="477837"/>
              <a:chOff x="433493" y="2338504"/>
              <a:chExt cx="634593" cy="476880"/>
            </a:xfrm>
          </p:grpSpPr>
          <p:sp>
            <p:nvSpPr>
              <p:cNvPr id="408" name="Rectangle 407"/>
              <p:cNvSpPr>
                <a:spLocks noChangeArrowheads="1"/>
              </p:cNvSpPr>
              <p:nvPr/>
            </p:nvSpPr>
            <p:spPr bwMode="auto">
              <a:xfrm>
                <a:off x="433493" y="2338504"/>
                <a:ext cx="634592" cy="476880"/>
              </a:xfrm>
              <a:prstGeom prst="rect">
                <a:avLst/>
              </a:prstGeom>
              <a:gradFill rotWithShape="1">
                <a:gsLst>
                  <a:gs pos="0">
                    <a:srgbClr val="FAFAF8"/>
                  </a:gs>
                  <a:gs pos="64999">
                    <a:srgbClr val="F1F2EE"/>
                  </a:gs>
                  <a:gs pos="100000">
                    <a:srgbClr val="ECEDE8"/>
                  </a:gs>
                </a:gsLst>
                <a:lin ang="5400000" scaled="1"/>
              </a:gradFill>
              <a:ln w="12700">
                <a:solidFill>
                  <a:srgbClr val="A6A6A6"/>
                </a:solidFill>
                <a:miter lim="800000"/>
                <a:headEnd/>
                <a:tailEnd/>
              </a:ln>
              <a:effectLst>
                <a:outerShdw blurRad="50800" dist="38100" dir="2700000" algn="tl" rotWithShape="0">
                  <a:srgbClr val="000000">
                    <a:alpha val="39998"/>
                  </a:srgbClr>
                </a:outerShdw>
              </a:effectLst>
            </p:spPr>
            <p:txBody>
              <a:bodyPr anchor="ctr"/>
              <a:lstStyle/>
              <a:p>
                <a:pPr algn="ctr">
                  <a:defRPr/>
                </a:pPr>
                <a:endParaRPr lang="en-GB">
                  <a:solidFill>
                    <a:schemeClr val="dk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pic>
            <p:nvPicPr>
              <p:cNvPr id="23781" name="Picture 18"/>
              <p:cNvPicPr>
                <a:picLocks noChangeAspect="1" noChangeArrowheads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18582" y="2622097"/>
                <a:ext cx="114513" cy="16952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</p:pic>
          <p:pic>
            <p:nvPicPr>
              <p:cNvPr id="23782" name="Picture 19"/>
              <p:cNvPicPr>
                <a:picLocks noChangeAspect="1" noChangeArrowheads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2022" y="2647446"/>
                <a:ext cx="160636" cy="14417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</p:pic>
          <p:pic>
            <p:nvPicPr>
              <p:cNvPr id="23783" name="Picture 22"/>
              <p:cNvPicPr>
                <a:picLocks noChangeAspect="1" noChangeArrowheads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7349" y="2354347"/>
                <a:ext cx="208350" cy="22022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</p:pic>
          <p:pic>
            <p:nvPicPr>
              <p:cNvPr id="23784" name="Picture 22"/>
              <p:cNvPicPr>
                <a:picLocks noChangeAspect="1" noChangeArrowheads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2996" y="2363853"/>
                <a:ext cx="209940" cy="22022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</p:pic>
          <p:pic>
            <p:nvPicPr>
              <p:cNvPr id="23785" name="Picture 22"/>
              <p:cNvPicPr>
                <a:picLocks noChangeAspect="1" noChangeArrowheads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11823" y="2360684"/>
                <a:ext cx="209940" cy="22022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</p:pic>
          <p:pic>
            <p:nvPicPr>
              <p:cNvPr id="23786" name="Picture 22"/>
              <p:cNvPicPr>
                <a:picLocks noChangeAspect="1" noChangeArrowheads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26335" y="2363853"/>
                <a:ext cx="209940" cy="22022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</p:pic>
          <p:pic>
            <p:nvPicPr>
              <p:cNvPr id="23787" name="Picture 31"/>
              <p:cNvPicPr>
                <a:picLocks noChangeAspect="1"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6197" y="2584073"/>
                <a:ext cx="149503" cy="18853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</p:pic>
          <p:pic>
            <p:nvPicPr>
              <p:cNvPr id="23788" name="Picture 31"/>
              <p:cNvPicPr>
                <a:picLocks noChangeAspect="1"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8443" y="2620513"/>
                <a:ext cx="149503" cy="18853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</p:pic>
          <p:pic>
            <p:nvPicPr>
              <p:cNvPr id="23789" name="Picture 31"/>
              <p:cNvPicPr>
                <a:picLocks noChangeAspect="1"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6892" y="2620513"/>
                <a:ext cx="149503" cy="1869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418" name="Text Box 216"/>
            <p:cNvSpPr txBox="1">
              <a:spLocks noChangeArrowheads="1"/>
            </p:cNvSpPr>
            <p:nvPr/>
          </p:nvSpPr>
          <p:spPr bwMode="auto">
            <a:xfrm>
              <a:off x="1842134" y="2816192"/>
              <a:ext cx="1001713" cy="3381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  <a:defRPr/>
              </a:pPr>
              <a:r>
                <a:rPr lang="en-GB" sz="800" b="1" dirty="0"/>
                <a:t>Dissemination</a:t>
              </a:r>
              <a:r>
                <a:rPr lang="fr-FR" sz="800" b="1" dirty="0"/>
                <a:t> Center</a:t>
              </a:r>
              <a:endParaRPr lang="en-GB" sz="800" b="1" dirty="0"/>
            </a:p>
          </p:txBody>
        </p:sp>
        <p:sp>
          <p:nvSpPr>
            <p:cNvPr id="23778" name="Rectangle 45"/>
            <p:cNvSpPr>
              <a:spLocks noChangeArrowheads="1"/>
            </p:cNvSpPr>
            <p:nvPr/>
          </p:nvSpPr>
          <p:spPr bwMode="auto">
            <a:xfrm rot="-5400000">
              <a:off x="1469865" y="2515361"/>
              <a:ext cx="741363" cy="215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fr-FR" sz="800" b="1">
                  <a:cs typeface="Verdana" charset="0"/>
                </a:rPr>
                <a:t>DissHarm</a:t>
              </a:r>
              <a:endParaRPr lang="en-GB" sz="800">
                <a:cs typeface="Verdana" charset="0"/>
              </a:endParaRPr>
            </a:p>
          </p:txBody>
        </p:sp>
      </p:grpSp>
      <p:grpSp>
        <p:nvGrpSpPr>
          <p:cNvPr id="23620" name="Group 6"/>
          <p:cNvGrpSpPr>
            <a:grpSpLocks/>
          </p:cNvGrpSpPr>
          <p:nvPr/>
        </p:nvGrpSpPr>
        <p:grpSpPr bwMode="auto">
          <a:xfrm>
            <a:off x="5937250" y="2455863"/>
            <a:ext cx="2016125" cy="522287"/>
            <a:chOff x="5937885" y="2371692"/>
            <a:chExt cx="2016125" cy="522287"/>
          </a:xfrm>
        </p:grpSpPr>
        <p:sp>
          <p:nvSpPr>
            <p:cNvPr id="435" name="Rectangle 434"/>
            <p:cNvSpPr>
              <a:spLocks noChangeArrowheads="1"/>
            </p:cNvSpPr>
            <p:nvPr/>
          </p:nvSpPr>
          <p:spPr bwMode="auto">
            <a:xfrm>
              <a:off x="5937885" y="2371692"/>
              <a:ext cx="1087438" cy="522287"/>
            </a:xfrm>
            <a:prstGeom prst="rect">
              <a:avLst/>
            </a:prstGeom>
            <a:gradFill rotWithShape="1">
              <a:gsLst>
                <a:gs pos="0">
                  <a:srgbClr val="FAFAF8"/>
                </a:gs>
                <a:gs pos="64999">
                  <a:srgbClr val="F1F2EE"/>
                </a:gs>
                <a:gs pos="100000">
                  <a:srgbClr val="ECEDE8"/>
                </a:gs>
              </a:gsLst>
              <a:lin ang="5400000" scaled="1"/>
            </a:gradFill>
            <a:ln w="12700">
              <a:solidFill>
                <a:srgbClr val="A6A6A6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srgbClr val="000000">
                  <a:alpha val="39998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GB">
                <a:solidFill>
                  <a:schemeClr val="dk1"/>
                </a:solidFill>
                <a:latin typeface="+mn-lt"/>
                <a:ea typeface="+mn-ea"/>
                <a:cs typeface="+mn-cs"/>
              </a:endParaRPr>
            </a:p>
          </p:txBody>
        </p:sp>
        <p:pic>
          <p:nvPicPr>
            <p:cNvPr id="23756" name="Picture 18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77685" y="2681254"/>
              <a:ext cx="115888" cy="1698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23757" name="Picture 19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36373" y="2700304"/>
              <a:ext cx="161925" cy="1444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23758" name="Picture 22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96623" y="2397092"/>
              <a:ext cx="209550" cy="2190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23759" name="Picture 22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2198" y="2405029"/>
              <a:ext cx="207962" cy="2190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23760" name="Picture 22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79198" y="2405029"/>
              <a:ext cx="209550" cy="2206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23761" name="Picture 22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95085" y="2409792"/>
              <a:ext cx="209550" cy="2190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23762" name="Picture 31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09335" y="2622517"/>
              <a:ext cx="149225" cy="1873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23763" name="Picture 18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20535" y="2681254"/>
              <a:ext cx="115888" cy="1698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23764" name="Picture 18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63385" y="2687604"/>
              <a:ext cx="114300" cy="1698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23765" name="Picture 18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12585" y="2689192"/>
              <a:ext cx="115888" cy="1698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23766" name="Picture 19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99860" y="2705067"/>
              <a:ext cx="160338" cy="1444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23767" name="Picture 19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50648" y="2708242"/>
              <a:ext cx="161925" cy="142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23768" name="Picture 19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07785" y="2711417"/>
              <a:ext cx="160338" cy="142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23769" name="Picture 31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91885" y="2674904"/>
              <a:ext cx="149225" cy="1889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23770" name="Picture 31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06148" y="2622517"/>
              <a:ext cx="149225" cy="1873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23771" name="Picture 31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69635" y="2674904"/>
              <a:ext cx="149225" cy="1889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23772" name="Picture 31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0760" y="2676492"/>
              <a:ext cx="147638" cy="1873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23773" name="Picture 22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34785" y="2401854"/>
              <a:ext cx="209550" cy="2206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23774" name="Picture 22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52260" y="2406617"/>
              <a:ext cx="209550" cy="2206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23775" name="Picture 22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76085" y="2403442"/>
              <a:ext cx="207963" cy="2206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445" name="Text Box 216"/>
            <p:cNvSpPr txBox="1">
              <a:spLocks noChangeArrowheads="1"/>
            </p:cNvSpPr>
            <p:nvPr/>
          </p:nvSpPr>
          <p:spPr bwMode="auto">
            <a:xfrm>
              <a:off x="6993573" y="2373279"/>
              <a:ext cx="960437" cy="4619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  <a:defRPr/>
              </a:pPr>
              <a:r>
                <a:rPr lang="fr-FR" sz="800" b="1" dirty="0">
                  <a:solidFill>
                    <a:schemeClr val="bg1"/>
                  </a:solidFill>
                </a:rPr>
                <a:t>Pick-Up Point</a:t>
              </a:r>
              <a:br>
                <a:rPr lang="fr-FR" sz="800" b="1" dirty="0">
                  <a:solidFill>
                    <a:schemeClr val="bg1"/>
                  </a:solidFill>
                </a:rPr>
              </a:br>
              <a:r>
                <a:rPr lang="en-GB" sz="800" dirty="0">
                  <a:solidFill>
                    <a:schemeClr val="bg1"/>
                  </a:solidFill>
                </a:rPr>
                <a:t>Data Hub Portals</a:t>
              </a:r>
            </a:p>
          </p:txBody>
        </p:sp>
      </p:grpSp>
      <p:sp>
        <p:nvSpPr>
          <p:cNvPr id="23621" name="Rectangle 184"/>
          <p:cNvSpPr>
            <a:spLocks noChangeArrowheads="1"/>
          </p:cNvSpPr>
          <p:nvPr/>
        </p:nvSpPr>
        <p:spPr bwMode="auto">
          <a:xfrm>
            <a:off x="2238375" y="3429000"/>
            <a:ext cx="461963" cy="2159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800">
                <a:cs typeface="Verdana" charset="0"/>
              </a:rPr>
              <a:t>ESAC</a:t>
            </a:r>
          </a:p>
        </p:txBody>
      </p:sp>
      <p:sp>
        <p:nvSpPr>
          <p:cNvPr id="23622" name="Rectangle 189"/>
          <p:cNvSpPr>
            <a:spLocks noChangeArrowheads="1"/>
          </p:cNvSpPr>
          <p:nvPr/>
        </p:nvSpPr>
        <p:spPr bwMode="auto">
          <a:xfrm>
            <a:off x="7346950" y="4205288"/>
            <a:ext cx="576263" cy="21431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800">
                <a:cs typeface="Verdana" charset="0"/>
              </a:rPr>
              <a:t>CLS - B</a:t>
            </a:r>
          </a:p>
        </p:txBody>
      </p:sp>
      <p:grpSp>
        <p:nvGrpSpPr>
          <p:cNvPr id="23623" name="Group 348"/>
          <p:cNvGrpSpPr>
            <a:grpSpLocks/>
          </p:cNvGrpSpPr>
          <p:nvPr/>
        </p:nvGrpSpPr>
        <p:grpSpPr bwMode="auto">
          <a:xfrm>
            <a:off x="7204075" y="3946525"/>
            <a:ext cx="280988" cy="360363"/>
            <a:chOff x="2259314" y="3068949"/>
            <a:chExt cx="281008" cy="360424"/>
          </a:xfrm>
        </p:grpSpPr>
        <p:pic>
          <p:nvPicPr>
            <p:cNvPr id="23748" name="Picture 1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59314" y="3068949"/>
              <a:ext cx="281008" cy="3604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</p:pic>
        <p:grpSp>
          <p:nvGrpSpPr>
            <p:cNvPr id="10" name="Group 350"/>
            <p:cNvGrpSpPr>
              <a:grpSpLocks/>
            </p:cNvGrpSpPr>
            <p:nvPr/>
          </p:nvGrpSpPr>
          <p:grpSpPr bwMode="auto">
            <a:xfrm>
              <a:off x="2274710" y="3231219"/>
              <a:ext cx="176524" cy="174548"/>
              <a:chOff x="1694519" y="2371927"/>
              <a:chExt cx="282276" cy="243317"/>
            </a:xfrm>
          </p:grpSpPr>
          <p:pic>
            <p:nvPicPr>
              <p:cNvPr id="23750" name="Picture 24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95287" y="2426818"/>
                <a:ext cx="192943" cy="1350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</p:pic>
          <p:pic>
            <p:nvPicPr>
              <p:cNvPr id="23751" name="Picture 24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95287" y="2402470"/>
                <a:ext cx="192943" cy="13501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</p:pic>
          <p:pic>
            <p:nvPicPr>
              <p:cNvPr id="23752" name="Picture 24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95287" y="2371484"/>
                <a:ext cx="192943" cy="13501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</p:pic>
          <p:pic>
            <p:nvPicPr>
              <p:cNvPr id="23753" name="Picture 21"/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81603" y="2386978"/>
                <a:ext cx="142169" cy="19698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</p:pic>
          <p:pic>
            <p:nvPicPr>
              <p:cNvPr id="23754" name="Picture 21"/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34917" y="2420177"/>
                <a:ext cx="142169" cy="1947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</p:pic>
        </p:grpSp>
      </p:grpSp>
      <p:pic>
        <p:nvPicPr>
          <p:cNvPr id="23625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3925" y="4021138"/>
            <a:ext cx="204788" cy="217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pic>
      <p:sp>
        <p:nvSpPr>
          <p:cNvPr id="11" name="Rectangle 158"/>
          <p:cNvSpPr>
            <a:spLocks noChangeArrowheads="1"/>
          </p:cNvSpPr>
          <p:nvPr/>
        </p:nvSpPr>
        <p:spPr bwMode="auto">
          <a:xfrm>
            <a:off x="4038600" y="3171825"/>
            <a:ext cx="393700" cy="2159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800">
                <a:cs typeface="Verdana" charset="0"/>
              </a:rPr>
              <a:t>DLR</a:t>
            </a:r>
          </a:p>
        </p:txBody>
      </p:sp>
      <p:sp>
        <p:nvSpPr>
          <p:cNvPr id="23626" name="Rectangle 202"/>
          <p:cNvSpPr>
            <a:spLocks noChangeArrowheads="1"/>
          </p:cNvSpPr>
          <p:nvPr/>
        </p:nvSpPr>
        <p:spPr bwMode="auto">
          <a:xfrm>
            <a:off x="2755900" y="4484688"/>
            <a:ext cx="468313" cy="2159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800">
                <a:cs typeface="Verdana" charset="0"/>
              </a:rPr>
              <a:t>CNES</a:t>
            </a:r>
          </a:p>
        </p:txBody>
      </p:sp>
      <p:sp>
        <p:nvSpPr>
          <p:cNvPr id="23627" name="Rectangle 207"/>
          <p:cNvSpPr>
            <a:spLocks noChangeArrowheads="1"/>
          </p:cNvSpPr>
          <p:nvPr/>
        </p:nvSpPr>
        <p:spPr bwMode="auto">
          <a:xfrm>
            <a:off x="3241675" y="4572000"/>
            <a:ext cx="563563" cy="2159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800">
                <a:cs typeface="Verdana" charset="0"/>
              </a:rPr>
              <a:t>CNMCA</a:t>
            </a:r>
          </a:p>
        </p:txBody>
      </p:sp>
      <p:sp>
        <p:nvSpPr>
          <p:cNvPr id="248" name="Rectangle 247"/>
          <p:cNvSpPr>
            <a:spLocks noChangeArrowheads="1"/>
          </p:cNvSpPr>
          <p:nvPr/>
        </p:nvSpPr>
        <p:spPr bwMode="auto">
          <a:xfrm>
            <a:off x="379413" y="712788"/>
            <a:ext cx="8159750" cy="1169987"/>
          </a:xfrm>
          <a:prstGeom prst="rect">
            <a:avLst/>
          </a:prstGeom>
          <a:gradFill rotWithShape="1">
            <a:gsLst>
              <a:gs pos="0">
                <a:srgbClr val="9AC5EF"/>
              </a:gs>
              <a:gs pos="20000">
                <a:srgbClr val="9BC4EC"/>
              </a:gs>
              <a:gs pos="100000">
                <a:srgbClr val="7695B5"/>
              </a:gs>
            </a:gsLst>
            <a:lin ang="5400000"/>
          </a:gradFill>
          <a:ln w="9525">
            <a:solidFill>
              <a:srgbClr val="A5C5E6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GB" sz="14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Processing (Mix of Virtual and Physical resources):</a:t>
            </a:r>
          </a:p>
          <a:p>
            <a:pPr>
              <a:buFont typeface="Arial" charset="0"/>
              <a:buChar char="•"/>
              <a:defRPr/>
            </a:pPr>
            <a:r>
              <a:rPr lang="en-GB" sz="14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Virtual Central Processing (ELVIS)</a:t>
            </a:r>
          </a:p>
          <a:p>
            <a:pPr>
              <a:buFont typeface="Arial" charset="0"/>
              <a:buChar char="•"/>
              <a:defRPr/>
            </a:pPr>
            <a:r>
              <a:rPr lang="en-GB" sz="14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Mixed local physical servers and local virtual solutions</a:t>
            </a:r>
          </a:p>
          <a:p>
            <a:pPr>
              <a:buFont typeface="Arial" charset="0"/>
              <a:buChar char="•"/>
              <a:defRPr/>
            </a:pPr>
            <a:r>
              <a:rPr lang="en-GB" sz="14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Private PaaS high performing infrastructure (Insourced ESA)</a:t>
            </a:r>
          </a:p>
          <a:p>
            <a:pPr>
              <a:buFont typeface="Arial" charset="0"/>
              <a:buChar char="•"/>
              <a:defRPr/>
            </a:pPr>
            <a:r>
              <a:rPr lang="en-GB" sz="14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Interconnected Public Cloud</a:t>
            </a:r>
          </a:p>
        </p:txBody>
      </p:sp>
      <p:sp>
        <p:nvSpPr>
          <p:cNvPr id="6" name="Rectangle 5"/>
          <p:cNvSpPr/>
          <p:nvPr/>
        </p:nvSpPr>
        <p:spPr>
          <a:xfrm>
            <a:off x="371475" y="1954213"/>
            <a:ext cx="8174038" cy="2895600"/>
          </a:xfrm>
          <a:prstGeom prst="rect">
            <a:avLst/>
          </a:prstGeom>
          <a:solidFill>
            <a:schemeClr val="bg1">
              <a:lumMod val="85000"/>
              <a:alpha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grpSp>
        <p:nvGrpSpPr>
          <p:cNvPr id="23630" name="Group 2"/>
          <p:cNvGrpSpPr>
            <a:grpSpLocks/>
          </p:cNvGrpSpPr>
          <p:nvPr/>
        </p:nvGrpSpPr>
        <p:grpSpPr bwMode="auto">
          <a:xfrm>
            <a:off x="558800" y="3038475"/>
            <a:ext cx="1466850" cy="1839913"/>
            <a:chOff x="558007" y="3039236"/>
            <a:chExt cx="1466850" cy="1839912"/>
          </a:xfrm>
        </p:grpSpPr>
        <p:pic>
          <p:nvPicPr>
            <p:cNvPr id="12" name="Picture 4" descr="C:\Users\ecoffey\AppData\Local\Temp\Rar$DRa0.400\30009_Device_cloud_white_default_256.png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8007" y="3039236"/>
              <a:ext cx="1466850" cy="18399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0" name="TextBox 229"/>
            <p:cNvSpPr txBox="1"/>
            <p:nvPr/>
          </p:nvSpPr>
          <p:spPr>
            <a:xfrm>
              <a:off x="688182" y="4293360"/>
              <a:ext cx="1128713" cy="24606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1000" b="1" dirty="0">
                  <a:solidFill>
                    <a:schemeClr val="accent1">
                      <a:lumMod val="50000"/>
                    </a:schemeClr>
                  </a:solidFill>
                  <a:latin typeface="Arial" charset="0"/>
                  <a:ea typeface="MS PGothic" pitchFamily="34" charset="-128"/>
                  <a:cs typeface="+mn-cs"/>
                </a:rPr>
                <a:t>Cloud Services</a:t>
              </a:r>
            </a:p>
          </p:txBody>
        </p:sp>
        <p:pic>
          <p:nvPicPr>
            <p:cNvPr id="23734" name="Picture 18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3932" y="4061585"/>
              <a:ext cx="155575" cy="228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23735" name="Picture 18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9007" y="4082223"/>
              <a:ext cx="155575" cy="228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23736" name="Picture 19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15232" y="4067935"/>
              <a:ext cx="233363" cy="2095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23737" name="Picture 19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0307" y="4096510"/>
              <a:ext cx="233363" cy="2095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</p:pic>
        <p:cxnSp>
          <p:nvCxnSpPr>
            <p:cNvPr id="237" name="Straight Connector 236"/>
            <p:cNvCxnSpPr/>
            <p:nvPr/>
          </p:nvCxnSpPr>
          <p:spPr>
            <a:xfrm flipV="1">
              <a:off x="675482" y="4013960"/>
              <a:ext cx="1128713" cy="9525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3739" name="Picture 18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6145" y="4096510"/>
              <a:ext cx="157162" cy="2270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23740" name="Picture 19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0145" y="4133023"/>
              <a:ext cx="234950" cy="2095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23741" name="Picture 31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0507" y="4079048"/>
              <a:ext cx="176213" cy="222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23742" name="Picture 34"/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5032" y="3691699"/>
              <a:ext cx="266700" cy="2825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23743" name="Picture 34"/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2807" y="3720274"/>
              <a:ext cx="266700" cy="2825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23744" name="Picture 34"/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75545" y="3691699"/>
              <a:ext cx="266700" cy="2825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23745" name="Picture 34"/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3320" y="3720274"/>
              <a:ext cx="266700" cy="2825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23746" name="Picture 34"/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54945" y="3690111"/>
              <a:ext cx="266700" cy="2825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23747" name="Picture 34"/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2720" y="3718686"/>
              <a:ext cx="266700" cy="2825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</p:pic>
      </p:grpSp>
      <p:grpSp>
        <p:nvGrpSpPr>
          <p:cNvPr id="23631" name="Group 3"/>
          <p:cNvGrpSpPr>
            <a:grpSpLocks/>
          </p:cNvGrpSpPr>
          <p:nvPr/>
        </p:nvGrpSpPr>
        <p:grpSpPr bwMode="auto">
          <a:xfrm>
            <a:off x="2835275" y="2443163"/>
            <a:ext cx="922338" cy="795337"/>
            <a:chOff x="2835910" y="2442812"/>
            <a:chExt cx="922156" cy="796290"/>
          </a:xfrm>
        </p:grpSpPr>
        <p:grpSp>
          <p:nvGrpSpPr>
            <p:cNvPr id="13" name="Group 37"/>
            <p:cNvGrpSpPr>
              <a:grpSpLocks/>
            </p:cNvGrpSpPr>
            <p:nvPr/>
          </p:nvGrpSpPr>
          <p:grpSpPr bwMode="auto">
            <a:xfrm>
              <a:off x="3016885" y="2442812"/>
              <a:ext cx="633412" cy="479425"/>
              <a:chOff x="1545866" y="2350971"/>
              <a:chExt cx="634593" cy="478912"/>
            </a:xfrm>
          </p:grpSpPr>
          <p:sp>
            <p:nvSpPr>
              <p:cNvPr id="421" name="Rectangle 420"/>
              <p:cNvSpPr>
                <a:spLocks noChangeArrowheads="1"/>
              </p:cNvSpPr>
              <p:nvPr/>
            </p:nvSpPr>
            <p:spPr bwMode="auto">
              <a:xfrm>
                <a:off x="1545830" y="2350971"/>
                <a:ext cx="634469" cy="477898"/>
              </a:xfrm>
              <a:prstGeom prst="rect">
                <a:avLst/>
              </a:prstGeom>
              <a:gradFill rotWithShape="1">
                <a:gsLst>
                  <a:gs pos="0">
                    <a:srgbClr val="FAFAF8"/>
                  </a:gs>
                  <a:gs pos="64999">
                    <a:srgbClr val="F1F2EE"/>
                  </a:gs>
                  <a:gs pos="100000">
                    <a:srgbClr val="ECEDE8"/>
                  </a:gs>
                </a:gsLst>
                <a:lin ang="5400000" scaled="1"/>
              </a:gradFill>
              <a:ln w="12700">
                <a:solidFill>
                  <a:srgbClr val="A6A6A6"/>
                </a:solidFill>
                <a:miter lim="800000"/>
                <a:headEnd/>
                <a:tailEnd/>
              </a:ln>
              <a:effectLst>
                <a:outerShdw blurRad="50800" dist="38100" dir="2700000" algn="tl" rotWithShape="0">
                  <a:srgbClr val="000000">
                    <a:alpha val="39998"/>
                  </a:srgbClr>
                </a:outerShdw>
              </a:effectLst>
            </p:spPr>
            <p:txBody>
              <a:bodyPr anchor="ctr"/>
              <a:lstStyle/>
              <a:p>
                <a:pPr algn="ctr">
                  <a:defRPr/>
                </a:pPr>
                <a:endParaRPr lang="en-GB">
                  <a:solidFill>
                    <a:schemeClr val="dk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pic>
            <p:nvPicPr>
              <p:cNvPr id="23721" name="Picture 18"/>
              <p:cNvPicPr>
                <a:picLocks noChangeAspect="1" noChangeArrowheads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30825" y="2635169"/>
                <a:ext cx="114491" cy="16988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</p:pic>
          <p:pic>
            <p:nvPicPr>
              <p:cNvPr id="23722" name="Picture 19"/>
              <p:cNvPicPr>
                <a:picLocks noChangeAspect="1" noChangeArrowheads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49369" y="2644695"/>
                <a:ext cx="160605" cy="14448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</p:pic>
          <p:pic>
            <p:nvPicPr>
              <p:cNvPr id="23723" name="Picture 31"/>
              <p:cNvPicPr>
                <a:picLocks noChangeAspect="1"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79224" y="2633582"/>
                <a:ext cx="149474" cy="18734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</p:pic>
          <p:pic>
            <p:nvPicPr>
              <p:cNvPr id="23724" name="Picture 22"/>
              <p:cNvPicPr>
                <a:picLocks noChangeAspect="1" noChangeArrowheads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69683" y="2366848"/>
                <a:ext cx="208309" cy="21910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</p:pic>
          <p:pic>
            <p:nvPicPr>
              <p:cNvPr id="23725" name="Picture 22"/>
              <p:cNvPicPr>
                <a:picLocks noChangeAspect="1" noChangeArrowheads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95304" y="2376374"/>
                <a:ext cx="209899" cy="22069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</p:pic>
          <p:pic>
            <p:nvPicPr>
              <p:cNvPr id="23726" name="Picture 22"/>
              <p:cNvPicPr>
                <a:picLocks noChangeAspect="1" noChangeArrowheads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24106" y="2373199"/>
                <a:ext cx="209899" cy="21910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</p:pic>
          <p:pic>
            <p:nvPicPr>
              <p:cNvPr id="23727" name="Picture 18"/>
              <p:cNvPicPr>
                <a:picLocks noChangeAspect="1" noChangeArrowheads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91071" y="2639933"/>
                <a:ext cx="114491" cy="1698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</p:pic>
          <p:pic>
            <p:nvPicPr>
              <p:cNvPr id="23728" name="Picture 19"/>
              <p:cNvPicPr>
                <a:picLocks noChangeAspect="1" noChangeArrowheads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76402" y="2608179"/>
                <a:ext cx="160604" cy="14289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</p:pic>
          <p:pic>
            <p:nvPicPr>
              <p:cNvPr id="23729" name="Picture 22"/>
              <p:cNvPicPr>
                <a:picLocks noChangeAspect="1" noChangeArrowheads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38597" y="2376374"/>
                <a:ext cx="209899" cy="22069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</p:pic>
          <p:pic>
            <p:nvPicPr>
              <p:cNvPr id="23730" name="Picture 18"/>
              <p:cNvPicPr>
                <a:picLocks noChangeAspect="1" noChangeArrowheads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41777" y="2651046"/>
                <a:ext cx="116080" cy="16988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</p:pic>
          <p:pic>
            <p:nvPicPr>
              <p:cNvPr id="23731" name="Picture 19"/>
              <p:cNvPicPr>
                <a:picLocks noChangeAspect="1" noChangeArrowheads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28697" y="2685976"/>
                <a:ext cx="160604" cy="14448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433" name="Text Box 216"/>
            <p:cNvSpPr txBox="1">
              <a:spLocks noChangeArrowheads="1"/>
            </p:cNvSpPr>
            <p:nvPr/>
          </p:nvSpPr>
          <p:spPr bwMode="auto">
            <a:xfrm>
              <a:off x="2924792" y="2900560"/>
              <a:ext cx="833274" cy="3385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  <a:defRPr/>
              </a:pPr>
              <a:r>
                <a:rPr lang="fr-FR" sz="800" b="1" dirty="0"/>
                <a:t>Processing Center </a:t>
              </a:r>
              <a:endParaRPr lang="en-GB" sz="800" b="1" dirty="0"/>
            </a:p>
          </p:txBody>
        </p:sp>
        <p:sp>
          <p:nvSpPr>
            <p:cNvPr id="23718" name="Rectangle 540"/>
            <p:cNvSpPr>
              <a:spLocks noChangeArrowheads="1"/>
            </p:cNvSpPr>
            <p:nvPr/>
          </p:nvSpPr>
          <p:spPr bwMode="auto">
            <a:xfrm rot="-5400000">
              <a:off x="2680335" y="2603149"/>
              <a:ext cx="527050" cy="215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fr-FR" sz="800" b="1">
                  <a:cs typeface="Verdana" charset="0"/>
                </a:rPr>
                <a:t>ELVIS</a:t>
              </a:r>
              <a:endParaRPr lang="en-GB" sz="800">
                <a:cs typeface="Verdana" charset="0"/>
              </a:endParaRPr>
            </a:p>
          </p:txBody>
        </p:sp>
      </p:grpSp>
      <p:sp>
        <p:nvSpPr>
          <p:cNvPr id="23632" name="Rectangle 142"/>
          <p:cNvSpPr>
            <a:spLocks noChangeArrowheads="1"/>
          </p:cNvSpPr>
          <p:nvPr/>
        </p:nvSpPr>
        <p:spPr bwMode="auto">
          <a:xfrm>
            <a:off x="4846638" y="4591050"/>
            <a:ext cx="549275" cy="2159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800">
                <a:cs typeface="Verdana" charset="0"/>
              </a:rPr>
              <a:t>ESRIN </a:t>
            </a:r>
          </a:p>
        </p:txBody>
      </p:sp>
      <p:pic>
        <p:nvPicPr>
          <p:cNvPr id="23633" name="Picture 3" descr="C:\Users\ecoffey\AppData\Local\Temp\Rar$DRa0.080\30032_Device_generic_building_default_24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1713" y="4210050"/>
            <a:ext cx="581025" cy="43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3634" name="Group 42"/>
          <p:cNvGrpSpPr>
            <a:grpSpLocks/>
          </p:cNvGrpSpPr>
          <p:nvPr/>
        </p:nvGrpSpPr>
        <p:grpSpPr bwMode="auto">
          <a:xfrm>
            <a:off x="4519613" y="4094163"/>
            <a:ext cx="495300" cy="476250"/>
            <a:chOff x="3049667" y="4072744"/>
            <a:chExt cx="495944" cy="476880"/>
          </a:xfrm>
        </p:grpSpPr>
        <p:sp>
          <p:nvSpPr>
            <p:cNvPr id="302" name="Rectangle 301"/>
            <p:cNvSpPr>
              <a:spLocks noChangeArrowheads="1"/>
            </p:cNvSpPr>
            <p:nvPr/>
          </p:nvSpPr>
          <p:spPr bwMode="auto">
            <a:xfrm>
              <a:off x="3049667" y="4072744"/>
              <a:ext cx="495944" cy="476880"/>
            </a:xfrm>
            <a:prstGeom prst="rect">
              <a:avLst/>
            </a:prstGeom>
            <a:gradFill rotWithShape="1">
              <a:gsLst>
                <a:gs pos="0">
                  <a:srgbClr val="FAFAF8"/>
                </a:gs>
                <a:gs pos="64999">
                  <a:srgbClr val="F1F2EE"/>
                </a:gs>
                <a:gs pos="100000">
                  <a:srgbClr val="ECEDE8"/>
                </a:gs>
              </a:gsLst>
              <a:lin ang="5400000" scaled="1"/>
            </a:gradFill>
            <a:ln w="12700">
              <a:solidFill>
                <a:srgbClr val="A6A6A6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srgbClr val="000000">
                  <a:alpha val="39998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GB">
                <a:solidFill>
                  <a:schemeClr val="dk1"/>
                </a:solidFill>
                <a:latin typeface="+mn-lt"/>
                <a:ea typeface="+mn-ea"/>
                <a:cs typeface="+mn-cs"/>
              </a:endParaRPr>
            </a:p>
          </p:txBody>
        </p:sp>
        <p:pic>
          <p:nvPicPr>
            <p:cNvPr id="23711" name="Picture 18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00960" y="4360461"/>
              <a:ext cx="116039" cy="1684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23712" name="Picture 19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42004" y="4381126"/>
              <a:ext cx="160546" cy="1446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23713" name="Picture 31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83047" y="4354103"/>
              <a:ext cx="149419" cy="1875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23714" name="Picture 22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3510" y="4088640"/>
              <a:ext cx="209822" cy="219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23715" name="Picture 22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99086" y="4098178"/>
              <a:ext cx="209822" cy="2209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23716" name="Picture 22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27840" y="4094998"/>
              <a:ext cx="209822" cy="219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</p:pic>
      </p:grpSp>
      <p:grpSp>
        <p:nvGrpSpPr>
          <p:cNvPr id="23635" name="Group 9"/>
          <p:cNvGrpSpPr>
            <a:grpSpLocks/>
          </p:cNvGrpSpPr>
          <p:nvPr/>
        </p:nvGrpSpPr>
        <p:grpSpPr bwMode="auto">
          <a:xfrm>
            <a:off x="5805488" y="3171825"/>
            <a:ext cx="712787" cy="403225"/>
            <a:chOff x="5806122" y="3171474"/>
            <a:chExt cx="712788" cy="403225"/>
          </a:xfrm>
        </p:grpSpPr>
        <p:sp>
          <p:nvSpPr>
            <p:cNvPr id="14" name="Rectangle 217"/>
            <p:cNvSpPr>
              <a:spLocks noChangeArrowheads="1"/>
            </p:cNvSpPr>
            <p:nvPr/>
          </p:nvSpPr>
          <p:spPr bwMode="auto">
            <a:xfrm>
              <a:off x="6002972" y="3236562"/>
              <a:ext cx="515938" cy="338137"/>
            </a:xfrm>
            <a:prstGeom prst="rect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US" sz="800">
                  <a:cs typeface="Verdana" charset="0"/>
                </a:rPr>
                <a:t>Airbus</a:t>
              </a:r>
              <a:br>
                <a:rPr lang="en-US" sz="800">
                  <a:cs typeface="Verdana" charset="0"/>
                </a:rPr>
              </a:br>
              <a:r>
                <a:rPr lang="en-US" sz="800">
                  <a:cs typeface="Verdana" charset="0"/>
                </a:rPr>
                <a:t>UK</a:t>
              </a:r>
            </a:p>
          </p:txBody>
        </p:sp>
        <p:grpSp>
          <p:nvGrpSpPr>
            <p:cNvPr id="23700" name="Group 380"/>
            <p:cNvGrpSpPr>
              <a:grpSpLocks/>
            </p:cNvGrpSpPr>
            <p:nvPr/>
          </p:nvGrpSpPr>
          <p:grpSpPr bwMode="auto">
            <a:xfrm>
              <a:off x="5806122" y="3171474"/>
              <a:ext cx="280988" cy="360363"/>
              <a:chOff x="2259314" y="3068949"/>
              <a:chExt cx="281008" cy="360424"/>
            </a:xfrm>
          </p:grpSpPr>
          <p:pic>
            <p:nvPicPr>
              <p:cNvPr id="23703" name="Picture 18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59314" y="3068949"/>
                <a:ext cx="281007" cy="36042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</p:pic>
          <p:grpSp>
            <p:nvGrpSpPr>
              <p:cNvPr id="15" name="Group 382"/>
              <p:cNvGrpSpPr>
                <a:grpSpLocks/>
              </p:cNvGrpSpPr>
              <p:nvPr/>
            </p:nvGrpSpPr>
            <p:grpSpPr bwMode="auto">
              <a:xfrm>
                <a:off x="2274710" y="3231219"/>
                <a:ext cx="176524" cy="174548"/>
                <a:chOff x="1694519" y="2371927"/>
                <a:chExt cx="282276" cy="243317"/>
              </a:xfrm>
            </p:grpSpPr>
            <p:pic>
              <p:nvPicPr>
                <p:cNvPr id="23705" name="Picture 24"/>
                <p:cNvPicPr>
                  <a:picLocks noChangeAspect="1" noChangeArrowheads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695287" y="2426818"/>
                  <a:ext cx="192943" cy="13501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23706" name="Picture 24"/>
                <p:cNvPicPr>
                  <a:picLocks noChangeAspect="1" noChangeArrowheads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695287" y="2402470"/>
                  <a:ext cx="192943" cy="13501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23707" name="Picture 24"/>
                <p:cNvPicPr>
                  <a:picLocks noChangeAspect="1" noChangeArrowheads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695287" y="2371484"/>
                  <a:ext cx="192943" cy="13501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23708" name="Picture 21"/>
                <p:cNvPicPr>
                  <a:picLocks noChangeAspect="1" noChangeArrowheads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781603" y="2386978"/>
                  <a:ext cx="142169" cy="19698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23709" name="Picture 21"/>
                <p:cNvPicPr>
                  <a:picLocks noChangeAspect="1" noChangeArrowheads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834916" y="2420177"/>
                  <a:ext cx="142169" cy="19477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</p:pic>
          </p:grpSp>
        </p:grpSp>
        <p:pic>
          <p:nvPicPr>
            <p:cNvPr id="23702" name="Picture 2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74384" y="3234974"/>
              <a:ext cx="204788" cy="2174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</p:pic>
      </p:grpSp>
      <p:sp>
        <p:nvSpPr>
          <p:cNvPr id="23636" name="Rectangle 194"/>
          <p:cNvSpPr>
            <a:spLocks noChangeArrowheads="1"/>
          </p:cNvSpPr>
          <p:nvPr/>
        </p:nvSpPr>
        <p:spPr bwMode="auto">
          <a:xfrm>
            <a:off x="5670550" y="4614863"/>
            <a:ext cx="442913" cy="21431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800">
                <a:cs typeface="Verdana" charset="0"/>
              </a:rPr>
              <a:t>ACRI</a:t>
            </a:r>
          </a:p>
        </p:txBody>
      </p:sp>
      <p:grpSp>
        <p:nvGrpSpPr>
          <p:cNvPr id="23637" name="Group 364"/>
          <p:cNvGrpSpPr>
            <a:grpSpLocks/>
          </p:cNvGrpSpPr>
          <p:nvPr/>
        </p:nvGrpSpPr>
        <p:grpSpPr bwMode="auto">
          <a:xfrm>
            <a:off x="5764213" y="4287838"/>
            <a:ext cx="280987" cy="360362"/>
            <a:chOff x="2259314" y="3068949"/>
            <a:chExt cx="281008" cy="360424"/>
          </a:xfrm>
        </p:grpSpPr>
        <p:pic>
          <p:nvPicPr>
            <p:cNvPr id="23693" name="Picture 1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59314" y="3068949"/>
              <a:ext cx="281008" cy="3604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</p:pic>
        <p:grpSp>
          <p:nvGrpSpPr>
            <p:cNvPr id="16" name="Group 366"/>
            <p:cNvGrpSpPr>
              <a:grpSpLocks/>
            </p:cNvGrpSpPr>
            <p:nvPr/>
          </p:nvGrpSpPr>
          <p:grpSpPr bwMode="auto">
            <a:xfrm>
              <a:off x="2274710" y="3231219"/>
              <a:ext cx="176524" cy="174548"/>
              <a:chOff x="1694519" y="2371927"/>
              <a:chExt cx="282276" cy="243317"/>
            </a:xfrm>
          </p:grpSpPr>
          <p:pic>
            <p:nvPicPr>
              <p:cNvPr id="23695" name="Picture 24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95287" y="2426818"/>
                <a:ext cx="192943" cy="13501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</p:pic>
          <p:pic>
            <p:nvPicPr>
              <p:cNvPr id="23696" name="Picture 24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95287" y="2402472"/>
                <a:ext cx="192943" cy="1350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</p:pic>
          <p:pic>
            <p:nvPicPr>
              <p:cNvPr id="23697" name="Picture 24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95287" y="2371485"/>
                <a:ext cx="192943" cy="1350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</p:pic>
          <p:pic>
            <p:nvPicPr>
              <p:cNvPr id="23698" name="Picture 21"/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81603" y="2386978"/>
                <a:ext cx="142169" cy="19698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</p:pic>
          <p:pic>
            <p:nvPicPr>
              <p:cNvPr id="23699" name="Picture 21"/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34916" y="2420178"/>
                <a:ext cx="142169" cy="1947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</p:pic>
        </p:grpSp>
      </p:grpSp>
      <p:pic>
        <p:nvPicPr>
          <p:cNvPr id="23639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7238" y="4356100"/>
            <a:ext cx="204787" cy="217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pic>
      <p:sp>
        <p:nvSpPr>
          <p:cNvPr id="17" name="Rectangle 226"/>
          <p:cNvSpPr>
            <a:spLocks noChangeArrowheads="1"/>
          </p:cNvSpPr>
          <p:nvPr/>
        </p:nvSpPr>
        <p:spPr bwMode="auto">
          <a:xfrm>
            <a:off x="6802438" y="4535488"/>
            <a:ext cx="566737" cy="2159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800">
                <a:cs typeface="Verdana" charset="0"/>
              </a:rPr>
              <a:t>CLS - T</a:t>
            </a:r>
          </a:p>
        </p:txBody>
      </p:sp>
      <p:grpSp>
        <p:nvGrpSpPr>
          <p:cNvPr id="23640" name="Group 372"/>
          <p:cNvGrpSpPr>
            <a:grpSpLocks/>
          </p:cNvGrpSpPr>
          <p:nvPr/>
        </p:nvGrpSpPr>
        <p:grpSpPr bwMode="auto">
          <a:xfrm>
            <a:off x="6894513" y="4198938"/>
            <a:ext cx="280987" cy="361950"/>
            <a:chOff x="2259314" y="3068949"/>
            <a:chExt cx="281008" cy="360424"/>
          </a:xfrm>
        </p:grpSpPr>
        <p:pic>
          <p:nvPicPr>
            <p:cNvPr id="23686" name="Picture 1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59314" y="3068949"/>
              <a:ext cx="281008" cy="3604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</p:pic>
        <p:grpSp>
          <p:nvGrpSpPr>
            <p:cNvPr id="18" name="Group 374"/>
            <p:cNvGrpSpPr>
              <a:grpSpLocks/>
            </p:cNvGrpSpPr>
            <p:nvPr/>
          </p:nvGrpSpPr>
          <p:grpSpPr bwMode="auto">
            <a:xfrm>
              <a:off x="2274710" y="3231219"/>
              <a:ext cx="176524" cy="174548"/>
              <a:chOff x="1694519" y="2371927"/>
              <a:chExt cx="282276" cy="243317"/>
            </a:xfrm>
          </p:grpSpPr>
          <p:pic>
            <p:nvPicPr>
              <p:cNvPr id="23688" name="Picture 24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95287" y="2427789"/>
                <a:ext cx="192943" cy="13442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</p:pic>
          <p:pic>
            <p:nvPicPr>
              <p:cNvPr id="23689" name="Picture 24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95287" y="2403548"/>
                <a:ext cx="192943" cy="13442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</p:pic>
          <p:pic>
            <p:nvPicPr>
              <p:cNvPr id="23690" name="Picture 24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95287" y="2372697"/>
                <a:ext cx="192943" cy="13442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</p:pic>
          <p:pic>
            <p:nvPicPr>
              <p:cNvPr id="23691" name="Picture 21"/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81603" y="2388123"/>
                <a:ext cx="142169" cy="19612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</p:pic>
          <p:pic>
            <p:nvPicPr>
              <p:cNvPr id="23692" name="Picture 21"/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34916" y="2421177"/>
                <a:ext cx="142169" cy="19391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</p:pic>
        </p:grpSp>
      </p:grpSp>
      <p:pic>
        <p:nvPicPr>
          <p:cNvPr id="23642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9125" y="4276725"/>
            <a:ext cx="206375" cy="217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pic>
      <p:sp>
        <p:nvSpPr>
          <p:cNvPr id="19" name="Rectangle 129"/>
          <p:cNvSpPr>
            <a:spLocks noChangeArrowheads="1"/>
          </p:cNvSpPr>
          <p:nvPr/>
        </p:nvSpPr>
        <p:spPr bwMode="auto">
          <a:xfrm>
            <a:off x="6315075" y="4591050"/>
            <a:ext cx="461963" cy="2159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800">
                <a:cs typeface="Verdana" charset="0"/>
              </a:rPr>
              <a:t>Indra</a:t>
            </a:r>
          </a:p>
        </p:txBody>
      </p:sp>
      <p:grpSp>
        <p:nvGrpSpPr>
          <p:cNvPr id="23643" name="Group 356"/>
          <p:cNvGrpSpPr>
            <a:grpSpLocks/>
          </p:cNvGrpSpPr>
          <p:nvPr/>
        </p:nvGrpSpPr>
        <p:grpSpPr bwMode="auto">
          <a:xfrm>
            <a:off x="6354763" y="4252913"/>
            <a:ext cx="280987" cy="360362"/>
            <a:chOff x="2259314" y="3068949"/>
            <a:chExt cx="281008" cy="360424"/>
          </a:xfrm>
        </p:grpSpPr>
        <p:pic>
          <p:nvPicPr>
            <p:cNvPr id="23679" name="Picture 1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59314" y="3068949"/>
              <a:ext cx="281008" cy="3604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</p:pic>
        <p:grpSp>
          <p:nvGrpSpPr>
            <p:cNvPr id="20" name="Group 358"/>
            <p:cNvGrpSpPr>
              <a:grpSpLocks/>
            </p:cNvGrpSpPr>
            <p:nvPr/>
          </p:nvGrpSpPr>
          <p:grpSpPr bwMode="auto">
            <a:xfrm>
              <a:off x="2274710" y="3231219"/>
              <a:ext cx="176524" cy="174548"/>
              <a:chOff x="1694519" y="2371927"/>
              <a:chExt cx="282276" cy="243317"/>
            </a:xfrm>
          </p:grpSpPr>
          <p:pic>
            <p:nvPicPr>
              <p:cNvPr id="23681" name="Picture 24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95287" y="2426818"/>
                <a:ext cx="192943" cy="13501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</p:pic>
          <p:pic>
            <p:nvPicPr>
              <p:cNvPr id="23682" name="Picture 24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95287" y="2402472"/>
                <a:ext cx="192943" cy="1350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</p:pic>
          <p:pic>
            <p:nvPicPr>
              <p:cNvPr id="23683" name="Picture 24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95287" y="2371485"/>
                <a:ext cx="192943" cy="1350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</p:pic>
          <p:pic>
            <p:nvPicPr>
              <p:cNvPr id="23684" name="Picture 21"/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81603" y="2386978"/>
                <a:ext cx="142169" cy="19698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</p:pic>
          <p:pic>
            <p:nvPicPr>
              <p:cNvPr id="23685" name="Picture 21"/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34916" y="2420178"/>
                <a:ext cx="142169" cy="1947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</p:pic>
        </p:grpSp>
      </p:grpSp>
      <p:pic>
        <p:nvPicPr>
          <p:cNvPr id="23645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0963" y="4318000"/>
            <a:ext cx="204787" cy="219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pic>
      <p:grpSp>
        <p:nvGrpSpPr>
          <p:cNvPr id="21" name="Group 11"/>
          <p:cNvGrpSpPr>
            <a:grpSpLocks/>
          </p:cNvGrpSpPr>
          <p:nvPr/>
        </p:nvGrpSpPr>
        <p:grpSpPr bwMode="auto">
          <a:xfrm>
            <a:off x="4346575" y="3225800"/>
            <a:ext cx="280988" cy="360363"/>
            <a:chOff x="4347210" y="3225449"/>
            <a:chExt cx="280987" cy="360363"/>
          </a:xfrm>
        </p:grpSpPr>
        <p:grpSp>
          <p:nvGrpSpPr>
            <p:cNvPr id="22" name="Group 5"/>
            <p:cNvGrpSpPr>
              <a:grpSpLocks/>
            </p:cNvGrpSpPr>
            <p:nvPr/>
          </p:nvGrpSpPr>
          <p:grpSpPr bwMode="auto">
            <a:xfrm>
              <a:off x="4347210" y="3225449"/>
              <a:ext cx="280987" cy="360363"/>
              <a:chOff x="2259314" y="3068949"/>
              <a:chExt cx="281008" cy="360424"/>
            </a:xfrm>
          </p:grpSpPr>
          <p:pic>
            <p:nvPicPr>
              <p:cNvPr id="23672" name="Picture 18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59314" y="3068949"/>
                <a:ext cx="281008" cy="36042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</p:pic>
          <p:grpSp>
            <p:nvGrpSpPr>
              <p:cNvPr id="23" name="Group 317"/>
              <p:cNvGrpSpPr>
                <a:grpSpLocks/>
              </p:cNvGrpSpPr>
              <p:nvPr/>
            </p:nvGrpSpPr>
            <p:grpSpPr bwMode="auto">
              <a:xfrm>
                <a:off x="2274710" y="3231219"/>
                <a:ext cx="176524" cy="174548"/>
                <a:chOff x="1694519" y="2371927"/>
                <a:chExt cx="282276" cy="243317"/>
              </a:xfrm>
            </p:grpSpPr>
            <p:pic>
              <p:nvPicPr>
                <p:cNvPr id="23674" name="Picture 24"/>
                <p:cNvPicPr>
                  <a:picLocks noChangeAspect="1" noChangeArrowheads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695287" y="2426818"/>
                  <a:ext cx="192943" cy="13501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23675" name="Picture 24"/>
                <p:cNvPicPr>
                  <a:picLocks noChangeAspect="1" noChangeArrowheads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695287" y="2402470"/>
                  <a:ext cx="192943" cy="13501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23676" name="Picture 24"/>
                <p:cNvPicPr>
                  <a:picLocks noChangeAspect="1" noChangeArrowheads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695287" y="2371484"/>
                  <a:ext cx="192943" cy="13501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23677" name="Picture 21"/>
                <p:cNvPicPr>
                  <a:picLocks noChangeAspect="1" noChangeArrowheads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781603" y="2386978"/>
                  <a:ext cx="142169" cy="19698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23678" name="Picture 21"/>
                <p:cNvPicPr>
                  <a:picLocks noChangeAspect="1" noChangeArrowheads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834917" y="2420177"/>
                  <a:ext cx="142169" cy="19477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</p:pic>
          </p:grpSp>
        </p:grpSp>
        <p:pic>
          <p:nvPicPr>
            <p:cNvPr id="23671" name="Picture 2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0710" y="3333399"/>
              <a:ext cx="204787" cy="2174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</p:pic>
      </p:grpSp>
      <p:pic>
        <p:nvPicPr>
          <p:cNvPr id="23647" name="Picture 1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5413" y="3459163"/>
            <a:ext cx="280987" cy="360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pic>
      <p:grpSp>
        <p:nvGrpSpPr>
          <p:cNvPr id="24" name="Group 264"/>
          <p:cNvGrpSpPr>
            <a:grpSpLocks/>
          </p:cNvGrpSpPr>
          <p:nvPr/>
        </p:nvGrpSpPr>
        <p:grpSpPr bwMode="auto">
          <a:xfrm>
            <a:off x="2613025" y="3622675"/>
            <a:ext cx="177800" cy="173038"/>
            <a:chOff x="1694519" y="2371927"/>
            <a:chExt cx="282276" cy="243317"/>
          </a:xfrm>
        </p:grpSpPr>
        <p:pic>
          <p:nvPicPr>
            <p:cNvPr id="23665" name="Picture 24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94519" y="2427734"/>
              <a:ext cx="194066" cy="1339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23666" name="Picture 24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94519" y="2403179"/>
              <a:ext cx="194066" cy="1339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23667" name="Picture 24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94519" y="2371927"/>
              <a:ext cx="194066" cy="1339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23668" name="Picture 21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0210" y="2387554"/>
              <a:ext cx="141138" cy="1964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23669" name="Picture 21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35657" y="2418805"/>
              <a:ext cx="141138" cy="1964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</p:pic>
      </p:grpSp>
      <p:grpSp>
        <p:nvGrpSpPr>
          <p:cNvPr id="23648" name="Group 324"/>
          <p:cNvGrpSpPr>
            <a:grpSpLocks/>
          </p:cNvGrpSpPr>
          <p:nvPr/>
        </p:nvGrpSpPr>
        <p:grpSpPr bwMode="auto">
          <a:xfrm>
            <a:off x="3057525" y="4252913"/>
            <a:ext cx="280988" cy="360362"/>
            <a:chOff x="2259314" y="3068949"/>
            <a:chExt cx="281008" cy="360424"/>
          </a:xfrm>
        </p:grpSpPr>
        <p:pic>
          <p:nvPicPr>
            <p:cNvPr id="23658" name="Picture 1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59314" y="3068949"/>
              <a:ext cx="281008" cy="3604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</p:pic>
        <p:grpSp>
          <p:nvGrpSpPr>
            <p:cNvPr id="25" name="Group 326"/>
            <p:cNvGrpSpPr>
              <a:grpSpLocks/>
            </p:cNvGrpSpPr>
            <p:nvPr/>
          </p:nvGrpSpPr>
          <p:grpSpPr bwMode="auto">
            <a:xfrm>
              <a:off x="2274710" y="3231219"/>
              <a:ext cx="176524" cy="174548"/>
              <a:chOff x="1694519" y="2371927"/>
              <a:chExt cx="282276" cy="243317"/>
            </a:xfrm>
          </p:grpSpPr>
          <p:pic>
            <p:nvPicPr>
              <p:cNvPr id="23660" name="Picture 24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95287" y="2426818"/>
                <a:ext cx="192943" cy="13501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</p:pic>
          <p:pic>
            <p:nvPicPr>
              <p:cNvPr id="23661" name="Picture 24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95287" y="2402472"/>
                <a:ext cx="192943" cy="1350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</p:pic>
          <p:pic>
            <p:nvPicPr>
              <p:cNvPr id="23662" name="Picture 24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95287" y="2371485"/>
                <a:ext cx="192943" cy="1350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</p:pic>
          <p:pic>
            <p:nvPicPr>
              <p:cNvPr id="23663" name="Picture 21"/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81603" y="2386978"/>
                <a:ext cx="142169" cy="19698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</p:pic>
          <p:pic>
            <p:nvPicPr>
              <p:cNvPr id="23664" name="Picture 21"/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34917" y="2420178"/>
                <a:ext cx="142169" cy="1947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</p:pic>
        </p:grpSp>
      </p:grpSp>
      <p:grpSp>
        <p:nvGrpSpPr>
          <p:cNvPr id="23649" name="Group 332"/>
          <p:cNvGrpSpPr>
            <a:grpSpLocks/>
          </p:cNvGrpSpPr>
          <p:nvPr/>
        </p:nvGrpSpPr>
        <p:grpSpPr bwMode="auto">
          <a:xfrm>
            <a:off x="3565525" y="4332288"/>
            <a:ext cx="280988" cy="360362"/>
            <a:chOff x="2259314" y="3068949"/>
            <a:chExt cx="281008" cy="360424"/>
          </a:xfrm>
        </p:grpSpPr>
        <p:pic>
          <p:nvPicPr>
            <p:cNvPr id="23651" name="Picture 1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59314" y="3068949"/>
              <a:ext cx="281008" cy="3604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</p:pic>
        <p:grpSp>
          <p:nvGrpSpPr>
            <p:cNvPr id="26" name="Group 334"/>
            <p:cNvGrpSpPr>
              <a:grpSpLocks/>
            </p:cNvGrpSpPr>
            <p:nvPr/>
          </p:nvGrpSpPr>
          <p:grpSpPr bwMode="auto">
            <a:xfrm>
              <a:off x="2274710" y="3231219"/>
              <a:ext cx="176524" cy="174548"/>
              <a:chOff x="1694519" y="2371927"/>
              <a:chExt cx="282276" cy="243317"/>
            </a:xfrm>
          </p:grpSpPr>
          <p:pic>
            <p:nvPicPr>
              <p:cNvPr id="23653" name="Picture 24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95287" y="2426818"/>
                <a:ext cx="192943" cy="13501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</p:pic>
          <p:pic>
            <p:nvPicPr>
              <p:cNvPr id="23654" name="Picture 24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95287" y="2402472"/>
                <a:ext cx="192943" cy="1350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</p:pic>
          <p:pic>
            <p:nvPicPr>
              <p:cNvPr id="23655" name="Picture 24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95287" y="2371485"/>
                <a:ext cx="192943" cy="1350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</p:pic>
          <p:pic>
            <p:nvPicPr>
              <p:cNvPr id="23656" name="Picture 21"/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81603" y="2386978"/>
                <a:ext cx="142169" cy="19698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</p:pic>
          <p:pic>
            <p:nvPicPr>
              <p:cNvPr id="23657" name="Picture 21"/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34917" y="2420178"/>
                <a:ext cx="142169" cy="1947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</p:pic>
        </p:grp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8" grpId="0" animBg="1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7" name="Straight Connector 246"/>
          <p:cNvCxnSpPr>
            <a:cxnSpLocks noChangeShapeType="1"/>
          </p:cNvCxnSpPr>
          <p:nvPr/>
        </p:nvCxnSpPr>
        <p:spPr bwMode="auto">
          <a:xfrm flipV="1">
            <a:off x="1839913" y="3878263"/>
            <a:ext cx="758825" cy="12700"/>
          </a:xfrm>
          <a:prstGeom prst="line">
            <a:avLst/>
          </a:prstGeom>
          <a:noFill/>
          <a:ln w="25400">
            <a:solidFill>
              <a:srgbClr val="3A3B3E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34" name="Straight Connector 233"/>
          <p:cNvCxnSpPr>
            <a:cxnSpLocks noChangeShapeType="1"/>
          </p:cNvCxnSpPr>
          <p:nvPr/>
        </p:nvCxnSpPr>
        <p:spPr bwMode="auto">
          <a:xfrm flipH="1" flipV="1">
            <a:off x="6775450" y="3073400"/>
            <a:ext cx="1588" cy="395288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35" name="Straight Connector 234"/>
          <p:cNvCxnSpPr>
            <a:cxnSpLocks noChangeShapeType="1"/>
          </p:cNvCxnSpPr>
          <p:nvPr/>
        </p:nvCxnSpPr>
        <p:spPr bwMode="auto">
          <a:xfrm flipV="1">
            <a:off x="6656388" y="3073400"/>
            <a:ext cx="3175" cy="433388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4" name="Straight Connector 153"/>
          <p:cNvCxnSpPr>
            <a:cxnSpLocks noChangeShapeType="1"/>
            <a:stCxn id="24596" idx="3"/>
          </p:cNvCxnSpPr>
          <p:nvPr/>
        </p:nvCxnSpPr>
        <p:spPr bwMode="auto">
          <a:xfrm>
            <a:off x="5384800" y="2463800"/>
            <a:ext cx="965200" cy="109538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20" name="Straight Connector 419"/>
          <p:cNvCxnSpPr>
            <a:cxnSpLocks noChangeShapeType="1"/>
          </p:cNvCxnSpPr>
          <p:nvPr/>
        </p:nvCxnSpPr>
        <p:spPr bwMode="auto">
          <a:xfrm>
            <a:off x="5537200" y="2554288"/>
            <a:ext cx="965200" cy="111125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19" name="Straight Connector 418"/>
          <p:cNvCxnSpPr>
            <a:cxnSpLocks noChangeShapeType="1"/>
          </p:cNvCxnSpPr>
          <p:nvPr/>
        </p:nvCxnSpPr>
        <p:spPr bwMode="auto">
          <a:xfrm flipV="1">
            <a:off x="3889375" y="2554288"/>
            <a:ext cx="847725" cy="174625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07" name="Rectangle 406"/>
          <p:cNvSpPr>
            <a:spLocks noChangeArrowheads="1"/>
          </p:cNvSpPr>
          <p:nvPr/>
        </p:nvSpPr>
        <p:spPr bwMode="auto">
          <a:xfrm>
            <a:off x="5883275" y="2114550"/>
            <a:ext cx="2020888" cy="958850"/>
          </a:xfrm>
          <a:prstGeom prst="rect">
            <a:avLst/>
          </a:prstGeom>
          <a:solidFill>
            <a:srgbClr val="5997D6"/>
          </a:solidFill>
          <a:ln w="9525">
            <a:solidFill>
              <a:srgbClr val="50CAFF"/>
            </a:solidFill>
            <a:miter lim="800000"/>
            <a:headEnd/>
            <a:tailEnd/>
          </a:ln>
          <a:effectLst>
            <a:outerShdw blurRad="63500" dist="107763" dir="2700000" algn="ctr" rotWithShape="0">
              <a:srgbClr val="000000">
                <a:alpha val="74997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GB">
              <a:latin typeface="Verdana" pitchFamily="34" charset="0"/>
              <a:ea typeface="MS PGothic" pitchFamily="34" charset="-128"/>
              <a:cs typeface="+mn-cs"/>
            </a:endParaRPr>
          </a:p>
        </p:txBody>
      </p:sp>
      <p:cxnSp>
        <p:nvCxnSpPr>
          <p:cNvPr id="155" name="Straight Connector 154"/>
          <p:cNvCxnSpPr>
            <a:cxnSpLocks noChangeShapeType="1"/>
          </p:cNvCxnSpPr>
          <p:nvPr/>
        </p:nvCxnSpPr>
        <p:spPr bwMode="auto">
          <a:xfrm flipV="1">
            <a:off x="3244850" y="3095625"/>
            <a:ext cx="0" cy="411163"/>
          </a:xfrm>
          <a:prstGeom prst="line">
            <a:avLst/>
          </a:prstGeom>
          <a:noFill/>
          <a:ln w="25400">
            <a:solidFill>
              <a:srgbClr val="3A3B3E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6" name="Straight Connector 155"/>
          <p:cNvCxnSpPr>
            <a:cxnSpLocks noChangeShapeType="1"/>
          </p:cNvCxnSpPr>
          <p:nvPr/>
        </p:nvCxnSpPr>
        <p:spPr bwMode="auto">
          <a:xfrm flipH="1" flipV="1">
            <a:off x="3086100" y="3095625"/>
            <a:ext cx="23813" cy="460375"/>
          </a:xfrm>
          <a:prstGeom prst="line">
            <a:avLst/>
          </a:prstGeom>
          <a:noFill/>
          <a:ln w="25400">
            <a:solidFill>
              <a:srgbClr val="3A3B3E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70" name="Straight Connector 169"/>
          <p:cNvCxnSpPr>
            <a:cxnSpLocks noChangeShapeType="1"/>
          </p:cNvCxnSpPr>
          <p:nvPr/>
        </p:nvCxnSpPr>
        <p:spPr bwMode="auto">
          <a:xfrm flipV="1">
            <a:off x="4714875" y="3373438"/>
            <a:ext cx="65088" cy="327025"/>
          </a:xfrm>
          <a:prstGeom prst="line">
            <a:avLst/>
          </a:prstGeom>
          <a:noFill/>
          <a:ln w="25400">
            <a:solidFill>
              <a:srgbClr val="3A3B3E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74" name="Straight Connector 173"/>
          <p:cNvCxnSpPr>
            <a:cxnSpLocks noChangeShapeType="1"/>
          </p:cNvCxnSpPr>
          <p:nvPr/>
        </p:nvCxnSpPr>
        <p:spPr bwMode="auto">
          <a:xfrm flipV="1">
            <a:off x="4584700" y="3382963"/>
            <a:ext cx="571500" cy="457200"/>
          </a:xfrm>
          <a:prstGeom prst="line">
            <a:avLst/>
          </a:prstGeom>
          <a:noFill/>
          <a:ln w="25400">
            <a:solidFill>
              <a:srgbClr val="3A3B3E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75" name="Straight Connector 174"/>
          <p:cNvCxnSpPr>
            <a:cxnSpLocks noChangeShapeType="1"/>
          </p:cNvCxnSpPr>
          <p:nvPr/>
        </p:nvCxnSpPr>
        <p:spPr bwMode="auto">
          <a:xfrm flipV="1">
            <a:off x="4303713" y="3376613"/>
            <a:ext cx="1633537" cy="488950"/>
          </a:xfrm>
          <a:prstGeom prst="line">
            <a:avLst/>
          </a:prstGeom>
          <a:noFill/>
          <a:ln w="25400">
            <a:solidFill>
              <a:srgbClr val="3A3B3E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1" name="Straight Connector 180"/>
          <p:cNvCxnSpPr>
            <a:cxnSpLocks noChangeShapeType="1"/>
          </p:cNvCxnSpPr>
          <p:nvPr/>
        </p:nvCxnSpPr>
        <p:spPr bwMode="auto">
          <a:xfrm>
            <a:off x="3938588" y="4092575"/>
            <a:ext cx="708025" cy="374650"/>
          </a:xfrm>
          <a:prstGeom prst="line">
            <a:avLst/>
          </a:prstGeom>
          <a:noFill/>
          <a:ln w="25400">
            <a:solidFill>
              <a:srgbClr val="3A3B3E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01" name="Cloud"/>
          <p:cNvSpPr>
            <a:spLocks noChangeAspect="1" noEditPoints="1" noChangeArrowheads="1"/>
          </p:cNvSpPr>
          <p:nvPr/>
        </p:nvSpPr>
        <p:spPr bwMode="auto">
          <a:xfrm rot="5400000">
            <a:off x="3417094" y="2586831"/>
            <a:ext cx="884238" cy="2593975"/>
          </a:xfrm>
          <a:custGeom>
            <a:avLst/>
            <a:gdLst>
              <a:gd name="T0" fmla="*/ 137425 w 21600"/>
              <a:gd name="T1" fmla="*/ 959506909 h 21600"/>
              <a:gd name="T2" fmla="*/ 23736509 w 21600"/>
              <a:gd name="T3" fmla="*/ 1915538252 h 21600"/>
              <a:gd name="T4" fmla="*/ 47404286 w 21600"/>
              <a:gd name="T5" fmla="*/ 959506909 h 21600"/>
              <a:gd name="T6" fmla="*/ 23736509 w 21600"/>
              <a:gd name="T7" fmla="*/ 109116519 h 21600"/>
              <a:gd name="T8" fmla="*/ 0 60000 65536"/>
              <a:gd name="T9" fmla="*/ 0 60000 65536"/>
              <a:gd name="T10" fmla="*/ 0 60000 65536"/>
              <a:gd name="T11" fmla="*/ 0 60000 65536"/>
              <a:gd name="T12" fmla="*/ 2965 w 21600"/>
              <a:gd name="T13" fmla="*/ 3259 h 21600"/>
              <a:gd name="T14" fmla="*/ 17074 w 21600"/>
              <a:gd name="T15" fmla="*/ 1734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-1" y="8613"/>
                  <a:pt x="-1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4" y="13940"/>
                  <a:pt x="474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299"/>
                  <a:pt x="6247" y="20299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6"/>
                  <a:pt x="11036" y="21596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6"/>
                  <a:pt x="15802" y="18946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-1"/>
                  <a:pt x="16758" y="-1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-1"/>
                  <a:pt x="13174" y="-1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49"/>
                  <a:pt x="9358" y="649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1"/>
                  <a:pt x="5288" y="1971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lnTo>
                  <a:pt x="1949" y="7180"/>
                </a:ln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09"/>
                  <a:pt x="2172" y="13109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8BDBFF"/>
          </a:solidFill>
          <a:ln w="9525">
            <a:solidFill>
              <a:srgbClr val="50CAFF"/>
            </a:solidFill>
            <a:miter lim="800000"/>
            <a:headEnd/>
            <a:tailEnd/>
          </a:ln>
          <a:effectLst>
            <a:outerShdw blurRad="63500" dist="107763" dir="2700000" algn="ctr" rotWithShape="0">
              <a:srgbClr val="000000">
                <a:alpha val="74997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/>
          </a:p>
        </p:txBody>
      </p:sp>
      <p:cxnSp>
        <p:nvCxnSpPr>
          <p:cNvPr id="176" name="Straight Connector 175"/>
          <p:cNvCxnSpPr>
            <a:cxnSpLocks noChangeShapeType="1"/>
            <a:endCxn id="24596" idx="1"/>
          </p:cNvCxnSpPr>
          <p:nvPr/>
        </p:nvCxnSpPr>
        <p:spPr bwMode="auto">
          <a:xfrm flipV="1">
            <a:off x="3736975" y="2463800"/>
            <a:ext cx="847725" cy="174625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25617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6563" y="2032000"/>
            <a:ext cx="1403350" cy="819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pic>
      <p:pic>
        <p:nvPicPr>
          <p:cNvPr id="24593" name="Picture 1" descr="earth-observatio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50" y="204788"/>
            <a:ext cx="341313" cy="34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94" name="Title 1"/>
          <p:cNvSpPr txBox="1">
            <a:spLocks/>
          </p:cNvSpPr>
          <p:nvPr/>
        </p:nvSpPr>
        <p:spPr bwMode="auto">
          <a:xfrm>
            <a:off x="609600" y="28575"/>
            <a:ext cx="7175500" cy="69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2300">
                <a:solidFill>
                  <a:srgbClr val="0070C0"/>
                </a:solidFill>
                <a:cs typeface="Verdana" charset="0"/>
              </a:rPr>
              <a:t>ESA EO Core Ground Segments</a:t>
            </a:r>
            <a:br>
              <a:rPr lang="en-US" sz="2300">
                <a:solidFill>
                  <a:srgbClr val="0070C0"/>
                </a:solidFill>
                <a:cs typeface="Verdana" charset="0"/>
              </a:rPr>
            </a:br>
            <a:r>
              <a:rPr lang="en-US" sz="1600">
                <a:solidFill>
                  <a:srgbClr val="0070C0"/>
                </a:solidFill>
                <a:cs typeface="Verdana" charset="0"/>
              </a:rPr>
              <a:t>Archiving</a:t>
            </a:r>
          </a:p>
        </p:txBody>
      </p:sp>
      <p:sp>
        <p:nvSpPr>
          <p:cNvPr id="24595" name="AutoShape 7" descr="Risultati immagini per cd rom icon"/>
          <p:cNvSpPr>
            <a:spLocks noChangeAspect="1" noChangeArrowheads="1"/>
          </p:cNvSpPr>
          <p:nvPr/>
        </p:nvSpPr>
        <p:spPr bwMode="auto">
          <a:xfrm>
            <a:off x="200025" y="-525463"/>
            <a:ext cx="1095375" cy="1095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cs typeface="Verdana" charset="0"/>
            </a:endParaRPr>
          </a:p>
        </p:txBody>
      </p:sp>
      <p:sp>
        <p:nvSpPr>
          <p:cNvPr id="24596" name="Rectangle 146"/>
          <p:cNvSpPr>
            <a:spLocks noChangeArrowheads="1"/>
          </p:cNvSpPr>
          <p:nvPr/>
        </p:nvSpPr>
        <p:spPr bwMode="auto">
          <a:xfrm>
            <a:off x="4584700" y="2339975"/>
            <a:ext cx="8001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000" b="1">
                <a:cs typeface="Verdana" charset="0"/>
              </a:rPr>
              <a:t>Internet</a:t>
            </a:r>
          </a:p>
        </p:txBody>
      </p:sp>
      <p:cxnSp>
        <p:nvCxnSpPr>
          <p:cNvPr id="162" name="Straight Connector 161"/>
          <p:cNvCxnSpPr>
            <a:cxnSpLocks noChangeShapeType="1"/>
            <a:endCxn id="25760" idx="0"/>
          </p:cNvCxnSpPr>
          <p:nvPr/>
        </p:nvCxnSpPr>
        <p:spPr bwMode="auto">
          <a:xfrm flipH="1" flipV="1">
            <a:off x="4494213" y="3338513"/>
            <a:ext cx="1233487" cy="415925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4598" name="Rectangle 164"/>
          <p:cNvSpPr>
            <a:spLocks noChangeArrowheads="1"/>
          </p:cNvSpPr>
          <p:nvPr/>
        </p:nvSpPr>
        <p:spPr bwMode="auto">
          <a:xfrm>
            <a:off x="5311775" y="2822575"/>
            <a:ext cx="438150" cy="2159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800">
                <a:cs typeface="Verdana" charset="0"/>
              </a:rPr>
              <a:t>INTA</a:t>
            </a:r>
          </a:p>
        </p:txBody>
      </p:sp>
      <p:cxnSp>
        <p:nvCxnSpPr>
          <p:cNvPr id="166" name="Straight Connector 165"/>
          <p:cNvCxnSpPr>
            <a:cxnSpLocks noChangeShapeType="1"/>
          </p:cNvCxnSpPr>
          <p:nvPr/>
        </p:nvCxnSpPr>
        <p:spPr bwMode="auto">
          <a:xfrm flipH="1" flipV="1">
            <a:off x="5530850" y="3378200"/>
            <a:ext cx="677863" cy="417513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4600" name="Rectangle 168"/>
          <p:cNvSpPr>
            <a:spLocks noChangeArrowheads="1"/>
          </p:cNvSpPr>
          <p:nvPr/>
        </p:nvSpPr>
        <p:spPr bwMode="auto">
          <a:xfrm>
            <a:off x="4413250" y="2817813"/>
            <a:ext cx="458788" cy="21431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800">
                <a:cs typeface="Verdana" charset="0"/>
              </a:rPr>
              <a:t>KSAT</a:t>
            </a:r>
          </a:p>
        </p:txBody>
      </p:sp>
      <p:sp>
        <p:nvSpPr>
          <p:cNvPr id="24601" name="Rectangle 172"/>
          <p:cNvSpPr>
            <a:spLocks noChangeArrowheads="1"/>
          </p:cNvSpPr>
          <p:nvPr/>
        </p:nvSpPr>
        <p:spPr bwMode="auto">
          <a:xfrm>
            <a:off x="4768850" y="2811463"/>
            <a:ext cx="623888" cy="2159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800">
                <a:cs typeface="Verdana" charset="0"/>
              </a:rPr>
              <a:t>e-GEOS </a:t>
            </a:r>
          </a:p>
        </p:txBody>
      </p:sp>
      <p:cxnSp>
        <p:nvCxnSpPr>
          <p:cNvPr id="177" name="Straight Connector 176"/>
          <p:cNvCxnSpPr>
            <a:cxnSpLocks noChangeShapeType="1"/>
          </p:cNvCxnSpPr>
          <p:nvPr/>
        </p:nvCxnSpPr>
        <p:spPr bwMode="auto">
          <a:xfrm flipH="1" flipV="1">
            <a:off x="4779963" y="3373438"/>
            <a:ext cx="1222375" cy="411162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78" name="Straight Connector 177"/>
          <p:cNvCxnSpPr>
            <a:cxnSpLocks noChangeShapeType="1"/>
          </p:cNvCxnSpPr>
          <p:nvPr/>
        </p:nvCxnSpPr>
        <p:spPr bwMode="auto">
          <a:xfrm flipH="1" flipV="1">
            <a:off x="5156200" y="3382963"/>
            <a:ext cx="920750" cy="544512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79" name="Straight Connector 178"/>
          <p:cNvCxnSpPr>
            <a:cxnSpLocks noChangeShapeType="1"/>
          </p:cNvCxnSpPr>
          <p:nvPr/>
        </p:nvCxnSpPr>
        <p:spPr bwMode="auto">
          <a:xfrm flipH="1" flipV="1">
            <a:off x="6048375" y="3386138"/>
            <a:ext cx="79375" cy="34925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0" name="Straight Connector 179"/>
          <p:cNvCxnSpPr>
            <a:cxnSpLocks noChangeShapeType="1"/>
          </p:cNvCxnSpPr>
          <p:nvPr/>
        </p:nvCxnSpPr>
        <p:spPr bwMode="auto">
          <a:xfrm flipH="1">
            <a:off x="5286375" y="4144963"/>
            <a:ext cx="698500" cy="2921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83" name="Cloud 182"/>
          <p:cNvSpPr>
            <a:spLocks/>
          </p:cNvSpPr>
          <p:nvPr/>
        </p:nvSpPr>
        <p:spPr bwMode="auto">
          <a:xfrm>
            <a:off x="4876800" y="3436938"/>
            <a:ext cx="2527300" cy="941387"/>
          </a:xfrm>
          <a:custGeom>
            <a:avLst/>
            <a:gdLst>
              <a:gd name="T0" fmla="*/ 939656517 w 43200"/>
              <a:gd name="T1" fmla="*/ 270877877 h 43200"/>
              <a:gd name="T2" fmla="*/ 432486845 w 43200"/>
              <a:gd name="T3" fmla="*/ 262630455 h 43200"/>
              <a:gd name="T4" fmla="*/ 1387161374 w 43200"/>
              <a:gd name="T5" fmla="*/ 361132833 h 43200"/>
              <a:gd name="T6" fmla="*/ 1165310183 w 43200"/>
              <a:gd name="T7" fmla="*/ 365075152 h 43200"/>
              <a:gd name="T8" fmla="*/ 2147483647 w 43200"/>
              <a:gd name="T9" fmla="*/ 404500701 h 43200"/>
              <a:gd name="T10" fmla="*/ 2147483647 w 43200"/>
              <a:gd name="T11" fmla="*/ 386495302 h 43200"/>
              <a:gd name="T12" fmla="*/ 2147483647 w 43200"/>
              <a:gd name="T13" fmla="*/ 359601401 h 43200"/>
              <a:gd name="T14" fmla="*/ 2147483647 w 43200"/>
              <a:gd name="T15" fmla="*/ 379355252 h 43200"/>
              <a:gd name="T16" fmla="*/ 2147483647 w 43200"/>
              <a:gd name="T17" fmla="*/ 237526780 h 43200"/>
              <a:gd name="T18" fmla="*/ 2147483647 w 43200"/>
              <a:gd name="T19" fmla="*/ 311369503 h 43200"/>
              <a:gd name="T20" fmla="*/ 2147483647 w 43200"/>
              <a:gd name="T21" fmla="*/ 158882242 h 43200"/>
              <a:gd name="T22" fmla="*/ 2147483647 w 43200"/>
              <a:gd name="T23" fmla="*/ 186573446 h 43200"/>
              <a:gd name="T24" fmla="*/ 2147483647 w 43200"/>
              <a:gd name="T25" fmla="*/ 56147873 h 43200"/>
              <a:gd name="T26" fmla="*/ 2147483647 w 43200"/>
              <a:gd name="T27" fmla="*/ 69227508 h 43200"/>
              <a:gd name="T28" fmla="*/ 2147483647 w 43200"/>
              <a:gd name="T29" fmla="*/ 40895246 h 43200"/>
              <a:gd name="T30" fmla="*/ 2147483647 w 43200"/>
              <a:gd name="T31" fmla="*/ 24214239 h 43200"/>
              <a:gd name="T32" fmla="*/ 2147483647 w 43200"/>
              <a:gd name="T33" fmla="*/ 48842099 h 43200"/>
              <a:gd name="T34" fmla="*/ 2147483647 w 43200"/>
              <a:gd name="T35" fmla="*/ 34458469 h 43200"/>
              <a:gd name="T36" fmla="*/ 2147483647 w 43200"/>
              <a:gd name="T37" fmla="*/ 53726547 h 43200"/>
              <a:gd name="T38" fmla="*/ 2147483647 w 43200"/>
              <a:gd name="T39" fmla="*/ 67675658 h 43200"/>
              <a:gd name="T40" fmla="*/ 826329986 w 43200"/>
              <a:gd name="T41" fmla="*/ 163383467 h 43200"/>
              <a:gd name="T42" fmla="*/ 780878953 w 43200"/>
              <a:gd name="T43" fmla="*/ 148699747 h 4320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43200" h="43200">
                <a:moveTo>
                  <a:pt x="3900" y="14370"/>
                </a:moveTo>
                <a:cubicBezTo>
                  <a:pt x="3629" y="11657"/>
                  <a:pt x="4261" y="8921"/>
                  <a:pt x="5623" y="6907"/>
                </a:cubicBezTo>
                <a:cubicBezTo>
                  <a:pt x="7775" y="3726"/>
                  <a:pt x="11264" y="3017"/>
                  <a:pt x="14005" y="5202"/>
                </a:cubicBezTo>
                <a:cubicBezTo>
                  <a:pt x="15678" y="909"/>
                  <a:pt x="19914" y="22"/>
                  <a:pt x="22456" y="3432"/>
                </a:cubicBezTo>
                <a:cubicBezTo>
                  <a:pt x="23097" y="1683"/>
                  <a:pt x="24328" y="474"/>
                  <a:pt x="25749" y="200"/>
                </a:cubicBezTo>
                <a:cubicBezTo>
                  <a:pt x="27313" y="-102"/>
                  <a:pt x="28875" y="770"/>
                  <a:pt x="29833" y="2481"/>
                </a:cubicBezTo>
                <a:cubicBezTo>
                  <a:pt x="31215" y="267"/>
                  <a:pt x="33501" y="-460"/>
                  <a:pt x="35463" y="690"/>
                </a:cubicBezTo>
                <a:cubicBezTo>
                  <a:pt x="36958" y="1566"/>
                  <a:pt x="38030" y="3400"/>
                  <a:pt x="38318" y="5576"/>
                </a:cubicBezTo>
                <a:cubicBezTo>
                  <a:pt x="40046" y="6218"/>
                  <a:pt x="41422" y="7998"/>
                  <a:pt x="41982" y="10318"/>
                </a:cubicBezTo>
                <a:cubicBezTo>
                  <a:pt x="42389" y="12002"/>
                  <a:pt x="42331" y="13831"/>
                  <a:pt x="41818" y="15460"/>
                </a:cubicBezTo>
                <a:cubicBezTo>
                  <a:pt x="43079" y="17694"/>
                  <a:pt x="43520" y="20590"/>
                  <a:pt x="43016" y="23322"/>
                </a:cubicBezTo>
                <a:cubicBezTo>
                  <a:pt x="42346" y="26954"/>
                  <a:pt x="40128" y="29674"/>
                  <a:pt x="37404" y="30204"/>
                </a:cubicBezTo>
                <a:cubicBezTo>
                  <a:pt x="37391" y="32471"/>
                  <a:pt x="36658" y="34621"/>
                  <a:pt x="35395" y="36101"/>
                </a:cubicBezTo>
                <a:cubicBezTo>
                  <a:pt x="33476" y="38350"/>
                  <a:pt x="30704" y="38639"/>
                  <a:pt x="28555" y="36815"/>
                </a:cubicBezTo>
                <a:cubicBezTo>
                  <a:pt x="27860" y="39948"/>
                  <a:pt x="25999" y="42343"/>
                  <a:pt x="23667" y="43106"/>
                </a:cubicBezTo>
                <a:cubicBezTo>
                  <a:pt x="20919" y="44005"/>
                  <a:pt x="18051" y="42473"/>
                  <a:pt x="16480" y="39266"/>
                </a:cubicBezTo>
                <a:cubicBezTo>
                  <a:pt x="12772" y="42310"/>
                  <a:pt x="7956" y="40599"/>
                  <a:pt x="5804" y="35472"/>
                </a:cubicBezTo>
                <a:cubicBezTo>
                  <a:pt x="3690" y="35809"/>
                  <a:pt x="1705" y="34024"/>
                  <a:pt x="1110" y="31250"/>
                </a:cubicBezTo>
                <a:cubicBezTo>
                  <a:pt x="679" y="29243"/>
                  <a:pt x="1060" y="27077"/>
                  <a:pt x="2113" y="25551"/>
                </a:cubicBezTo>
                <a:cubicBezTo>
                  <a:pt x="619" y="24354"/>
                  <a:pt x="-213" y="22057"/>
                  <a:pt x="-5" y="19704"/>
                </a:cubicBezTo>
                <a:cubicBezTo>
                  <a:pt x="239" y="16949"/>
                  <a:pt x="1845" y="14791"/>
                  <a:pt x="3863" y="14507"/>
                </a:cubicBezTo>
                <a:cubicBezTo>
                  <a:pt x="3875" y="14461"/>
                  <a:pt x="3888" y="14416"/>
                  <a:pt x="3900" y="14370"/>
                </a:cubicBezTo>
                <a:close/>
              </a:path>
              <a:path w="43200" h="43200" fill="none">
                <a:moveTo>
                  <a:pt x="4693" y="26177"/>
                </a:moveTo>
                <a:cubicBezTo>
                  <a:pt x="3809" y="26271"/>
                  <a:pt x="2925" y="25993"/>
                  <a:pt x="2160" y="25380"/>
                </a:cubicBezTo>
                <a:moveTo>
                  <a:pt x="6928" y="34899"/>
                </a:moveTo>
                <a:cubicBezTo>
                  <a:pt x="6573" y="35092"/>
                  <a:pt x="6200" y="35220"/>
                  <a:pt x="5820" y="35280"/>
                </a:cubicBezTo>
                <a:moveTo>
                  <a:pt x="16478" y="39090"/>
                </a:moveTo>
                <a:cubicBezTo>
                  <a:pt x="16211" y="38544"/>
                  <a:pt x="15987" y="37961"/>
                  <a:pt x="15810" y="37350"/>
                </a:cubicBezTo>
                <a:moveTo>
                  <a:pt x="28827" y="34751"/>
                </a:moveTo>
                <a:cubicBezTo>
                  <a:pt x="28788" y="35398"/>
                  <a:pt x="28698" y="36038"/>
                  <a:pt x="28560" y="36660"/>
                </a:cubicBezTo>
                <a:moveTo>
                  <a:pt x="34129" y="22954"/>
                </a:moveTo>
                <a:cubicBezTo>
                  <a:pt x="36133" y="24282"/>
                  <a:pt x="37398" y="27058"/>
                  <a:pt x="37380" y="30090"/>
                </a:cubicBezTo>
                <a:moveTo>
                  <a:pt x="41798" y="15354"/>
                </a:moveTo>
                <a:cubicBezTo>
                  <a:pt x="41473" y="16386"/>
                  <a:pt x="40978" y="17302"/>
                  <a:pt x="40350" y="18030"/>
                </a:cubicBezTo>
                <a:moveTo>
                  <a:pt x="38324" y="5426"/>
                </a:moveTo>
                <a:cubicBezTo>
                  <a:pt x="38379" y="5843"/>
                  <a:pt x="38405" y="6266"/>
                  <a:pt x="38400" y="6690"/>
                </a:cubicBezTo>
                <a:moveTo>
                  <a:pt x="29078" y="3952"/>
                </a:moveTo>
                <a:cubicBezTo>
                  <a:pt x="29267" y="3369"/>
                  <a:pt x="29516" y="2826"/>
                  <a:pt x="29820" y="2340"/>
                </a:cubicBezTo>
                <a:moveTo>
                  <a:pt x="22141" y="4720"/>
                </a:moveTo>
                <a:cubicBezTo>
                  <a:pt x="22218" y="4238"/>
                  <a:pt x="22339" y="3771"/>
                  <a:pt x="22500" y="3330"/>
                </a:cubicBezTo>
                <a:moveTo>
                  <a:pt x="14000" y="5192"/>
                </a:moveTo>
                <a:cubicBezTo>
                  <a:pt x="14472" y="5568"/>
                  <a:pt x="14908" y="6021"/>
                  <a:pt x="15300" y="6540"/>
                </a:cubicBezTo>
                <a:moveTo>
                  <a:pt x="4127" y="15789"/>
                </a:moveTo>
                <a:cubicBezTo>
                  <a:pt x="4024" y="15325"/>
                  <a:pt x="3948" y="14851"/>
                  <a:pt x="3900" y="14370"/>
                </a:cubicBezTo>
              </a:path>
            </a:pathLst>
          </a:custGeom>
          <a:solidFill>
            <a:srgbClr val="5997D6"/>
          </a:solidFill>
          <a:ln w="9525">
            <a:solidFill>
              <a:srgbClr val="00549F"/>
            </a:solidFill>
            <a:miter lim="800000"/>
            <a:headEnd/>
            <a:tailEnd/>
          </a:ln>
          <a:effectLst>
            <a:outerShdw blurRad="63500" dist="107763" dir="2700000" algn="ctr" rotWithShape="0">
              <a:srgbClr val="000000">
                <a:alpha val="74997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4607" name="Rectangle 199"/>
          <p:cNvSpPr>
            <a:spLocks noChangeArrowheads="1"/>
          </p:cNvSpPr>
          <p:nvPr/>
        </p:nvSpPr>
        <p:spPr bwMode="auto">
          <a:xfrm>
            <a:off x="2270125" y="4060825"/>
            <a:ext cx="398463" cy="2159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800">
                <a:cs typeface="Verdana" charset="0"/>
              </a:rPr>
              <a:t>SSC</a:t>
            </a:r>
          </a:p>
        </p:txBody>
      </p:sp>
      <p:sp>
        <p:nvSpPr>
          <p:cNvPr id="24608" name="Rectangle 212"/>
          <p:cNvSpPr>
            <a:spLocks noChangeArrowheads="1"/>
          </p:cNvSpPr>
          <p:nvPr/>
        </p:nvSpPr>
        <p:spPr bwMode="auto">
          <a:xfrm>
            <a:off x="7251700" y="3594100"/>
            <a:ext cx="741363" cy="2159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800">
                <a:cs typeface="Verdana" charset="0"/>
              </a:rPr>
              <a:t>EUMETSAT</a:t>
            </a:r>
          </a:p>
        </p:txBody>
      </p:sp>
      <p:sp>
        <p:nvSpPr>
          <p:cNvPr id="24609" name="Rectangle 239"/>
          <p:cNvSpPr>
            <a:spLocks noChangeArrowheads="1"/>
          </p:cNvSpPr>
          <p:nvPr/>
        </p:nvSpPr>
        <p:spPr bwMode="auto">
          <a:xfrm>
            <a:off x="5846763" y="2101850"/>
            <a:ext cx="2103437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1000" b="1">
                <a:solidFill>
                  <a:schemeClr val="bg1"/>
                </a:solidFill>
                <a:cs typeface="Verdana" charset="0"/>
              </a:rPr>
              <a:t>Copernicus </a:t>
            </a:r>
            <a:r>
              <a:rPr lang="en-US" sz="1000">
                <a:solidFill>
                  <a:schemeClr val="bg1"/>
                </a:solidFill>
                <a:cs typeface="Verdana" charset="0"/>
              </a:rPr>
              <a:t>Central Services</a:t>
            </a:r>
          </a:p>
        </p:txBody>
      </p:sp>
      <p:pic>
        <p:nvPicPr>
          <p:cNvPr id="25635" name="Picture 1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1600" y="3963988"/>
            <a:ext cx="280988" cy="360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pic>
      <p:pic>
        <p:nvPicPr>
          <p:cNvPr id="24611" name="Picture 25" descr="C:\Users\ecoffey\AppData\Local\Temp\Rar$DRa0.793\30071_Device_satellite_dish_unreachable_2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4150" y="3844925"/>
            <a:ext cx="220663" cy="220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612" name="Picture 20" descr="C:\Users\ecoffey\AppData\Local\Temp\Rar$DRa0.386\30067_Device_router_unknown_64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1788" y="2373313"/>
            <a:ext cx="238125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613" name="Picture 20" descr="C:\Users\ecoffey\AppData\Local\Temp\Rar$DRa0.386\30067_Device_router_unknown_64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0" y="2492375"/>
            <a:ext cx="236538" cy="236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39" name="Picture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9713" y="2354263"/>
            <a:ext cx="161925" cy="277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pic>
      <p:pic>
        <p:nvPicPr>
          <p:cNvPr id="25640" name="Picture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6063" y="2487613"/>
            <a:ext cx="160337" cy="277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pic>
      <p:pic>
        <p:nvPicPr>
          <p:cNvPr id="25641" name="Picture 1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8838" y="3095625"/>
            <a:ext cx="280987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pic>
      <p:pic>
        <p:nvPicPr>
          <p:cNvPr id="24617" name="Picture 25" descr="C:\Users\ecoffey\AppData\Local\Temp\Rar$DRa0.793\30071_Device_satellite_dish_unreachable_2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9800" y="2978150"/>
            <a:ext cx="220663" cy="220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43" name="Picture 1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8725" y="3108325"/>
            <a:ext cx="282575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pic>
      <p:pic>
        <p:nvPicPr>
          <p:cNvPr id="24619" name="Picture 25" descr="C:\Users\ecoffey\AppData\Local\Temp\Rar$DRa0.793\30071_Device_satellite_dish_unreachable_2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1275" y="2989263"/>
            <a:ext cx="220663" cy="220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45" name="Picture 1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4325" y="3095625"/>
            <a:ext cx="280988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pic>
      <p:pic>
        <p:nvPicPr>
          <p:cNvPr id="24621" name="Picture 25" descr="C:\Users\ecoffey\AppData\Local\Temp\Rar$DRa0.793\30071_Device_satellite_dish_unreachable_2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6875" y="2976563"/>
            <a:ext cx="220663" cy="220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622" name="Picture 20" descr="C:\Users\ecoffey\AppData\Local\Temp\Rar$DRa0.386\30067_Device_router_unknown_64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9413" y="2360613"/>
            <a:ext cx="236537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623" name="Picture 20" descr="C:\Users\ecoffey\AppData\Local\Temp\Rar$DRa0.386\30067_Device_router_unknown_64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6238" y="2479675"/>
            <a:ext cx="236537" cy="236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49" name="Picture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3875" y="2336800"/>
            <a:ext cx="160338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pic>
      <p:pic>
        <p:nvPicPr>
          <p:cNvPr id="25650" name="Picture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5938" y="2459038"/>
            <a:ext cx="161925" cy="277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pic>
      <p:sp>
        <p:nvSpPr>
          <p:cNvPr id="402" name="Text Box 197"/>
          <p:cNvSpPr txBox="1">
            <a:spLocks noChangeArrowheads="1"/>
          </p:cNvSpPr>
          <p:nvPr/>
        </p:nvSpPr>
        <p:spPr bwMode="auto">
          <a:xfrm>
            <a:off x="3244850" y="3548063"/>
            <a:ext cx="1479550" cy="554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sz="1200" dirty="0"/>
              <a:t>Multi-Mission</a:t>
            </a:r>
          </a:p>
          <a:p>
            <a:pPr algn="ctr" eaLnBrk="0" hangingPunct="0">
              <a:spcBef>
                <a:spcPct val="50000"/>
              </a:spcBef>
              <a:defRPr/>
            </a:pPr>
            <a:r>
              <a:rPr lang="en-US" sz="1200" dirty="0"/>
              <a:t>MPLS Backbone</a:t>
            </a:r>
            <a:endParaRPr lang="en-GB" sz="1200" dirty="0"/>
          </a:p>
        </p:txBody>
      </p:sp>
      <p:sp>
        <p:nvSpPr>
          <p:cNvPr id="403" name="Text Box 197"/>
          <p:cNvSpPr txBox="1">
            <a:spLocks noChangeArrowheads="1"/>
          </p:cNvSpPr>
          <p:nvPr/>
        </p:nvSpPr>
        <p:spPr bwMode="auto">
          <a:xfrm>
            <a:off x="5297488" y="3602038"/>
            <a:ext cx="1727200" cy="554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sz="1200" dirty="0">
                <a:solidFill>
                  <a:schemeClr val="bg1"/>
                </a:solidFill>
              </a:rPr>
              <a:t>Copernicus</a:t>
            </a:r>
          </a:p>
          <a:p>
            <a:pPr algn="ctr" eaLnBrk="0" hangingPunct="0">
              <a:spcBef>
                <a:spcPct val="50000"/>
              </a:spcBef>
              <a:defRPr/>
            </a:pPr>
            <a:r>
              <a:rPr lang="en-US" sz="1200" dirty="0">
                <a:solidFill>
                  <a:schemeClr val="bg1"/>
                </a:solidFill>
              </a:rPr>
              <a:t>MPLS Over DWDM</a:t>
            </a:r>
            <a:endParaRPr lang="en-GB" sz="1200" dirty="0">
              <a:solidFill>
                <a:schemeClr val="bg1"/>
              </a:solidFill>
            </a:endParaRPr>
          </a:p>
        </p:txBody>
      </p:sp>
      <p:pic>
        <p:nvPicPr>
          <p:cNvPr id="25653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1588" y="1871663"/>
            <a:ext cx="207962" cy="327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pic>
      <p:pic>
        <p:nvPicPr>
          <p:cNvPr id="25654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3163" y="1898650"/>
            <a:ext cx="207962" cy="327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pic>
      <p:pic>
        <p:nvPicPr>
          <p:cNvPr id="25655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4263" y="1927225"/>
            <a:ext cx="207962" cy="327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pic>
      <p:sp>
        <p:nvSpPr>
          <p:cNvPr id="28" name="Rectangle 27"/>
          <p:cNvSpPr>
            <a:spLocks noChangeArrowheads="1"/>
          </p:cNvSpPr>
          <p:nvPr/>
        </p:nvSpPr>
        <p:spPr bwMode="auto">
          <a:xfrm>
            <a:off x="1781175" y="2128838"/>
            <a:ext cx="2089150" cy="1022350"/>
          </a:xfrm>
          <a:prstGeom prst="rect">
            <a:avLst/>
          </a:prstGeom>
          <a:solidFill>
            <a:srgbClr val="8BDBFF"/>
          </a:solidFill>
          <a:ln w="9525">
            <a:solidFill>
              <a:srgbClr val="50CAFF"/>
            </a:solidFill>
            <a:miter lim="800000"/>
            <a:headEnd/>
            <a:tailEnd/>
          </a:ln>
          <a:effectLst>
            <a:outerShdw blurRad="63500" dist="107763" dir="2700000" algn="ctr" rotWithShape="0">
              <a:srgbClr val="000000">
                <a:alpha val="74997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GB">
              <a:latin typeface="Verdana" pitchFamily="34" charset="0"/>
              <a:ea typeface="MS PGothic" pitchFamily="34" charset="-128"/>
              <a:cs typeface="+mn-cs"/>
            </a:endParaRPr>
          </a:p>
        </p:txBody>
      </p:sp>
      <p:sp>
        <p:nvSpPr>
          <p:cNvPr id="24632" name="Rectangle 152"/>
          <p:cNvSpPr>
            <a:spLocks noChangeArrowheads="1"/>
          </p:cNvSpPr>
          <p:nvPr/>
        </p:nvSpPr>
        <p:spPr bwMode="auto">
          <a:xfrm>
            <a:off x="1695450" y="2114550"/>
            <a:ext cx="2249488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1000" b="1">
                <a:cs typeface="Verdana" charset="0"/>
              </a:rPr>
              <a:t>Multi-Mission </a:t>
            </a:r>
            <a:r>
              <a:rPr lang="en-US" sz="1000">
                <a:cs typeface="Verdana" charset="0"/>
              </a:rPr>
              <a:t>Central Services</a:t>
            </a:r>
          </a:p>
        </p:txBody>
      </p:sp>
      <p:grpSp>
        <p:nvGrpSpPr>
          <p:cNvPr id="24633" name="Group 37"/>
          <p:cNvGrpSpPr>
            <a:grpSpLocks/>
          </p:cNvGrpSpPr>
          <p:nvPr/>
        </p:nvGrpSpPr>
        <p:grpSpPr bwMode="auto">
          <a:xfrm>
            <a:off x="3016250" y="2359025"/>
            <a:ext cx="633413" cy="479425"/>
            <a:chOff x="1545866" y="2350971"/>
            <a:chExt cx="634593" cy="478912"/>
          </a:xfrm>
        </p:grpSpPr>
        <p:sp>
          <p:nvSpPr>
            <p:cNvPr id="421" name="Rectangle 420"/>
            <p:cNvSpPr>
              <a:spLocks noChangeArrowheads="1"/>
            </p:cNvSpPr>
            <p:nvPr/>
          </p:nvSpPr>
          <p:spPr bwMode="auto">
            <a:xfrm>
              <a:off x="1545866" y="2350971"/>
              <a:ext cx="634593" cy="477327"/>
            </a:xfrm>
            <a:prstGeom prst="rect">
              <a:avLst/>
            </a:prstGeom>
            <a:gradFill rotWithShape="1">
              <a:gsLst>
                <a:gs pos="0">
                  <a:srgbClr val="FAFAF8"/>
                </a:gs>
                <a:gs pos="64999">
                  <a:srgbClr val="F1F2EE"/>
                </a:gs>
                <a:gs pos="100000">
                  <a:srgbClr val="ECEDE8"/>
                </a:gs>
              </a:gsLst>
              <a:lin ang="5400000" scaled="1"/>
            </a:gradFill>
            <a:ln w="12700">
              <a:solidFill>
                <a:srgbClr val="A6A6A6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srgbClr val="000000">
                  <a:alpha val="39998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GB">
                <a:solidFill>
                  <a:schemeClr val="dk1"/>
                </a:solidFill>
                <a:latin typeface="+mn-lt"/>
                <a:ea typeface="+mn-ea"/>
                <a:cs typeface="+mn-cs"/>
              </a:endParaRPr>
            </a:p>
          </p:txBody>
        </p:sp>
        <p:pic>
          <p:nvPicPr>
            <p:cNvPr id="25843" name="Picture 18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30956" y="2634830"/>
              <a:ext cx="114513" cy="1696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25844" name="Picture 19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49445" y="2644345"/>
              <a:ext cx="160637" cy="1443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25845" name="Picture 31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79266" y="2633244"/>
              <a:ext cx="149503" cy="1871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25846" name="Picture 22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69723" y="2366829"/>
              <a:ext cx="208349" cy="2188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25847" name="Picture 22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95369" y="2376344"/>
              <a:ext cx="209940" cy="2204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25848" name="Picture 22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4197" y="2373172"/>
              <a:ext cx="209940" cy="2188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25849" name="Picture 18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1194" y="2639587"/>
              <a:ext cx="114513" cy="1696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25850" name="Picture 19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76483" y="2607871"/>
              <a:ext cx="160636" cy="14272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25851" name="Picture 22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38709" y="2376344"/>
              <a:ext cx="209940" cy="2204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25852" name="Picture 18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41890" y="2650688"/>
              <a:ext cx="116103" cy="1696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25853" name="Picture 19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8769" y="2685576"/>
              <a:ext cx="160636" cy="1443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</p:pic>
      </p:grpSp>
      <p:sp>
        <p:nvSpPr>
          <p:cNvPr id="433" name="Text Box 216"/>
          <p:cNvSpPr txBox="1">
            <a:spLocks noChangeArrowheads="1"/>
          </p:cNvSpPr>
          <p:nvPr/>
        </p:nvSpPr>
        <p:spPr bwMode="auto">
          <a:xfrm>
            <a:off x="2978150" y="2801938"/>
            <a:ext cx="803275" cy="338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fr-FR" sz="800" dirty="0"/>
              <a:t>Processing Center </a:t>
            </a:r>
            <a:endParaRPr lang="en-GB" sz="800" dirty="0"/>
          </a:p>
        </p:txBody>
      </p:sp>
      <p:grpSp>
        <p:nvGrpSpPr>
          <p:cNvPr id="24635" name="Group 464"/>
          <p:cNvGrpSpPr>
            <a:grpSpLocks/>
          </p:cNvGrpSpPr>
          <p:nvPr/>
        </p:nvGrpSpPr>
        <p:grpSpPr bwMode="auto">
          <a:xfrm>
            <a:off x="4676775" y="3262313"/>
            <a:ext cx="161925" cy="157162"/>
            <a:chOff x="1694519" y="2371927"/>
            <a:chExt cx="282276" cy="243317"/>
          </a:xfrm>
        </p:grpSpPr>
        <p:pic>
          <p:nvPicPr>
            <p:cNvPr id="25837" name="Picture 24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94519" y="2428455"/>
              <a:ext cx="193719" cy="1327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25838" name="Picture 24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94519" y="2403877"/>
              <a:ext cx="193719" cy="1327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25839" name="Picture 24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94519" y="2371927"/>
              <a:ext cx="193719" cy="1351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25840" name="Picture 21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0310" y="2389131"/>
              <a:ext cx="141137" cy="1941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25841" name="Picture 21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35658" y="2418624"/>
              <a:ext cx="141137" cy="1966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</p:pic>
      </p:grpSp>
      <p:grpSp>
        <p:nvGrpSpPr>
          <p:cNvPr id="24636" name="Group 470"/>
          <p:cNvGrpSpPr>
            <a:grpSpLocks/>
          </p:cNvGrpSpPr>
          <p:nvPr/>
        </p:nvGrpSpPr>
        <p:grpSpPr bwMode="auto">
          <a:xfrm>
            <a:off x="5038725" y="3271838"/>
            <a:ext cx="163513" cy="157162"/>
            <a:chOff x="1694519" y="2371927"/>
            <a:chExt cx="282276" cy="243317"/>
          </a:xfrm>
        </p:grpSpPr>
        <p:pic>
          <p:nvPicPr>
            <p:cNvPr id="25832" name="Picture 24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94519" y="2428455"/>
              <a:ext cx="194579" cy="1327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25833" name="Picture 24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94519" y="2403877"/>
              <a:ext cx="194579" cy="1327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25834" name="Picture 24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94519" y="2371927"/>
              <a:ext cx="194579" cy="1351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25835" name="Picture 21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79476" y="2389131"/>
              <a:ext cx="142508" cy="1941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25836" name="Picture 21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34287" y="2418624"/>
              <a:ext cx="142508" cy="1966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</p:pic>
      </p:grpSp>
      <p:pic>
        <p:nvPicPr>
          <p:cNvPr id="24637" name="Picture 3" descr="C:\Users\ecoffey\AppData\Local\Temp\Rar$DRa0.080\30032_Device_generic_building_default_24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0413" y="3341688"/>
            <a:ext cx="387350" cy="290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638" name="Rectangle 142"/>
          <p:cNvSpPr>
            <a:spLocks noChangeArrowheads="1"/>
          </p:cNvSpPr>
          <p:nvPr/>
        </p:nvSpPr>
        <p:spPr bwMode="auto">
          <a:xfrm>
            <a:off x="4846638" y="4506913"/>
            <a:ext cx="549275" cy="2159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800">
                <a:cs typeface="Verdana" charset="0"/>
              </a:rPr>
              <a:t>ESRIN </a:t>
            </a:r>
          </a:p>
        </p:txBody>
      </p:sp>
      <p:pic>
        <p:nvPicPr>
          <p:cNvPr id="25664" name="Picture 2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7100" y="3181350"/>
            <a:ext cx="204788" cy="217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pic>
      <p:pic>
        <p:nvPicPr>
          <p:cNvPr id="25665" name="Picture 2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4925" y="3167063"/>
            <a:ext cx="206375" cy="219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pic>
      <p:pic>
        <p:nvPicPr>
          <p:cNvPr id="25666" name="Picture 2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4175" y="3167063"/>
            <a:ext cx="204788" cy="219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pic>
      <p:sp>
        <p:nvSpPr>
          <p:cNvPr id="24642" name="Rectangle 540"/>
          <p:cNvSpPr>
            <a:spLocks noChangeArrowheads="1"/>
          </p:cNvSpPr>
          <p:nvPr/>
        </p:nvSpPr>
        <p:spPr bwMode="auto">
          <a:xfrm rot="-5400000">
            <a:off x="2679700" y="2519363"/>
            <a:ext cx="52705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fr-FR" sz="800" b="1">
                <a:cs typeface="Verdana" charset="0"/>
              </a:rPr>
              <a:t>ELVIS</a:t>
            </a:r>
            <a:endParaRPr lang="en-GB" sz="800">
              <a:cs typeface="Verdana" charset="0"/>
            </a:endParaRPr>
          </a:p>
        </p:txBody>
      </p:sp>
      <p:pic>
        <p:nvPicPr>
          <p:cNvPr id="24643" name="Picture 3" descr="C:\Users\ecoffey\AppData\Local\Temp\Rar$DRa0.080\30032_Device_generic_building_default_24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1713" y="4125913"/>
            <a:ext cx="581025" cy="43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644" name="Picture 4" descr="C:\Users\ecoffey\AppData\Local\Temp\Rar$DRa0.400\30009_Device_cloud_white_default_256.pn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00" y="2955925"/>
            <a:ext cx="1466850" cy="183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0" name="TextBox 229"/>
          <p:cNvSpPr txBox="1"/>
          <p:nvPr/>
        </p:nvSpPr>
        <p:spPr>
          <a:xfrm>
            <a:off x="687388" y="4210050"/>
            <a:ext cx="1128712" cy="2460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000" b="1" dirty="0">
                <a:solidFill>
                  <a:schemeClr val="accent1">
                    <a:lumMod val="50000"/>
                  </a:schemeClr>
                </a:solidFill>
                <a:latin typeface="Arial" charset="0"/>
                <a:ea typeface="MS PGothic" pitchFamily="34" charset="-128"/>
                <a:cs typeface="+mn-cs"/>
              </a:rPr>
              <a:t>Cloud Services</a:t>
            </a:r>
          </a:p>
        </p:txBody>
      </p:sp>
      <p:pic>
        <p:nvPicPr>
          <p:cNvPr id="25671" name="Picture 1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138" y="3978275"/>
            <a:ext cx="155575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pic>
      <p:pic>
        <p:nvPicPr>
          <p:cNvPr id="25672" name="Picture 1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213" y="3998913"/>
            <a:ext cx="155575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pic>
      <p:pic>
        <p:nvPicPr>
          <p:cNvPr id="25673" name="Picture 1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438" y="3984625"/>
            <a:ext cx="233362" cy="209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pic>
      <p:pic>
        <p:nvPicPr>
          <p:cNvPr id="25674" name="Picture 1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9513" y="4013200"/>
            <a:ext cx="233362" cy="209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pic>
      <p:cxnSp>
        <p:nvCxnSpPr>
          <p:cNvPr id="237" name="Straight Connector 236"/>
          <p:cNvCxnSpPr/>
          <p:nvPr/>
        </p:nvCxnSpPr>
        <p:spPr>
          <a:xfrm flipV="1">
            <a:off x="674688" y="3930650"/>
            <a:ext cx="1128712" cy="9525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676" name="Picture 1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350" y="4013200"/>
            <a:ext cx="157163" cy="227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pic>
      <p:pic>
        <p:nvPicPr>
          <p:cNvPr id="25677" name="Picture 1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9350" y="4049713"/>
            <a:ext cx="234950" cy="209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pic>
      <p:pic>
        <p:nvPicPr>
          <p:cNvPr id="25678" name="Picture 3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9713" y="3995738"/>
            <a:ext cx="176212" cy="222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pic>
      <p:pic>
        <p:nvPicPr>
          <p:cNvPr id="25679" name="Picture 34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238" y="3608388"/>
            <a:ext cx="266700" cy="28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pic>
      <p:pic>
        <p:nvPicPr>
          <p:cNvPr id="25680" name="Picture 34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013" y="3636963"/>
            <a:ext cx="266700" cy="28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pic>
      <p:pic>
        <p:nvPicPr>
          <p:cNvPr id="25681" name="Picture 34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50" y="3608388"/>
            <a:ext cx="266700" cy="28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pic>
      <p:pic>
        <p:nvPicPr>
          <p:cNvPr id="25682" name="Picture 34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525" y="3636963"/>
            <a:ext cx="266700" cy="28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pic>
      <p:pic>
        <p:nvPicPr>
          <p:cNvPr id="25683" name="Picture 34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4150" y="3606800"/>
            <a:ext cx="266700" cy="28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pic>
      <p:pic>
        <p:nvPicPr>
          <p:cNvPr id="25684" name="Picture 34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1925" y="3635375"/>
            <a:ext cx="266700" cy="28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pic>
      <p:grpSp>
        <p:nvGrpSpPr>
          <p:cNvPr id="24660" name="Group 6"/>
          <p:cNvGrpSpPr>
            <a:grpSpLocks/>
          </p:cNvGrpSpPr>
          <p:nvPr/>
        </p:nvGrpSpPr>
        <p:grpSpPr bwMode="auto">
          <a:xfrm>
            <a:off x="5937250" y="2371725"/>
            <a:ext cx="2016125" cy="522288"/>
            <a:chOff x="5937885" y="2371692"/>
            <a:chExt cx="2016125" cy="522287"/>
          </a:xfrm>
        </p:grpSpPr>
        <p:sp>
          <p:nvSpPr>
            <p:cNvPr id="435" name="Rectangle 434"/>
            <p:cNvSpPr>
              <a:spLocks noChangeArrowheads="1"/>
            </p:cNvSpPr>
            <p:nvPr/>
          </p:nvSpPr>
          <p:spPr bwMode="auto">
            <a:xfrm>
              <a:off x="5937885" y="2371692"/>
              <a:ext cx="1087438" cy="522287"/>
            </a:xfrm>
            <a:prstGeom prst="rect">
              <a:avLst/>
            </a:prstGeom>
            <a:gradFill rotWithShape="1">
              <a:gsLst>
                <a:gs pos="0">
                  <a:srgbClr val="FAFAF8"/>
                </a:gs>
                <a:gs pos="64999">
                  <a:srgbClr val="F1F2EE"/>
                </a:gs>
                <a:gs pos="100000">
                  <a:srgbClr val="ECEDE8"/>
                </a:gs>
              </a:gsLst>
              <a:lin ang="5400000" scaled="1"/>
            </a:gradFill>
            <a:ln w="12700">
              <a:solidFill>
                <a:srgbClr val="A6A6A6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srgbClr val="000000">
                  <a:alpha val="39998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GB">
                <a:solidFill>
                  <a:schemeClr val="dk1"/>
                </a:solidFill>
                <a:latin typeface="+mn-lt"/>
                <a:ea typeface="+mn-ea"/>
                <a:cs typeface="+mn-cs"/>
              </a:endParaRPr>
            </a:p>
          </p:txBody>
        </p:sp>
        <p:pic>
          <p:nvPicPr>
            <p:cNvPr id="25811" name="Picture 18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77685" y="2681254"/>
              <a:ext cx="115888" cy="1698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25812" name="Picture 19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36373" y="2700304"/>
              <a:ext cx="161925" cy="1444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25813" name="Picture 22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96623" y="2397092"/>
              <a:ext cx="209550" cy="2190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25814" name="Picture 22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2198" y="2405030"/>
              <a:ext cx="207962" cy="2190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25815" name="Picture 22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79198" y="2405030"/>
              <a:ext cx="209550" cy="2206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25816" name="Picture 22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95085" y="2409792"/>
              <a:ext cx="209550" cy="2190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25817" name="Picture 31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09335" y="2622517"/>
              <a:ext cx="149225" cy="1873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25818" name="Picture 18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20535" y="2681254"/>
              <a:ext cx="115888" cy="1698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25819" name="Picture 18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63385" y="2687604"/>
              <a:ext cx="114300" cy="1698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25820" name="Picture 18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12585" y="2689191"/>
              <a:ext cx="115888" cy="1698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25821" name="Picture 19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99860" y="2705066"/>
              <a:ext cx="160338" cy="1444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25822" name="Picture 19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50648" y="2708241"/>
              <a:ext cx="161925" cy="142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25823" name="Picture 19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07785" y="2711416"/>
              <a:ext cx="160338" cy="142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25824" name="Picture 31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91885" y="2674904"/>
              <a:ext cx="149225" cy="1889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25825" name="Picture 31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06148" y="2622517"/>
              <a:ext cx="149225" cy="1873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25826" name="Picture 31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69635" y="2674904"/>
              <a:ext cx="149225" cy="1889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25827" name="Picture 31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0760" y="2676491"/>
              <a:ext cx="147638" cy="1873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25828" name="Picture 22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34785" y="2401855"/>
              <a:ext cx="209550" cy="2206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25829" name="Picture 22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52260" y="2406617"/>
              <a:ext cx="209550" cy="2206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25830" name="Picture 22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76085" y="2403442"/>
              <a:ext cx="207963" cy="2206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445" name="Text Box 216"/>
            <p:cNvSpPr txBox="1">
              <a:spLocks noChangeArrowheads="1"/>
            </p:cNvSpPr>
            <p:nvPr/>
          </p:nvSpPr>
          <p:spPr bwMode="auto">
            <a:xfrm>
              <a:off x="6993573" y="2373280"/>
              <a:ext cx="960437" cy="4619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  <a:defRPr/>
              </a:pPr>
              <a:r>
                <a:rPr lang="fr-FR" sz="800" b="1" dirty="0">
                  <a:solidFill>
                    <a:schemeClr val="bg1"/>
                  </a:solidFill>
                </a:rPr>
                <a:t>Pick-Up Point</a:t>
              </a:r>
              <a:br>
                <a:rPr lang="fr-FR" sz="800" b="1" dirty="0">
                  <a:solidFill>
                    <a:schemeClr val="bg1"/>
                  </a:solidFill>
                </a:rPr>
              </a:br>
              <a:r>
                <a:rPr lang="en-GB" sz="800" dirty="0">
                  <a:solidFill>
                    <a:schemeClr val="bg1"/>
                  </a:solidFill>
                </a:rPr>
                <a:t>Data Hub Portals</a:t>
              </a:r>
            </a:p>
          </p:txBody>
        </p:sp>
      </p:grpSp>
      <p:grpSp>
        <p:nvGrpSpPr>
          <p:cNvPr id="24661" name="Group 4"/>
          <p:cNvGrpSpPr>
            <a:grpSpLocks/>
          </p:cNvGrpSpPr>
          <p:nvPr/>
        </p:nvGrpSpPr>
        <p:grpSpPr bwMode="auto">
          <a:xfrm>
            <a:off x="1731963" y="2252663"/>
            <a:ext cx="1111250" cy="901700"/>
            <a:chOff x="1732597" y="2252629"/>
            <a:chExt cx="1111250" cy="901700"/>
          </a:xfrm>
        </p:grpSpPr>
        <p:grpSp>
          <p:nvGrpSpPr>
            <p:cNvPr id="24772" name="Group 36"/>
            <p:cNvGrpSpPr>
              <a:grpSpLocks/>
            </p:cNvGrpSpPr>
            <p:nvPr/>
          </p:nvGrpSpPr>
          <p:grpSpPr bwMode="auto">
            <a:xfrm>
              <a:off x="1910397" y="2358992"/>
              <a:ext cx="633413" cy="477837"/>
              <a:chOff x="433493" y="2338504"/>
              <a:chExt cx="634593" cy="476880"/>
            </a:xfrm>
          </p:grpSpPr>
          <p:sp>
            <p:nvSpPr>
              <p:cNvPr id="408" name="Rectangle 407"/>
              <p:cNvSpPr>
                <a:spLocks noChangeArrowheads="1"/>
              </p:cNvSpPr>
              <p:nvPr/>
            </p:nvSpPr>
            <p:spPr bwMode="auto">
              <a:xfrm>
                <a:off x="433493" y="2338503"/>
                <a:ext cx="634592" cy="476881"/>
              </a:xfrm>
              <a:prstGeom prst="rect">
                <a:avLst/>
              </a:prstGeom>
              <a:gradFill rotWithShape="1">
                <a:gsLst>
                  <a:gs pos="0">
                    <a:srgbClr val="FAFAF8"/>
                  </a:gs>
                  <a:gs pos="64999">
                    <a:srgbClr val="F1F2EE"/>
                  </a:gs>
                  <a:gs pos="100000">
                    <a:srgbClr val="ECEDE8"/>
                  </a:gs>
                </a:gsLst>
                <a:lin ang="5400000" scaled="1"/>
              </a:gradFill>
              <a:ln w="12700">
                <a:solidFill>
                  <a:srgbClr val="A6A6A6"/>
                </a:solidFill>
                <a:miter lim="800000"/>
                <a:headEnd/>
                <a:tailEnd/>
              </a:ln>
              <a:effectLst>
                <a:outerShdw blurRad="50800" dist="38100" dir="2700000" algn="tl" rotWithShape="0">
                  <a:srgbClr val="000000">
                    <a:alpha val="39998"/>
                  </a:srgbClr>
                </a:outerShdw>
              </a:effectLst>
            </p:spPr>
            <p:txBody>
              <a:bodyPr anchor="ctr"/>
              <a:lstStyle/>
              <a:p>
                <a:pPr algn="ctr">
                  <a:defRPr/>
                </a:pPr>
                <a:endParaRPr lang="en-GB">
                  <a:solidFill>
                    <a:schemeClr val="dk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pic>
            <p:nvPicPr>
              <p:cNvPr id="25801" name="Picture 18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18582" y="2622097"/>
                <a:ext cx="114513" cy="16952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</p:pic>
          <p:pic>
            <p:nvPicPr>
              <p:cNvPr id="25802" name="Picture 19"/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2022" y="2647446"/>
                <a:ext cx="160636" cy="144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</p:pic>
          <p:pic>
            <p:nvPicPr>
              <p:cNvPr id="25803" name="Picture 22"/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7349" y="2354346"/>
                <a:ext cx="208350" cy="22022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</p:pic>
          <p:pic>
            <p:nvPicPr>
              <p:cNvPr id="25804" name="Picture 22"/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2996" y="2363852"/>
                <a:ext cx="209940" cy="22022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</p:pic>
          <p:pic>
            <p:nvPicPr>
              <p:cNvPr id="25805" name="Picture 22"/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11823" y="2360683"/>
                <a:ext cx="209940" cy="22022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</p:pic>
          <p:pic>
            <p:nvPicPr>
              <p:cNvPr id="25806" name="Picture 22"/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26335" y="2363852"/>
                <a:ext cx="209940" cy="22022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</p:pic>
          <p:pic>
            <p:nvPicPr>
              <p:cNvPr id="25807" name="Picture 31"/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6197" y="2584073"/>
                <a:ext cx="149503" cy="18853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</p:pic>
          <p:pic>
            <p:nvPicPr>
              <p:cNvPr id="25808" name="Picture 31"/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8443" y="2620512"/>
                <a:ext cx="149503" cy="18853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</p:pic>
          <p:pic>
            <p:nvPicPr>
              <p:cNvPr id="25809" name="Picture 31"/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6892" y="2620512"/>
                <a:ext cx="149503" cy="1869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418" name="Text Box 216"/>
            <p:cNvSpPr txBox="1">
              <a:spLocks noChangeArrowheads="1"/>
            </p:cNvSpPr>
            <p:nvPr/>
          </p:nvSpPr>
          <p:spPr bwMode="auto">
            <a:xfrm>
              <a:off x="1842134" y="2816191"/>
              <a:ext cx="1001713" cy="3381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  <a:defRPr/>
              </a:pPr>
              <a:r>
                <a:rPr lang="en-GB" sz="800" b="1" dirty="0"/>
                <a:t>Dissemination</a:t>
              </a:r>
              <a:r>
                <a:rPr lang="fr-FR" sz="800" b="1" dirty="0"/>
                <a:t> Center</a:t>
              </a:r>
              <a:endParaRPr lang="en-GB" sz="800" b="1" dirty="0"/>
            </a:p>
          </p:txBody>
        </p:sp>
        <p:sp>
          <p:nvSpPr>
            <p:cNvPr id="24774" name="Rectangle 45"/>
            <p:cNvSpPr>
              <a:spLocks noChangeArrowheads="1"/>
            </p:cNvSpPr>
            <p:nvPr/>
          </p:nvSpPr>
          <p:spPr bwMode="auto">
            <a:xfrm rot="-5400000">
              <a:off x="1469865" y="2515361"/>
              <a:ext cx="741363" cy="215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fr-FR" sz="800" b="1">
                  <a:cs typeface="Verdana" charset="0"/>
                </a:rPr>
                <a:t>DissHarm</a:t>
              </a:r>
              <a:endParaRPr lang="en-GB" sz="800">
                <a:cs typeface="Verdana" charset="0"/>
              </a:endParaRPr>
            </a:p>
          </p:txBody>
        </p:sp>
      </p:grpSp>
      <p:grpSp>
        <p:nvGrpSpPr>
          <p:cNvPr id="24662" name="Group 7"/>
          <p:cNvGrpSpPr>
            <a:grpSpLocks/>
          </p:cNvGrpSpPr>
          <p:nvPr/>
        </p:nvGrpSpPr>
        <p:grpSpPr bwMode="auto">
          <a:xfrm>
            <a:off x="2238375" y="3344863"/>
            <a:ext cx="708025" cy="390525"/>
            <a:chOff x="2239010" y="3344829"/>
            <a:chExt cx="708025" cy="390208"/>
          </a:xfrm>
        </p:grpSpPr>
        <p:sp>
          <p:nvSpPr>
            <p:cNvPr id="24764" name="Rectangle 184"/>
            <p:cNvSpPr>
              <a:spLocks noChangeArrowheads="1"/>
            </p:cNvSpPr>
            <p:nvPr/>
          </p:nvSpPr>
          <p:spPr bwMode="auto">
            <a:xfrm>
              <a:off x="2239010" y="3344829"/>
              <a:ext cx="461962" cy="215900"/>
            </a:xfrm>
            <a:prstGeom prst="rect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800">
                  <a:cs typeface="Verdana" charset="0"/>
                </a:rPr>
                <a:t>ESAC</a:t>
              </a:r>
            </a:p>
          </p:txBody>
        </p:sp>
        <p:pic>
          <p:nvPicPr>
            <p:cNvPr id="25790" name="Picture 1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6048" y="3374967"/>
              <a:ext cx="280987" cy="3600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</p:pic>
        <p:grpSp>
          <p:nvGrpSpPr>
            <p:cNvPr id="24766" name="Group 264"/>
            <p:cNvGrpSpPr>
              <a:grpSpLocks/>
            </p:cNvGrpSpPr>
            <p:nvPr/>
          </p:nvGrpSpPr>
          <p:grpSpPr bwMode="auto">
            <a:xfrm>
              <a:off x="2613660" y="3538187"/>
              <a:ext cx="177800" cy="173037"/>
              <a:chOff x="1694519" y="2371927"/>
              <a:chExt cx="282276" cy="243317"/>
            </a:xfrm>
          </p:grpSpPr>
          <p:pic>
            <p:nvPicPr>
              <p:cNvPr id="25792" name="Picture 24"/>
              <p:cNvPicPr>
                <a:picLocks noChangeAspect="1"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94519" y="2427912"/>
                <a:ext cx="194066" cy="13382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</p:pic>
          <p:pic>
            <p:nvPicPr>
              <p:cNvPr id="25793" name="Picture 24"/>
              <p:cNvPicPr>
                <a:picLocks noChangeAspect="1"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94519" y="2403378"/>
                <a:ext cx="194066" cy="13382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</p:pic>
          <p:pic>
            <p:nvPicPr>
              <p:cNvPr id="25794" name="Picture 24"/>
              <p:cNvPicPr>
                <a:picLocks noChangeAspect="1"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94519" y="2372152"/>
                <a:ext cx="194066" cy="13382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</p:pic>
          <p:pic>
            <p:nvPicPr>
              <p:cNvPr id="25795" name="Picture 21"/>
              <p:cNvPicPr>
                <a:picLocks noChangeAspect="1" noChangeArrowheads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80210" y="2387764"/>
                <a:ext cx="141138" cy="19628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</p:pic>
          <p:pic>
            <p:nvPicPr>
              <p:cNvPr id="25796" name="Picture 21"/>
              <p:cNvPicPr>
                <a:picLocks noChangeAspect="1" noChangeArrowheads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35657" y="2418991"/>
                <a:ext cx="141138" cy="19628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</p:pic>
        </p:grpSp>
      </p:grpSp>
      <p:sp>
        <p:nvSpPr>
          <p:cNvPr id="24663" name="Rectangle 129"/>
          <p:cNvSpPr>
            <a:spLocks noChangeArrowheads="1"/>
          </p:cNvSpPr>
          <p:nvPr/>
        </p:nvSpPr>
        <p:spPr bwMode="auto">
          <a:xfrm>
            <a:off x="6315075" y="4506913"/>
            <a:ext cx="461963" cy="2159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800">
                <a:cs typeface="Verdana" charset="0"/>
              </a:rPr>
              <a:t>Indra</a:t>
            </a:r>
          </a:p>
        </p:txBody>
      </p:sp>
      <p:sp>
        <p:nvSpPr>
          <p:cNvPr id="24664" name="Rectangle 189"/>
          <p:cNvSpPr>
            <a:spLocks noChangeArrowheads="1"/>
          </p:cNvSpPr>
          <p:nvPr/>
        </p:nvSpPr>
        <p:spPr bwMode="auto">
          <a:xfrm>
            <a:off x="7346950" y="4121150"/>
            <a:ext cx="576263" cy="21431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800">
                <a:cs typeface="Verdana" charset="0"/>
              </a:rPr>
              <a:t>CLS - B</a:t>
            </a:r>
          </a:p>
        </p:txBody>
      </p:sp>
      <p:sp>
        <p:nvSpPr>
          <p:cNvPr id="24665" name="Rectangle 194"/>
          <p:cNvSpPr>
            <a:spLocks noChangeArrowheads="1"/>
          </p:cNvSpPr>
          <p:nvPr/>
        </p:nvSpPr>
        <p:spPr bwMode="auto">
          <a:xfrm>
            <a:off x="5670550" y="4530725"/>
            <a:ext cx="442913" cy="21431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800">
                <a:cs typeface="Verdana" charset="0"/>
              </a:rPr>
              <a:t>ACRI</a:t>
            </a:r>
          </a:p>
        </p:txBody>
      </p:sp>
      <p:sp>
        <p:nvSpPr>
          <p:cNvPr id="24666" name="Rectangle 226"/>
          <p:cNvSpPr>
            <a:spLocks noChangeArrowheads="1"/>
          </p:cNvSpPr>
          <p:nvPr/>
        </p:nvSpPr>
        <p:spPr bwMode="auto">
          <a:xfrm>
            <a:off x="6802438" y="4451350"/>
            <a:ext cx="566737" cy="2159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800">
                <a:cs typeface="Verdana" charset="0"/>
              </a:rPr>
              <a:t>CLS - T</a:t>
            </a:r>
          </a:p>
        </p:txBody>
      </p:sp>
      <p:grpSp>
        <p:nvGrpSpPr>
          <p:cNvPr id="24667" name="Group 348"/>
          <p:cNvGrpSpPr>
            <a:grpSpLocks/>
          </p:cNvGrpSpPr>
          <p:nvPr/>
        </p:nvGrpSpPr>
        <p:grpSpPr bwMode="auto">
          <a:xfrm>
            <a:off x="7204075" y="3862388"/>
            <a:ext cx="280988" cy="360362"/>
            <a:chOff x="2259314" y="3068949"/>
            <a:chExt cx="281008" cy="360424"/>
          </a:xfrm>
        </p:grpSpPr>
        <p:pic>
          <p:nvPicPr>
            <p:cNvPr id="25782" name="Picture 1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59314" y="3068949"/>
              <a:ext cx="281008" cy="3604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</p:pic>
        <p:grpSp>
          <p:nvGrpSpPr>
            <p:cNvPr id="24758" name="Group 350"/>
            <p:cNvGrpSpPr>
              <a:grpSpLocks/>
            </p:cNvGrpSpPr>
            <p:nvPr/>
          </p:nvGrpSpPr>
          <p:grpSpPr bwMode="auto">
            <a:xfrm>
              <a:off x="2274710" y="3231219"/>
              <a:ext cx="176524" cy="174548"/>
              <a:chOff x="1694519" y="2371927"/>
              <a:chExt cx="282276" cy="243317"/>
            </a:xfrm>
          </p:grpSpPr>
          <p:pic>
            <p:nvPicPr>
              <p:cNvPr id="25784" name="Picture 24"/>
              <p:cNvPicPr>
                <a:picLocks noChangeAspect="1"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95287" y="2426818"/>
                <a:ext cx="192943" cy="13501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</p:pic>
          <p:pic>
            <p:nvPicPr>
              <p:cNvPr id="25785" name="Picture 24"/>
              <p:cNvPicPr>
                <a:picLocks noChangeAspect="1"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95287" y="2402472"/>
                <a:ext cx="192943" cy="1350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</p:pic>
          <p:pic>
            <p:nvPicPr>
              <p:cNvPr id="25786" name="Picture 24"/>
              <p:cNvPicPr>
                <a:picLocks noChangeAspect="1"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95287" y="2371485"/>
                <a:ext cx="192943" cy="1350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</p:pic>
          <p:pic>
            <p:nvPicPr>
              <p:cNvPr id="25787" name="Picture 21"/>
              <p:cNvPicPr>
                <a:picLocks noChangeAspect="1" noChangeArrowheads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81603" y="2386978"/>
                <a:ext cx="142169" cy="19698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</p:pic>
          <p:pic>
            <p:nvPicPr>
              <p:cNvPr id="25788" name="Picture 21"/>
              <p:cNvPicPr>
                <a:picLocks noChangeAspect="1" noChangeArrowheads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34917" y="2420178"/>
                <a:ext cx="142169" cy="1947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</p:pic>
        </p:grpSp>
      </p:grpSp>
      <p:grpSp>
        <p:nvGrpSpPr>
          <p:cNvPr id="24668" name="Group 356"/>
          <p:cNvGrpSpPr>
            <a:grpSpLocks/>
          </p:cNvGrpSpPr>
          <p:nvPr/>
        </p:nvGrpSpPr>
        <p:grpSpPr bwMode="auto">
          <a:xfrm>
            <a:off x="6354763" y="4168775"/>
            <a:ext cx="280987" cy="360363"/>
            <a:chOff x="2259314" y="3068949"/>
            <a:chExt cx="281008" cy="360424"/>
          </a:xfrm>
        </p:grpSpPr>
        <p:pic>
          <p:nvPicPr>
            <p:cNvPr id="25775" name="Picture 1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59314" y="3068949"/>
              <a:ext cx="281008" cy="3604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</p:pic>
        <p:grpSp>
          <p:nvGrpSpPr>
            <p:cNvPr id="24751" name="Group 358"/>
            <p:cNvGrpSpPr>
              <a:grpSpLocks/>
            </p:cNvGrpSpPr>
            <p:nvPr/>
          </p:nvGrpSpPr>
          <p:grpSpPr bwMode="auto">
            <a:xfrm>
              <a:off x="2274710" y="3231219"/>
              <a:ext cx="176524" cy="174548"/>
              <a:chOff x="1694519" y="2371927"/>
              <a:chExt cx="282276" cy="243317"/>
            </a:xfrm>
          </p:grpSpPr>
          <p:pic>
            <p:nvPicPr>
              <p:cNvPr id="25777" name="Picture 24"/>
              <p:cNvPicPr>
                <a:picLocks noChangeAspect="1"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95287" y="2426818"/>
                <a:ext cx="192943" cy="1350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</p:pic>
          <p:pic>
            <p:nvPicPr>
              <p:cNvPr id="25778" name="Picture 24"/>
              <p:cNvPicPr>
                <a:picLocks noChangeAspect="1"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95287" y="2402470"/>
                <a:ext cx="192943" cy="13501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</p:pic>
          <p:pic>
            <p:nvPicPr>
              <p:cNvPr id="25779" name="Picture 24"/>
              <p:cNvPicPr>
                <a:picLocks noChangeAspect="1"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95287" y="2371484"/>
                <a:ext cx="192943" cy="13501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</p:pic>
          <p:pic>
            <p:nvPicPr>
              <p:cNvPr id="25780" name="Picture 21"/>
              <p:cNvPicPr>
                <a:picLocks noChangeAspect="1" noChangeArrowheads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81603" y="2386978"/>
                <a:ext cx="142169" cy="19698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</p:pic>
          <p:pic>
            <p:nvPicPr>
              <p:cNvPr id="25781" name="Picture 21"/>
              <p:cNvPicPr>
                <a:picLocks noChangeAspect="1" noChangeArrowheads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34916" y="2420177"/>
                <a:ext cx="142169" cy="1947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</p:pic>
        </p:grpSp>
      </p:grpSp>
      <p:grpSp>
        <p:nvGrpSpPr>
          <p:cNvPr id="24669" name="Group 364"/>
          <p:cNvGrpSpPr>
            <a:grpSpLocks/>
          </p:cNvGrpSpPr>
          <p:nvPr/>
        </p:nvGrpSpPr>
        <p:grpSpPr bwMode="auto">
          <a:xfrm>
            <a:off x="5764213" y="4203700"/>
            <a:ext cx="280987" cy="360363"/>
            <a:chOff x="2259314" y="3068949"/>
            <a:chExt cx="281008" cy="360424"/>
          </a:xfrm>
        </p:grpSpPr>
        <p:pic>
          <p:nvPicPr>
            <p:cNvPr id="25768" name="Picture 1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59314" y="3068949"/>
              <a:ext cx="281008" cy="3604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</p:pic>
        <p:grpSp>
          <p:nvGrpSpPr>
            <p:cNvPr id="24744" name="Group 366"/>
            <p:cNvGrpSpPr>
              <a:grpSpLocks/>
            </p:cNvGrpSpPr>
            <p:nvPr/>
          </p:nvGrpSpPr>
          <p:grpSpPr bwMode="auto">
            <a:xfrm>
              <a:off x="2274710" y="3231219"/>
              <a:ext cx="176524" cy="174548"/>
              <a:chOff x="1694519" y="2371927"/>
              <a:chExt cx="282276" cy="243317"/>
            </a:xfrm>
          </p:grpSpPr>
          <p:pic>
            <p:nvPicPr>
              <p:cNvPr id="25770" name="Picture 24"/>
              <p:cNvPicPr>
                <a:picLocks noChangeAspect="1"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95287" y="2426818"/>
                <a:ext cx="192943" cy="1350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</p:pic>
          <p:pic>
            <p:nvPicPr>
              <p:cNvPr id="25771" name="Picture 24"/>
              <p:cNvPicPr>
                <a:picLocks noChangeAspect="1"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95287" y="2402470"/>
                <a:ext cx="192943" cy="13501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</p:pic>
          <p:pic>
            <p:nvPicPr>
              <p:cNvPr id="25772" name="Picture 24"/>
              <p:cNvPicPr>
                <a:picLocks noChangeAspect="1"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95287" y="2371484"/>
                <a:ext cx="192943" cy="13501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</p:pic>
          <p:pic>
            <p:nvPicPr>
              <p:cNvPr id="25773" name="Picture 21"/>
              <p:cNvPicPr>
                <a:picLocks noChangeAspect="1" noChangeArrowheads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81603" y="2386978"/>
                <a:ext cx="142169" cy="19698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</p:pic>
          <p:pic>
            <p:nvPicPr>
              <p:cNvPr id="25774" name="Picture 21"/>
              <p:cNvPicPr>
                <a:picLocks noChangeAspect="1" noChangeArrowheads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34916" y="2420177"/>
                <a:ext cx="142169" cy="1947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</p:pic>
        </p:grpSp>
      </p:grpSp>
      <p:grpSp>
        <p:nvGrpSpPr>
          <p:cNvPr id="24670" name="Group 372"/>
          <p:cNvGrpSpPr>
            <a:grpSpLocks/>
          </p:cNvGrpSpPr>
          <p:nvPr/>
        </p:nvGrpSpPr>
        <p:grpSpPr bwMode="auto">
          <a:xfrm>
            <a:off x="6894513" y="4114800"/>
            <a:ext cx="280987" cy="361950"/>
            <a:chOff x="2259314" y="3068949"/>
            <a:chExt cx="281008" cy="360424"/>
          </a:xfrm>
        </p:grpSpPr>
        <p:pic>
          <p:nvPicPr>
            <p:cNvPr id="25761" name="Picture 1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59314" y="3068949"/>
              <a:ext cx="281008" cy="3604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</p:pic>
        <p:grpSp>
          <p:nvGrpSpPr>
            <p:cNvPr id="24737" name="Group 374"/>
            <p:cNvGrpSpPr>
              <a:grpSpLocks/>
            </p:cNvGrpSpPr>
            <p:nvPr/>
          </p:nvGrpSpPr>
          <p:grpSpPr bwMode="auto">
            <a:xfrm>
              <a:off x="2274710" y="3231219"/>
              <a:ext cx="176524" cy="174548"/>
              <a:chOff x="1694519" y="2371927"/>
              <a:chExt cx="282276" cy="243317"/>
            </a:xfrm>
          </p:grpSpPr>
          <p:pic>
            <p:nvPicPr>
              <p:cNvPr id="25763" name="Picture 24"/>
              <p:cNvPicPr>
                <a:picLocks noChangeAspect="1"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95287" y="2427789"/>
                <a:ext cx="192943" cy="13442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</p:pic>
          <p:pic>
            <p:nvPicPr>
              <p:cNvPr id="25764" name="Picture 24"/>
              <p:cNvPicPr>
                <a:picLocks noChangeAspect="1"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95287" y="2403549"/>
                <a:ext cx="192943" cy="13442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</p:pic>
          <p:pic>
            <p:nvPicPr>
              <p:cNvPr id="25765" name="Picture 24"/>
              <p:cNvPicPr>
                <a:picLocks noChangeAspect="1"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95287" y="2372699"/>
                <a:ext cx="192943" cy="13442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</p:pic>
          <p:pic>
            <p:nvPicPr>
              <p:cNvPr id="25766" name="Picture 21"/>
              <p:cNvPicPr>
                <a:picLocks noChangeAspect="1" noChangeArrowheads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81603" y="2388123"/>
                <a:ext cx="142169" cy="19612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</p:pic>
          <p:pic>
            <p:nvPicPr>
              <p:cNvPr id="25767" name="Picture 21"/>
              <p:cNvPicPr>
                <a:picLocks noChangeAspect="1" noChangeArrowheads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34916" y="2421178"/>
                <a:ext cx="142169" cy="19391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</p:pic>
        </p:grpSp>
      </p:grpSp>
      <p:pic>
        <p:nvPicPr>
          <p:cNvPr id="25696" name="Picture 2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3925" y="3937000"/>
            <a:ext cx="204788" cy="217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pic>
      <p:pic>
        <p:nvPicPr>
          <p:cNvPr id="25697" name="Picture 2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9125" y="4192588"/>
            <a:ext cx="206375" cy="217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pic>
      <p:pic>
        <p:nvPicPr>
          <p:cNvPr id="25698" name="Picture 2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0963" y="4233863"/>
            <a:ext cx="204787" cy="219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pic>
      <p:pic>
        <p:nvPicPr>
          <p:cNvPr id="25699" name="Picture 2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7238" y="4271963"/>
            <a:ext cx="204787" cy="217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pic>
      <p:sp>
        <p:nvSpPr>
          <p:cNvPr id="24675" name="Rectangle 158"/>
          <p:cNvSpPr>
            <a:spLocks noChangeArrowheads="1"/>
          </p:cNvSpPr>
          <p:nvPr/>
        </p:nvSpPr>
        <p:spPr bwMode="auto">
          <a:xfrm>
            <a:off x="4038600" y="3087688"/>
            <a:ext cx="393700" cy="2159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800">
                <a:cs typeface="Verdana" charset="0"/>
              </a:rPr>
              <a:t>DLR</a:t>
            </a:r>
          </a:p>
        </p:txBody>
      </p:sp>
      <p:grpSp>
        <p:nvGrpSpPr>
          <p:cNvPr id="24676" name="Group 5"/>
          <p:cNvGrpSpPr>
            <a:grpSpLocks/>
          </p:cNvGrpSpPr>
          <p:nvPr/>
        </p:nvGrpSpPr>
        <p:grpSpPr bwMode="auto">
          <a:xfrm>
            <a:off x="4346575" y="3141663"/>
            <a:ext cx="280988" cy="360362"/>
            <a:chOff x="2259314" y="3068949"/>
            <a:chExt cx="281008" cy="360424"/>
          </a:xfrm>
        </p:grpSpPr>
        <p:pic>
          <p:nvPicPr>
            <p:cNvPr id="25754" name="Picture 1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59314" y="3068949"/>
              <a:ext cx="281008" cy="3604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</p:pic>
        <p:grpSp>
          <p:nvGrpSpPr>
            <p:cNvPr id="24730" name="Group 317"/>
            <p:cNvGrpSpPr>
              <a:grpSpLocks/>
            </p:cNvGrpSpPr>
            <p:nvPr/>
          </p:nvGrpSpPr>
          <p:grpSpPr bwMode="auto">
            <a:xfrm>
              <a:off x="2274710" y="3231219"/>
              <a:ext cx="176524" cy="174548"/>
              <a:chOff x="1694519" y="2371927"/>
              <a:chExt cx="282276" cy="243317"/>
            </a:xfrm>
          </p:grpSpPr>
          <p:pic>
            <p:nvPicPr>
              <p:cNvPr id="25756" name="Picture 24"/>
              <p:cNvPicPr>
                <a:picLocks noChangeAspect="1"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95287" y="2426818"/>
                <a:ext cx="192943" cy="13501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</p:pic>
          <p:pic>
            <p:nvPicPr>
              <p:cNvPr id="25757" name="Picture 24"/>
              <p:cNvPicPr>
                <a:picLocks noChangeAspect="1"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95287" y="2402472"/>
                <a:ext cx="192943" cy="1350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</p:pic>
          <p:pic>
            <p:nvPicPr>
              <p:cNvPr id="25758" name="Picture 24"/>
              <p:cNvPicPr>
                <a:picLocks noChangeAspect="1"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95287" y="2371485"/>
                <a:ext cx="192943" cy="1350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</p:pic>
          <p:pic>
            <p:nvPicPr>
              <p:cNvPr id="25759" name="Picture 21"/>
              <p:cNvPicPr>
                <a:picLocks noChangeAspect="1" noChangeArrowheads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81603" y="2386978"/>
                <a:ext cx="142169" cy="19698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</p:pic>
          <p:pic>
            <p:nvPicPr>
              <p:cNvPr id="25760" name="Picture 21"/>
              <p:cNvPicPr>
                <a:picLocks noChangeAspect="1" noChangeArrowheads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34917" y="2420178"/>
                <a:ext cx="142169" cy="1947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</p:pic>
        </p:grpSp>
      </p:grpSp>
      <p:sp>
        <p:nvSpPr>
          <p:cNvPr id="24677" name="Rectangle 217"/>
          <p:cNvSpPr>
            <a:spLocks noChangeArrowheads="1"/>
          </p:cNvSpPr>
          <p:nvPr/>
        </p:nvSpPr>
        <p:spPr bwMode="auto">
          <a:xfrm>
            <a:off x="6002338" y="3152775"/>
            <a:ext cx="515937" cy="338138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800">
                <a:cs typeface="Verdana" charset="0"/>
              </a:rPr>
              <a:t>Airbus</a:t>
            </a:r>
            <a:br>
              <a:rPr lang="en-US" sz="800">
                <a:cs typeface="Verdana" charset="0"/>
              </a:rPr>
            </a:br>
            <a:r>
              <a:rPr lang="en-US" sz="800">
                <a:cs typeface="Verdana" charset="0"/>
              </a:rPr>
              <a:t>UK</a:t>
            </a:r>
          </a:p>
        </p:txBody>
      </p:sp>
      <p:grpSp>
        <p:nvGrpSpPr>
          <p:cNvPr id="24678" name="Group 380"/>
          <p:cNvGrpSpPr>
            <a:grpSpLocks/>
          </p:cNvGrpSpPr>
          <p:nvPr/>
        </p:nvGrpSpPr>
        <p:grpSpPr bwMode="auto">
          <a:xfrm>
            <a:off x="5805488" y="3087688"/>
            <a:ext cx="280987" cy="360362"/>
            <a:chOff x="2259314" y="3068949"/>
            <a:chExt cx="281008" cy="360424"/>
          </a:xfrm>
        </p:grpSpPr>
        <p:pic>
          <p:nvPicPr>
            <p:cNvPr id="25747" name="Picture 1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59314" y="3068949"/>
              <a:ext cx="281008" cy="3604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</p:pic>
        <p:grpSp>
          <p:nvGrpSpPr>
            <p:cNvPr id="24723" name="Group 382"/>
            <p:cNvGrpSpPr>
              <a:grpSpLocks/>
            </p:cNvGrpSpPr>
            <p:nvPr/>
          </p:nvGrpSpPr>
          <p:grpSpPr bwMode="auto">
            <a:xfrm>
              <a:off x="2274710" y="3231219"/>
              <a:ext cx="176524" cy="174548"/>
              <a:chOff x="1694519" y="2371927"/>
              <a:chExt cx="282276" cy="243317"/>
            </a:xfrm>
          </p:grpSpPr>
          <p:pic>
            <p:nvPicPr>
              <p:cNvPr id="25749" name="Picture 24"/>
              <p:cNvPicPr>
                <a:picLocks noChangeAspect="1"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95287" y="2426818"/>
                <a:ext cx="192943" cy="13501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</p:pic>
          <p:pic>
            <p:nvPicPr>
              <p:cNvPr id="25750" name="Picture 24"/>
              <p:cNvPicPr>
                <a:picLocks noChangeAspect="1"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95287" y="2402472"/>
                <a:ext cx="192943" cy="1350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</p:pic>
          <p:pic>
            <p:nvPicPr>
              <p:cNvPr id="25751" name="Picture 24"/>
              <p:cNvPicPr>
                <a:picLocks noChangeAspect="1"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95287" y="2371485"/>
                <a:ext cx="192943" cy="1350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</p:pic>
          <p:pic>
            <p:nvPicPr>
              <p:cNvPr id="25752" name="Picture 21"/>
              <p:cNvPicPr>
                <a:picLocks noChangeAspect="1" noChangeArrowheads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81603" y="2386978"/>
                <a:ext cx="142169" cy="19698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</p:pic>
          <p:pic>
            <p:nvPicPr>
              <p:cNvPr id="25753" name="Picture 21"/>
              <p:cNvPicPr>
                <a:picLocks noChangeAspect="1" noChangeArrowheads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34916" y="2420178"/>
                <a:ext cx="142169" cy="1947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</p:pic>
        </p:grpSp>
      </p:grpSp>
      <p:pic>
        <p:nvPicPr>
          <p:cNvPr id="25704" name="Picture 2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3750" y="3151188"/>
            <a:ext cx="204788" cy="217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pic>
      <p:sp>
        <p:nvSpPr>
          <p:cNvPr id="24680" name="Rectangle 202"/>
          <p:cNvSpPr>
            <a:spLocks noChangeArrowheads="1"/>
          </p:cNvSpPr>
          <p:nvPr/>
        </p:nvSpPr>
        <p:spPr bwMode="auto">
          <a:xfrm>
            <a:off x="2755900" y="4400550"/>
            <a:ext cx="468313" cy="2159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800">
                <a:cs typeface="Verdana" charset="0"/>
              </a:rPr>
              <a:t>CNES</a:t>
            </a:r>
          </a:p>
        </p:txBody>
      </p:sp>
      <p:sp>
        <p:nvSpPr>
          <p:cNvPr id="24681" name="Rectangle 207"/>
          <p:cNvSpPr>
            <a:spLocks noChangeArrowheads="1"/>
          </p:cNvSpPr>
          <p:nvPr/>
        </p:nvSpPr>
        <p:spPr bwMode="auto">
          <a:xfrm>
            <a:off x="3241675" y="4487863"/>
            <a:ext cx="563563" cy="2159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800">
                <a:cs typeface="Verdana" charset="0"/>
              </a:rPr>
              <a:t>CNMCA</a:t>
            </a:r>
          </a:p>
        </p:txBody>
      </p:sp>
      <p:grpSp>
        <p:nvGrpSpPr>
          <p:cNvPr id="24682" name="Group 324"/>
          <p:cNvGrpSpPr>
            <a:grpSpLocks/>
          </p:cNvGrpSpPr>
          <p:nvPr/>
        </p:nvGrpSpPr>
        <p:grpSpPr bwMode="auto">
          <a:xfrm>
            <a:off x="3057525" y="4168775"/>
            <a:ext cx="280988" cy="360363"/>
            <a:chOff x="2259314" y="3068949"/>
            <a:chExt cx="281008" cy="360424"/>
          </a:xfrm>
        </p:grpSpPr>
        <p:pic>
          <p:nvPicPr>
            <p:cNvPr id="25740" name="Picture 1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59314" y="3068949"/>
              <a:ext cx="281008" cy="3604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</p:pic>
        <p:grpSp>
          <p:nvGrpSpPr>
            <p:cNvPr id="24716" name="Group 326"/>
            <p:cNvGrpSpPr>
              <a:grpSpLocks/>
            </p:cNvGrpSpPr>
            <p:nvPr/>
          </p:nvGrpSpPr>
          <p:grpSpPr bwMode="auto">
            <a:xfrm>
              <a:off x="2274710" y="3231219"/>
              <a:ext cx="176524" cy="174548"/>
              <a:chOff x="1694519" y="2371927"/>
              <a:chExt cx="282276" cy="243317"/>
            </a:xfrm>
          </p:grpSpPr>
          <p:pic>
            <p:nvPicPr>
              <p:cNvPr id="25742" name="Picture 24"/>
              <p:cNvPicPr>
                <a:picLocks noChangeAspect="1"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95287" y="2426818"/>
                <a:ext cx="192943" cy="1350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</p:pic>
          <p:pic>
            <p:nvPicPr>
              <p:cNvPr id="25743" name="Picture 24"/>
              <p:cNvPicPr>
                <a:picLocks noChangeAspect="1"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95287" y="2402470"/>
                <a:ext cx="192943" cy="13501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</p:pic>
          <p:pic>
            <p:nvPicPr>
              <p:cNvPr id="25744" name="Picture 24"/>
              <p:cNvPicPr>
                <a:picLocks noChangeAspect="1"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95287" y="2371484"/>
                <a:ext cx="192943" cy="13501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</p:pic>
          <p:pic>
            <p:nvPicPr>
              <p:cNvPr id="25745" name="Picture 21"/>
              <p:cNvPicPr>
                <a:picLocks noChangeAspect="1" noChangeArrowheads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81603" y="2386978"/>
                <a:ext cx="142169" cy="19698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</p:pic>
          <p:pic>
            <p:nvPicPr>
              <p:cNvPr id="25746" name="Picture 21"/>
              <p:cNvPicPr>
                <a:picLocks noChangeAspect="1" noChangeArrowheads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34917" y="2420177"/>
                <a:ext cx="142169" cy="1947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</p:pic>
        </p:grpSp>
      </p:grpSp>
      <p:grpSp>
        <p:nvGrpSpPr>
          <p:cNvPr id="24683" name="Group 332"/>
          <p:cNvGrpSpPr>
            <a:grpSpLocks/>
          </p:cNvGrpSpPr>
          <p:nvPr/>
        </p:nvGrpSpPr>
        <p:grpSpPr bwMode="auto">
          <a:xfrm>
            <a:off x="3565525" y="4248150"/>
            <a:ext cx="280988" cy="360363"/>
            <a:chOff x="2259314" y="3068949"/>
            <a:chExt cx="281008" cy="360424"/>
          </a:xfrm>
        </p:grpSpPr>
        <p:pic>
          <p:nvPicPr>
            <p:cNvPr id="25733" name="Picture 1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59314" y="3068949"/>
              <a:ext cx="281008" cy="3604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</p:pic>
        <p:grpSp>
          <p:nvGrpSpPr>
            <p:cNvPr id="24709" name="Group 334"/>
            <p:cNvGrpSpPr>
              <a:grpSpLocks/>
            </p:cNvGrpSpPr>
            <p:nvPr/>
          </p:nvGrpSpPr>
          <p:grpSpPr bwMode="auto">
            <a:xfrm>
              <a:off x="2274710" y="3231219"/>
              <a:ext cx="176524" cy="174548"/>
              <a:chOff x="1694519" y="2371927"/>
              <a:chExt cx="282276" cy="243317"/>
            </a:xfrm>
          </p:grpSpPr>
          <p:pic>
            <p:nvPicPr>
              <p:cNvPr id="25735" name="Picture 24"/>
              <p:cNvPicPr>
                <a:picLocks noChangeAspect="1"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95287" y="2426818"/>
                <a:ext cx="192943" cy="1350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</p:pic>
          <p:pic>
            <p:nvPicPr>
              <p:cNvPr id="25736" name="Picture 24"/>
              <p:cNvPicPr>
                <a:picLocks noChangeAspect="1"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95287" y="2402470"/>
                <a:ext cx="192943" cy="13501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</p:pic>
          <p:pic>
            <p:nvPicPr>
              <p:cNvPr id="25737" name="Picture 24"/>
              <p:cNvPicPr>
                <a:picLocks noChangeAspect="1"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95287" y="2371484"/>
                <a:ext cx="192943" cy="13501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</p:pic>
          <p:pic>
            <p:nvPicPr>
              <p:cNvPr id="25738" name="Picture 21"/>
              <p:cNvPicPr>
                <a:picLocks noChangeAspect="1" noChangeArrowheads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81603" y="2386978"/>
                <a:ext cx="142169" cy="19698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</p:pic>
          <p:pic>
            <p:nvPicPr>
              <p:cNvPr id="25739" name="Picture 21"/>
              <p:cNvPicPr>
                <a:picLocks noChangeAspect="1" noChangeArrowheads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34917" y="2420177"/>
                <a:ext cx="142169" cy="1947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</p:pic>
        </p:grpSp>
      </p:grpSp>
      <p:sp>
        <p:nvSpPr>
          <p:cNvPr id="248" name="Rectangle 247"/>
          <p:cNvSpPr>
            <a:spLocks noChangeArrowheads="1"/>
          </p:cNvSpPr>
          <p:nvPr/>
        </p:nvSpPr>
        <p:spPr bwMode="auto">
          <a:xfrm>
            <a:off x="390525" y="762000"/>
            <a:ext cx="8174038" cy="954088"/>
          </a:xfrm>
          <a:prstGeom prst="rect">
            <a:avLst/>
          </a:prstGeom>
          <a:gradFill rotWithShape="1">
            <a:gsLst>
              <a:gs pos="0">
                <a:srgbClr val="9AC5EF"/>
              </a:gs>
              <a:gs pos="20000">
                <a:srgbClr val="9BC4EC"/>
              </a:gs>
              <a:gs pos="100000">
                <a:srgbClr val="7695B5"/>
              </a:gs>
            </a:gsLst>
            <a:lin ang="5400000"/>
          </a:gradFill>
          <a:ln w="9525">
            <a:solidFill>
              <a:srgbClr val="A5C5E6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GB" sz="1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Archiving:</a:t>
            </a:r>
          </a:p>
          <a:p>
            <a:pPr>
              <a:buFont typeface="Arial" charset="0"/>
              <a:buChar char="•"/>
              <a:defRPr/>
            </a:pPr>
            <a:r>
              <a:rPr lang="en-GB" sz="14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Local LTA at PACs</a:t>
            </a:r>
          </a:p>
          <a:p>
            <a:pPr>
              <a:buFont typeface="Arial" charset="0"/>
              <a:buChar char="•"/>
              <a:defRPr/>
            </a:pPr>
            <a:r>
              <a:rPr lang="en-GB" sz="14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Data Archival Center (DAS)</a:t>
            </a:r>
          </a:p>
          <a:p>
            <a:pPr>
              <a:buFont typeface="Arial" charset="0"/>
              <a:buChar char="•"/>
              <a:defRPr/>
            </a:pPr>
            <a:r>
              <a:rPr lang="en-GB" sz="14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Cold Backup</a:t>
            </a:r>
          </a:p>
        </p:txBody>
      </p:sp>
      <p:sp>
        <p:nvSpPr>
          <p:cNvPr id="6" name="Rectangle 5"/>
          <p:cNvSpPr/>
          <p:nvPr/>
        </p:nvSpPr>
        <p:spPr>
          <a:xfrm>
            <a:off x="390525" y="1801813"/>
            <a:ext cx="8174038" cy="2932112"/>
          </a:xfrm>
          <a:prstGeom prst="rect">
            <a:avLst/>
          </a:prstGeom>
          <a:solidFill>
            <a:schemeClr val="bg1">
              <a:lumMod val="85000"/>
              <a:alpha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grpSp>
        <p:nvGrpSpPr>
          <p:cNvPr id="24686" name="Group 42"/>
          <p:cNvGrpSpPr>
            <a:grpSpLocks/>
          </p:cNvGrpSpPr>
          <p:nvPr/>
        </p:nvGrpSpPr>
        <p:grpSpPr bwMode="auto">
          <a:xfrm>
            <a:off x="4519613" y="4010025"/>
            <a:ext cx="495300" cy="476250"/>
            <a:chOff x="3049667" y="4072744"/>
            <a:chExt cx="495944" cy="476880"/>
          </a:xfrm>
        </p:grpSpPr>
        <p:sp>
          <p:nvSpPr>
            <p:cNvPr id="302" name="Rectangle 301"/>
            <p:cNvSpPr>
              <a:spLocks noChangeArrowheads="1"/>
            </p:cNvSpPr>
            <p:nvPr/>
          </p:nvSpPr>
          <p:spPr bwMode="auto">
            <a:xfrm>
              <a:off x="3049667" y="4072744"/>
              <a:ext cx="495944" cy="476880"/>
            </a:xfrm>
            <a:prstGeom prst="rect">
              <a:avLst/>
            </a:prstGeom>
            <a:gradFill rotWithShape="1">
              <a:gsLst>
                <a:gs pos="0">
                  <a:srgbClr val="FAFAF8"/>
                </a:gs>
                <a:gs pos="64999">
                  <a:srgbClr val="F1F2EE"/>
                </a:gs>
                <a:gs pos="100000">
                  <a:srgbClr val="ECEDE8"/>
                </a:gs>
              </a:gsLst>
              <a:lin ang="5400000" scaled="1"/>
            </a:gradFill>
            <a:ln w="12700">
              <a:solidFill>
                <a:srgbClr val="A6A6A6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srgbClr val="000000">
                  <a:alpha val="39998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GB">
                <a:solidFill>
                  <a:schemeClr val="dk1"/>
                </a:solidFill>
                <a:latin typeface="+mn-lt"/>
                <a:ea typeface="+mn-ea"/>
                <a:cs typeface="+mn-cs"/>
              </a:endParaRPr>
            </a:p>
          </p:txBody>
        </p:sp>
        <p:pic>
          <p:nvPicPr>
            <p:cNvPr id="25727" name="Picture 18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00960" y="4360462"/>
              <a:ext cx="116039" cy="1684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25728" name="Picture 19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42004" y="4381126"/>
              <a:ext cx="160546" cy="1446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25729" name="Picture 31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83047" y="4354104"/>
              <a:ext cx="149419" cy="1875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25730" name="Picture 22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3510" y="4088640"/>
              <a:ext cx="209822" cy="219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25731" name="Picture 22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99086" y="4098178"/>
              <a:ext cx="209822" cy="2209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25732" name="Picture 22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27840" y="4094998"/>
              <a:ext cx="209822" cy="219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</p:pic>
      </p:grpSp>
      <p:sp>
        <p:nvSpPr>
          <p:cNvPr id="24687" name="Rectangle 541"/>
          <p:cNvSpPr>
            <a:spLocks noChangeArrowheads="1"/>
          </p:cNvSpPr>
          <p:nvPr/>
        </p:nvSpPr>
        <p:spPr bwMode="auto">
          <a:xfrm>
            <a:off x="3906838" y="4551363"/>
            <a:ext cx="422275" cy="2159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800" b="1">
                <a:cs typeface="Verdana" charset="0"/>
              </a:rPr>
              <a:t>DAS</a:t>
            </a:r>
          </a:p>
        </p:txBody>
      </p:sp>
      <p:pic>
        <p:nvPicPr>
          <p:cNvPr id="25713" name="Picture 1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0" y="4225925"/>
            <a:ext cx="280988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pic>
      <p:pic>
        <p:nvPicPr>
          <p:cNvPr id="25714" name="Picture 3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1450" y="4389438"/>
            <a:ext cx="149225" cy="188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pic>
      <p:pic>
        <p:nvPicPr>
          <p:cNvPr id="25715" name="Picture 3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3275" y="3262313"/>
            <a:ext cx="149225" cy="18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pic>
      <p:pic>
        <p:nvPicPr>
          <p:cNvPr id="25716" name="Picture 3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4775" y="4291013"/>
            <a:ext cx="149225" cy="18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pic>
      <p:pic>
        <p:nvPicPr>
          <p:cNvPr id="25717" name="Picture 3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8650" y="4230688"/>
            <a:ext cx="149225" cy="18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pic>
      <p:pic>
        <p:nvPicPr>
          <p:cNvPr id="25718" name="Picture 3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5475" y="3270250"/>
            <a:ext cx="149225" cy="18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pic>
      <p:pic>
        <p:nvPicPr>
          <p:cNvPr id="25719" name="Picture 3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9438" y="4314825"/>
            <a:ext cx="149225" cy="18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pic>
      <p:pic>
        <p:nvPicPr>
          <p:cNvPr id="25720" name="Picture 3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6688" y="3536950"/>
            <a:ext cx="149225" cy="18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pic>
      <p:pic>
        <p:nvPicPr>
          <p:cNvPr id="25721" name="Picture 3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6225" y="4394200"/>
            <a:ext cx="149225" cy="18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pic>
      <p:pic>
        <p:nvPicPr>
          <p:cNvPr id="25722" name="Picture 3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7350" y="4383088"/>
            <a:ext cx="149225" cy="18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pic>
      <p:pic>
        <p:nvPicPr>
          <p:cNvPr id="25723" name="Picture 3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8725" y="4364038"/>
            <a:ext cx="149225" cy="188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pic>
      <p:pic>
        <p:nvPicPr>
          <p:cNvPr id="25724" name="Picture 3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4625" y="4359275"/>
            <a:ext cx="149225" cy="18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pic>
      <p:pic>
        <p:nvPicPr>
          <p:cNvPr id="25725" name="Picture 3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0" y="4391025"/>
            <a:ext cx="149225" cy="18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7" name="Straight Connector 246"/>
          <p:cNvCxnSpPr>
            <a:cxnSpLocks noChangeShapeType="1"/>
          </p:cNvCxnSpPr>
          <p:nvPr/>
        </p:nvCxnSpPr>
        <p:spPr bwMode="auto">
          <a:xfrm flipV="1">
            <a:off x="1830388" y="4044950"/>
            <a:ext cx="758825" cy="12700"/>
          </a:xfrm>
          <a:prstGeom prst="line">
            <a:avLst/>
          </a:prstGeom>
          <a:noFill/>
          <a:ln w="25400">
            <a:solidFill>
              <a:srgbClr val="3A3B3E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34" name="Straight Connector 233"/>
          <p:cNvCxnSpPr>
            <a:cxnSpLocks noChangeShapeType="1"/>
          </p:cNvCxnSpPr>
          <p:nvPr/>
        </p:nvCxnSpPr>
        <p:spPr bwMode="auto">
          <a:xfrm flipH="1" flipV="1">
            <a:off x="6765925" y="3240088"/>
            <a:ext cx="1588" cy="395287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35" name="Straight Connector 234"/>
          <p:cNvCxnSpPr>
            <a:cxnSpLocks noChangeShapeType="1"/>
          </p:cNvCxnSpPr>
          <p:nvPr/>
        </p:nvCxnSpPr>
        <p:spPr bwMode="auto">
          <a:xfrm flipV="1">
            <a:off x="6646863" y="3240088"/>
            <a:ext cx="3175" cy="433387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4" name="Straight Connector 153"/>
          <p:cNvCxnSpPr>
            <a:cxnSpLocks noChangeShapeType="1"/>
            <a:stCxn id="25663" idx="3"/>
          </p:cNvCxnSpPr>
          <p:nvPr/>
        </p:nvCxnSpPr>
        <p:spPr bwMode="auto">
          <a:xfrm>
            <a:off x="5375275" y="2630488"/>
            <a:ext cx="965200" cy="109537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20" name="Straight Connector 419"/>
          <p:cNvCxnSpPr>
            <a:cxnSpLocks noChangeShapeType="1"/>
          </p:cNvCxnSpPr>
          <p:nvPr/>
        </p:nvCxnSpPr>
        <p:spPr bwMode="auto">
          <a:xfrm>
            <a:off x="5527675" y="2720975"/>
            <a:ext cx="965200" cy="111125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19" name="Straight Connector 418"/>
          <p:cNvCxnSpPr>
            <a:cxnSpLocks noChangeShapeType="1"/>
          </p:cNvCxnSpPr>
          <p:nvPr/>
        </p:nvCxnSpPr>
        <p:spPr bwMode="auto">
          <a:xfrm flipV="1">
            <a:off x="3879850" y="2720975"/>
            <a:ext cx="847725" cy="174625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07" name="Rectangle 406"/>
          <p:cNvSpPr>
            <a:spLocks noChangeArrowheads="1"/>
          </p:cNvSpPr>
          <p:nvPr/>
        </p:nvSpPr>
        <p:spPr bwMode="auto">
          <a:xfrm>
            <a:off x="5873750" y="2281238"/>
            <a:ext cx="2020888" cy="958850"/>
          </a:xfrm>
          <a:prstGeom prst="rect">
            <a:avLst/>
          </a:prstGeom>
          <a:solidFill>
            <a:srgbClr val="5997D6"/>
          </a:solidFill>
          <a:ln w="9525">
            <a:solidFill>
              <a:srgbClr val="50CAFF"/>
            </a:solidFill>
            <a:miter lim="800000"/>
            <a:headEnd/>
            <a:tailEnd/>
          </a:ln>
          <a:effectLst>
            <a:outerShdw blurRad="63500" dist="107763" dir="2700000" algn="ctr" rotWithShape="0">
              <a:srgbClr val="000000">
                <a:alpha val="74997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GB">
              <a:latin typeface="Verdana" pitchFamily="34" charset="0"/>
              <a:ea typeface="MS PGothic" pitchFamily="34" charset="-128"/>
              <a:cs typeface="+mn-cs"/>
            </a:endParaRPr>
          </a:p>
        </p:txBody>
      </p:sp>
      <p:cxnSp>
        <p:nvCxnSpPr>
          <p:cNvPr id="155" name="Straight Connector 154"/>
          <p:cNvCxnSpPr>
            <a:cxnSpLocks noChangeShapeType="1"/>
          </p:cNvCxnSpPr>
          <p:nvPr/>
        </p:nvCxnSpPr>
        <p:spPr bwMode="auto">
          <a:xfrm flipV="1">
            <a:off x="3235325" y="3262313"/>
            <a:ext cx="0" cy="411162"/>
          </a:xfrm>
          <a:prstGeom prst="line">
            <a:avLst/>
          </a:prstGeom>
          <a:noFill/>
          <a:ln w="25400">
            <a:solidFill>
              <a:srgbClr val="3A3B3E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6" name="Straight Connector 155"/>
          <p:cNvCxnSpPr>
            <a:cxnSpLocks noChangeShapeType="1"/>
          </p:cNvCxnSpPr>
          <p:nvPr/>
        </p:nvCxnSpPr>
        <p:spPr bwMode="auto">
          <a:xfrm flipH="1" flipV="1">
            <a:off x="3076575" y="3262313"/>
            <a:ext cx="23813" cy="460375"/>
          </a:xfrm>
          <a:prstGeom prst="line">
            <a:avLst/>
          </a:prstGeom>
          <a:noFill/>
          <a:ln w="25400">
            <a:solidFill>
              <a:srgbClr val="3A3B3E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70" name="Straight Connector 169"/>
          <p:cNvCxnSpPr>
            <a:cxnSpLocks noChangeShapeType="1"/>
          </p:cNvCxnSpPr>
          <p:nvPr/>
        </p:nvCxnSpPr>
        <p:spPr bwMode="auto">
          <a:xfrm flipV="1">
            <a:off x="4705350" y="3540125"/>
            <a:ext cx="65088" cy="327025"/>
          </a:xfrm>
          <a:prstGeom prst="line">
            <a:avLst/>
          </a:prstGeom>
          <a:noFill/>
          <a:ln w="25400">
            <a:solidFill>
              <a:srgbClr val="3A3B3E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74" name="Straight Connector 173"/>
          <p:cNvCxnSpPr>
            <a:cxnSpLocks noChangeShapeType="1"/>
          </p:cNvCxnSpPr>
          <p:nvPr/>
        </p:nvCxnSpPr>
        <p:spPr bwMode="auto">
          <a:xfrm flipV="1">
            <a:off x="4575175" y="3549650"/>
            <a:ext cx="571500" cy="457200"/>
          </a:xfrm>
          <a:prstGeom prst="line">
            <a:avLst/>
          </a:prstGeom>
          <a:noFill/>
          <a:ln w="25400">
            <a:solidFill>
              <a:srgbClr val="3A3B3E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75" name="Straight Connector 174"/>
          <p:cNvCxnSpPr>
            <a:cxnSpLocks noChangeShapeType="1"/>
          </p:cNvCxnSpPr>
          <p:nvPr/>
        </p:nvCxnSpPr>
        <p:spPr bwMode="auto">
          <a:xfrm flipV="1">
            <a:off x="4294188" y="3543300"/>
            <a:ext cx="1633537" cy="488950"/>
          </a:xfrm>
          <a:prstGeom prst="line">
            <a:avLst/>
          </a:prstGeom>
          <a:noFill/>
          <a:ln w="25400">
            <a:solidFill>
              <a:srgbClr val="3A3B3E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1" name="Straight Connector 180"/>
          <p:cNvCxnSpPr>
            <a:cxnSpLocks noChangeShapeType="1"/>
          </p:cNvCxnSpPr>
          <p:nvPr/>
        </p:nvCxnSpPr>
        <p:spPr bwMode="auto">
          <a:xfrm>
            <a:off x="3929063" y="4259263"/>
            <a:ext cx="708025" cy="374650"/>
          </a:xfrm>
          <a:prstGeom prst="line">
            <a:avLst/>
          </a:prstGeom>
          <a:noFill/>
          <a:ln w="25400">
            <a:solidFill>
              <a:srgbClr val="3A3B3E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76" name="Straight Connector 175"/>
          <p:cNvCxnSpPr>
            <a:cxnSpLocks noChangeShapeType="1"/>
            <a:endCxn id="25663" idx="1"/>
          </p:cNvCxnSpPr>
          <p:nvPr/>
        </p:nvCxnSpPr>
        <p:spPr bwMode="auto">
          <a:xfrm flipV="1">
            <a:off x="3727450" y="2630488"/>
            <a:ext cx="847725" cy="174625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25615" name="Picture 1" descr="earth-observatio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50" y="204788"/>
            <a:ext cx="341313" cy="34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16" name="Title 1"/>
          <p:cNvSpPr txBox="1">
            <a:spLocks/>
          </p:cNvSpPr>
          <p:nvPr/>
        </p:nvSpPr>
        <p:spPr bwMode="auto">
          <a:xfrm>
            <a:off x="609600" y="28575"/>
            <a:ext cx="7175500" cy="69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2300" dirty="0">
                <a:solidFill>
                  <a:srgbClr val="0070C0"/>
                </a:solidFill>
                <a:cs typeface="Verdana" charset="0"/>
              </a:rPr>
              <a:t>ESA EO Core Ground Segments</a:t>
            </a:r>
            <a:br>
              <a:rPr lang="en-US" sz="2300" dirty="0">
                <a:solidFill>
                  <a:srgbClr val="0070C0"/>
                </a:solidFill>
                <a:cs typeface="Verdana" charset="0"/>
              </a:rPr>
            </a:br>
            <a:r>
              <a:rPr lang="en-US" sz="1600" dirty="0">
                <a:solidFill>
                  <a:srgbClr val="0070C0"/>
                </a:solidFill>
                <a:cs typeface="Verdana" charset="0"/>
              </a:rPr>
              <a:t>Network</a:t>
            </a:r>
          </a:p>
        </p:txBody>
      </p:sp>
      <p:sp>
        <p:nvSpPr>
          <p:cNvPr id="25617" name="AutoShape 7" descr="Risultati immagini per cd rom icon"/>
          <p:cNvSpPr>
            <a:spLocks noChangeAspect="1" noChangeArrowheads="1"/>
          </p:cNvSpPr>
          <p:nvPr/>
        </p:nvSpPr>
        <p:spPr bwMode="auto">
          <a:xfrm>
            <a:off x="200025" y="-525463"/>
            <a:ext cx="1095375" cy="1095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cs typeface="Verdana" charset="0"/>
            </a:endParaRPr>
          </a:p>
        </p:txBody>
      </p:sp>
      <p:cxnSp>
        <p:nvCxnSpPr>
          <p:cNvPr id="162" name="Straight Connector 161"/>
          <p:cNvCxnSpPr>
            <a:cxnSpLocks noChangeShapeType="1"/>
            <a:endCxn id="24700" idx="0"/>
          </p:cNvCxnSpPr>
          <p:nvPr/>
        </p:nvCxnSpPr>
        <p:spPr bwMode="auto">
          <a:xfrm flipH="1" flipV="1">
            <a:off x="4484688" y="3505200"/>
            <a:ext cx="1233487" cy="415925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5619" name="Rectangle 164"/>
          <p:cNvSpPr>
            <a:spLocks noChangeArrowheads="1"/>
          </p:cNvSpPr>
          <p:nvPr/>
        </p:nvSpPr>
        <p:spPr bwMode="auto">
          <a:xfrm>
            <a:off x="5302250" y="2989263"/>
            <a:ext cx="438150" cy="2159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800">
                <a:cs typeface="Verdana" charset="0"/>
              </a:rPr>
              <a:t>INTA</a:t>
            </a:r>
          </a:p>
        </p:txBody>
      </p:sp>
      <p:cxnSp>
        <p:nvCxnSpPr>
          <p:cNvPr id="166" name="Straight Connector 165"/>
          <p:cNvCxnSpPr>
            <a:cxnSpLocks noChangeShapeType="1"/>
          </p:cNvCxnSpPr>
          <p:nvPr/>
        </p:nvCxnSpPr>
        <p:spPr bwMode="auto">
          <a:xfrm flipH="1" flipV="1">
            <a:off x="5521325" y="3544888"/>
            <a:ext cx="677863" cy="417512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5621" name="Rectangle 168"/>
          <p:cNvSpPr>
            <a:spLocks noChangeArrowheads="1"/>
          </p:cNvSpPr>
          <p:nvPr/>
        </p:nvSpPr>
        <p:spPr bwMode="auto">
          <a:xfrm>
            <a:off x="4403725" y="2984500"/>
            <a:ext cx="458788" cy="21431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800">
                <a:cs typeface="Verdana" charset="0"/>
              </a:rPr>
              <a:t>KSAT</a:t>
            </a:r>
          </a:p>
        </p:txBody>
      </p:sp>
      <p:sp>
        <p:nvSpPr>
          <p:cNvPr id="25622" name="Rectangle 172"/>
          <p:cNvSpPr>
            <a:spLocks noChangeArrowheads="1"/>
          </p:cNvSpPr>
          <p:nvPr/>
        </p:nvSpPr>
        <p:spPr bwMode="auto">
          <a:xfrm>
            <a:off x="4759325" y="2978150"/>
            <a:ext cx="623888" cy="2159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800">
                <a:cs typeface="Verdana" charset="0"/>
              </a:rPr>
              <a:t>e-GEOS </a:t>
            </a:r>
          </a:p>
        </p:txBody>
      </p:sp>
      <p:cxnSp>
        <p:nvCxnSpPr>
          <p:cNvPr id="177" name="Straight Connector 176"/>
          <p:cNvCxnSpPr>
            <a:cxnSpLocks noChangeShapeType="1"/>
          </p:cNvCxnSpPr>
          <p:nvPr/>
        </p:nvCxnSpPr>
        <p:spPr bwMode="auto">
          <a:xfrm flipH="1" flipV="1">
            <a:off x="4770438" y="3540125"/>
            <a:ext cx="1222375" cy="411163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78" name="Straight Connector 177"/>
          <p:cNvCxnSpPr>
            <a:cxnSpLocks noChangeShapeType="1"/>
          </p:cNvCxnSpPr>
          <p:nvPr/>
        </p:nvCxnSpPr>
        <p:spPr bwMode="auto">
          <a:xfrm flipH="1" flipV="1">
            <a:off x="5146675" y="3549650"/>
            <a:ext cx="920750" cy="544513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79" name="Straight Connector 178"/>
          <p:cNvCxnSpPr>
            <a:cxnSpLocks noChangeShapeType="1"/>
          </p:cNvCxnSpPr>
          <p:nvPr/>
        </p:nvCxnSpPr>
        <p:spPr bwMode="auto">
          <a:xfrm flipH="1" flipV="1">
            <a:off x="6038850" y="3552825"/>
            <a:ext cx="79375" cy="34925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0" name="Straight Connector 179"/>
          <p:cNvCxnSpPr>
            <a:cxnSpLocks noChangeShapeType="1"/>
          </p:cNvCxnSpPr>
          <p:nvPr/>
        </p:nvCxnSpPr>
        <p:spPr bwMode="auto">
          <a:xfrm flipH="1">
            <a:off x="5276850" y="4311650"/>
            <a:ext cx="698500" cy="2921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5627" name="Rectangle 199"/>
          <p:cNvSpPr>
            <a:spLocks noChangeArrowheads="1"/>
          </p:cNvSpPr>
          <p:nvPr/>
        </p:nvSpPr>
        <p:spPr bwMode="auto">
          <a:xfrm>
            <a:off x="2260600" y="4227513"/>
            <a:ext cx="398463" cy="2159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800">
                <a:cs typeface="Verdana" charset="0"/>
              </a:rPr>
              <a:t>SSC</a:t>
            </a:r>
          </a:p>
        </p:txBody>
      </p:sp>
      <p:sp>
        <p:nvSpPr>
          <p:cNvPr id="25628" name="Rectangle 212"/>
          <p:cNvSpPr>
            <a:spLocks noChangeArrowheads="1"/>
          </p:cNvSpPr>
          <p:nvPr/>
        </p:nvSpPr>
        <p:spPr bwMode="auto">
          <a:xfrm>
            <a:off x="7242175" y="3760788"/>
            <a:ext cx="741363" cy="2159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800">
                <a:cs typeface="Verdana" charset="0"/>
              </a:rPr>
              <a:t>EUMETSAT</a:t>
            </a:r>
          </a:p>
        </p:txBody>
      </p:sp>
      <p:sp>
        <p:nvSpPr>
          <p:cNvPr id="25629" name="Rectangle 239"/>
          <p:cNvSpPr>
            <a:spLocks noChangeArrowheads="1"/>
          </p:cNvSpPr>
          <p:nvPr/>
        </p:nvSpPr>
        <p:spPr bwMode="auto">
          <a:xfrm>
            <a:off x="5837238" y="2268538"/>
            <a:ext cx="2103437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1000" b="1">
                <a:solidFill>
                  <a:schemeClr val="bg1"/>
                </a:solidFill>
                <a:cs typeface="Verdana" charset="0"/>
              </a:rPr>
              <a:t>Copernicus </a:t>
            </a:r>
            <a:r>
              <a:rPr lang="en-US" sz="1000">
                <a:solidFill>
                  <a:schemeClr val="bg1"/>
                </a:solidFill>
                <a:cs typeface="Verdana" charset="0"/>
              </a:rPr>
              <a:t>Central Services</a:t>
            </a:r>
          </a:p>
        </p:txBody>
      </p:sp>
      <p:pic>
        <p:nvPicPr>
          <p:cNvPr id="25630" name="Picture 25" descr="C:\Users\ecoffey\AppData\Local\Temp\Rar$DRa0.793\30071_Device_satellite_dish_unreachable_2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625" y="4011613"/>
            <a:ext cx="220663" cy="220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31" name="Picture 25" descr="C:\Users\ecoffey\AppData\Local\Temp\Rar$DRa0.793\30071_Device_satellite_dish_unreachable_2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0275" y="3144838"/>
            <a:ext cx="220663" cy="220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32" name="Picture 25" descr="C:\Users\ecoffey\AppData\Local\Temp\Rar$DRa0.793\30071_Device_satellite_dish_unreachable_2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1750" y="3155950"/>
            <a:ext cx="220663" cy="220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33" name="Picture 25" descr="C:\Users\ecoffey\AppData\Local\Temp\Rar$DRa0.793\30071_Device_satellite_dish_unreachable_2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7350" y="3143250"/>
            <a:ext cx="220663" cy="220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611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2063" y="2038350"/>
            <a:ext cx="207962" cy="327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pic>
      <p:pic>
        <p:nvPicPr>
          <p:cNvPr id="24612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3638" y="2065338"/>
            <a:ext cx="207962" cy="327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pic>
      <p:pic>
        <p:nvPicPr>
          <p:cNvPr id="24613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4738" y="2093913"/>
            <a:ext cx="207962" cy="327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pic>
      <p:sp>
        <p:nvSpPr>
          <p:cNvPr id="28" name="Rectangle 27"/>
          <p:cNvSpPr>
            <a:spLocks noChangeArrowheads="1"/>
          </p:cNvSpPr>
          <p:nvPr/>
        </p:nvSpPr>
        <p:spPr bwMode="auto">
          <a:xfrm>
            <a:off x="1771650" y="2295525"/>
            <a:ext cx="2089150" cy="1022350"/>
          </a:xfrm>
          <a:prstGeom prst="rect">
            <a:avLst/>
          </a:prstGeom>
          <a:solidFill>
            <a:srgbClr val="8BDBFF"/>
          </a:solidFill>
          <a:ln w="9525">
            <a:solidFill>
              <a:srgbClr val="50CAFF"/>
            </a:solidFill>
            <a:miter lim="800000"/>
            <a:headEnd/>
            <a:tailEnd/>
          </a:ln>
          <a:effectLst>
            <a:outerShdw blurRad="63500" dist="107763" dir="2700000" algn="ctr" rotWithShape="0">
              <a:srgbClr val="000000">
                <a:alpha val="74997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GB">
              <a:latin typeface="Verdana" pitchFamily="34" charset="0"/>
              <a:ea typeface="MS PGothic" pitchFamily="34" charset="-128"/>
              <a:cs typeface="+mn-cs"/>
            </a:endParaRPr>
          </a:p>
        </p:txBody>
      </p:sp>
      <p:sp>
        <p:nvSpPr>
          <p:cNvPr id="25638" name="Rectangle 152"/>
          <p:cNvSpPr>
            <a:spLocks noChangeArrowheads="1"/>
          </p:cNvSpPr>
          <p:nvPr/>
        </p:nvSpPr>
        <p:spPr bwMode="auto">
          <a:xfrm>
            <a:off x="1685925" y="2281238"/>
            <a:ext cx="2249488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1000" b="1">
                <a:cs typeface="Verdana" charset="0"/>
              </a:rPr>
              <a:t>Multi-Mission </a:t>
            </a:r>
            <a:r>
              <a:rPr lang="en-US" sz="1000">
                <a:cs typeface="Verdana" charset="0"/>
              </a:rPr>
              <a:t>Central Services</a:t>
            </a:r>
          </a:p>
        </p:txBody>
      </p:sp>
      <p:sp>
        <p:nvSpPr>
          <p:cNvPr id="25639" name="Rectangle 541"/>
          <p:cNvSpPr>
            <a:spLocks noChangeArrowheads="1"/>
          </p:cNvSpPr>
          <p:nvPr/>
        </p:nvSpPr>
        <p:spPr bwMode="auto">
          <a:xfrm>
            <a:off x="3897313" y="4718050"/>
            <a:ext cx="404812" cy="2159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800">
                <a:cs typeface="Verdana" charset="0"/>
              </a:rPr>
              <a:t>DAS</a:t>
            </a:r>
          </a:p>
        </p:txBody>
      </p:sp>
      <p:pic>
        <p:nvPicPr>
          <p:cNvPr id="24617" name="Picture 3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7813" y="4565650"/>
            <a:ext cx="149225" cy="18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pic>
      <p:pic>
        <p:nvPicPr>
          <p:cNvPr id="24618" name="Picture 3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1925" y="4556125"/>
            <a:ext cx="149225" cy="188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pic>
      <p:grpSp>
        <p:nvGrpSpPr>
          <p:cNvPr id="25642" name="Group 4"/>
          <p:cNvGrpSpPr>
            <a:grpSpLocks/>
          </p:cNvGrpSpPr>
          <p:nvPr/>
        </p:nvGrpSpPr>
        <p:grpSpPr bwMode="auto">
          <a:xfrm>
            <a:off x="1722438" y="2419350"/>
            <a:ext cx="1111250" cy="901700"/>
            <a:chOff x="1732597" y="2252629"/>
            <a:chExt cx="1111250" cy="901700"/>
          </a:xfrm>
        </p:grpSpPr>
        <p:grpSp>
          <p:nvGrpSpPr>
            <p:cNvPr id="25835" name="Group 36"/>
            <p:cNvGrpSpPr>
              <a:grpSpLocks/>
            </p:cNvGrpSpPr>
            <p:nvPr/>
          </p:nvGrpSpPr>
          <p:grpSpPr bwMode="auto">
            <a:xfrm>
              <a:off x="1910397" y="2358992"/>
              <a:ext cx="633413" cy="477837"/>
              <a:chOff x="433493" y="2338504"/>
              <a:chExt cx="634593" cy="476880"/>
            </a:xfrm>
          </p:grpSpPr>
          <p:sp>
            <p:nvSpPr>
              <p:cNvPr id="408" name="Rectangle 407"/>
              <p:cNvSpPr>
                <a:spLocks noChangeArrowheads="1"/>
              </p:cNvSpPr>
              <p:nvPr/>
            </p:nvSpPr>
            <p:spPr bwMode="auto">
              <a:xfrm>
                <a:off x="433493" y="2338504"/>
                <a:ext cx="634592" cy="476880"/>
              </a:xfrm>
              <a:prstGeom prst="rect">
                <a:avLst/>
              </a:prstGeom>
              <a:gradFill rotWithShape="1">
                <a:gsLst>
                  <a:gs pos="0">
                    <a:srgbClr val="FAFAF8"/>
                  </a:gs>
                  <a:gs pos="64999">
                    <a:srgbClr val="F1F2EE"/>
                  </a:gs>
                  <a:gs pos="100000">
                    <a:srgbClr val="ECEDE8"/>
                  </a:gs>
                </a:gsLst>
                <a:lin ang="5400000" scaled="1"/>
              </a:gradFill>
              <a:ln w="12700">
                <a:solidFill>
                  <a:srgbClr val="A6A6A6"/>
                </a:solidFill>
                <a:miter lim="800000"/>
                <a:headEnd/>
                <a:tailEnd/>
              </a:ln>
              <a:effectLst>
                <a:outerShdw blurRad="50800" dist="38100" dir="2700000" algn="tl" rotWithShape="0">
                  <a:srgbClr val="000000">
                    <a:alpha val="39998"/>
                  </a:srgbClr>
                </a:outerShdw>
              </a:effectLst>
            </p:spPr>
            <p:txBody>
              <a:bodyPr anchor="ctr"/>
              <a:lstStyle/>
              <a:p>
                <a:pPr algn="ctr">
                  <a:defRPr/>
                </a:pPr>
                <a:endParaRPr lang="en-GB">
                  <a:solidFill>
                    <a:schemeClr val="dk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pic>
            <p:nvPicPr>
              <p:cNvPr id="24815" name="Picture 18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18582" y="2622097"/>
                <a:ext cx="114513" cy="16952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</p:pic>
          <p:pic>
            <p:nvPicPr>
              <p:cNvPr id="24816" name="Picture 19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2022" y="2647446"/>
                <a:ext cx="160636" cy="14417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</p:pic>
          <p:pic>
            <p:nvPicPr>
              <p:cNvPr id="24817" name="Picture 22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7349" y="2354347"/>
                <a:ext cx="208350" cy="22022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</p:pic>
          <p:pic>
            <p:nvPicPr>
              <p:cNvPr id="24818" name="Picture 22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2996" y="2363853"/>
                <a:ext cx="209940" cy="22022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</p:pic>
          <p:pic>
            <p:nvPicPr>
              <p:cNvPr id="24819" name="Picture 22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11823" y="2360684"/>
                <a:ext cx="209940" cy="22022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</p:pic>
          <p:pic>
            <p:nvPicPr>
              <p:cNvPr id="24820" name="Picture 22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26335" y="2363853"/>
                <a:ext cx="209940" cy="22022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</p:pic>
          <p:pic>
            <p:nvPicPr>
              <p:cNvPr id="24821" name="Picture 31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6197" y="2584073"/>
                <a:ext cx="149503" cy="18853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</p:pic>
          <p:pic>
            <p:nvPicPr>
              <p:cNvPr id="24822" name="Picture 31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8443" y="2620513"/>
                <a:ext cx="149503" cy="18853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</p:pic>
          <p:pic>
            <p:nvPicPr>
              <p:cNvPr id="24823" name="Picture 31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6892" y="2620513"/>
                <a:ext cx="149503" cy="1869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418" name="Text Box 216"/>
            <p:cNvSpPr txBox="1">
              <a:spLocks noChangeArrowheads="1"/>
            </p:cNvSpPr>
            <p:nvPr/>
          </p:nvSpPr>
          <p:spPr bwMode="auto">
            <a:xfrm>
              <a:off x="1842134" y="2816192"/>
              <a:ext cx="1001713" cy="3381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  <a:defRPr/>
              </a:pPr>
              <a:r>
                <a:rPr lang="en-GB" sz="800" b="1" dirty="0"/>
                <a:t>Dissemination</a:t>
              </a:r>
              <a:r>
                <a:rPr lang="fr-FR" sz="800" b="1" dirty="0"/>
                <a:t> Center</a:t>
              </a:r>
              <a:endParaRPr lang="en-GB" sz="800" b="1" dirty="0"/>
            </a:p>
          </p:txBody>
        </p:sp>
        <p:sp>
          <p:nvSpPr>
            <p:cNvPr id="25837" name="Rectangle 45"/>
            <p:cNvSpPr>
              <a:spLocks noChangeArrowheads="1"/>
            </p:cNvSpPr>
            <p:nvPr/>
          </p:nvSpPr>
          <p:spPr bwMode="auto">
            <a:xfrm rot="-5400000">
              <a:off x="1469865" y="2515361"/>
              <a:ext cx="741363" cy="215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fr-FR" sz="800" b="1">
                  <a:cs typeface="Verdana" charset="0"/>
                </a:rPr>
                <a:t>DissHarm</a:t>
              </a:r>
              <a:endParaRPr lang="en-GB" sz="800">
                <a:cs typeface="Verdana" charset="0"/>
              </a:endParaRPr>
            </a:p>
          </p:txBody>
        </p:sp>
      </p:grpSp>
      <p:grpSp>
        <p:nvGrpSpPr>
          <p:cNvPr id="25643" name="Group 6"/>
          <p:cNvGrpSpPr>
            <a:grpSpLocks/>
          </p:cNvGrpSpPr>
          <p:nvPr/>
        </p:nvGrpSpPr>
        <p:grpSpPr bwMode="auto">
          <a:xfrm>
            <a:off x="5927725" y="2538413"/>
            <a:ext cx="2016125" cy="522287"/>
            <a:chOff x="5937885" y="2371692"/>
            <a:chExt cx="2016125" cy="522287"/>
          </a:xfrm>
        </p:grpSpPr>
        <p:sp>
          <p:nvSpPr>
            <p:cNvPr id="435" name="Rectangle 434"/>
            <p:cNvSpPr>
              <a:spLocks noChangeArrowheads="1"/>
            </p:cNvSpPr>
            <p:nvPr/>
          </p:nvSpPr>
          <p:spPr bwMode="auto">
            <a:xfrm>
              <a:off x="5937885" y="2371692"/>
              <a:ext cx="1087438" cy="522287"/>
            </a:xfrm>
            <a:prstGeom prst="rect">
              <a:avLst/>
            </a:prstGeom>
            <a:gradFill rotWithShape="1">
              <a:gsLst>
                <a:gs pos="0">
                  <a:srgbClr val="FAFAF8"/>
                </a:gs>
                <a:gs pos="64999">
                  <a:srgbClr val="F1F2EE"/>
                </a:gs>
                <a:gs pos="100000">
                  <a:srgbClr val="ECEDE8"/>
                </a:gs>
              </a:gsLst>
              <a:lin ang="5400000" scaled="1"/>
            </a:gradFill>
            <a:ln w="12700">
              <a:solidFill>
                <a:srgbClr val="A6A6A6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srgbClr val="000000">
                  <a:alpha val="39998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GB">
                <a:solidFill>
                  <a:schemeClr val="dk1"/>
                </a:solidFill>
                <a:latin typeface="+mn-lt"/>
                <a:ea typeface="+mn-ea"/>
                <a:cs typeface="+mn-cs"/>
              </a:endParaRPr>
            </a:p>
          </p:txBody>
        </p:sp>
        <p:pic>
          <p:nvPicPr>
            <p:cNvPr id="24790" name="Picture 18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77685" y="2681254"/>
              <a:ext cx="115888" cy="1698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24791" name="Picture 19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36373" y="2700304"/>
              <a:ext cx="161925" cy="1444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24792" name="Picture 2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96623" y="2397092"/>
              <a:ext cx="209550" cy="2190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24793" name="Picture 2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2198" y="2405029"/>
              <a:ext cx="207962" cy="2190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24794" name="Picture 2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79198" y="2405029"/>
              <a:ext cx="209550" cy="2206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24795" name="Picture 2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95085" y="2409792"/>
              <a:ext cx="209550" cy="2190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24796" name="Picture 31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09335" y="2622517"/>
              <a:ext cx="149225" cy="1873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24797" name="Picture 18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20535" y="2681254"/>
              <a:ext cx="115888" cy="1698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24798" name="Picture 18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63385" y="2687604"/>
              <a:ext cx="114300" cy="1698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24799" name="Picture 18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12585" y="2689192"/>
              <a:ext cx="115888" cy="1698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24800" name="Picture 19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99860" y="2705067"/>
              <a:ext cx="160338" cy="1444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24801" name="Picture 19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50648" y="2708242"/>
              <a:ext cx="161925" cy="142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24802" name="Picture 19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07785" y="2711417"/>
              <a:ext cx="160338" cy="142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24803" name="Picture 31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91885" y="2674904"/>
              <a:ext cx="149225" cy="1889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24804" name="Picture 31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06148" y="2622517"/>
              <a:ext cx="149225" cy="1873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24805" name="Picture 31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69635" y="2674904"/>
              <a:ext cx="149225" cy="1889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24806" name="Picture 31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0760" y="2676492"/>
              <a:ext cx="147638" cy="1873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24807" name="Picture 2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34785" y="2401854"/>
              <a:ext cx="209550" cy="2206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24808" name="Picture 2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52260" y="2406617"/>
              <a:ext cx="209550" cy="2206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24809" name="Picture 2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76085" y="2403442"/>
              <a:ext cx="207963" cy="2206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445" name="Text Box 216"/>
            <p:cNvSpPr txBox="1">
              <a:spLocks noChangeArrowheads="1"/>
            </p:cNvSpPr>
            <p:nvPr/>
          </p:nvSpPr>
          <p:spPr bwMode="auto">
            <a:xfrm>
              <a:off x="6993573" y="2373279"/>
              <a:ext cx="960437" cy="4619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  <a:defRPr/>
              </a:pPr>
              <a:r>
                <a:rPr lang="fr-FR" sz="800" b="1" dirty="0">
                  <a:solidFill>
                    <a:schemeClr val="bg1"/>
                  </a:solidFill>
                </a:rPr>
                <a:t>Pick-Up Point</a:t>
              </a:r>
              <a:br>
                <a:rPr lang="fr-FR" sz="800" b="1" dirty="0">
                  <a:solidFill>
                    <a:schemeClr val="bg1"/>
                  </a:solidFill>
                </a:rPr>
              </a:br>
              <a:r>
                <a:rPr lang="en-GB" sz="800" dirty="0">
                  <a:solidFill>
                    <a:schemeClr val="bg1"/>
                  </a:solidFill>
                </a:rPr>
                <a:t>Data Hub Portals</a:t>
              </a:r>
            </a:p>
          </p:txBody>
        </p:sp>
      </p:grpSp>
      <p:sp>
        <p:nvSpPr>
          <p:cNvPr id="25644" name="Rectangle 184"/>
          <p:cNvSpPr>
            <a:spLocks noChangeArrowheads="1"/>
          </p:cNvSpPr>
          <p:nvPr/>
        </p:nvSpPr>
        <p:spPr bwMode="auto">
          <a:xfrm>
            <a:off x="2228850" y="3511550"/>
            <a:ext cx="461963" cy="2159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800">
                <a:cs typeface="Verdana" charset="0"/>
              </a:rPr>
              <a:t>ESAC</a:t>
            </a:r>
          </a:p>
        </p:txBody>
      </p:sp>
      <p:grpSp>
        <p:nvGrpSpPr>
          <p:cNvPr id="25645" name="Group 264"/>
          <p:cNvGrpSpPr>
            <a:grpSpLocks/>
          </p:cNvGrpSpPr>
          <p:nvPr/>
        </p:nvGrpSpPr>
        <p:grpSpPr bwMode="auto">
          <a:xfrm>
            <a:off x="2603500" y="3705225"/>
            <a:ext cx="177800" cy="173038"/>
            <a:chOff x="1694519" y="2371927"/>
            <a:chExt cx="282276" cy="243317"/>
          </a:xfrm>
        </p:grpSpPr>
        <p:pic>
          <p:nvPicPr>
            <p:cNvPr id="24784" name="Picture 24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94519" y="2427734"/>
              <a:ext cx="194066" cy="1339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24785" name="Picture 24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94519" y="2403179"/>
              <a:ext cx="194066" cy="1339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24786" name="Picture 24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94519" y="2371927"/>
              <a:ext cx="194066" cy="1339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24787" name="Picture 21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0210" y="2387554"/>
              <a:ext cx="141138" cy="1964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24788" name="Picture 21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35657" y="2418805"/>
              <a:ext cx="141138" cy="1964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</p:pic>
      </p:grpSp>
      <p:sp>
        <p:nvSpPr>
          <p:cNvPr id="25646" name="Rectangle 189"/>
          <p:cNvSpPr>
            <a:spLocks noChangeArrowheads="1"/>
          </p:cNvSpPr>
          <p:nvPr/>
        </p:nvSpPr>
        <p:spPr bwMode="auto">
          <a:xfrm>
            <a:off x="7337425" y="4287838"/>
            <a:ext cx="576263" cy="21431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800">
                <a:cs typeface="Verdana" charset="0"/>
              </a:rPr>
              <a:t>CLS - B</a:t>
            </a:r>
          </a:p>
        </p:txBody>
      </p:sp>
      <p:sp>
        <p:nvSpPr>
          <p:cNvPr id="25647" name="Rectangle 158"/>
          <p:cNvSpPr>
            <a:spLocks noChangeArrowheads="1"/>
          </p:cNvSpPr>
          <p:nvPr/>
        </p:nvSpPr>
        <p:spPr bwMode="auto">
          <a:xfrm>
            <a:off x="4029075" y="3254375"/>
            <a:ext cx="393700" cy="2159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800">
                <a:cs typeface="Verdana" charset="0"/>
              </a:rPr>
              <a:t>DLR</a:t>
            </a:r>
          </a:p>
        </p:txBody>
      </p:sp>
      <p:sp>
        <p:nvSpPr>
          <p:cNvPr id="25648" name="Rectangle 202"/>
          <p:cNvSpPr>
            <a:spLocks noChangeArrowheads="1"/>
          </p:cNvSpPr>
          <p:nvPr/>
        </p:nvSpPr>
        <p:spPr bwMode="auto">
          <a:xfrm>
            <a:off x="2746375" y="4567238"/>
            <a:ext cx="468313" cy="2159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800">
                <a:cs typeface="Verdana" charset="0"/>
              </a:rPr>
              <a:t>CNES</a:t>
            </a:r>
          </a:p>
        </p:txBody>
      </p:sp>
      <p:sp>
        <p:nvSpPr>
          <p:cNvPr id="25649" name="Rectangle 207"/>
          <p:cNvSpPr>
            <a:spLocks noChangeArrowheads="1"/>
          </p:cNvSpPr>
          <p:nvPr/>
        </p:nvSpPr>
        <p:spPr bwMode="auto">
          <a:xfrm>
            <a:off x="3232150" y="4654550"/>
            <a:ext cx="563563" cy="2159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800">
                <a:cs typeface="Verdana" charset="0"/>
              </a:rPr>
              <a:t>CNMCA</a:t>
            </a:r>
          </a:p>
        </p:txBody>
      </p:sp>
      <p:grpSp>
        <p:nvGrpSpPr>
          <p:cNvPr id="25650" name="Group 2"/>
          <p:cNvGrpSpPr>
            <a:grpSpLocks/>
          </p:cNvGrpSpPr>
          <p:nvPr/>
        </p:nvGrpSpPr>
        <p:grpSpPr bwMode="auto">
          <a:xfrm>
            <a:off x="549275" y="3122613"/>
            <a:ext cx="1466850" cy="1839912"/>
            <a:chOff x="558007" y="3039236"/>
            <a:chExt cx="1466850" cy="1839912"/>
          </a:xfrm>
        </p:grpSpPr>
        <p:pic>
          <p:nvPicPr>
            <p:cNvPr id="25792" name="Picture 4" descr="C:\Users\ecoffey\AppData\Local\Temp\Rar$DRa0.400\30009_Device_cloud_white_default_256.png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8007" y="3039236"/>
              <a:ext cx="1466850" cy="18399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0" name="TextBox 229"/>
            <p:cNvSpPr txBox="1"/>
            <p:nvPr/>
          </p:nvSpPr>
          <p:spPr>
            <a:xfrm>
              <a:off x="688182" y="4293361"/>
              <a:ext cx="1128713" cy="246062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1000" b="1" dirty="0">
                  <a:solidFill>
                    <a:schemeClr val="accent1">
                      <a:lumMod val="50000"/>
                    </a:schemeClr>
                  </a:solidFill>
                  <a:latin typeface="Arial" charset="0"/>
                  <a:ea typeface="MS PGothic" pitchFamily="34" charset="-128"/>
                  <a:cs typeface="+mn-cs"/>
                </a:rPr>
                <a:t>Cloud Services</a:t>
              </a:r>
            </a:p>
          </p:txBody>
        </p:sp>
        <p:pic>
          <p:nvPicPr>
            <p:cNvPr id="24770" name="Picture 18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3932" y="4061586"/>
              <a:ext cx="155575" cy="228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24771" name="Picture 18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9007" y="4082223"/>
              <a:ext cx="155575" cy="228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24772" name="Picture 19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15232" y="4067936"/>
              <a:ext cx="233363" cy="2095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24773" name="Picture 19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0307" y="4096511"/>
              <a:ext cx="233363" cy="2095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</p:pic>
        <p:cxnSp>
          <p:nvCxnSpPr>
            <p:cNvPr id="237" name="Straight Connector 236"/>
            <p:cNvCxnSpPr/>
            <p:nvPr/>
          </p:nvCxnSpPr>
          <p:spPr>
            <a:xfrm flipV="1">
              <a:off x="675482" y="4013961"/>
              <a:ext cx="1128713" cy="9525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4775" name="Picture 18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6145" y="4096511"/>
              <a:ext cx="157162" cy="2270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24776" name="Picture 19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0145" y="4133023"/>
              <a:ext cx="234950" cy="2095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24777" name="Picture 31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0507" y="4079048"/>
              <a:ext cx="176213" cy="222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24778" name="Picture 34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5032" y="3691698"/>
              <a:ext cx="266700" cy="2825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24779" name="Picture 34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2807" y="3720273"/>
              <a:ext cx="266700" cy="2825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24780" name="Picture 34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75545" y="3691698"/>
              <a:ext cx="266700" cy="2825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24781" name="Picture 34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3320" y="3720273"/>
              <a:ext cx="266700" cy="2825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24782" name="Picture 34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54945" y="3690111"/>
              <a:ext cx="266700" cy="2825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24783" name="Picture 34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2720" y="3718686"/>
              <a:ext cx="266700" cy="2825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</p:pic>
      </p:grpSp>
      <p:grpSp>
        <p:nvGrpSpPr>
          <p:cNvPr id="25651" name="Group 3"/>
          <p:cNvGrpSpPr>
            <a:grpSpLocks/>
          </p:cNvGrpSpPr>
          <p:nvPr/>
        </p:nvGrpSpPr>
        <p:grpSpPr bwMode="auto">
          <a:xfrm>
            <a:off x="2825750" y="2525713"/>
            <a:ext cx="922338" cy="795337"/>
            <a:chOff x="2835910" y="2442812"/>
            <a:chExt cx="922156" cy="796290"/>
          </a:xfrm>
        </p:grpSpPr>
        <p:grpSp>
          <p:nvGrpSpPr>
            <p:cNvPr id="25777" name="Group 37"/>
            <p:cNvGrpSpPr>
              <a:grpSpLocks/>
            </p:cNvGrpSpPr>
            <p:nvPr/>
          </p:nvGrpSpPr>
          <p:grpSpPr bwMode="auto">
            <a:xfrm>
              <a:off x="3016885" y="2442812"/>
              <a:ext cx="633412" cy="479425"/>
              <a:chOff x="1545866" y="2350971"/>
              <a:chExt cx="634593" cy="478912"/>
            </a:xfrm>
          </p:grpSpPr>
          <p:sp>
            <p:nvSpPr>
              <p:cNvPr id="421" name="Rectangle 420"/>
              <p:cNvSpPr>
                <a:spLocks noChangeArrowheads="1"/>
              </p:cNvSpPr>
              <p:nvPr/>
            </p:nvSpPr>
            <p:spPr bwMode="auto">
              <a:xfrm>
                <a:off x="1545830" y="2350971"/>
                <a:ext cx="634469" cy="477898"/>
              </a:xfrm>
              <a:prstGeom prst="rect">
                <a:avLst/>
              </a:prstGeom>
              <a:gradFill rotWithShape="1">
                <a:gsLst>
                  <a:gs pos="0">
                    <a:srgbClr val="FAFAF8"/>
                  </a:gs>
                  <a:gs pos="64999">
                    <a:srgbClr val="F1F2EE"/>
                  </a:gs>
                  <a:gs pos="100000">
                    <a:srgbClr val="ECEDE8"/>
                  </a:gs>
                </a:gsLst>
                <a:lin ang="5400000" scaled="1"/>
              </a:gradFill>
              <a:ln w="12700">
                <a:solidFill>
                  <a:srgbClr val="A6A6A6"/>
                </a:solidFill>
                <a:miter lim="800000"/>
                <a:headEnd/>
                <a:tailEnd/>
              </a:ln>
              <a:effectLst>
                <a:outerShdw blurRad="50800" dist="38100" dir="2700000" algn="tl" rotWithShape="0">
                  <a:srgbClr val="000000">
                    <a:alpha val="39998"/>
                  </a:srgbClr>
                </a:outerShdw>
              </a:effectLst>
            </p:spPr>
            <p:txBody>
              <a:bodyPr anchor="ctr"/>
              <a:lstStyle/>
              <a:p>
                <a:pPr algn="ctr">
                  <a:defRPr/>
                </a:pPr>
                <a:endParaRPr lang="en-GB">
                  <a:solidFill>
                    <a:schemeClr val="dk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pic>
            <p:nvPicPr>
              <p:cNvPr id="24757" name="Picture 18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30825" y="2635169"/>
                <a:ext cx="114491" cy="16988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</p:pic>
          <p:pic>
            <p:nvPicPr>
              <p:cNvPr id="24758" name="Picture 19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49369" y="2644695"/>
                <a:ext cx="160605" cy="14448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</p:pic>
          <p:pic>
            <p:nvPicPr>
              <p:cNvPr id="24759" name="Picture 31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79224" y="2633582"/>
                <a:ext cx="149474" cy="18734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</p:pic>
          <p:pic>
            <p:nvPicPr>
              <p:cNvPr id="24760" name="Picture 22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69683" y="2366848"/>
                <a:ext cx="208309" cy="21910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</p:pic>
          <p:pic>
            <p:nvPicPr>
              <p:cNvPr id="24761" name="Picture 22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95304" y="2376374"/>
                <a:ext cx="209899" cy="22069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</p:pic>
          <p:pic>
            <p:nvPicPr>
              <p:cNvPr id="24762" name="Picture 22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24106" y="2373199"/>
                <a:ext cx="209899" cy="21910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</p:pic>
          <p:pic>
            <p:nvPicPr>
              <p:cNvPr id="24763" name="Picture 18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91071" y="2639933"/>
                <a:ext cx="114491" cy="1698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</p:pic>
          <p:pic>
            <p:nvPicPr>
              <p:cNvPr id="24764" name="Picture 19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76402" y="2608179"/>
                <a:ext cx="160604" cy="14289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</p:pic>
          <p:pic>
            <p:nvPicPr>
              <p:cNvPr id="24765" name="Picture 22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38597" y="2376374"/>
                <a:ext cx="209899" cy="22069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</p:pic>
          <p:pic>
            <p:nvPicPr>
              <p:cNvPr id="24766" name="Picture 18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41777" y="2651046"/>
                <a:ext cx="116080" cy="16988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</p:pic>
          <p:pic>
            <p:nvPicPr>
              <p:cNvPr id="24767" name="Picture 19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28697" y="2685976"/>
                <a:ext cx="160604" cy="14448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433" name="Text Box 216"/>
            <p:cNvSpPr txBox="1">
              <a:spLocks noChangeArrowheads="1"/>
            </p:cNvSpPr>
            <p:nvPr/>
          </p:nvSpPr>
          <p:spPr bwMode="auto">
            <a:xfrm>
              <a:off x="2924792" y="2900560"/>
              <a:ext cx="833274" cy="3385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  <a:defRPr/>
              </a:pPr>
              <a:r>
                <a:rPr lang="fr-FR" sz="800" b="1" dirty="0"/>
                <a:t>Processing Center </a:t>
              </a:r>
              <a:endParaRPr lang="en-GB" sz="800" b="1" dirty="0"/>
            </a:p>
          </p:txBody>
        </p:sp>
        <p:sp>
          <p:nvSpPr>
            <p:cNvPr id="25779" name="Rectangle 540"/>
            <p:cNvSpPr>
              <a:spLocks noChangeArrowheads="1"/>
            </p:cNvSpPr>
            <p:nvPr/>
          </p:nvSpPr>
          <p:spPr bwMode="auto">
            <a:xfrm rot="-5400000">
              <a:off x="2680335" y="2603149"/>
              <a:ext cx="527050" cy="215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fr-FR" sz="800" b="1">
                  <a:cs typeface="Verdana" charset="0"/>
                </a:rPr>
                <a:t>ELVIS</a:t>
              </a:r>
              <a:endParaRPr lang="en-GB" sz="800">
                <a:cs typeface="Verdana" charset="0"/>
              </a:endParaRPr>
            </a:p>
          </p:txBody>
        </p:sp>
      </p:grpSp>
      <p:sp>
        <p:nvSpPr>
          <p:cNvPr id="25652" name="Rectangle 142"/>
          <p:cNvSpPr>
            <a:spLocks noChangeArrowheads="1"/>
          </p:cNvSpPr>
          <p:nvPr/>
        </p:nvSpPr>
        <p:spPr bwMode="auto">
          <a:xfrm>
            <a:off x="4837113" y="4673600"/>
            <a:ext cx="549275" cy="2159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800">
                <a:cs typeface="Verdana" charset="0"/>
              </a:rPr>
              <a:t>ESRIN </a:t>
            </a:r>
          </a:p>
        </p:txBody>
      </p:sp>
      <p:grpSp>
        <p:nvGrpSpPr>
          <p:cNvPr id="25653" name="Group 42"/>
          <p:cNvGrpSpPr>
            <a:grpSpLocks/>
          </p:cNvGrpSpPr>
          <p:nvPr/>
        </p:nvGrpSpPr>
        <p:grpSpPr bwMode="auto">
          <a:xfrm>
            <a:off x="4510088" y="4176713"/>
            <a:ext cx="495300" cy="476250"/>
            <a:chOff x="3049667" y="4072744"/>
            <a:chExt cx="495944" cy="476880"/>
          </a:xfrm>
        </p:grpSpPr>
        <p:sp>
          <p:nvSpPr>
            <p:cNvPr id="302" name="Rectangle 301"/>
            <p:cNvSpPr>
              <a:spLocks noChangeArrowheads="1"/>
            </p:cNvSpPr>
            <p:nvPr/>
          </p:nvSpPr>
          <p:spPr bwMode="auto">
            <a:xfrm>
              <a:off x="3049667" y="4072744"/>
              <a:ext cx="495944" cy="476880"/>
            </a:xfrm>
            <a:prstGeom prst="rect">
              <a:avLst/>
            </a:prstGeom>
            <a:gradFill rotWithShape="1">
              <a:gsLst>
                <a:gs pos="0">
                  <a:srgbClr val="FAFAF8"/>
                </a:gs>
                <a:gs pos="64999">
                  <a:srgbClr val="F1F2EE"/>
                </a:gs>
                <a:gs pos="100000">
                  <a:srgbClr val="ECEDE8"/>
                </a:gs>
              </a:gsLst>
              <a:lin ang="5400000" scaled="1"/>
            </a:gradFill>
            <a:ln w="12700">
              <a:solidFill>
                <a:srgbClr val="A6A6A6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srgbClr val="000000">
                  <a:alpha val="39998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GB">
                <a:solidFill>
                  <a:schemeClr val="dk1"/>
                </a:solidFill>
                <a:latin typeface="+mn-lt"/>
                <a:ea typeface="+mn-ea"/>
                <a:cs typeface="+mn-cs"/>
              </a:endParaRPr>
            </a:p>
          </p:txBody>
        </p:sp>
        <p:pic>
          <p:nvPicPr>
            <p:cNvPr id="24747" name="Picture 18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00960" y="4360461"/>
              <a:ext cx="116039" cy="1684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24748" name="Picture 19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42004" y="4381126"/>
              <a:ext cx="160546" cy="1446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24749" name="Picture 31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83047" y="4354103"/>
              <a:ext cx="149419" cy="1875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24750" name="Picture 2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3510" y="4088640"/>
              <a:ext cx="209822" cy="219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24751" name="Picture 2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99086" y="4098178"/>
              <a:ext cx="209822" cy="2209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24752" name="Picture 2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27840" y="4094998"/>
              <a:ext cx="209822" cy="219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</p:pic>
      </p:grpSp>
      <p:sp>
        <p:nvSpPr>
          <p:cNvPr id="25654" name="Rectangle 217"/>
          <p:cNvSpPr>
            <a:spLocks noChangeArrowheads="1"/>
          </p:cNvSpPr>
          <p:nvPr/>
        </p:nvSpPr>
        <p:spPr bwMode="auto">
          <a:xfrm>
            <a:off x="5992813" y="3319463"/>
            <a:ext cx="515937" cy="338137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800">
                <a:cs typeface="Verdana" charset="0"/>
              </a:rPr>
              <a:t>Airbus</a:t>
            </a:r>
            <a:br>
              <a:rPr lang="en-US" sz="800">
                <a:cs typeface="Verdana" charset="0"/>
              </a:rPr>
            </a:br>
            <a:r>
              <a:rPr lang="en-US" sz="800">
                <a:cs typeface="Verdana" charset="0"/>
              </a:rPr>
              <a:t>UK</a:t>
            </a:r>
          </a:p>
        </p:txBody>
      </p:sp>
      <p:pic>
        <p:nvPicPr>
          <p:cNvPr id="24632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4225" y="3317875"/>
            <a:ext cx="204788" cy="217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pic>
      <p:sp>
        <p:nvSpPr>
          <p:cNvPr id="25656" name="Rectangle 194"/>
          <p:cNvSpPr>
            <a:spLocks noChangeArrowheads="1"/>
          </p:cNvSpPr>
          <p:nvPr/>
        </p:nvSpPr>
        <p:spPr bwMode="auto">
          <a:xfrm>
            <a:off x="5661025" y="4697413"/>
            <a:ext cx="442913" cy="21431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800">
                <a:cs typeface="Verdana" charset="0"/>
              </a:rPr>
              <a:t>ACRI</a:t>
            </a:r>
          </a:p>
        </p:txBody>
      </p:sp>
      <p:sp>
        <p:nvSpPr>
          <p:cNvPr id="25657" name="Rectangle 226"/>
          <p:cNvSpPr>
            <a:spLocks noChangeArrowheads="1"/>
          </p:cNvSpPr>
          <p:nvPr/>
        </p:nvSpPr>
        <p:spPr bwMode="auto">
          <a:xfrm>
            <a:off x="6792913" y="4618038"/>
            <a:ext cx="566737" cy="2159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800">
                <a:cs typeface="Verdana" charset="0"/>
              </a:rPr>
              <a:t>CLS - T</a:t>
            </a:r>
          </a:p>
        </p:txBody>
      </p:sp>
      <p:sp>
        <p:nvSpPr>
          <p:cNvPr id="25658" name="Rectangle 129"/>
          <p:cNvSpPr>
            <a:spLocks noChangeArrowheads="1"/>
          </p:cNvSpPr>
          <p:nvPr/>
        </p:nvSpPr>
        <p:spPr bwMode="auto">
          <a:xfrm>
            <a:off x="6305550" y="4673600"/>
            <a:ext cx="461963" cy="2159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800">
                <a:cs typeface="Verdana" charset="0"/>
              </a:rPr>
              <a:t>Indra</a:t>
            </a:r>
          </a:p>
        </p:txBody>
      </p:sp>
      <p:sp>
        <p:nvSpPr>
          <p:cNvPr id="249" name="Rectangle 248"/>
          <p:cNvSpPr>
            <a:spLocks noChangeArrowheads="1"/>
          </p:cNvSpPr>
          <p:nvPr/>
        </p:nvSpPr>
        <p:spPr bwMode="auto">
          <a:xfrm>
            <a:off x="200025" y="758825"/>
            <a:ext cx="5330825" cy="1169988"/>
          </a:xfrm>
          <a:prstGeom prst="rect">
            <a:avLst/>
          </a:prstGeom>
          <a:gradFill rotWithShape="1">
            <a:gsLst>
              <a:gs pos="0">
                <a:srgbClr val="9AC5EF"/>
              </a:gs>
              <a:gs pos="20000">
                <a:srgbClr val="9BC4EC"/>
              </a:gs>
              <a:gs pos="100000">
                <a:srgbClr val="7695B5"/>
              </a:gs>
            </a:gsLst>
            <a:lin ang="5400000"/>
          </a:gradFill>
          <a:ln w="9525">
            <a:solidFill>
              <a:srgbClr val="A5C5E6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GB" sz="1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Network</a:t>
            </a:r>
          </a:p>
          <a:p>
            <a:pPr>
              <a:buFont typeface="Arial" charset="0"/>
              <a:buChar char="•"/>
              <a:defRPr/>
            </a:pPr>
            <a:r>
              <a:rPr lang="en-GB" sz="14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Two networks based on MPLS/DWDM up to 10 Gbps</a:t>
            </a:r>
          </a:p>
          <a:p>
            <a:pPr>
              <a:buFont typeface="Arial" charset="0"/>
              <a:buChar char="•"/>
              <a:defRPr/>
            </a:pPr>
            <a:r>
              <a:rPr lang="en-GB" sz="14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Central Internet break-outs</a:t>
            </a:r>
          </a:p>
          <a:p>
            <a:pPr>
              <a:buFont typeface="Arial" charset="0"/>
              <a:buChar char="•"/>
              <a:defRPr/>
            </a:pPr>
            <a:r>
              <a:rPr lang="en-GB" sz="14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LAN at remote sites with heterogeneous technologies and ownership</a:t>
            </a:r>
          </a:p>
        </p:txBody>
      </p:sp>
      <p:sp>
        <p:nvSpPr>
          <p:cNvPr id="6" name="Rectangle 5"/>
          <p:cNvSpPr/>
          <p:nvPr/>
        </p:nvSpPr>
        <p:spPr>
          <a:xfrm>
            <a:off x="200025" y="2005013"/>
            <a:ext cx="8739188" cy="2897187"/>
          </a:xfrm>
          <a:prstGeom prst="rect">
            <a:avLst/>
          </a:prstGeom>
          <a:solidFill>
            <a:schemeClr val="bg1">
              <a:lumMod val="85000"/>
              <a:alpha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401" name="Cloud"/>
          <p:cNvSpPr>
            <a:spLocks noChangeAspect="1" noEditPoints="1" noChangeArrowheads="1"/>
          </p:cNvSpPr>
          <p:nvPr/>
        </p:nvSpPr>
        <p:spPr bwMode="auto">
          <a:xfrm rot="5400000">
            <a:off x="3407569" y="2753519"/>
            <a:ext cx="884237" cy="2593975"/>
          </a:xfrm>
          <a:custGeom>
            <a:avLst/>
            <a:gdLst>
              <a:gd name="T0" fmla="*/ 137425 w 21600"/>
              <a:gd name="T1" fmla="*/ 959506909 h 21600"/>
              <a:gd name="T2" fmla="*/ 23736442 w 21600"/>
              <a:gd name="T3" fmla="*/ 1915538252 h 21600"/>
              <a:gd name="T4" fmla="*/ 47404191 w 21600"/>
              <a:gd name="T5" fmla="*/ 959506909 h 21600"/>
              <a:gd name="T6" fmla="*/ 23736442 w 21600"/>
              <a:gd name="T7" fmla="*/ 109116519 h 21600"/>
              <a:gd name="T8" fmla="*/ 0 60000 65536"/>
              <a:gd name="T9" fmla="*/ 0 60000 65536"/>
              <a:gd name="T10" fmla="*/ 0 60000 65536"/>
              <a:gd name="T11" fmla="*/ 0 60000 65536"/>
              <a:gd name="T12" fmla="*/ 2965 w 21600"/>
              <a:gd name="T13" fmla="*/ 3259 h 21600"/>
              <a:gd name="T14" fmla="*/ 17074 w 21600"/>
              <a:gd name="T15" fmla="*/ 1734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-1" y="8613"/>
                  <a:pt x="-1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4" y="13940"/>
                  <a:pt x="474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299"/>
                  <a:pt x="6247" y="20299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6"/>
                  <a:pt x="11036" y="21596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6"/>
                  <a:pt x="15802" y="18946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-1"/>
                  <a:pt x="16758" y="-1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-1"/>
                  <a:pt x="13174" y="-1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49"/>
                  <a:pt x="9358" y="649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1"/>
                  <a:pt x="5288" y="1971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lnTo>
                  <a:pt x="1949" y="7180"/>
                </a:ln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09"/>
                  <a:pt x="2172" y="13109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8BDBFF"/>
          </a:solidFill>
          <a:ln w="9525">
            <a:solidFill>
              <a:srgbClr val="50CAFF"/>
            </a:solidFill>
            <a:miter lim="800000"/>
            <a:headEnd/>
            <a:tailEnd/>
          </a:ln>
          <a:effectLst>
            <a:outerShdw blurRad="63500" dist="107763" dir="2700000" algn="ctr" rotWithShape="0">
              <a:srgbClr val="000000">
                <a:alpha val="74997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24639" name="Picture 6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7038" y="2198688"/>
            <a:ext cx="1403350" cy="819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pic>
      <p:sp>
        <p:nvSpPr>
          <p:cNvPr id="25663" name="Rectangle 146"/>
          <p:cNvSpPr>
            <a:spLocks noChangeArrowheads="1"/>
          </p:cNvSpPr>
          <p:nvPr/>
        </p:nvSpPr>
        <p:spPr bwMode="auto">
          <a:xfrm>
            <a:off x="4575175" y="2506663"/>
            <a:ext cx="8001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000" b="1">
                <a:cs typeface="Verdana" charset="0"/>
              </a:rPr>
              <a:t>Internet</a:t>
            </a:r>
          </a:p>
        </p:txBody>
      </p:sp>
      <p:sp>
        <p:nvSpPr>
          <p:cNvPr id="183" name="Cloud 182"/>
          <p:cNvSpPr>
            <a:spLocks/>
          </p:cNvSpPr>
          <p:nvPr/>
        </p:nvSpPr>
        <p:spPr bwMode="auto">
          <a:xfrm>
            <a:off x="4867275" y="3603625"/>
            <a:ext cx="2527300" cy="941388"/>
          </a:xfrm>
          <a:custGeom>
            <a:avLst/>
            <a:gdLst>
              <a:gd name="T0" fmla="*/ 939656517 w 43200"/>
              <a:gd name="T1" fmla="*/ 270878448 h 43200"/>
              <a:gd name="T2" fmla="*/ 432486845 w 43200"/>
              <a:gd name="T3" fmla="*/ 262630996 h 43200"/>
              <a:gd name="T4" fmla="*/ 1387161374 w 43200"/>
              <a:gd name="T5" fmla="*/ 361133608 h 43200"/>
              <a:gd name="T6" fmla="*/ 1165310183 w 43200"/>
              <a:gd name="T7" fmla="*/ 365075932 h 43200"/>
              <a:gd name="T8" fmla="*/ 2147483647 w 43200"/>
              <a:gd name="T9" fmla="*/ 404501567 h 43200"/>
              <a:gd name="T10" fmla="*/ 2147483647 w 43200"/>
              <a:gd name="T11" fmla="*/ 386496127 h 43200"/>
              <a:gd name="T12" fmla="*/ 2147483647 w 43200"/>
              <a:gd name="T13" fmla="*/ 359602153 h 43200"/>
              <a:gd name="T14" fmla="*/ 2147483647 w 43200"/>
              <a:gd name="T15" fmla="*/ 379356047 h 43200"/>
              <a:gd name="T16" fmla="*/ 2147483647 w 43200"/>
              <a:gd name="T17" fmla="*/ 237527294 h 43200"/>
              <a:gd name="T18" fmla="*/ 2147483647 w 43200"/>
              <a:gd name="T19" fmla="*/ 311370161 h 43200"/>
              <a:gd name="T20" fmla="*/ 2147483647 w 43200"/>
              <a:gd name="T21" fmla="*/ 158882585 h 43200"/>
              <a:gd name="T22" fmla="*/ 2147483647 w 43200"/>
              <a:gd name="T23" fmla="*/ 186573840 h 43200"/>
              <a:gd name="T24" fmla="*/ 2147483647 w 43200"/>
              <a:gd name="T25" fmla="*/ 56147998 h 43200"/>
              <a:gd name="T26" fmla="*/ 2147483647 w 43200"/>
              <a:gd name="T27" fmla="*/ 69227669 h 43200"/>
              <a:gd name="T28" fmla="*/ 2147483647 w 43200"/>
              <a:gd name="T29" fmla="*/ 40895333 h 43200"/>
              <a:gd name="T30" fmla="*/ 2147483647 w 43200"/>
              <a:gd name="T31" fmla="*/ 24214308 h 43200"/>
              <a:gd name="T32" fmla="*/ 2147483647 w 43200"/>
              <a:gd name="T33" fmla="*/ 48842195 h 43200"/>
              <a:gd name="T34" fmla="*/ 2147483647 w 43200"/>
              <a:gd name="T35" fmla="*/ 34458549 h 43200"/>
              <a:gd name="T36" fmla="*/ 2147483647 w 43200"/>
              <a:gd name="T37" fmla="*/ 53726669 h 43200"/>
              <a:gd name="T38" fmla="*/ 2147483647 w 43200"/>
              <a:gd name="T39" fmla="*/ 67675817 h 43200"/>
              <a:gd name="T40" fmla="*/ 826329986 w 43200"/>
              <a:gd name="T41" fmla="*/ 163383815 h 43200"/>
              <a:gd name="T42" fmla="*/ 780878953 w 43200"/>
              <a:gd name="T43" fmla="*/ 148700058 h 4320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43200" h="43200">
                <a:moveTo>
                  <a:pt x="3900" y="14370"/>
                </a:moveTo>
                <a:cubicBezTo>
                  <a:pt x="3629" y="11657"/>
                  <a:pt x="4261" y="8921"/>
                  <a:pt x="5623" y="6907"/>
                </a:cubicBezTo>
                <a:cubicBezTo>
                  <a:pt x="7775" y="3726"/>
                  <a:pt x="11264" y="3017"/>
                  <a:pt x="14005" y="5202"/>
                </a:cubicBezTo>
                <a:cubicBezTo>
                  <a:pt x="15678" y="909"/>
                  <a:pt x="19914" y="22"/>
                  <a:pt x="22456" y="3432"/>
                </a:cubicBezTo>
                <a:cubicBezTo>
                  <a:pt x="23097" y="1683"/>
                  <a:pt x="24328" y="474"/>
                  <a:pt x="25749" y="200"/>
                </a:cubicBezTo>
                <a:cubicBezTo>
                  <a:pt x="27313" y="-102"/>
                  <a:pt x="28875" y="770"/>
                  <a:pt x="29833" y="2481"/>
                </a:cubicBezTo>
                <a:cubicBezTo>
                  <a:pt x="31215" y="267"/>
                  <a:pt x="33501" y="-460"/>
                  <a:pt x="35463" y="690"/>
                </a:cubicBezTo>
                <a:cubicBezTo>
                  <a:pt x="36958" y="1566"/>
                  <a:pt x="38030" y="3400"/>
                  <a:pt x="38318" y="5576"/>
                </a:cubicBezTo>
                <a:cubicBezTo>
                  <a:pt x="40046" y="6218"/>
                  <a:pt x="41422" y="7998"/>
                  <a:pt x="41982" y="10318"/>
                </a:cubicBezTo>
                <a:cubicBezTo>
                  <a:pt x="42389" y="12002"/>
                  <a:pt x="42331" y="13831"/>
                  <a:pt x="41818" y="15460"/>
                </a:cubicBezTo>
                <a:cubicBezTo>
                  <a:pt x="43079" y="17694"/>
                  <a:pt x="43520" y="20590"/>
                  <a:pt x="43016" y="23322"/>
                </a:cubicBezTo>
                <a:cubicBezTo>
                  <a:pt x="42346" y="26954"/>
                  <a:pt x="40128" y="29674"/>
                  <a:pt x="37404" y="30204"/>
                </a:cubicBezTo>
                <a:cubicBezTo>
                  <a:pt x="37391" y="32471"/>
                  <a:pt x="36658" y="34621"/>
                  <a:pt x="35395" y="36101"/>
                </a:cubicBezTo>
                <a:cubicBezTo>
                  <a:pt x="33476" y="38350"/>
                  <a:pt x="30704" y="38639"/>
                  <a:pt x="28555" y="36815"/>
                </a:cubicBezTo>
                <a:cubicBezTo>
                  <a:pt x="27860" y="39948"/>
                  <a:pt x="25999" y="42343"/>
                  <a:pt x="23667" y="43106"/>
                </a:cubicBezTo>
                <a:cubicBezTo>
                  <a:pt x="20919" y="44005"/>
                  <a:pt x="18051" y="42473"/>
                  <a:pt x="16480" y="39266"/>
                </a:cubicBezTo>
                <a:cubicBezTo>
                  <a:pt x="12772" y="42310"/>
                  <a:pt x="7956" y="40599"/>
                  <a:pt x="5804" y="35472"/>
                </a:cubicBezTo>
                <a:cubicBezTo>
                  <a:pt x="3690" y="35809"/>
                  <a:pt x="1705" y="34024"/>
                  <a:pt x="1110" y="31250"/>
                </a:cubicBezTo>
                <a:cubicBezTo>
                  <a:pt x="679" y="29243"/>
                  <a:pt x="1060" y="27077"/>
                  <a:pt x="2113" y="25551"/>
                </a:cubicBezTo>
                <a:cubicBezTo>
                  <a:pt x="619" y="24354"/>
                  <a:pt x="-213" y="22057"/>
                  <a:pt x="-5" y="19704"/>
                </a:cubicBezTo>
                <a:cubicBezTo>
                  <a:pt x="239" y="16949"/>
                  <a:pt x="1845" y="14791"/>
                  <a:pt x="3863" y="14507"/>
                </a:cubicBezTo>
                <a:cubicBezTo>
                  <a:pt x="3875" y="14461"/>
                  <a:pt x="3888" y="14416"/>
                  <a:pt x="3900" y="14370"/>
                </a:cubicBezTo>
                <a:close/>
              </a:path>
              <a:path w="43200" h="43200" fill="none">
                <a:moveTo>
                  <a:pt x="4693" y="26177"/>
                </a:moveTo>
                <a:cubicBezTo>
                  <a:pt x="3809" y="26271"/>
                  <a:pt x="2925" y="25993"/>
                  <a:pt x="2160" y="25380"/>
                </a:cubicBezTo>
                <a:moveTo>
                  <a:pt x="6928" y="34899"/>
                </a:moveTo>
                <a:cubicBezTo>
                  <a:pt x="6573" y="35092"/>
                  <a:pt x="6200" y="35220"/>
                  <a:pt x="5820" y="35280"/>
                </a:cubicBezTo>
                <a:moveTo>
                  <a:pt x="16478" y="39090"/>
                </a:moveTo>
                <a:cubicBezTo>
                  <a:pt x="16211" y="38544"/>
                  <a:pt x="15987" y="37961"/>
                  <a:pt x="15810" y="37350"/>
                </a:cubicBezTo>
                <a:moveTo>
                  <a:pt x="28827" y="34751"/>
                </a:moveTo>
                <a:cubicBezTo>
                  <a:pt x="28788" y="35398"/>
                  <a:pt x="28698" y="36038"/>
                  <a:pt x="28560" y="36660"/>
                </a:cubicBezTo>
                <a:moveTo>
                  <a:pt x="34129" y="22954"/>
                </a:moveTo>
                <a:cubicBezTo>
                  <a:pt x="36133" y="24282"/>
                  <a:pt x="37398" y="27058"/>
                  <a:pt x="37380" y="30090"/>
                </a:cubicBezTo>
                <a:moveTo>
                  <a:pt x="41798" y="15354"/>
                </a:moveTo>
                <a:cubicBezTo>
                  <a:pt x="41473" y="16386"/>
                  <a:pt x="40978" y="17302"/>
                  <a:pt x="40350" y="18030"/>
                </a:cubicBezTo>
                <a:moveTo>
                  <a:pt x="38324" y="5426"/>
                </a:moveTo>
                <a:cubicBezTo>
                  <a:pt x="38379" y="5843"/>
                  <a:pt x="38405" y="6266"/>
                  <a:pt x="38400" y="6690"/>
                </a:cubicBezTo>
                <a:moveTo>
                  <a:pt x="29078" y="3952"/>
                </a:moveTo>
                <a:cubicBezTo>
                  <a:pt x="29267" y="3369"/>
                  <a:pt x="29516" y="2826"/>
                  <a:pt x="29820" y="2340"/>
                </a:cubicBezTo>
                <a:moveTo>
                  <a:pt x="22141" y="4720"/>
                </a:moveTo>
                <a:cubicBezTo>
                  <a:pt x="22218" y="4238"/>
                  <a:pt x="22339" y="3771"/>
                  <a:pt x="22500" y="3330"/>
                </a:cubicBezTo>
                <a:moveTo>
                  <a:pt x="14000" y="5192"/>
                </a:moveTo>
                <a:cubicBezTo>
                  <a:pt x="14472" y="5568"/>
                  <a:pt x="14908" y="6021"/>
                  <a:pt x="15300" y="6540"/>
                </a:cubicBezTo>
                <a:moveTo>
                  <a:pt x="4127" y="15789"/>
                </a:moveTo>
                <a:cubicBezTo>
                  <a:pt x="4024" y="15325"/>
                  <a:pt x="3948" y="14851"/>
                  <a:pt x="3900" y="14370"/>
                </a:cubicBezTo>
              </a:path>
            </a:pathLst>
          </a:custGeom>
          <a:solidFill>
            <a:srgbClr val="5997D6"/>
          </a:solidFill>
          <a:ln w="9525">
            <a:solidFill>
              <a:srgbClr val="00549F"/>
            </a:solidFill>
            <a:miter lim="800000"/>
            <a:headEnd/>
            <a:tailEnd/>
          </a:ln>
          <a:effectLst>
            <a:outerShdw blurRad="63500" dist="107763" dir="2700000" algn="ctr" rotWithShape="0">
              <a:srgbClr val="000000">
                <a:alpha val="74997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24642" name="Picture 18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2075" y="4130675"/>
            <a:ext cx="280988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pic>
      <p:pic>
        <p:nvPicPr>
          <p:cNvPr id="25666" name="Picture 20" descr="C:\Users\ecoffey\AppData\Local\Temp\Rar$DRa0.386\30067_Device_router_unknown_64.pn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2263" y="2540000"/>
            <a:ext cx="238125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67" name="Picture 20" descr="C:\Users\ecoffey\AppData\Local\Temp\Rar$DRa0.386\30067_Device_router_unknown_64.pn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0675" y="2659063"/>
            <a:ext cx="236538" cy="236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645" name="Picture 11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0188" y="2520950"/>
            <a:ext cx="161925" cy="277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pic>
      <p:pic>
        <p:nvPicPr>
          <p:cNvPr id="24646" name="Picture 11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6538" y="2654300"/>
            <a:ext cx="160337" cy="277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pic>
      <p:pic>
        <p:nvPicPr>
          <p:cNvPr id="24647" name="Picture 18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9313" y="3262313"/>
            <a:ext cx="280987" cy="360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pic>
      <p:pic>
        <p:nvPicPr>
          <p:cNvPr id="24648" name="Picture 18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3275013"/>
            <a:ext cx="282575" cy="360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pic>
      <p:pic>
        <p:nvPicPr>
          <p:cNvPr id="24649" name="Picture 18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4800" y="3262313"/>
            <a:ext cx="280988" cy="360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pic>
      <p:pic>
        <p:nvPicPr>
          <p:cNvPr id="25673" name="Picture 20" descr="C:\Users\ecoffey\AppData\Local\Temp\Rar$DRa0.386\30067_Device_router_unknown_64.pn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9888" y="2527300"/>
            <a:ext cx="236537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74" name="Picture 20" descr="C:\Users\ecoffey\AppData\Local\Temp\Rar$DRa0.386\30067_Device_router_unknown_64.pn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6713" y="2646363"/>
            <a:ext cx="236537" cy="236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652" name="Picture 11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4350" y="2503488"/>
            <a:ext cx="160338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pic>
      <p:pic>
        <p:nvPicPr>
          <p:cNvPr id="24653" name="Picture 11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6413" y="2625725"/>
            <a:ext cx="161925" cy="277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pic>
      <p:sp>
        <p:nvSpPr>
          <p:cNvPr id="402" name="Text Box 197"/>
          <p:cNvSpPr txBox="1">
            <a:spLocks noChangeArrowheads="1"/>
          </p:cNvSpPr>
          <p:nvPr/>
        </p:nvSpPr>
        <p:spPr bwMode="auto">
          <a:xfrm>
            <a:off x="3235325" y="3714750"/>
            <a:ext cx="1479550" cy="554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sz="1200" dirty="0"/>
              <a:t>Multi-Mission</a:t>
            </a:r>
          </a:p>
          <a:p>
            <a:pPr algn="ctr" eaLnBrk="0" hangingPunct="0">
              <a:spcBef>
                <a:spcPct val="50000"/>
              </a:spcBef>
              <a:defRPr/>
            </a:pPr>
            <a:r>
              <a:rPr lang="en-US" sz="1200" dirty="0"/>
              <a:t>MPLS Backbone</a:t>
            </a:r>
            <a:endParaRPr lang="en-GB" sz="1200" dirty="0"/>
          </a:p>
        </p:txBody>
      </p:sp>
      <p:sp>
        <p:nvSpPr>
          <p:cNvPr id="403" name="Text Box 197"/>
          <p:cNvSpPr txBox="1">
            <a:spLocks noChangeArrowheads="1"/>
          </p:cNvSpPr>
          <p:nvPr/>
        </p:nvSpPr>
        <p:spPr bwMode="auto">
          <a:xfrm>
            <a:off x="5287963" y="3768725"/>
            <a:ext cx="1727200" cy="554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sz="1200" dirty="0">
                <a:solidFill>
                  <a:schemeClr val="bg1"/>
                </a:solidFill>
              </a:rPr>
              <a:t>Copernicus</a:t>
            </a:r>
          </a:p>
          <a:p>
            <a:pPr algn="ctr" eaLnBrk="0" hangingPunct="0">
              <a:spcBef>
                <a:spcPct val="50000"/>
              </a:spcBef>
              <a:defRPr/>
            </a:pPr>
            <a:r>
              <a:rPr lang="en-US" sz="1200" dirty="0">
                <a:solidFill>
                  <a:schemeClr val="bg1"/>
                </a:solidFill>
              </a:rPr>
              <a:t>MPLS Over DWDM</a:t>
            </a:r>
            <a:endParaRPr lang="en-GB" sz="1200" dirty="0">
              <a:solidFill>
                <a:schemeClr val="bg1"/>
              </a:solidFill>
            </a:endParaRPr>
          </a:p>
        </p:txBody>
      </p:sp>
      <p:grpSp>
        <p:nvGrpSpPr>
          <p:cNvPr id="25679" name="Group 464"/>
          <p:cNvGrpSpPr>
            <a:grpSpLocks/>
          </p:cNvGrpSpPr>
          <p:nvPr/>
        </p:nvGrpSpPr>
        <p:grpSpPr bwMode="auto">
          <a:xfrm>
            <a:off x="4667250" y="3429000"/>
            <a:ext cx="161925" cy="157163"/>
            <a:chOff x="1694519" y="2371927"/>
            <a:chExt cx="282276" cy="243317"/>
          </a:xfrm>
        </p:grpSpPr>
        <p:pic>
          <p:nvPicPr>
            <p:cNvPr id="24741" name="Picture 24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94519" y="2428456"/>
              <a:ext cx="193719" cy="1327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24742" name="Picture 24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94519" y="2403878"/>
              <a:ext cx="193719" cy="1327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24743" name="Picture 24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94519" y="2371927"/>
              <a:ext cx="193719" cy="1351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24744" name="Picture 21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0310" y="2389132"/>
              <a:ext cx="141137" cy="1941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24745" name="Picture 21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35658" y="2418625"/>
              <a:ext cx="141137" cy="1966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</p:pic>
      </p:grpSp>
      <p:grpSp>
        <p:nvGrpSpPr>
          <p:cNvPr id="25680" name="Group 470"/>
          <p:cNvGrpSpPr>
            <a:grpSpLocks/>
          </p:cNvGrpSpPr>
          <p:nvPr/>
        </p:nvGrpSpPr>
        <p:grpSpPr bwMode="auto">
          <a:xfrm>
            <a:off x="5029200" y="3438525"/>
            <a:ext cx="163513" cy="157163"/>
            <a:chOff x="1694519" y="2371927"/>
            <a:chExt cx="282276" cy="243317"/>
          </a:xfrm>
        </p:grpSpPr>
        <p:pic>
          <p:nvPicPr>
            <p:cNvPr id="24736" name="Picture 24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94519" y="2428456"/>
              <a:ext cx="194579" cy="1327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24737" name="Picture 24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94519" y="2403878"/>
              <a:ext cx="194579" cy="1327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24738" name="Picture 24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94519" y="2371927"/>
              <a:ext cx="194579" cy="1351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24739" name="Picture 21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79476" y="2389132"/>
              <a:ext cx="142508" cy="1941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24740" name="Picture 21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34287" y="2418625"/>
              <a:ext cx="142508" cy="1966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</p:pic>
      </p:grpSp>
      <p:pic>
        <p:nvPicPr>
          <p:cNvPr id="25681" name="Picture 3" descr="C:\Users\ecoffey\AppData\Local\Temp\Rar$DRa0.080\30032_Device_generic_building_default_24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0888" y="3508375"/>
            <a:ext cx="387350" cy="290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659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7575" y="3348038"/>
            <a:ext cx="204788" cy="217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pic>
      <p:pic>
        <p:nvPicPr>
          <p:cNvPr id="24660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3333750"/>
            <a:ext cx="206375" cy="219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pic>
      <p:pic>
        <p:nvPicPr>
          <p:cNvPr id="24661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4650" y="3333750"/>
            <a:ext cx="204788" cy="219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pic>
      <p:pic>
        <p:nvPicPr>
          <p:cNvPr id="24662" name="Picture 18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0975" y="4392613"/>
            <a:ext cx="280988" cy="360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pic>
      <p:pic>
        <p:nvPicPr>
          <p:cNvPr id="24663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4400" y="4103688"/>
            <a:ext cx="204788" cy="217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pic>
      <p:grpSp>
        <p:nvGrpSpPr>
          <p:cNvPr id="25687" name="Group 324"/>
          <p:cNvGrpSpPr>
            <a:grpSpLocks/>
          </p:cNvGrpSpPr>
          <p:nvPr/>
        </p:nvGrpSpPr>
        <p:grpSpPr bwMode="auto">
          <a:xfrm>
            <a:off x="3048000" y="4335463"/>
            <a:ext cx="280988" cy="360362"/>
            <a:chOff x="2259314" y="3068949"/>
            <a:chExt cx="281008" cy="360424"/>
          </a:xfrm>
        </p:grpSpPr>
        <p:pic>
          <p:nvPicPr>
            <p:cNvPr id="24729" name="Picture 18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59314" y="3068949"/>
              <a:ext cx="281008" cy="3604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</p:pic>
        <p:grpSp>
          <p:nvGrpSpPr>
            <p:cNvPr id="25754" name="Group 326"/>
            <p:cNvGrpSpPr>
              <a:grpSpLocks/>
            </p:cNvGrpSpPr>
            <p:nvPr/>
          </p:nvGrpSpPr>
          <p:grpSpPr bwMode="auto">
            <a:xfrm>
              <a:off x="2274710" y="3231219"/>
              <a:ext cx="176524" cy="174548"/>
              <a:chOff x="1694519" y="2371927"/>
              <a:chExt cx="282276" cy="243317"/>
            </a:xfrm>
          </p:grpSpPr>
          <p:pic>
            <p:nvPicPr>
              <p:cNvPr id="24731" name="Picture 24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95287" y="2426818"/>
                <a:ext cx="192943" cy="13501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</p:pic>
          <p:pic>
            <p:nvPicPr>
              <p:cNvPr id="24732" name="Picture 24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95287" y="2402472"/>
                <a:ext cx="192943" cy="1350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</p:pic>
          <p:pic>
            <p:nvPicPr>
              <p:cNvPr id="24733" name="Picture 24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95287" y="2371485"/>
                <a:ext cx="192943" cy="1350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</p:pic>
          <p:pic>
            <p:nvPicPr>
              <p:cNvPr id="24734" name="Picture 21"/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81603" y="2386978"/>
                <a:ext cx="142169" cy="19698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</p:pic>
          <p:pic>
            <p:nvPicPr>
              <p:cNvPr id="24735" name="Picture 21"/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34917" y="2420178"/>
                <a:ext cx="142169" cy="1947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</p:pic>
        </p:grpSp>
      </p:grpSp>
      <p:grpSp>
        <p:nvGrpSpPr>
          <p:cNvPr id="25688" name="Group 332"/>
          <p:cNvGrpSpPr>
            <a:grpSpLocks/>
          </p:cNvGrpSpPr>
          <p:nvPr/>
        </p:nvGrpSpPr>
        <p:grpSpPr bwMode="auto">
          <a:xfrm>
            <a:off x="3556000" y="4414838"/>
            <a:ext cx="280988" cy="360362"/>
            <a:chOff x="2259314" y="3068949"/>
            <a:chExt cx="281008" cy="360424"/>
          </a:xfrm>
        </p:grpSpPr>
        <p:pic>
          <p:nvPicPr>
            <p:cNvPr id="24722" name="Picture 18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59314" y="3068949"/>
              <a:ext cx="281008" cy="3604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</p:pic>
        <p:grpSp>
          <p:nvGrpSpPr>
            <p:cNvPr id="25747" name="Group 334"/>
            <p:cNvGrpSpPr>
              <a:grpSpLocks/>
            </p:cNvGrpSpPr>
            <p:nvPr/>
          </p:nvGrpSpPr>
          <p:grpSpPr bwMode="auto">
            <a:xfrm>
              <a:off x="2274710" y="3231219"/>
              <a:ext cx="176524" cy="174548"/>
              <a:chOff x="1694519" y="2371927"/>
              <a:chExt cx="282276" cy="243317"/>
            </a:xfrm>
          </p:grpSpPr>
          <p:pic>
            <p:nvPicPr>
              <p:cNvPr id="24724" name="Picture 24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95287" y="2426818"/>
                <a:ext cx="192943" cy="13501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</p:pic>
          <p:pic>
            <p:nvPicPr>
              <p:cNvPr id="24725" name="Picture 24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95287" y="2402472"/>
                <a:ext cx="192943" cy="1350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</p:pic>
          <p:pic>
            <p:nvPicPr>
              <p:cNvPr id="24726" name="Picture 24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95287" y="2371485"/>
                <a:ext cx="192943" cy="1350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</p:pic>
          <p:pic>
            <p:nvPicPr>
              <p:cNvPr id="24727" name="Picture 21"/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81603" y="2386978"/>
                <a:ext cx="142169" cy="19698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</p:pic>
          <p:pic>
            <p:nvPicPr>
              <p:cNvPr id="24728" name="Picture 21"/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34917" y="2420178"/>
                <a:ext cx="142169" cy="1947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</p:pic>
        </p:grpSp>
      </p:grpSp>
      <p:pic>
        <p:nvPicPr>
          <p:cNvPr id="25689" name="Picture 3" descr="C:\Users\ecoffey\AppData\Local\Temp\Rar$DRa0.080\30032_Device_generic_building_default_24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2188" y="4292600"/>
            <a:ext cx="581025" cy="43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5690" name="Group 364"/>
          <p:cNvGrpSpPr>
            <a:grpSpLocks/>
          </p:cNvGrpSpPr>
          <p:nvPr/>
        </p:nvGrpSpPr>
        <p:grpSpPr bwMode="auto">
          <a:xfrm>
            <a:off x="5754688" y="4370388"/>
            <a:ext cx="280987" cy="360362"/>
            <a:chOff x="2259314" y="3068949"/>
            <a:chExt cx="281008" cy="360424"/>
          </a:xfrm>
        </p:grpSpPr>
        <p:pic>
          <p:nvPicPr>
            <p:cNvPr id="24715" name="Picture 18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59314" y="3068949"/>
              <a:ext cx="281008" cy="3604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</p:pic>
        <p:grpSp>
          <p:nvGrpSpPr>
            <p:cNvPr id="25740" name="Group 366"/>
            <p:cNvGrpSpPr>
              <a:grpSpLocks/>
            </p:cNvGrpSpPr>
            <p:nvPr/>
          </p:nvGrpSpPr>
          <p:grpSpPr bwMode="auto">
            <a:xfrm>
              <a:off x="2274710" y="3231219"/>
              <a:ext cx="176524" cy="174548"/>
              <a:chOff x="1694519" y="2371927"/>
              <a:chExt cx="282276" cy="243317"/>
            </a:xfrm>
          </p:grpSpPr>
          <p:pic>
            <p:nvPicPr>
              <p:cNvPr id="24717" name="Picture 24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95287" y="2426818"/>
                <a:ext cx="192943" cy="13501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</p:pic>
          <p:pic>
            <p:nvPicPr>
              <p:cNvPr id="24718" name="Picture 24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95287" y="2402472"/>
                <a:ext cx="192943" cy="1350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</p:pic>
          <p:pic>
            <p:nvPicPr>
              <p:cNvPr id="24719" name="Picture 24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95287" y="2371485"/>
                <a:ext cx="192943" cy="1350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</p:pic>
          <p:pic>
            <p:nvPicPr>
              <p:cNvPr id="24720" name="Picture 21"/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81603" y="2386978"/>
                <a:ext cx="142169" cy="19698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</p:pic>
          <p:pic>
            <p:nvPicPr>
              <p:cNvPr id="24721" name="Picture 21"/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34916" y="2420178"/>
                <a:ext cx="142169" cy="1947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</p:pic>
        </p:grpSp>
      </p:grpSp>
      <p:pic>
        <p:nvPicPr>
          <p:cNvPr id="24668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7713" y="4438650"/>
            <a:ext cx="204787" cy="217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pic>
      <p:grpSp>
        <p:nvGrpSpPr>
          <p:cNvPr id="25692" name="Group 372"/>
          <p:cNvGrpSpPr>
            <a:grpSpLocks/>
          </p:cNvGrpSpPr>
          <p:nvPr/>
        </p:nvGrpSpPr>
        <p:grpSpPr bwMode="auto">
          <a:xfrm>
            <a:off x="6884988" y="4281488"/>
            <a:ext cx="280987" cy="361950"/>
            <a:chOff x="2259314" y="3068949"/>
            <a:chExt cx="281008" cy="360424"/>
          </a:xfrm>
        </p:grpSpPr>
        <p:pic>
          <p:nvPicPr>
            <p:cNvPr id="24708" name="Picture 18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59314" y="3068949"/>
              <a:ext cx="281008" cy="3604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</p:pic>
        <p:grpSp>
          <p:nvGrpSpPr>
            <p:cNvPr id="25733" name="Group 374"/>
            <p:cNvGrpSpPr>
              <a:grpSpLocks/>
            </p:cNvGrpSpPr>
            <p:nvPr/>
          </p:nvGrpSpPr>
          <p:grpSpPr bwMode="auto">
            <a:xfrm>
              <a:off x="2274710" y="3231219"/>
              <a:ext cx="176524" cy="174548"/>
              <a:chOff x="1694519" y="2371927"/>
              <a:chExt cx="282276" cy="243317"/>
            </a:xfrm>
          </p:grpSpPr>
          <p:pic>
            <p:nvPicPr>
              <p:cNvPr id="24710" name="Picture 24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95287" y="2427789"/>
                <a:ext cx="192943" cy="13442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</p:pic>
          <p:pic>
            <p:nvPicPr>
              <p:cNvPr id="24711" name="Picture 24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95287" y="2403548"/>
                <a:ext cx="192943" cy="13442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</p:pic>
          <p:pic>
            <p:nvPicPr>
              <p:cNvPr id="24712" name="Picture 24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95287" y="2372697"/>
                <a:ext cx="192943" cy="13442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</p:pic>
          <p:pic>
            <p:nvPicPr>
              <p:cNvPr id="24713" name="Picture 21"/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81603" y="2388123"/>
                <a:ext cx="142169" cy="19612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</p:pic>
          <p:pic>
            <p:nvPicPr>
              <p:cNvPr id="24714" name="Picture 21"/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34916" y="2421177"/>
                <a:ext cx="142169" cy="19391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</p:pic>
        </p:grpSp>
      </p:grpSp>
      <p:pic>
        <p:nvPicPr>
          <p:cNvPr id="24670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9600" y="4359275"/>
            <a:ext cx="206375" cy="217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pic>
      <p:grpSp>
        <p:nvGrpSpPr>
          <p:cNvPr id="25694" name="Group 356"/>
          <p:cNvGrpSpPr>
            <a:grpSpLocks/>
          </p:cNvGrpSpPr>
          <p:nvPr/>
        </p:nvGrpSpPr>
        <p:grpSpPr bwMode="auto">
          <a:xfrm>
            <a:off x="6345238" y="4335463"/>
            <a:ext cx="280987" cy="360362"/>
            <a:chOff x="2259314" y="3068949"/>
            <a:chExt cx="281008" cy="360424"/>
          </a:xfrm>
        </p:grpSpPr>
        <p:pic>
          <p:nvPicPr>
            <p:cNvPr id="24701" name="Picture 18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59314" y="3068949"/>
              <a:ext cx="281008" cy="3604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</p:pic>
        <p:grpSp>
          <p:nvGrpSpPr>
            <p:cNvPr id="25726" name="Group 358"/>
            <p:cNvGrpSpPr>
              <a:grpSpLocks/>
            </p:cNvGrpSpPr>
            <p:nvPr/>
          </p:nvGrpSpPr>
          <p:grpSpPr bwMode="auto">
            <a:xfrm>
              <a:off x="2274710" y="3231219"/>
              <a:ext cx="176524" cy="174548"/>
              <a:chOff x="1694519" y="2371927"/>
              <a:chExt cx="282276" cy="243317"/>
            </a:xfrm>
          </p:grpSpPr>
          <p:pic>
            <p:nvPicPr>
              <p:cNvPr id="24703" name="Picture 24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95287" y="2426818"/>
                <a:ext cx="192943" cy="13501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</p:pic>
          <p:pic>
            <p:nvPicPr>
              <p:cNvPr id="24704" name="Picture 24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95287" y="2402472"/>
                <a:ext cx="192943" cy="1350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</p:pic>
          <p:pic>
            <p:nvPicPr>
              <p:cNvPr id="24705" name="Picture 24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95287" y="2371485"/>
                <a:ext cx="192943" cy="1350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</p:pic>
          <p:pic>
            <p:nvPicPr>
              <p:cNvPr id="24706" name="Picture 21"/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81603" y="2386978"/>
                <a:ext cx="142169" cy="19698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</p:pic>
          <p:pic>
            <p:nvPicPr>
              <p:cNvPr id="24707" name="Picture 21"/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34916" y="2420178"/>
                <a:ext cx="142169" cy="1947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</p:pic>
        </p:grpSp>
      </p:grpSp>
      <p:pic>
        <p:nvPicPr>
          <p:cNvPr id="24672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1438" y="4400550"/>
            <a:ext cx="204787" cy="219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pic>
      <p:grpSp>
        <p:nvGrpSpPr>
          <p:cNvPr id="25696" name="Group 11"/>
          <p:cNvGrpSpPr>
            <a:grpSpLocks/>
          </p:cNvGrpSpPr>
          <p:nvPr/>
        </p:nvGrpSpPr>
        <p:grpSpPr bwMode="auto">
          <a:xfrm>
            <a:off x="4337050" y="3308350"/>
            <a:ext cx="280988" cy="360363"/>
            <a:chOff x="4347210" y="3225449"/>
            <a:chExt cx="280987" cy="360363"/>
          </a:xfrm>
        </p:grpSpPr>
        <p:grpSp>
          <p:nvGrpSpPr>
            <p:cNvPr id="25716" name="Group 5"/>
            <p:cNvGrpSpPr>
              <a:grpSpLocks/>
            </p:cNvGrpSpPr>
            <p:nvPr/>
          </p:nvGrpSpPr>
          <p:grpSpPr bwMode="auto">
            <a:xfrm>
              <a:off x="4347210" y="3225449"/>
              <a:ext cx="280987" cy="360363"/>
              <a:chOff x="2259314" y="3068949"/>
              <a:chExt cx="281008" cy="360424"/>
            </a:xfrm>
          </p:grpSpPr>
          <p:pic>
            <p:nvPicPr>
              <p:cNvPr id="24694" name="Picture 18"/>
              <p:cNvPicPr>
                <a:picLocks noChangeAspect="1" noChangeArrowheads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59314" y="3068949"/>
                <a:ext cx="281008" cy="36042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</p:pic>
          <p:grpSp>
            <p:nvGrpSpPr>
              <p:cNvPr id="25719" name="Group 317"/>
              <p:cNvGrpSpPr>
                <a:grpSpLocks/>
              </p:cNvGrpSpPr>
              <p:nvPr/>
            </p:nvGrpSpPr>
            <p:grpSpPr bwMode="auto">
              <a:xfrm>
                <a:off x="2274710" y="3231219"/>
                <a:ext cx="176524" cy="174548"/>
                <a:chOff x="1694519" y="2371927"/>
                <a:chExt cx="282276" cy="243317"/>
              </a:xfrm>
            </p:grpSpPr>
            <p:pic>
              <p:nvPicPr>
                <p:cNvPr id="24696" name="Picture 24"/>
                <p:cNvPicPr>
                  <a:picLocks noChangeAspect="1" noChangeArrowheads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695287" y="2426818"/>
                  <a:ext cx="192943" cy="13501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24697" name="Picture 24"/>
                <p:cNvPicPr>
                  <a:picLocks noChangeAspect="1" noChangeArrowheads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695287" y="2402470"/>
                  <a:ext cx="192943" cy="13501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24698" name="Picture 24"/>
                <p:cNvPicPr>
                  <a:picLocks noChangeAspect="1" noChangeArrowheads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695287" y="2371484"/>
                  <a:ext cx="192943" cy="13501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24699" name="Picture 21"/>
                <p:cNvPicPr>
                  <a:picLocks noChangeAspect="1" noChangeArrowheads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781603" y="2386978"/>
                  <a:ext cx="142169" cy="19698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24700" name="Picture 21"/>
                <p:cNvPicPr>
                  <a:picLocks noChangeAspect="1" noChangeArrowheads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834917" y="2420177"/>
                  <a:ext cx="142169" cy="19477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</p:pic>
          </p:grpSp>
        </p:grpSp>
        <p:pic>
          <p:nvPicPr>
            <p:cNvPr id="24693" name="Picture 2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0710" y="3333399"/>
              <a:ext cx="204787" cy="2174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</p:pic>
      </p:grpSp>
      <p:pic>
        <p:nvPicPr>
          <p:cNvPr id="24674" name="Picture 18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5888" y="3541713"/>
            <a:ext cx="280987" cy="360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pic>
      <p:grpSp>
        <p:nvGrpSpPr>
          <p:cNvPr id="25698" name="Group 348"/>
          <p:cNvGrpSpPr>
            <a:grpSpLocks/>
          </p:cNvGrpSpPr>
          <p:nvPr/>
        </p:nvGrpSpPr>
        <p:grpSpPr bwMode="auto">
          <a:xfrm>
            <a:off x="7194550" y="4029075"/>
            <a:ext cx="280988" cy="360363"/>
            <a:chOff x="2259314" y="3068949"/>
            <a:chExt cx="281008" cy="360424"/>
          </a:xfrm>
        </p:grpSpPr>
        <p:pic>
          <p:nvPicPr>
            <p:cNvPr id="24685" name="Picture 18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59314" y="3068949"/>
              <a:ext cx="281008" cy="3604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</p:pic>
        <p:grpSp>
          <p:nvGrpSpPr>
            <p:cNvPr id="25710" name="Group 350"/>
            <p:cNvGrpSpPr>
              <a:grpSpLocks/>
            </p:cNvGrpSpPr>
            <p:nvPr/>
          </p:nvGrpSpPr>
          <p:grpSpPr bwMode="auto">
            <a:xfrm>
              <a:off x="2274710" y="3231219"/>
              <a:ext cx="176524" cy="174548"/>
              <a:chOff x="1694519" y="2371927"/>
              <a:chExt cx="282276" cy="243317"/>
            </a:xfrm>
          </p:grpSpPr>
          <p:pic>
            <p:nvPicPr>
              <p:cNvPr id="24687" name="Picture 24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95287" y="2426818"/>
                <a:ext cx="192943" cy="1350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</p:pic>
          <p:pic>
            <p:nvPicPr>
              <p:cNvPr id="24688" name="Picture 24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95287" y="2402470"/>
                <a:ext cx="192943" cy="13501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</p:pic>
          <p:pic>
            <p:nvPicPr>
              <p:cNvPr id="24689" name="Picture 24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95287" y="2371484"/>
                <a:ext cx="192943" cy="13501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</p:pic>
          <p:pic>
            <p:nvPicPr>
              <p:cNvPr id="24690" name="Picture 21"/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81603" y="2386978"/>
                <a:ext cx="142169" cy="19698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</p:pic>
          <p:pic>
            <p:nvPicPr>
              <p:cNvPr id="24691" name="Picture 21"/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34917" y="2420177"/>
                <a:ext cx="142169" cy="1947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</p:pic>
        </p:grpSp>
      </p:grpSp>
      <p:grpSp>
        <p:nvGrpSpPr>
          <p:cNvPr id="25699" name="Group 380"/>
          <p:cNvGrpSpPr>
            <a:grpSpLocks/>
          </p:cNvGrpSpPr>
          <p:nvPr/>
        </p:nvGrpSpPr>
        <p:grpSpPr bwMode="auto">
          <a:xfrm>
            <a:off x="5795963" y="3254375"/>
            <a:ext cx="280987" cy="360363"/>
            <a:chOff x="2259314" y="3068949"/>
            <a:chExt cx="281008" cy="360424"/>
          </a:xfrm>
        </p:grpSpPr>
        <p:pic>
          <p:nvPicPr>
            <p:cNvPr id="24678" name="Picture 18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59314" y="3068949"/>
              <a:ext cx="281008" cy="3604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</p:pic>
        <p:grpSp>
          <p:nvGrpSpPr>
            <p:cNvPr id="25703" name="Group 382"/>
            <p:cNvGrpSpPr>
              <a:grpSpLocks/>
            </p:cNvGrpSpPr>
            <p:nvPr/>
          </p:nvGrpSpPr>
          <p:grpSpPr bwMode="auto">
            <a:xfrm>
              <a:off x="2274710" y="3231219"/>
              <a:ext cx="176524" cy="174548"/>
              <a:chOff x="1694519" y="2371927"/>
              <a:chExt cx="282276" cy="243317"/>
            </a:xfrm>
          </p:grpSpPr>
          <p:pic>
            <p:nvPicPr>
              <p:cNvPr id="24680" name="Picture 24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95287" y="2426818"/>
                <a:ext cx="192943" cy="1350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</p:pic>
          <p:pic>
            <p:nvPicPr>
              <p:cNvPr id="24681" name="Picture 24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95287" y="2402470"/>
                <a:ext cx="192943" cy="13501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</p:pic>
          <p:pic>
            <p:nvPicPr>
              <p:cNvPr id="24682" name="Picture 24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95287" y="2371484"/>
                <a:ext cx="192943" cy="13501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</p:pic>
          <p:pic>
            <p:nvPicPr>
              <p:cNvPr id="24683" name="Picture 21"/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81603" y="2386978"/>
                <a:ext cx="142169" cy="19698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</p:pic>
          <p:pic>
            <p:nvPicPr>
              <p:cNvPr id="24684" name="Picture 21"/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34916" y="2420177"/>
                <a:ext cx="142169" cy="1947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</p:pic>
        </p:grpSp>
      </p:grpSp>
      <p:pic>
        <p:nvPicPr>
          <p:cNvPr id="25700" name="Picture 247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80" t="5750" r="5621" b="5936"/>
          <a:stretch>
            <a:fillRect/>
          </a:stretch>
        </p:blipFill>
        <p:spPr bwMode="auto">
          <a:xfrm>
            <a:off x="5559425" y="611188"/>
            <a:ext cx="1751013" cy="137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701" name="Picture 249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5500" y="438150"/>
            <a:ext cx="1749425" cy="1519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9" grpId="0" animBg="1"/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1" descr="earth-observatio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50" y="204788"/>
            <a:ext cx="341313" cy="34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6" name="Title 1"/>
          <p:cNvSpPr txBox="1">
            <a:spLocks/>
          </p:cNvSpPr>
          <p:nvPr/>
        </p:nvSpPr>
        <p:spPr bwMode="auto">
          <a:xfrm>
            <a:off x="603250" y="69850"/>
            <a:ext cx="7910513" cy="69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2300">
                <a:solidFill>
                  <a:srgbClr val="0070C0"/>
                </a:solidFill>
                <a:cs typeface="Verdana" charset="0"/>
              </a:rPr>
              <a:t>Copernicus Core Ground Segment</a:t>
            </a:r>
            <a:br>
              <a:rPr lang="en-US" sz="2300">
                <a:solidFill>
                  <a:srgbClr val="0070C0"/>
                </a:solidFill>
                <a:cs typeface="Verdana" charset="0"/>
              </a:rPr>
            </a:br>
            <a:r>
              <a:rPr lang="en-US" sz="1600">
                <a:solidFill>
                  <a:srgbClr val="0070C0"/>
                </a:solidFill>
                <a:cs typeface="Verdana" charset="0"/>
              </a:rPr>
              <a:t>WAN Details</a:t>
            </a:r>
          </a:p>
        </p:txBody>
      </p:sp>
      <p:pic>
        <p:nvPicPr>
          <p:cNvPr id="26627" name="Segnaposto contenuto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92575" y="420688"/>
            <a:ext cx="4727575" cy="4432300"/>
          </a:xfrm>
        </p:spPr>
      </p:pic>
      <p:sp>
        <p:nvSpPr>
          <p:cNvPr id="52" name="CasellaDiTesto 8"/>
          <p:cNvSpPr txBox="1"/>
          <p:nvPr/>
        </p:nvSpPr>
        <p:spPr>
          <a:xfrm>
            <a:off x="0" y="582613"/>
            <a:ext cx="4078288" cy="39211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lnSpc>
                <a:spcPct val="130000"/>
              </a:lnSpc>
              <a:defRPr/>
            </a:pPr>
            <a:r>
              <a:rPr lang="it-IT" sz="16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Ground </a:t>
            </a:r>
            <a:r>
              <a:rPr lang="it-IT" sz="1600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Segment</a:t>
            </a:r>
            <a:endParaRPr lang="it-IT" sz="1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lnSpc>
                <a:spcPct val="130000"/>
              </a:lnSpc>
              <a:buClr>
                <a:schemeClr val="accent5">
                  <a:lumMod val="60000"/>
                  <a:lumOff val="40000"/>
                </a:schemeClr>
              </a:buClr>
              <a:buFont typeface="Wingdings" charset="2"/>
              <a:buChar char="ü"/>
              <a:defRPr/>
            </a:pPr>
            <a:r>
              <a:rPr lang="it-IT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 Core Ground </a:t>
            </a:r>
            <a:r>
              <a:rPr lang="it-IT" sz="16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Stations</a:t>
            </a:r>
            <a:r>
              <a:rPr lang="it-IT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(</a:t>
            </a:r>
            <a:r>
              <a:rPr lang="it-IT" sz="16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CGS</a:t>
            </a:r>
            <a:r>
              <a:rPr lang="it-IT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</a:p>
          <a:p>
            <a:pPr marL="285750" indent="-285750">
              <a:lnSpc>
                <a:spcPct val="130000"/>
              </a:lnSpc>
              <a:buClr>
                <a:schemeClr val="accent5">
                  <a:lumMod val="60000"/>
                  <a:lumOff val="40000"/>
                </a:schemeClr>
              </a:buClr>
              <a:buFont typeface="Wingdings" charset="2"/>
              <a:buChar char="ü"/>
              <a:defRPr/>
            </a:pPr>
            <a:r>
              <a:rPr lang="it-IT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7 Processing and </a:t>
            </a:r>
            <a:r>
              <a:rPr lang="it-IT" sz="16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Archiving</a:t>
            </a:r>
            <a:r>
              <a:rPr lang="it-IT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Centres (</a:t>
            </a:r>
            <a:r>
              <a:rPr lang="it-IT" sz="16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PAC</a:t>
            </a:r>
            <a:r>
              <a:rPr lang="it-IT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</a:p>
          <a:p>
            <a:pPr marL="285750" indent="-285750">
              <a:lnSpc>
                <a:spcPct val="130000"/>
              </a:lnSpc>
              <a:buClr>
                <a:schemeClr val="accent5">
                  <a:lumMod val="60000"/>
                  <a:lumOff val="40000"/>
                </a:schemeClr>
              </a:buClr>
              <a:buFont typeface="Wingdings" charset="2"/>
              <a:buChar char="ü"/>
              <a:defRPr/>
            </a:pPr>
            <a:r>
              <a:rPr lang="it-IT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 </a:t>
            </a:r>
            <a:r>
              <a:rPr lang="it-IT" sz="16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Mission</a:t>
            </a:r>
            <a:r>
              <a:rPr lang="it-IT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Performance Centres (</a:t>
            </a:r>
            <a:r>
              <a:rPr lang="it-IT" sz="16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MPC</a:t>
            </a:r>
            <a:r>
              <a:rPr lang="it-IT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</a:p>
          <a:p>
            <a:pPr marL="285750" indent="-285750">
              <a:lnSpc>
                <a:spcPct val="130000"/>
              </a:lnSpc>
              <a:buClr>
                <a:schemeClr val="accent5">
                  <a:lumMod val="60000"/>
                  <a:lumOff val="40000"/>
                </a:schemeClr>
              </a:buClr>
              <a:buFont typeface="Wingdings" charset="2"/>
              <a:buChar char="ü"/>
              <a:defRPr/>
            </a:pPr>
            <a:r>
              <a:rPr lang="it-IT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 </a:t>
            </a:r>
            <a:r>
              <a:rPr lang="it-IT" sz="16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Payload</a:t>
            </a:r>
            <a:r>
              <a:rPr lang="it-IT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Data </a:t>
            </a:r>
            <a:r>
              <a:rPr lang="it-IT" sz="16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Monitoring</a:t>
            </a:r>
            <a:r>
              <a:rPr lang="it-IT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Centres (</a:t>
            </a:r>
            <a:r>
              <a:rPr lang="it-IT" sz="16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PDMC</a:t>
            </a:r>
            <a:r>
              <a:rPr lang="it-IT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)</a:t>
            </a:r>
          </a:p>
          <a:p>
            <a:pPr marL="285750" indent="-285750">
              <a:lnSpc>
                <a:spcPct val="130000"/>
              </a:lnSpc>
              <a:buClr>
                <a:schemeClr val="accent5">
                  <a:lumMod val="60000"/>
                  <a:lumOff val="40000"/>
                </a:schemeClr>
              </a:buClr>
              <a:buFont typeface="Wingdings" charset="2"/>
              <a:buChar char="ü"/>
              <a:defRPr/>
            </a:pPr>
            <a:r>
              <a:rPr lang="it-IT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 Marine Centres (</a:t>
            </a:r>
            <a:r>
              <a:rPr lang="it-IT" sz="1600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Eumetsat</a:t>
            </a:r>
            <a:r>
              <a:rPr lang="it-IT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</a:p>
          <a:p>
            <a:pPr marL="285750" indent="-285750">
              <a:lnSpc>
                <a:spcPct val="130000"/>
              </a:lnSpc>
              <a:buClr>
                <a:schemeClr val="accent5">
                  <a:lumMod val="60000"/>
                  <a:lumOff val="40000"/>
                </a:schemeClr>
              </a:buClr>
              <a:buFont typeface="Wingdings" charset="2"/>
              <a:buChar char="ü"/>
              <a:defRPr/>
            </a:pPr>
            <a:r>
              <a:rPr lang="it-IT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 </a:t>
            </a:r>
            <a:r>
              <a:rPr lang="it-IT" sz="16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Coordinated</a:t>
            </a:r>
            <a:r>
              <a:rPr lang="it-IT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Data Access Service (</a:t>
            </a:r>
            <a:r>
              <a:rPr lang="it-IT" sz="16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CDS</a:t>
            </a:r>
            <a:r>
              <a:rPr lang="it-IT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</a:p>
          <a:p>
            <a:pPr marL="285750" indent="-285750">
              <a:lnSpc>
                <a:spcPct val="130000"/>
              </a:lnSpc>
              <a:buClr>
                <a:schemeClr val="accent5">
                  <a:lumMod val="60000"/>
                  <a:lumOff val="40000"/>
                </a:schemeClr>
              </a:buClr>
              <a:buFont typeface="Wingdings" charset="2"/>
              <a:buChar char="ü"/>
              <a:defRPr/>
            </a:pPr>
            <a:r>
              <a:rPr lang="it-IT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EDRS </a:t>
            </a:r>
            <a:r>
              <a:rPr lang="it-IT" sz="16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Receiving</a:t>
            </a:r>
            <a:r>
              <a:rPr lang="it-IT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Station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1" descr="earth-observatio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50" y="204788"/>
            <a:ext cx="341313" cy="34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0" name="Title 1"/>
          <p:cNvSpPr txBox="1">
            <a:spLocks/>
          </p:cNvSpPr>
          <p:nvPr/>
        </p:nvSpPr>
        <p:spPr bwMode="auto">
          <a:xfrm>
            <a:off x="603250" y="69850"/>
            <a:ext cx="7910513" cy="69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2300">
                <a:solidFill>
                  <a:srgbClr val="0070C0"/>
                </a:solidFill>
                <a:cs typeface="Verdana" charset="0"/>
              </a:rPr>
              <a:t>EO Core facilities</a:t>
            </a:r>
            <a:br>
              <a:rPr lang="en-US" sz="2300">
                <a:solidFill>
                  <a:srgbClr val="0070C0"/>
                </a:solidFill>
                <a:cs typeface="Verdana" charset="0"/>
              </a:rPr>
            </a:br>
            <a:endParaRPr lang="en-US" sz="1600">
              <a:solidFill>
                <a:srgbClr val="0070C0"/>
              </a:solidFill>
              <a:cs typeface="Verdana" charset="0"/>
            </a:endParaRPr>
          </a:p>
        </p:txBody>
      </p:sp>
      <p:graphicFrame>
        <p:nvGraphicFramePr>
          <p:cNvPr id="48" name="Table 47"/>
          <p:cNvGraphicFramePr>
            <a:graphicFrameLocks noGrp="1"/>
          </p:cNvGraphicFramePr>
          <p:nvPr/>
        </p:nvGraphicFramePr>
        <p:xfrm>
          <a:off x="5314950" y="3559175"/>
          <a:ext cx="3663951" cy="11430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5307"/>
                <a:gridCol w="1028906"/>
                <a:gridCol w="616698"/>
                <a:gridCol w="1193040"/>
              </a:tblGrid>
              <a:tr h="365778">
                <a:tc>
                  <a:txBody>
                    <a:bodyPr/>
                    <a:lstStyle/>
                    <a:p>
                      <a:r>
                        <a:rPr lang="en-US" sz="900" dirty="0" smtClean="0"/>
                        <a:t>Mission</a:t>
                      </a:r>
                      <a:r>
                        <a:rPr lang="en-US" sz="900" baseline="0" dirty="0" smtClean="0"/>
                        <a:t> </a:t>
                      </a:r>
                      <a:endParaRPr lang="en-US" sz="900" dirty="0"/>
                    </a:p>
                  </a:txBody>
                  <a:tcPr marL="91416" marR="91416" marT="45722" marB="4572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/>
                        <a:t>Globe Coverage </a:t>
                      </a:r>
                      <a:endParaRPr lang="en-US" sz="900" dirty="0"/>
                    </a:p>
                  </a:txBody>
                  <a:tcPr marL="91416" marR="91416" marT="45722" marB="4572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/>
                        <a:t>Orbit</a:t>
                      </a:r>
                      <a:r>
                        <a:rPr lang="en-US" sz="900" baseline="0" dirty="0" smtClean="0"/>
                        <a:t> #</a:t>
                      </a:r>
                      <a:endParaRPr lang="en-US" sz="900" dirty="0"/>
                    </a:p>
                  </a:txBody>
                  <a:tcPr marL="91416" marR="91416" marT="45722" marB="4572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/>
                        <a:t>BW</a:t>
                      </a:r>
                      <a:endParaRPr lang="en-US" sz="900" dirty="0"/>
                    </a:p>
                  </a:txBody>
                  <a:tcPr marL="91416" marR="91416" marT="45722" marB="45722" anchor="ctr"/>
                </a:tc>
              </a:tr>
              <a:tr h="259074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S 1A/B</a:t>
                      </a:r>
                      <a:endParaRPr lang="en-US" sz="1100" dirty="0"/>
                    </a:p>
                  </a:txBody>
                  <a:tcPr marL="91416" marR="91416" marT="45722" marB="4572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6 days</a:t>
                      </a:r>
                      <a:endParaRPr lang="en-US" sz="1100" dirty="0"/>
                    </a:p>
                  </a:txBody>
                  <a:tcPr marL="91416" marR="91416" marT="45722" marB="4572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175</a:t>
                      </a:r>
                      <a:endParaRPr lang="en-US" sz="1100" dirty="0"/>
                    </a:p>
                  </a:txBody>
                  <a:tcPr marL="91416" marR="91416" marT="45722" marB="45722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/>
                        <a:t>2 x 280 Mb/s</a:t>
                      </a:r>
                    </a:p>
                  </a:txBody>
                  <a:tcPr marL="91416" marR="91416" marT="45722" marB="45722" anchor="ctr"/>
                </a:tc>
              </a:tr>
              <a:tr h="25907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/>
                        <a:t>S 2A/B</a:t>
                      </a:r>
                    </a:p>
                  </a:txBody>
                  <a:tcPr marL="91416" marR="91416" marT="45722" marB="4572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5 days</a:t>
                      </a:r>
                      <a:endParaRPr lang="en-US" sz="1100" dirty="0"/>
                    </a:p>
                  </a:txBody>
                  <a:tcPr marL="91416" marR="91416" marT="45722" marB="4572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143</a:t>
                      </a:r>
                      <a:endParaRPr lang="en-US" sz="1100" dirty="0"/>
                    </a:p>
                  </a:txBody>
                  <a:tcPr marL="91416" marR="91416" marT="45722" marB="45722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/>
                        <a:t>1 x 280 Mb/s</a:t>
                      </a:r>
                    </a:p>
                  </a:txBody>
                  <a:tcPr marL="91416" marR="91416" marT="45722" marB="45722" anchor="ctr"/>
                </a:tc>
              </a:tr>
              <a:tr h="25907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/>
                        <a:t>S 3A</a:t>
                      </a:r>
                    </a:p>
                  </a:txBody>
                  <a:tcPr marL="91416" marR="91416" marT="45722" marB="4572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27 days</a:t>
                      </a:r>
                      <a:endParaRPr lang="en-US" sz="1100" dirty="0"/>
                    </a:p>
                  </a:txBody>
                  <a:tcPr marL="91416" marR="91416" marT="45722" marB="4572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385</a:t>
                      </a:r>
                      <a:endParaRPr lang="en-US" sz="1100" dirty="0"/>
                    </a:p>
                  </a:txBody>
                  <a:tcPr marL="91416" marR="91416" marT="45722" marB="4572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2 x 280 Mb/s</a:t>
                      </a:r>
                      <a:endParaRPr lang="en-US" sz="1100" dirty="0"/>
                    </a:p>
                  </a:txBody>
                  <a:tcPr marL="91416" marR="91416" marT="45722" marB="45722" anchor="ctr"/>
                </a:tc>
              </a:tr>
            </a:tbl>
          </a:graphicData>
        </a:graphic>
      </p:graphicFrame>
      <p:graphicFrame>
        <p:nvGraphicFramePr>
          <p:cNvPr id="49" name="Table 48"/>
          <p:cNvGraphicFramePr>
            <a:graphicFrameLocks noGrp="1"/>
          </p:cNvGraphicFramePr>
          <p:nvPr/>
        </p:nvGraphicFramePr>
        <p:xfrm>
          <a:off x="341560" y="825498"/>
          <a:ext cx="7307252" cy="249464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62570"/>
                <a:gridCol w="337051"/>
                <a:gridCol w="318994"/>
                <a:gridCol w="421313"/>
                <a:gridCol w="331032"/>
                <a:gridCol w="367144"/>
                <a:gridCol w="371041"/>
                <a:gridCol w="390737"/>
                <a:gridCol w="390737"/>
                <a:gridCol w="430419"/>
                <a:gridCol w="351055"/>
                <a:gridCol w="390737"/>
                <a:gridCol w="390737"/>
                <a:gridCol w="390737"/>
                <a:gridCol w="390737"/>
                <a:gridCol w="390737"/>
                <a:gridCol w="390737"/>
                <a:gridCol w="390737"/>
              </a:tblGrid>
              <a:tr h="142938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Site </a:t>
                      </a:r>
                      <a:endParaRPr lang="en-US" sz="1000" b="1" i="0" u="none" strike="noStrike" dirty="0">
                        <a:solidFill>
                          <a:srgbClr val="FFFFFF"/>
                        </a:solidFill>
                        <a:effectLst/>
                        <a:latin typeface="Verdana"/>
                      </a:endParaRPr>
                    </a:p>
                  </a:txBody>
                  <a:tcPr marL="8137" marR="8137" marT="81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u="none" strike="noStrike" dirty="0">
                          <a:effectLst/>
                        </a:rPr>
                        <a:t>ACRI @ Luxemburg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8137" marR="8137" marT="8137" marB="0" vert="vert27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u="none" strike="noStrike" dirty="0">
                          <a:effectLst/>
                        </a:rPr>
                        <a:t>ACRI @ S. </a:t>
                      </a:r>
                      <a:r>
                        <a:rPr lang="en-US" sz="1050" u="none" strike="noStrike" dirty="0" err="1">
                          <a:effectLst/>
                        </a:rPr>
                        <a:t>Antipolis</a:t>
                      </a:r>
                      <a:r>
                        <a:rPr lang="en-US" sz="1050" u="none" strike="noStrike" dirty="0">
                          <a:effectLst/>
                        </a:rPr>
                        <a:t> 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8137" marR="8137" marT="8137" marB="0" vert="vert27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u="none" strike="noStrike" dirty="0">
                          <a:effectLst/>
                        </a:rPr>
                        <a:t>Airbus @ Newport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8137" marR="8137" marT="8137" marB="0" vert="vert27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u="none" strike="noStrike" dirty="0">
                          <a:effectLst/>
                        </a:rPr>
                        <a:t>Airbus @ </a:t>
                      </a:r>
                      <a:r>
                        <a:rPr lang="en-US" sz="1050" u="none" strike="noStrike" dirty="0" err="1">
                          <a:effectLst/>
                        </a:rPr>
                        <a:t>Weilheim</a:t>
                      </a:r>
                      <a:r>
                        <a:rPr lang="en-US" sz="1050" u="none" strike="noStrike" dirty="0">
                          <a:effectLst/>
                        </a:rPr>
                        <a:t> 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8137" marR="8137" marT="8137" marB="0" vert="vert27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u="none" strike="noStrike" dirty="0">
                          <a:effectLst/>
                        </a:rPr>
                        <a:t>CLS @ Brest 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8137" marR="8137" marT="8137" marB="0" vert="vert27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u="none" strike="noStrike" dirty="0">
                          <a:effectLst/>
                        </a:rPr>
                        <a:t>CLS @ Toulouse 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8137" marR="8137" marT="8137" marB="0" vert="vert27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u="none" strike="noStrike" dirty="0">
                          <a:effectLst/>
                        </a:rPr>
                        <a:t>CNES @ Toulouse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8137" marR="8137" marT="8137" marB="0" vert="vert27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u="none" strike="noStrike" dirty="0">
                          <a:effectLst/>
                        </a:rPr>
                        <a:t>DLR @ </a:t>
                      </a:r>
                      <a:r>
                        <a:rPr lang="en-US" sz="1050" u="none" strike="noStrike" dirty="0" err="1">
                          <a:effectLst/>
                        </a:rPr>
                        <a:t>Oberpfaffenhofen</a:t>
                      </a:r>
                      <a:r>
                        <a:rPr lang="en-US" sz="1050" u="none" strike="noStrike" dirty="0">
                          <a:effectLst/>
                        </a:rPr>
                        <a:t> 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8137" marR="8137" marT="8137" marB="0" vert="vert27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u="none" strike="noStrike" dirty="0">
                          <a:effectLst/>
                        </a:rPr>
                        <a:t>E-GEOS @ Matera 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8137" marR="8137" marT="8137" marB="0" vert="vert27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u="none" strike="noStrike" dirty="0">
                          <a:effectLst/>
                        </a:rPr>
                        <a:t>ESAC 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8137" marR="8137" marT="8137" marB="0" vert="vert27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u="none" strike="noStrike" dirty="0">
                          <a:effectLst/>
                        </a:rPr>
                        <a:t>ESRIN 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8137" marR="8137" marT="8137" marB="0" vert="vert27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u="none" strike="noStrike" dirty="0">
                          <a:effectLst/>
                        </a:rPr>
                        <a:t>EUMETSAT @ Darmstadt 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8137" marR="8137" marT="8137" marB="0" vert="vert27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u="none" strike="noStrike" dirty="0" err="1">
                          <a:effectLst/>
                        </a:rPr>
                        <a:t>Indra</a:t>
                      </a:r>
                      <a:r>
                        <a:rPr lang="en-US" sz="1050" u="none" strike="noStrike" dirty="0">
                          <a:effectLst/>
                        </a:rPr>
                        <a:t> @ Madrid 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8137" marR="8137" marT="8137" marB="0" vert="vert27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u="none" strike="noStrike" dirty="0">
                          <a:effectLst/>
                        </a:rPr>
                        <a:t>INTA @ </a:t>
                      </a:r>
                      <a:r>
                        <a:rPr lang="en-US" sz="1050" u="none" strike="noStrike" dirty="0" err="1">
                          <a:effectLst/>
                        </a:rPr>
                        <a:t>Maspalomas</a:t>
                      </a:r>
                      <a:r>
                        <a:rPr lang="en-US" sz="1050" u="none" strike="noStrike" dirty="0">
                          <a:effectLst/>
                        </a:rPr>
                        <a:t> 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8137" marR="8137" marT="8137" marB="0" vert="vert27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u="none" strike="noStrike" dirty="0">
                          <a:effectLst/>
                        </a:rPr>
                        <a:t>KSAT @ Svalbard 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8137" marR="8137" marT="8137" marB="0" vert="vert27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50" u="none" strike="noStrike" dirty="0">
                          <a:effectLst/>
                        </a:rPr>
                        <a:t>KSAT @ </a:t>
                      </a:r>
                      <a:r>
                        <a:rPr lang="en-US" sz="1050" u="none" strike="noStrike" dirty="0" err="1">
                          <a:effectLst/>
                        </a:rPr>
                        <a:t>Tromsoe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8137" marR="8137" marT="8137" marB="0" vert="vert27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u="none" strike="noStrike" dirty="0">
                          <a:effectLst/>
                        </a:rPr>
                        <a:t>SSC @ </a:t>
                      </a:r>
                      <a:r>
                        <a:rPr lang="en-US" sz="1050" u="none" strike="noStrike" dirty="0" err="1">
                          <a:effectLst/>
                        </a:rPr>
                        <a:t>Kiruna</a:t>
                      </a:r>
                      <a:r>
                        <a:rPr lang="en-US" sz="1050" u="none" strike="noStrike" dirty="0">
                          <a:effectLst/>
                        </a:rPr>
                        <a:t> 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8137" marR="8137" marT="8137" marB="0" vert="vert270" anchor="ctr"/>
                </a:tc>
              </a:tr>
              <a:tr h="53262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 smtClean="0">
                          <a:effectLst/>
                        </a:rPr>
                        <a:t>MM </a:t>
                      </a:r>
                      <a:endParaRPr lang="en-US" sz="1000" b="1" i="0" u="none" strike="noStrike" dirty="0">
                        <a:solidFill>
                          <a:srgbClr val="FFFFFF"/>
                        </a:solidFill>
                        <a:effectLst/>
                        <a:latin typeface="Verdana"/>
                      </a:endParaRPr>
                    </a:p>
                  </a:txBody>
                  <a:tcPr marL="8137" marR="8137" marT="81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1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8137" marR="8137" marT="81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 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137" marR="8137" marT="81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0,3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8137" marR="8137" marT="81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 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137" marR="8137" marT="81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 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137" marR="8137" marT="81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 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137" marR="8137" marT="81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0,1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8137" marR="8137" marT="81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0,15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8137" marR="8137" marT="81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1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8137" marR="8137" marT="81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0,3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8137" marR="8137" marT="81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2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8137" marR="8137" marT="81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 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137" marR="8137" marT="81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 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137" marR="8137" marT="81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137" marR="8137" marT="813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0,4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8137" marR="8137" marT="81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0,3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8137" marR="8137" marT="81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0,3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8137" marR="8137" marT="8137" marB="0" anchor="ctr"/>
                </a:tc>
              </a:tr>
              <a:tr h="53262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 smtClean="0">
                          <a:effectLst/>
                        </a:rPr>
                        <a:t>Copernicus</a:t>
                      </a:r>
                      <a:endParaRPr lang="en-US" sz="1000" b="1" i="0" u="none" strike="noStrike" dirty="0">
                        <a:solidFill>
                          <a:srgbClr val="FFFFFF"/>
                        </a:solidFill>
                        <a:effectLst/>
                        <a:latin typeface="Verdana"/>
                      </a:endParaRPr>
                    </a:p>
                  </a:txBody>
                  <a:tcPr marL="8137" marR="8137" marT="81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 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137" marR="8137" marT="81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 smtClean="0">
                          <a:effectLst/>
                        </a:rPr>
                        <a:t>1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Verdana"/>
                        <a:cs typeface="Verdana"/>
                      </a:endParaRPr>
                    </a:p>
                  </a:txBody>
                  <a:tcPr marL="8137" marR="8137" marT="81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 smtClean="0">
                          <a:effectLst/>
                        </a:rPr>
                        <a:t>10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Verdana"/>
                        <a:cs typeface="Verdana"/>
                      </a:endParaRPr>
                    </a:p>
                  </a:txBody>
                  <a:tcPr marL="8137" marR="8137" marT="81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 smtClean="0">
                          <a:effectLst/>
                        </a:rPr>
                        <a:t>1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Verdana"/>
                        <a:cs typeface="Verdana"/>
                      </a:endParaRPr>
                    </a:p>
                  </a:txBody>
                  <a:tcPr marL="8137" marR="8137" marT="81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 smtClean="0">
                          <a:effectLst/>
                        </a:rPr>
                        <a:t>1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Verdana"/>
                        <a:cs typeface="Verdana"/>
                      </a:endParaRPr>
                    </a:p>
                  </a:txBody>
                  <a:tcPr marL="8137" marR="8137" marT="81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 smtClean="0">
                          <a:effectLst/>
                        </a:rPr>
                        <a:t>1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Verdana"/>
                        <a:cs typeface="Verdana"/>
                      </a:endParaRPr>
                    </a:p>
                  </a:txBody>
                  <a:tcPr marL="8137" marR="8137" marT="81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 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Verdana"/>
                        <a:cs typeface="Verdana"/>
                      </a:endParaRPr>
                    </a:p>
                  </a:txBody>
                  <a:tcPr marL="8137" marR="8137" marT="81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 smtClean="0">
                          <a:effectLst/>
                        </a:rPr>
                        <a:t>10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Verdana"/>
                        <a:cs typeface="Verdana"/>
                      </a:endParaRPr>
                    </a:p>
                  </a:txBody>
                  <a:tcPr marL="8137" marR="8137" marT="81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 smtClean="0">
                          <a:effectLst/>
                        </a:rPr>
                        <a:t>10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Verdana"/>
                        <a:cs typeface="Verdana"/>
                      </a:endParaRPr>
                    </a:p>
                  </a:txBody>
                  <a:tcPr marL="8137" marR="8137" marT="81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 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Verdana"/>
                        <a:cs typeface="Verdana"/>
                      </a:endParaRPr>
                    </a:p>
                  </a:txBody>
                  <a:tcPr marL="8137" marR="8137" marT="81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 smtClean="0">
                          <a:effectLst/>
                        </a:rPr>
                        <a:t>1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Verdana"/>
                        <a:cs typeface="Verdana"/>
                      </a:endParaRPr>
                    </a:p>
                  </a:txBody>
                  <a:tcPr marL="8137" marR="8137" marT="81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 smtClean="0">
                          <a:effectLst/>
                        </a:rPr>
                        <a:t>1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Verdana"/>
                        <a:cs typeface="Verdana"/>
                      </a:endParaRPr>
                    </a:p>
                  </a:txBody>
                  <a:tcPr marL="8137" marR="8137" marT="81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 smtClean="0">
                          <a:effectLst/>
                        </a:rPr>
                        <a:t>10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Verdana"/>
                        <a:cs typeface="Verdana"/>
                      </a:endParaRPr>
                    </a:p>
                  </a:txBody>
                  <a:tcPr marL="8137" marR="8137" marT="81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 smtClean="0">
                          <a:effectLst/>
                        </a:rPr>
                        <a:t>1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Verdana"/>
                        <a:cs typeface="Verdana"/>
                      </a:endParaRPr>
                    </a:p>
                  </a:txBody>
                  <a:tcPr marL="8137" marR="8137" marT="813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 smtClean="0">
                          <a:effectLst/>
                        </a:rPr>
                        <a:t>2.5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Verdana"/>
                        <a:cs typeface="Verdana"/>
                      </a:endParaRPr>
                    </a:p>
                  </a:txBody>
                  <a:tcPr marL="8137" marR="8137" marT="81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 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Verdana"/>
                        <a:cs typeface="Verdana"/>
                      </a:endParaRPr>
                    </a:p>
                  </a:txBody>
                  <a:tcPr marL="8137" marR="8137" marT="81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 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Verdana"/>
                        <a:cs typeface="Verdana"/>
                      </a:endParaRPr>
                    </a:p>
                  </a:txBody>
                  <a:tcPr marL="8137" marR="8137" marT="8137" marB="0" anchor="ctr"/>
                </a:tc>
              </a:tr>
            </a:tbl>
          </a:graphicData>
        </a:graphic>
      </p:graphicFrame>
      <p:sp>
        <p:nvSpPr>
          <p:cNvPr id="27679" name="TextBox 49"/>
          <p:cNvSpPr txBox="1">
            <a:spLocks noChangeArrowheads="1"/>
          </p:cNvSpPr>
          <p:nvPr/>
        </p:nvSpPr>
        <p:spPr bwMode="auto">
          <a:xfrm rot="-5400000">
            <a:off x="7527131" y="2566194"/>
            <a:ext cx="7334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/>
              <a:t>Gb/s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271463" y="3421063"/>
            <a:ext cx="4962525" cy="6016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>
              <a:lnSpc>
                <a:spcPct val="120000"/>
              </a:lnSpc>
              <a:buClr>
                <a:schemeClr val="accent1">
                  <a:lumMod val="75000"/>
                </a:schemeClr>
              </a:buClr>
              <a:buFont typeface="Arial"/>
              <a:buChar char="•"/>
              <a:defRPr/>
            </a:pPr>
            <a:r>
              <a:rPr lang="en-GB" sz="1400" dirty="0">
                <a:solidFill>
                  <a:schemeClr val="bg2"/>
                </a:solidFill>
                <a:latin typeface="Verdana"/>
                <a:cs typeface="Verdana"/>
              </a:rPr>
              <a:t>Intranet combined capacity: </a:t>
            </a:r>
            <a:r>
              <a:rPr lang="en-GB" sz="1400" b="1" dirty="0">
                <a:solidFill>
                  <a:schemeClr val="bg2"/>
                </a:solidFill>
                <a:latin typeface="Verdana"/>
                <a:cs typeface="Verdana"/>
              </a:rPr>
              <a:t>100</a:t>
            </a:r>
            <a:r>
              <a:rPr lang="en-GB" sz="1400" dirty="0">
                <a:solidFill>
                  <a:schemeClr val="bg2"/>
                </a:solidFill>
                <a:latin typeface="Verdana"/>
                <a:cs typeface="Verdana"/>
              </a:rPr>
              <a:t> Gb/s </a:t>
            </a:r>
          </a:p>
          <a:p>
            <a:pPr marL="285750" indent="-285750">
              <a:lnSpc>
                <a:spcPct val="120000"/>
              </a:lnSpc>
              <a:buClr>
                <a:schemeClr val="accent1">
                  <a:lumMod val="75000"/>
                </a:schemeClr>
              </a:buClr>
              <a:buFont typeface="Arial"/>
              <a:buChar char="•"/>
              <a:defRPr/>
            </a:pPr>
            <a:r>
              <a:rPr lang="en-GB" sz="1400" dirty="0">
                <a:solidFill>
                  <a:schemeClr val="bg2"/>
                </a:solidFill>
                <a:latin typeface="Verdana"/>
                <a:cs typeface="Verdana"/>
              </a:rPr>
              <a:t>Internet access combined capacity: </a:t>
            </a:r>
            <a:r>
              <a:rPr lang="en-GB" sz="1400" b="1" dirty="0">
                <a:solidFill>
                  <a:schemeClr val="bg2"/>
                </a:solidFill>
                <a:latin typeface="Verdana"/>
                <a:cs typeface="Verdana"/>
              </a:rPr>
              <a:t>45</a:t>
            </a:r>
            <a:r>
              <a:rPr lang="en-GB" sz="1400" dirty="0">
                <a:solidFill>
                  <a:schemeClr val="bg2"/>
                </a:solidFill>
                <a:latin typeface="Verdana"/>
                <a:cs typeface="Verdana"/>
              </a:rPr>
              <a:t> Gb/s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1" descr="earth-observatio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50" y="204788"/>
            <a:ext cx="341313" cy="34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4" name="Title 1"/>
          <p:cNvSpPr txBox="1">
            <a:spLocks/>
          </p:cNvSpPr>
          <p:nvPr/>
        </p:nvSpPr>
        <p:spPr bwMode="auto">
          <a:xfrm>
            <a:off x="603250" y="193675"/>
            <a:ext cx="7910513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2300">
                <a:solidFill>
                  <a:srgbClr val="0070C0"/>
                </a:solidFill>
                <a:cs typeface="Verdana" charset="0"/>
              </a:rPr>
              <a:t>EO Data Volume</a:t>
            </a:r>
            <a:endParaRPr lang="en-US" sz="1600">
              <a:solidFill>
                <a:srgbClr val="0070C0"/>
              </a:solidFill>
              <a:cs typeface="Verdana" charset="0"/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376238" y="2543175"/>
          <a:ext cx="2689225" cy="1743075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555214"/>
                <a:gridCol w="1134011"/>
              </a:tblGrid>
              <a:tr h="370975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Data volume</a:t>
                      </a:r>
                      <a:endParaRPr lang="en-US" sz="1200" dirty="0"/>
                    </a:p>
                  </a:txBody>
                  <a:tcPr marL="91426" marR="91426" marT="45737" marB="45737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 smtClean="0">
                          <a:effectLst/>
                        </a:rPr>
                        <a:t>Data/Day</a:t>
                      </a:r>
                      <a:endParaRPr lang="en-US" sz="1200" dirty="0" smtClean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70" marR="68570" marT="0" marB="0" anchor="ctr"/>
                </a:tc>
              </a:tr>
              <a:tr h="27442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S1A+B</a:t>
                      </a:r>
                      <a:endParaRPr lang="en-US" sz="1200" dirty="0"/>
                    </a:p>
                  </a:txBody>
                  <a:tcPr marL="91426" marR="91426" marT="45737" marB="45737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 smtClean="0">
                          <a:effectLst/>
                        </a:rPr>
                        <a:t>16 TB </a:t>
                      </a:r>
                      <a:r>
                        <a:rPr lang="en-GB" sz="1200" dirty="0">
                          <a:effectLst/>
                        </a:rPr>
                        <a:t> 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70" marR="68570" marT="0" marB="0" anchor="ctr"/>
                </a:tc>
              </a:tr>
              <a:tr h="27442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S2A</a:t>
                      </a:r>
                      <a:endParaRPr lang="en-US" sz="1200" dirty="0"/>
                    </a:p>
                  </a:txBody>
                  <a:tcPr marL="91426" marR="91426" marT="45737" marB="45737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 </a:t>
                      </a:r>
                      <a:r>
                        <a:rPr lang="en-GB" sz="1200" dirty="0" smtClean="0">
                          <a:effectLst/>
                        </a:rPr>
                        <a:t>800 GB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70" marR="68570" marT="0" marB="0" anchor="ctr"/>
                </a:tc>
              </a:tr>
              <a:tr h="27442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S3A</a:t>
                      </a:r>
                      <a:endParaRPr lang="en-US" sz="1200" dirty="0"/>
                    </a:p>
                  </a:txBody>
                  <a:tcPr marL="91426" marR="91426" marT="45737" marB="4573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420 GB</a:t>
                      </a:r>
                      <a:endParaRPr lang="en-US" sz="1200" dirty="0"/>
                    </a:p>
                  </a:txBody>
                  <a:tcPr marL="91426" marR="91426" marT="45737" marB="45737"/>
                </a:tc>
              </a:tr>
              <a:tr h="27442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Swarm</a:t>
                      </a:r>
                      <a:endParaRPr lang="en-US" sz="1200" dirty="0"/>
                    </a:p>
                  </a:txBody>
                  <a:tcPr marL="91426" marR="91426" marT="45737" marB="4573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5 GB</a:t>
                      </a:r>
                      <a:endParaRPr lang="en-US" sz="1200" dirty="0"/>
                    </a:p>
                  </a:txBody>
                  <a:tcPr marL="91426" marR="91426" marT="45737" marB="45737"/>
                </a:tc>
              </a:tr>
              <a:tr h="274420">
                <a:tc>
                  <a:txBody>
                    <a:bodyPr/>
                    <a:lstStyle/>
                    <a:p>
                      <a:r>
                        <a:rPr lang="en-US" sz="1200" dirty="0" err="1" smtClean="0"/>
                        <a:t>Cryosat</a:t>
                      </a:r>
                      <a:endParaRPr lang="en-US" sz="1200" dirty="0"/>
                    </a:p>
                  </a:txBody>
                  <a:tcPr marL="91426" marR="91426" marT="45737" marB="4573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33 GB</a:t>
                      </a:r>
                      <a:endParaRPr lang="en-US" sz="1200" dirty="0"/>
                    </a:p>
                  </a:txBody>
                  <a:tcPr marL="91426" marR="91426" marT="45737" marB="45737"/>
                </a:tc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3595688" y="666750"/>
          <a:ext cx="5310187" cy="143211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41141"/>
                <a:gridCol w="3769046"/>
              </a:tblGrid>
              <a:tr h="517971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Verdana"/>
                          <a:cs typeface="Verdana"/>
                        </a:rPr>
                        <a:t>Central</a:t>
                      </a:r>
                      <a:r>
                        <a:rPr lang="en-US" sz="1400" baseline="0" dirty="0" smtClean="0">
                          <a:latin typeface="Verdana"/>
                          <a:cs typeface="Verdana"/>
                        </a:rPr>
                        <a:t> Virtual Hub</a:t>
                      </a:r>
                      <a:endParaRPr lang="en-US" sz="1400" dirty="0">
                        <a:latin typeface="Verdana"/>
                        <a:cs typeface="Verdana"/>
                      </a:endParaRPr>
                    </a:p>
                  </a:txBody>
                  <a:tcPr marL="91432" marR="91432" marT="45665" marB="45665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 smtClean="0">
                          <a:effectLst/>
                          <a:latin typeface="Verdana"/>
                          <a:ea typeface="+mn-ea"/>
                          <a:cs typeface="Verdana"/>
                        </a:rPr>
                        <a:t>Size </a:t>
                      </a:r>
                      <a:endParaRPr lang="en-US" sz="1100" dirty="0" smtClean="0">
                        <a:effectLst/>
                        <a:latin typeface="Verdana"/>
                        <a:ea typeface="Times New Roman"/>
                        <a:cs typeface="Verdana"/>
                      </a:endParaRPr>
                    </a:p>
                  </a:txBody>
                  <a:tcPr marL="68574" marR="68574" marT="0" marB="0" anchor="ctr"/>
                </a:tc>
              </a:tr>
              <a:tr h="304651">
                <a:tc>
                  <a:txBody>
                    <a:bodyPr/>
                    <a:lstStyle/>
                    <a:p>
                      <a:r>
                        <a:rPr lang="en-US" sz="1400" dirty="0" err="1" smtClean="0">
                          <a:latin typeface="Verdana"/>
                          <a:cs typeface="Verdana"/>
                        </a:rPr>
                        <a:t>DataHuB</a:t>
                      </a:r>
                      <a:endParaRPr lang="en-US" sz="1400" dirty="0">
                        <a:latin typeface="Verdana"/>
                        <a:cs typeface="Verdana"/>
                      </a:endParaRPr>
                    </a:p>
                  </a:txBody>
                  <a:tcPr marL="91432" marR="91432" marT="45665" marB="4566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Verdana"/>
                          <a:ea typeface="Times New Roman"/>
                          <a:cs typeface="Verdana"/>
                        </a:rPr>
                        <a:t>8</a:t>
                      </a:r>
                      <a:r>
                        <a:rPr lang="en-US" sz="1400" baseline="0" dirty="0" smtClean="0">
                          <a:effectLst/>
                          <a:latin typeface="Verdana"/>
                          <a:ea typeface="Times New Roman"/>
                          <a:cs typeface="Verdana"/>
                        </a:rPr>
                        <a:t> PB, +1200CPU, 8+TB RAM, 70 VM</a:t>
                      </a:r>
                      <a:endParaRPr lang="en-US" sz="1400" dirty="0">
                        <a:effectLst/>
                        <a:latin typeface="Verdana"/>
                        <a:ea typeface="Times New Roman"/>
                        <a:cs typeface="Verdana"/>
                      </a:endParaRPr>
                    </a:p>
                  </a:txBody>
                  <a:tcPr marL="68574" marR="68574" marT="0" marB="0" anchor="ctr"/>
                </a:tc>
              </a:tr>
              <a:tr h="304651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Verdana"/>
                          <a:cs typeface="Verdana"/>
                        </a:rPr>
                        <a:t>DISSHARM</a:t>
                      </a:r>
                      <a:endParaRPr lang="en-US" sz="1400" dirty="0">
                        <a:latin typeface="Verdana"/>
                        <a:cs typeface="Verdana"/>
                      </a:endParaRPr>
                    </a:p>
                  </a:txBody>
                  <a:tcPr marL="91432" marR="91432" marT="45665" marB="45665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cs typeface="Verdana"/>
                        </a:rPr>
                        <a:t>2.75 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/>
                          <a:cs typeface="Verdana"/>
                        </a:rPr>
                        <a:t>PB, +130CPU, +500 GB RAM, 33 VM</a:t>
                      </a:r>
                    </a:p>
                  </a:txBody>
                  <a:tcPr marL="12699" marR="12699" marT="12685" marB="0" anchor="ctr"/>
                </a:tc>
              </a:tr>
              <a:tr h="304651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Verdana"/>
                          <a:cs typeface="Verdana"/>
                        </a:rPr>
                        <a:t>ELVIS</a:t>
                      </a:r>
                      <a:endParaRPr lang="en-US" sz="1400" dirty="0">
                        <a:latin typeface="Verdana"/>
                        <a:cs typeface="Verdana"/>
                      </a:endParaRPr>
                    </a:p>
                  </a:txBody>
                  <a:tcPr marL="91432" marR="91432" marT="45665" marB="45665"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Verdana"/>
                          <a:cs typeface="Verdana"/>
                        </a:rPr>
                        <a:t>2.5 PB, 250 CPU, 700 GB RAM, 80 VM</a:t>
                      </a:r>
                      <a:endParaRPr lang="en-US" sz="1400" dirty="0">
                        <a:latin typeface="Verdana"/>
                        <a:cs typeface="Verdana"/>
                      </a:endParaRPr>
                    </a:p>
                  </a:txBody>
                  <a:tcPr marL="91432" marR="91432" marT="45665" marB="45665"/>
                </a:tc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3625850" y="2592388"/>
          <a:ext cx="5300663" cy="1646238"/>
        </p:xfrm>
        <a:graphic>
          <a:graphicData uri="http://schemas.openxmlformats.org/drawingml/2006/table">
            <a:tbl>
              <a:tblPr firstRow="1" bandRow="1">
                <a:tableStyleId>{8FD4443E-F989-4FC4-A0C8-D5A2AF1F390B}</a:tableStyleId>
              </a:tblPr>
              <a:tblGrid>
                <a:gridCol w="4166438"/>
                <a:gridCol w="1134225"/>
              </a:tblGrid>
              <a:tr h="426802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Traffic</a:t>
                      </a:r>
                      <a:endParaRPr lang="en-US" sz="1400" dirty="0"/>
                    </a:p>
                  </a:txBody>
                  <a:tcPr marL="91444" marR="91444" marT="45729" marB="45729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 smtClean="0">
                          <a:effectLst/>
                        </a:rPr>
                        <a:t>Volume/month </a:t>
                      </a:r>
                      <a:endParaRPr lang="en-US" sz="1400" dirty="0" smtClean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3" marR="68583" marT="0" marB="0" anchor="ctr"/>
                </a:tc>
              </a:tr>
              <a:tr h="304859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Copernicus Circulation</a:t>
                      </a:r>
                      <a:endParaRPr lang="en-US" sz="1400" dirty="0"/>
                    </a:p>
                  </a:txBody>
                  <a:tcPr marL="91444" marR="91444" marT="45729" marB="45729" anchor="ctr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1.25 PB</a:t>
                      </a:r>
                      <a:endParaRPr lang="en-US" sz="1400" dirty="0"/>
                    </a:p>
                  </a:txBody>
                  <a:tcPr marL="91444" marR="91444" marT="45729" marB="45729"/>
                </a:tc>
              </a:tr>
              <a:tr h="304859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MM Circulation</a:t>
                      </a:r>
                      <a:endParaRPr lang="en-US" sz="1400" dirty="0"/>
                    </a:p>
                  </a:txBody>
                  <a:tcPr marL="91444" marR="91444" marT="45729" marB="45729" anchor="ctr"/>
                </a:tc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170 TB</a:t>
                      </a:r>
                      <a:endParaRPr lang="en-US" sz="1400" dirty="0"/>
                    </a:p>
                  </a:txBody>
                  <a:tcPr marL="91444" marR="91444" marT="45729" marB="45729"/>
                </a:tc>
              </a:tr>
              <a:tr h="304859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Dissemination from </a:t>
                      </a:r>
                      <a:r>
                        <a:rPr lang="en-US" sz="1400" dirty="0" err="1" smtClean="0"/>
                        <a:t>DataHub</a:t>
                      </a:r>
                      <a:endParaRPr lang="en-US" sz="1400" dirty="0"/>
                    </a:p>
                  </a:txBody>
                  <a:tcPr marL="91444" marR="91444" marT="45729" marB="45729" anchor="ctr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1.98 PB</a:t>
                      </a:r>
                      <a:endParaRPr lang="en-US" sz="1400" dirty="0"/>
                    </a:p>
                  </a:txBody>
                  <a:tcPr marL="91444" marR="91444" marT="45729" marB="45729"/>
                </a:tc>
              </a:tr>
              <a:tr h="30485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Dissemination from DISSHARM + </a:t>
                      </a:r>
                      <a:r>
                        <a:rPr lang="en-US" sz="1400" dirty="0" err="1" smtClean="0"/>
                        <a:t>Centres</a:t>
                      </a:r>
                      <a:endParaRPr lang="en-US" sz="1400" dirty="0"/>
                    </a:p>
                  </a:txBody>
                  <a:tcPr marL="91444" marR="91444" marT="45729" marB="45729" anchor="ctr"/>
                </a:tc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130 TB</a:t>
                      </a:r>
                      <a:endParaRPr lang="en-US" sz="1400" dirty="0"/>
                    </a:p>
                  </a:txBody>
                  <a:tcPr marL="91444" marR="91444" marT="45729" marB="45729"/>
                </a:tc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363538" y="852488"/>
            <a:ext cx="2947987" cy="11191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>
              <a:lnSpc>
                <a:spcPct val="120000"/>
              </a:lnSpc>
              <a:buClr>
                <a:schemeClr val="accent1">
                  <a:lumMod val="75000"/>
                </a:schemeClr>
              </a:buClr>
              <a:buFont typeface="Arial"/>
              <a:buChar char="•"/>
              <a:defRPr/>
            </a:pPr>
            <a:r>
              <a:rPr lang="en-GB" sz="1400" dirty="0">
                <a:solidFill>
                  <a:schemeClr val="bg2"/>
                </a:solidFill>
                <a:latin typeface="Verdana"/>
                <a:cs typeface="Verdana"/>
              </a:rPr>
              <a:t>21 facilities spread over Europe</a:t>
            </a:r>
          </a:p>
          <a:p>
            <a:pPr marL="285750" indent="-285750">
              <a:lnSpc>
                <a:spcPct val="120000"/>
              </a:lnSpc>
              <a:buClr>
                <a:schemeClr val="accent1">
                  <a:lumMod val="75000"/>
                </a:schemeClr>
              </a:buClr>
              <a:buFont typeface="Arial"/>
              <a:buChar char="•"/>
              <a:defRPr/>
            </a:pPr>
            <a:r>
              <a:rPr lang="en-GB" sz="1400" dirty="0">
                <a:solidFill>
                  <a:schemeClr val="bg2"/>
                </a:solidFill>
                <a:latin typeface="Verdana"/>
                <a:cs typeface="Verdana"/>
              </a:rPr>
              <a:t>2 central </a:t>
            </a:r>
            <a:r>
              <a:rPr lang="en-GB" sz="1400" b="1" dirty="0">
                <a:solidFill>
                  <a:schemeClr val="bg2"/>
                </a:solidFill>
                <a:latin typeface="Verdana"/>
                <a:cs typeface="Verdana"/>
              </a:rPr>
              <a:t>hosting</a:t>
            </a:r>
            <a:r>
              <a:rPr lang="en-GB" sz="1400" dirty="0">
                <a:solidFill>
                  <a:schemeClr val="bg2"/>
                </a:solidFill>
                <a:latin typeface="Verdana"/>
                <a:cs typeface="Verdana"/>
              </a:rPr>
              <a:t> and </a:t>
            </a:r>
            <a:r>
              <a:rPr lang="en-GB" sz="1400" b="1" dirty="0">
                <a:solidFill>
                  <a:schemeClr val="bg2"/>
                </a:solidFill>
                <a:latin typeface="Verdana"/>
                <a:cs typeface="Verdana"/>
              </a:rPr>
              <a:t>dissemination</a:t>
            </a:r>
            <a:r>
              <a:rPr lang="en-GB" sz="1400" dirty="0">
                <a:solidFill>
                  <a:schemeClr val="bg2"/>
                </a:solidFill>
                <a:latin typeface="Verdana"/>
                <a:cs typeface="Verdana"/>
              </a:rPr>
              <a:t> facilities </a:t>
            </a:r>
          </a:p>
        </p:txBody>
      </p:sp>
      <p:sp>
        <p:nvSpPr>
          <p:cNvPr id="12" name="Curved Down Arrow 11"/>
          <p:cNvSpPr/>
          <p:nvPr/>
        </p:nvSpPr>
        <p:spPr>
          <a:xfrm>
            <a:off x="2816225" y="2062163"/>
            <a:ext cx="1116013" cy="544512"/>
          </a:xfrm>
          <a:prstGeom prst="curved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AutoShape 18"/>
          <p:cNvSpPr>
            <a:spLocks noChangeArrowheads="1"/>
          </p:cNvSpPr>
          <p:nvPr/>
        </p:nvSpPr>
        <p:spPr bwMode="auto">
          <a:xfrm rot="5400000">
            <a:off x="5257800" y="1814513"/>
            <a:ext cx="244475" cy="273050"/>
          </a:xfrm>
          <a:custGeom>
            <a:avLst/>
            <a:gdLst>
              <a:gd name="T0" fmla="*/ 144524894 w 21600"/>
              <a:gd name="T1" fmla="*/ 0 h 21600"/>
              <a:gd name="T2" fmla="*/ 0 w 21600"/>
              <a:gd name="T3" fmla="*/ 34406436 h 21600"/>
              <a:gd name="T4" fmla="*/ 144524894 w 21600"/>
              <a:gd name="T5" fmla="*/ 68812873 h 21600"/>
              <a:gd name="T6" fmla="*/ 192699745 w 21600"/>
              <a:gd name="T7" fmla="*/ 34406436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rgbClr val="99FF99"/>
          </a:solidFill>
          <a:ln w="3175">
            <a:solidFill>
              <a:schemeClr val="tx1"/>
            </a:solidFill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39998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pic>
        <p:nvPicPr>
          <p:cNvPr id="29698" name="Picture 1" descr="earth-observatio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50" y="204788"/>
            <a:ext cx="341313" cy="34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Title 1"/>
          <p:cNvSpPr txBox="1">
            <a:spLocks/>
          </p:cNvSpPr>
          <p:nvPr/>
        </p:nvSpPr>
        <p:spPr bwMode="auto">
          <a:xfrm>
            <a:off x="609600" y="152400"/>
            <a:ext cx="717550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2300">
                <a:solidFill>
                  <a:srgbClr val="0070C0"/>
                </a:solidFill>
                <a:cs typeface="Verdana" charset="0"/>
              </a:rPr>
              <a:t>ESA EO - Security </a:t>
            </a:r>
            <a:endParaRPr lang="en-US" sz="1600">
              <a:solidFill>
                <a:srgbClr val="0070C0"/>
              </a:solidFill>
              <a:cs typeface="Verdana" charset="0"/>
            </a:endParaRPr>
          </a:p>
        </p:txBody>
      </p:sp>
      <p:sp>
        <p:nvSpPr>
          <p:cNvPr id="29700" name="AutoShape 7" descr="Risultati immagini per cd rom icon"/>
          <p:cNvSpPr>
            <a:spLocks noChangeAspect="1" noChangeArrowheads="1"/>
          </p:cNvSpPr>
          <p:nvPr/>
        </p:nvSpPr>
        <p:spPr bwMode="auto">
          <a:xfrm>
            <a:off x="200025" y="-525463"/>
            <a:ext cx="1095375" cy="1095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cs typeface="Verdana" charset="0"/>
            </a:endParaRPr>
          </a:p>
        </p:txBody>
      </p:sp>
      <p:sp>
        <p:nvSpPr>
          <p:cNvPr id="249" name="Rectangle 248"/>
          <p:cNvSpPr>
            <a:spLocks noChangeArrowheads="1"/>
          </p:cNvSpPr>
          <p:nvPr/>
        </p:nvSpPr>
        <p:spPr bwMode="auto">
          <a:xfrm>
            <a:off x="3611563" y="560388"/>
            <a:ext cx="3557587" cy="1200150"/>
          </a:xfrm>
          <a:prstGeom prst="rect">
            <a:avLst/>
          </a:prstGeom>
          <a:gradFill rotWithShape="1">
            <a:gsLst>
              <a:gs pos="0">
                <a:srgbClr val="9AC5EF"/>
              </a:gs>
              <a:gs pos="20000">
                <a:srgbClr val="9BC4EC"/>
              </a:gs>
              <a:gs pos="100000">
                <a:srgbClr val="7695B5"/>
              </a:gs>
            </a:gsLst>
            <a:lin ang="5400000"/>
          </a:gradFill>
          <a:ln w="9525">
            <a:solidFill>
              <a:srgbClr val="A5C5E6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GB" sz="12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ESA SECURITY DIRECTIVES</a:t>
            </a:r>
          </a:p>
          <a:p>
            <a:pPr>
              <a:buFontTx/>
              <a:buChar char="-"/>
              <a:defRPr/>
            </a:pPr>
            <a:r>
              <a:rPr lang="en-GB" sz="12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Physical Security</a:t>
            </a:r>
          </a:p>
          <a:p>
            <a:pPr>
              <a:buFontTx/>
              <a:buChar char="-"/>
              <a:defRPr/>
            </a:pPr>
            <a:r>
              <a:rPr lang="en-GB" sz="12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Information Protection</a:t>
            </a:r>
          </a:p>
          <a:p>
            <a:pPr>
              <a:buFontTx/>
              <a:buChar char="-"/>
              <a:defRPr/>
            </a:pPr>
            <a:r>
              <a:rPr lang="en-GB" sz="12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Personnel Security</a:t>
            </a:r>
          </a:p>
          <a:p>
            <a:pPr>
              <a:buFontTx/>
              <a:buChar char="-"/>
              <a:defRPr/>
            </a:pPr>
            <a:r>
              <a:rPr lang="en-GB" sz="12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INFOSEC</a:t>
            </a:r>
          </a:p>
          <a:p>
            <a:pPr>
              <a:buFontTx/>
              <a:buChar char="-"/>
              <a:defRPr/>
            </a:pPr>
            <a:r>
              <a:rPr lang="en-GB" sz="12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Business Continuity Management</a:t>
            </a:r>
          </a:p>
        </p:txBody>
      </p:sp>
      <p:sp>
        <p:nvSpPr>
          <p:cNvPr id="262" name="Rectangle 261"/>
          <p:cNvSpPr>
            <a:spLocks noChangeArrowheads="1"/>
          </p:cNvSpPr>
          <p:nvPr/>
        </p:nvSpPr>
        <p:spPr bwMode="auto">
          <a:xfrm>
            <a:off x="2362200" y="2128838"/>
            <a:ext cx="6621463" cy="2678112"/>
          </a:xfrm>
          <a:prstGeom prst="rect">
            <a:avLst/>
          </a:prstGeom>
          <a:gradFill rotWithShape="1">
            <a:gsLst>
              <a:gs pos="0">
                <a:srgbClr val="9AC5EF"/>
              </a:gs>
              <a:gs pos="20000">
                <a:srgbClr val="9BC4EC"/>
              </a:gs>
              <a:gs pos="100000">
                <a:srgbClr val="7695B5"/>
              </a:gs>
            </a:gsLst>
            <a:lin ang="5400000"/>
          </a:gradFill>
          <a:ln w="9525">
            <a:solidFill>
              <a:srgbClr val="A5C5E6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</p:spPr>
        <p:txBody>
          <a:bodyPr>
            <a:spAutoFit/>
          </a:bodyPr>
          <a:lstStyle/>
          <a:p>
            <a:pPr marL="179388" indent="-179388">
              <a:buFont typeface="Arial" charset="0"/>
              <a:buChar char="•"/>
              <a:defRPr/>
            </a:pPr>
            <a:r>
              <a:rPr lang="en-GB" sz="14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Verdana" charset="0"/>
              </a:rPr>
              <a:t>EOP-G Security Framework</a:t>
            </a:r>
          </a:p>
          <a:p>
            <a:pPr marL="179388" indent="-179388">
              <a:buFont typeface="Arial" charset="0"/>
              <a:buChar char="•"/>
              <a:defRPr/>
            </a:pPr>
            <a:r>
              <a:rPr lang="en-GB" sz="14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Verdana" charset="0"/>
              </a:rPr>
              <a:t>Two Security Operations Centres (SOCs) </a:t>
            </a:r>
          </a:p>
          <a:p>
            <a:pPr marL="179388" indent="-179388">
              <a:buFont typeface="Arial" charset="0"/>
              <a:buChar char="•"/>
              <a:defRPr/>
            </a:pPr>
            <a:r>
              <a:rPr lang="en-GB" sz="14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Verdana" charset="0"/>
              </a:rPr>
              <a:t>Local Security Managers</a:t>
            </a:r>
          </a:p>
          <a:p>
            <a:pPr marL="179388" indent="-179388">
              <a:buFont typeface="Arial" charset="0"/>
              <a:buChar char="•"/>
              <a:defRPr/>
            </a:pPr>
            <a:r>
              <a:rPr lang="en-GB" sz="14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Verdana" charset="0"/>
              </a:rPr>
              <a:t>Centralised Security Services (DDoS, F/W, IDS/IPS, AntiBot, Antispam, AntiVirus, URL Filtering)</a:t>
            </a:r>
          </a:p>
          <a:p>
            <a:pPr marL="179388" indent="-179388">
              <a:buFont typeface="Arial" charset="0"/>
              <a:buChar char="•"/>
              <a:defRPr/>
            </a:pPr>
            <a:r>
              <a:rPr lang="en-GB" sz="14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Verdana" charset="0"/>
              </a:rPr>
              <a:t>Peripheral and distributed Security Services (F/W, IDS/IPS, end-system security)</a:t>
            </a:r>
          </a:p>
          <a:p>
            <a:pPr marL="179388" indent="-179388">
              <a:buFont typeface="Arial" charset="0"/>
              <a:buChar char="•"/>
              <a:defRPr/>
            </a:pPr>
            <a:r>
              <a:rPr lang="en-GB" sz="14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Verdana" charset="0"/>
              </a:rPr>
              <a:t>Event Correlation (SIEM), Analytics</a:t>
            </a:r>
          </a:p>
          <a:p>
            <a:pPr marL="179388" indent="-179388">
              <a:buFont typeface="Arial" charset="0"/>
              <a:buChar char="•"/>
              <a:defRPr/>
            </a:pPr>
            <a:r>
              <a:rPr lang="en-GB" sz="14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Verdana" charset="0"/>
              </a:rPr>
              <a:t>Secure code Analysis and development</a:t>
            </a:r>
          </a:p>
          <a:p>
            <a:pPr marL="179388" indent="-179388">
              <a:buFont typeface="Arial" charset="0"/>
              <a:buChar char="•"/>
              <a:defRPr/>
            </a:pPr>
            <a:r>
              <a:rPr lang="en-GB" sz="14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Verdana" charset="0"/>
              </a:rPr>
              <a:t>Regular Patching </a:t>
            </a:r>
          </a:p>
          <a:p>
            <a:pPr marL="179388" indent="-179388">
              <a:buFont typeface="Arial" charset="0"/>
              <a:buChar char="•"/>
              <a:defRPr/>
            </a:pPr>
            <a:r>
              <a:rPr lang="en-GB" sz="14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Verdana" charset="0"/>
              </a:rPr>
              <a:t>ISO 27001 as governance tool to manage security over a distributed, multi-actors and heterogeneous environment</a:t>
            </a:r>
          </a:p>
        </p:txBody>
      </p:sp>
      <p:pic>
        <p:nvPicPr>
          <p:cNvPr id="29703" name="Picture 24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8" y="755650"/>
            <a:ext cx="2125662" cy="3960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9" name="Group 48"/>
          <p:cNvGrpSpPr>
            <a:grpSpLocks/>
          </p:cNvGrpSpPr>
          <p:nvPr/>
        </p:nvGrpSpPr>
        <p:grpSpPr bwMode="auto">
          <a:xfrm>
            <a:off x="1004888" y="588963"/>
            <a:ext cx="7129462" cy="4030662"/>
            <a:chOff x="1004399" y="685800"/>
            <a:chExt cx="7129885" cy="4029301"/>
          </a:xfrm>
        </p:grpSpPr>
        <p:sp>
          <p:nvSpPr>
            <p:cNvPr id="50" name="Rectangle 49"/>
            <p:cNvSpPr>
              <a:spLocks noChangeArrowheads="1"/>
            </p:cNvSpPr>
            <p:nvPr/>
          </p:nvSpPr>
          <p:spPr bwMode="auto">
            <a:xfrm>
              <a:off x="1004399" y="685800"/>
              <a:ext cx="7129885" cy="4029301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srgbClr val="000000">
                  <a:alpha val="39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GB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1" name="Text Placeholder 7"/>
            <p:cNvSpPr txBox="1">
              <a:spLocks/>
            </p:cNvSpPr>
            <p:nvPr/>
          </p:nvSpPr>
          <p:spPr bwMode="auto">
            <a:xfrm>
              <a:off x="1706116" y="1182519"/>
              <a:ext cx="2454421" cy="3538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600">
                  <a:solidFill>
                    <a:schemeClr val="bg2"/>
                  </a:solidFill>
                  <a:latin typeface="Verdana" charset="0"/>
                  <a:ea typeface="MS PGothic" charset="0"/>
                  <a:cs typeface="Verdana" charset="0"/>
                </a:defRPr>
              </a:lvl1pPr>
              <a:lvl2pPr marL="742950" indent="-285750">
                <a:defRPr sz="1600">
                  <a:solidFill>
                    <a:schemeClr val="bg2"/>
                  </a:solidFill>
                  <a:latin typeface="Verdana" charset="0"/>
                  <a:ea typeface="MS PGothic" charset="0"/>
                  <a:cs typeface="Verdana" charset="0"/>
                </a:defRPr>
              </a:lvl2pPr>
              <a:lvl3pPr marL="1143000" indent="-228600">
                <a:defRPr sz="1600">
                  <a:solidFill>
                    <a:schemeClr val="bg2"/>
                  </a:solidFill>
                  <a:latin typeface="Verdana" charset="0"/>
                  <a:ea typeface="MS PGothic" charset="0"/>
                  <a:cs typeface="Verdana" charset="0"/>
                </a:defRPr>
              </a:lvl3pPr>
              <a:lvl4pPr marL="1600200" indent="-228600">
                <a:defRPr sz="1600">
                  <a:solidFill>
                    <a:schemeClr val="bg2"/>
                  </a:solidFill>
                  <a:latin typeface="Verdana" charset="0"/>
                  <a:ea typeface="MS PGothic" charset="0"/>
                  <a:cs typeface="Verdana" charset="0"/>
                </a:defRPr>
              </a:lvl4pPr>
              <a:lvl5pPr marL="2057400" indent="-228600">
                <a:defRPr sz="1600">
                  <a:solidFill>
                    <a:schemeClr val="bg2"/>
                  </a:solidFill>
                  <a:latin typeface="Verdana" charset="0"/>
                  <a:ea typeface="MS PGothic" charset="0"/>
                  <a:cs typeface="Verdana" charset="0"/>
                </a:defRPr>
              </a:lvl5pPr>
              <a:lvl6pPr marL="2514600" indent="-228600" eaLnBrk="0" hangingPunct="0">
                <a:buFont typeface="+mj-lt" charset="0"/>
                <a:defRPr sz="1600">
                  <a:solidFill>
                    <a:schemeClr val="bg2"/>
                  </a:solidFill>
                  <a:latin typeface="Verdana" charset="0"/>
                  <a:ea typeface="MS PGothic" charset="0"/>
                  <a:cs typeface="Verdana" charset="0"/>
                </a:defRPr>
              </a:lvl6pPr>
              <a:lvl7pPr marL="2971800" indent="-228600" eaLnBrk="0" hangingPunct="0">
                <a:buFont typeface="+mj-lt" charset="0"/>
                <a:defRPr sz="1600">
                  <a:solidFill>
                    <a:schemeClr val="bg2"/>
                  </a:solidFill>
                  <a:latin typeface="Verdana" charset="0"/>
                  <a:ea typeface="MS PGothic" charset="0"/>
                  <a:cs typeface="Verdana" charset="0"/>
                </a:defRPr>
              </a:lvl7pPr>
              <a:lvl8pPr marL="3429000" indent="-228600" eaLnBrk="0" hangingPunct="0">
                <a:buFont typeface="+mj-lt" charset="0"/>
                <a:defRPr sz="1600">
                  <a:solidFill>
                    <a:schemeClr val="bg2"/>
                  </a:solidFill>
                  <a:latin typeface="Verdana" charset="0"/>
                  <a:ea typeface="MS PGothic" charset="0"/>
                  <a:cs typeface="Verdana" charset="0"/>
                </a:defRPr>
              </a:lvl8pPr>
              <a:lvl9pPr marL="3886200" indent="-228600" eaLnBrk="0" hangingPunct="0">
                <a:buFont typeface="+mj-lt" charset="0"/>
                <a:defRPr sz="1600">
                  <a:solidFill>
                    <a:schemeClr val="bg2"/>
                  </a:solidFill>
                  <a:latin typeface="Verdana" charset="0"/>
                  <a:ea typeface="MS PGothic" charset="0"/>
                  <a:cs typeface="Verdana" charset="0"/>
                </a:defRPr>
              </a:lvl9pPr>
            </a:lstStyle>
            <a:p>
              <a:pPr marL="342900" indent="-342900" eaLnBrk="0" hangingPunct="0">
                <a:lnSpc>
                  <a:spcPct val="119000"/>
                </a:lnSpc>
                <a:spcBef>
                  <a:spcPct val="20000"/>
                </a:spcBef>
                <a:buClr>
                  <a:schemeClr val="accent1"/>
                </a:buClr>
                <a:buFont typeface="Verdana" charset="0"/>
                <a:buNone/>
                <a:defRPr/>
              </a:pPr>
              <a:r>
                <a:rPr lang="en-GB" sz="1400" b="1" smtClean="0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Security requirements </a:t>
              </a:r>
            </a:p>
          </p:txBody>
        </p:sp>
        <p:sp>
          <p:nvSpPr>
            <p:cNvPr id="52" name="Text Placeholder 17"/>
            <p:cNvSpPr txBox="1">
              <a:spLocks/>
            </p:cNvSpPr>
            <p:nvPr/>
          </p:nvSpPr>
          <p:spPr bwMode="auto">
            <a:xfrm>
              <a:off x="5506816" y="1238063"/>
              <a:ext cx="2257559" cy="626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600">
                  <a:solidFill>
                    <a:schemeClr val="bg2"/>
                  </a:solidFill>
                  <a:latin typeface="Verdana" charset="0"/>
                  <a:ea typeface="MS PGothic" charset="0"/>
                  <a:cs typeface="Verdana" charset="0"/>
                </a:defRPr>
              </a:lvl1pPr>
              <a:lvl2pPr marL="742950" indent="-285750">
                <a:defRPr sz="1600">
                  <a:solidFill>
                    <a:schemeClr val="bg2"/>
                  </a:solidFill>
                  <a:latin typeface="Verdana" charset="0"/>
                  <a:ea typeface="MS PGothic" charset="0"/>
                  <a:cs typeface="Verdana" charset="0"/>
                </a:defRPr>
              </a:lvl2pPr>
              <a:lvl3pPr marL="1143000" indent="-228600">
                <a:defRPr sz="1600">
                  <a:solidFill>
                    <a:schemeClr val="bg2"/>
                  </a:solidFill>
                  <a:latin typeface="Verdana" charset="0"/>
                  <a:ea typeface="MS PGothic" charset="0"/>
                  <a:cs typeface="Verdana" charset="0"/>
                </a:defRPr>
              </a:lvl3pPr>
              <a:lvl4pPr marL="1600200" indent="-228600">
                <a:defRPr sz="1600">
                  <a:solidFill>
                    <a:schemeClr val="bg2"/>
                  </a:solidFill>
                  <a:latin typeface="Verdana" charset="0"/>
                  <a:ea typeface="MS PGothic" charset="0"/>
                  <a:cs typeface="Verdana" charset="0"/>
                </a:defRPr>
              </a:lvl4pPr>
              <a:lvl5pPr marL="2057400" indent="-228600">
                <a:defRPr sz="1600">
                  <a:solidFill>
                    <a:schemeClr val="bg2"/>
                  </a:solidFill>
                  <a:latin typeface="Verdana" charset="0"/>
                  <a:ea typeface="MS PGothic" charset="0"/>
                  <a:cs typeface="Verdana" charset="0"/>
                </a:defRPr>
              </a:lvl5pPr>
              <a:lvl6pPr marL="2514600" indent="-228600" eaLnBrk="0" hangingPunct="0">
                <a:buFont typeface="+mj-lt" charset="0"/>
                <a:defRPr sz="1600">
                  <a:solidFill>
                    <a:schemeClr val="bg2"/>
                  </a:solidFill>
                  <a:latin typeface="Verdana" charset="0"/>
                  <a:ea typeface="MS PGothic" charset="0"/>
                  <a:cs typeface="Verdana" charset="0"/>
                </a:defRPr>
              </a:lvl6pPr>
              <a:lvl7pPr marL="2971800" indent="-228600" eaLnBrk="0" hangingPunct="0">
                <a:buFont typeface="+mj-lt" charset="0"/>
                <a:defRPr sz="1600">
                  <a:solidFill>
                    <a:schemeClr val="bg2"/>
                  </a:solidFill>
                  <a:latin typeface="Verdana" charset="0"/>
                  <a:ea typeface="MS PGothic" charset="0"/>
                  <a:cs typeface="Verdana" charset="0"/>
                </a:defRPr>
              </a:lvl7pPr>
              <a:lvl8pPr marL="3429000" indent="-228600" eaLnBrk="0" hangingPunct="0">
                <a:buFont typeface="+mj-lt" charset="0"/>
                <a:defRPr sz="1600">
                  <a:solidFill>
                    <a:schemeClr val="bg2"/>
                  </a:solidFill>
                  <a:latin typeface="Verdana" charset="0"/>
                  <a:ea typeface="MS PGothic" charset="0"/>
                  <a:cs typeface="Verdana" charset="0"/>
                </a:defRPr>
              </a:lvl8pPr>
              <a:lvl9pPr marL="3886200" indent="-228600" eaLnBrk="0" hangingPunct="0">
                <a:buFont typeface="+mj-lt" charset="0"/>
                <a:defRPr sz="1600">
                  <a:solidFill>
                    <a:schemeClr val="bg2"/>
                  </a:solidFill>
                  <a:latin typeface="Verdana" charset="0"/>
                  <a:ea typeface="MS PGothic" charset="0"/>
                  <a:cs typeface="Verdana" charset="0"/>
                </a:defRPr>
              </a:lvl9pPr>
            </a:lstStyle>
            <a:p>
              <a:pPr marL="342900" indent="-342900" eaLnBrk="0" hangingPunct="0">
                <a:lnSpc>
                  <a:spcPct val="119000"/>
                </a:lnSpc>
                <a:spcBef>
                  <a:spcPct val="20000"/>
                </a:spcBef>
                <a:buClr>
                  <a:schemeClr val="accent1"/>
                </a:buClr>
                <a:buFont typeface="Verdana" charset="0"/>
                <a:buNone/>
                <a:defRPr/>
              </a:pPr>
              <a:r>
                <a:rPr lang="en-GB" sz="1400" b="1" smtClean="0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Secure operations management</a:t>
              </a:r>
            </a:p>
          </p:txBody>
        </p:sp>
        <p:sp>
          <p:nvSpPr>
            <p:cNvPr id="53" name="AutoShape 3"/>
            <p:cNvSpPr>
              <a:spLocks noChangeArrowheads="1"/>
            </p:cNvSpPr>
            <p:nvPr/>
          </p:nvSpPr>
          <p:spPr bwMode="auto">
            <a:xfrm>
              <a:off x="2414554" y="4175658"/>
              <a:ext cx="2154788" cy="432251"/>
            </a:xfrm>
            <a:prstGeom prst="roundRect">
              <a:avLst>
                <a:gd name="adj" fmla="val 16667"/>
              </a:avLst>
            </a:prstGeom>
            <a:ln>
              <a:headEnd/>
              <a:tailEnd/>
            </a:ln>
            <a:effectLst>
              <a:glow rad="101600">
                <a:schemeClr val="accent6">
                  <a:satMod val="175000"/>
                  <a:alpha val="40000"/>
                </a:schemeClr>
              </a:glow>
              <a:outerShdw blurRad="40000" dist="23000" dir="5400000" rotWithShape="0">
                <a:srgbClr val="000000">
                  <a:alpha val="35000"/>
                </a:srgbClr>
              </a:outerShdw>
            </a:effectLst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none" lIns="92075" tIns="46038" rIns="92075" bIns="46038" anchor="ctr"/>
            <a:lstStyle>
              <a:lvl1pPr indent="11113" eaLnBrk="0" hangingPunct="0">
                <a:defRPr sz="2400">
                  <a:solidFill>
                    <a:schemeClr val="tx1"/>
                  </a:solidFill>
                  <a:latin typeface="Verdana" charset="0"/>
                  <a:ea typeface="MS PGothic" charset="0"/>
                  <a:cs typeface="MS PGothic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Verdana" charset="0"/>
                  <a:ea typeface="MS PGothic" charset="0"/>
                  <a:cs typeface="MS PGothic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Verdana" charset="0"/>
                  <a:ea typeface="MS PGothic" charset="0"/>
                  <a:cs typeface="MS PGothic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Verdana" charset="0"/>
                  <a:ea typeface="MS PGothic" charset="0"/>
                  <a:cs typeface="MS PGothic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Verdana" charset="0"/>
                  <a:ea typeface="MS PGothic" charset="0"/>
                  <a:cs typeface="MS PGothic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MS PGothic" charset="0"/>
                  <a:cs typeface="MS PGothic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MS PGothic" charset="0"/>
                  <a:cs typeface="MS PGothic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MS PGothic" charset="0"/>
                  <a:cs typeface="MS PGothic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MS PGothic" charset="0"/>
                  <a:cs typeface="MS PGothic" charset="0"/>
                </a:defRPr>
              </a:lvl9pPr>
            </a:lstStyle>
            <a:p>
              <a:pPr algn="ctr">
                <a:lnSpc>
                  <a:spcPct val="80000"/>
                </a:lnSpc>
                <a:spcBef>
                  <a:spcPct val="20000"/>
                </a:spcBef>
                <a:defRPr/>
              </a:pPr>
              <a:r>
                <a:rPr lang="en-GB" sz="1400" b="1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Systems</a:t>
              </a:r>
            </a:p>
          </p:txBody>
        </p:sp>
        <p:sp>
          <p:nvSpPr>
            <p:cNvPr id="54" name="AutoShape 5"/>
            <p:cNvSpPr>
              <a:spLocks noChangeArrowheads="1"/>
            </p:cNvSpPr>
            <p:nvPr/>
          </p:nvSpPr>
          <p:spPr bwMode="auto">
            <a:xfrm>
              <a:off x="2414554" y="3135791"/>
              <a:ext cx="2154788" cy="446322"/>
            </a:xfrm>
            <a:prstGeom prst="roundRect">
              <a:avLst>
                <a:gd name="adj" fmla="val 16667"/>
              </a:avLst>
            </a:prstGeom>
            <a:gradFill flip="none" rotWithShape="1">
              <a:gsLst>
                <a:gs pos="0">
                  <a:srgbClr val="6FA5DB"/>
                </a:gs>
                <a:gs pos="63000">
                  <a:srgbClr val="C4DCF4"/>
                </a:gs>
                <a:gs pos="100000">
                  <a:schemeClr val="accent6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  <a:ln>
              <a:headEnd/>
              <a:tailEnd/>
            </a:ln>
            <a:effectLst>
              <a:glow rad="101600">
                <a:schemeClr val="accent6">
                  <a:satMod val="175000"/>
                  <a:alpha val="40000"/>
                </a:schemeClr>
              </a:glow>
              <a:outerShdw blurRad="40000" dist="23000" dir="5400000" rotWithShape="0">
                <a:srgbClr val="000000">
                  <a:alpha val="35000"/>
                </a:srgbClr>
              </a:outerShdw>
            </a:effectLst>
            <a:extLst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lIns="92075" tIns="46038" rIns="92075" bIns="46038" anchor="ctr"/>
            <a:lstStyle>
              <a:lvl1pPr indent="11113" eaLnBrk="0" hangingPunct="0">
                <a:defRPr sz="2400">
                  <a:solidFill>
                    <a:schemeClr val="tx1"/>
                  </a:solidFill>
                  <a:latin typeface="Verdana" charset="0"/>
                  <a:ea typeface="MS PGothic" charset="0"/>
                  <a:cs typeface="MS PGothic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Verdana" charset="0"/>
                  <a:ea typeface="MS PGothic" charset="0"/>
                  <a:cs typeface="MS PGothic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Verdana" charset="0"/>
                  <a:ea typeface="MS PGothic" charset="0"/>
                  <a:cs typeface="MS PGothic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Verdana" charset="0"/>
                  <a:ea typeface="MS PGothic" charset="0"/>
                  <a:cs typeface="MS PGothic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Verdana" charset="0"/>
                  <a:ea typeface="MS PGothic" charset="0"/>
                  <a:cs typeface="MS PGothic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MS PGothic" charset="0"/>
                  <a:cs typeface="MS PGothic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MS PGothic" charset="0"/>
                  <a:cs typeface="MS PGothic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MS PGothic" charset="0"/>
                  <a:cs typeface="MS PGothic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MS PGothic" charset="0"/>
                  <a:cs typeface="MS PGothic" charset="0"/>
                </a:defRPr>
              </a:lvl9pPr>
            </a:lstStyle>
            <a:p>
              <a:pPr algn="ctr">
                <a:lnSpc>
                  <a:spcPct val="80000"/>
                </a:lnSpc>
                <a:spcBef>
                  <a:spcPct val="20000"/>
                </a:spcBef>
                <a:defRPr/>
              </a:pPr>
              <a:r>
                <a:rPr lang="en-GB" sz="1400" b="1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Network policy</a:t>
              </a:r>
            </a:p>
          </p:txBody>
        </p:sp>
        <p:sp>
          <p:nvSpPr>
            <p:cNvPr id="55" name="AutoShape 6"/>
            <p:cNvSpPr>
              <a:spLocks noChangeArrowheads="1"/>
            </p:cNvSpPr>
            <p:nvPr/>
          </p:nvSpPr>
          <p:spPr bwMode="auto">
            <a:xfrm>
              <a:off x="2414554" y="2633221"/>
              <a:ext cx="2154788" cy="432251"/>
            </a:xfrm>
            <a:prstGeom prst="roundRect">
              <a:avLst>
                <a:gd name="adj" fmla="val 16667"/>
              </a:avLst>
            </a:prstGeom>
            <a:ln>
              <a:headEnd/>
              <a:tailEnd/>
            </a:ln>
            <a:effectLst>
              <a:glow rad="101600">
                <a:schemeClr val="accent6">
                  <a:satMod val="175000"/>
                  <a:alpha val="40000"/>
                </a:schemeClr>
              </a:glow>
              <a:outerShdw blurRad="40000" dist="23000" dir="5400000" rotWithShape="0">
                <a:srgbClr val="000000">
                  <a:alpha val="35000"/>
                </a:srgbClr>
              </a:outerShdw>
            </a:effectLst>
            <a:extLst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lIns="92075" tIns="46038" rIns="92075" bIns="46038" anchor="ctr"/>
            <a:lstStyle>
              <a:lvl1pPr indent="11113" eaLnBrk="0" hangingPunct="0">
                <a:defRPr sz="2400">
                  <a:solidFill>
                    <a:schemeClr val="tx1"/>
                  </a:solidFill>
                  <a:latin typeface="Verdana" charset="0"/>
                  <a:ea typeface="MS PGothic" charset="0"/>
                  <a:cs typeface="MS PGothic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Verdana" charset="0"/>
                  <a:ea typeface="MS PGothic" charset="0"/>
                  <a:cs typeface="MS PGothic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Verdana" charset="0"/>
                  <a:ea typeface="MS PGothic" charset="0"/>
                  <a:cs typeface="MS PGothic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Verdana" charset="0"/>
                  <a:ea typeface="MS PGothic" charset="0"/>
                  <a:cs typeface="MS PGothic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Verdana" charset="0"/>
                  <a:ea typeface="MS PGothic" charset="0"/>
                  <a:cs typeface="MS PGothic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MS PGothic" charset="0"/>
                  <a:cs typeface="MS PGothic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MS PGothic" charset="0"/>
                  <a:cs typeface="MS PGothic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MS PGothic" charset="0"/>
                  <a:cs typeface="MS PGothic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MS PGothic" charset="0"/>
                  <a:cs typeface="MS PGothic" charset="0"/>
                </a:defRPr>
              </a:lvl9pPr>
            </a:lstStyle>
            <a:p>
              <a:pPr algn="ctr">
                <a:lnSpc>
                  <a:spcPct val="80000"/>
                </a:lnSpc>
                <a:spcBef>
                  <a:spcPct val="20000"/>
                </a:spcBef>
                <a:defRPr/>
              </a:pPr>
              <a:r>
                <a:rPr lang="en-GB" sz="1400" b="1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Data classification</a:t>
              </a:r>
            </a:p>
          </p:txBody>
        </p:sp>
        <p:sp>
          <p:nvSpPr>
            <p:cNvPr id="56" name="AutoShape 7"/>
            <p:cNvSpPr>
              <a:spLocks noChangeArrowheads="1"/>
            </p:cNvSpPr>
            <p:nvPr/>
          </p:nvSpPr>
          <p:spPr bwMode="auto">
            <a:xfrm>
              <a:off x="2414554" y="2121612"/>
              <a:ext cx="2154788" cy="432251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chemeClr val="accent5">
                    <a:lumMod val="75000"/>
                  </a:schemeClr>
                </a:gs>
                <a:gs pos="80000">
                  <a:schemeClr val="accent1">
                    <a:shade val="93000"/>
                    <a:satMod val="130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</a:gradFill>
            <a:ln>
              <a:headEnd/>
              <a:tailEnd/>
            </a:ln>
            <a:effectLst>
              <a:glow rad="101600">
                <a:schemeClr val="accent6">
                  <a:satMod val="175000"/>
                  <a:alpha val="40000"/>
                </a:schemeClr>
              </a:glow>
              <a:outerShdw blurRad="40000" dist="23000" dir="5400000" rotWithShape="0">
                <a:srgbClr val="000000">
                  <a:alpha val="35000"/>
                </a:srgbClr>
              </a:outerShdw>
            </a:effectLst>
            <a:extLst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none" lIns="92075" tIns="46038" rIns="92075" bIns="46038" anchor="ctr"/>
            <a:lstStyle>
              <a:lvl1pPr indent="11113" eaLnBrk="0" hangingPunct="0">
                <a:defRPr sz="2400">
                  <a:solidFill>
                    <a:schemeClr val="tx1"/>
                  </a:solidFill>
                  <a:latin typeface="Verdana" charset="0"/>
                  <a:ea typeface="MS PGothic" charset="0"/>
                  <a:cs typeface="MS PGothic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Verdana" charset="0"/>
                  <a:ea typeface="MS PGothic" charset="0"/>
                  <a:cs typeface="MS PGothic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Verdana" charset="0"/>
                  <a:ea typeface="MS PGothic" charset="0"/>
                  <a:cs typeface="MS PGothic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Verdana" charset="0"/>
                  <a:ea typeface="MS PGothic" charset="0"/>
                  <a:cs typeface="MS PGothic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Verdana" charset="0"/>
                  <a:ea typeface="MS PGothic" charset="0"/>
                  <a:cs typeface="MS PGothic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MS PGothic" charset="0"/>
                  <a:cs typeface="MS PGothic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MS PGothic" charset="0"/>
                  <a:cs typeface="MS PGothic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MS PGothic" charset="0"/>
                  <a:cs typeface="MS PGothic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MS PGothic" charset="0"/>
                  <a:cs typeface="MS PGothic" charset="0"/>
                </a:defRPr>
              </a:lvl9pPr>
            </a:lstStyle>
            <a:p>
              <a:pPr algn="ctr">
                <a:lnSpc>
                  <a:spcPct val="80000"/>
                </a:lnSpc>
                <a:spcBef>
                  <a:spcPct val="20000"/>
                </a:spcBef>
                <a:defRPr/>
              </a:pPr>
              <a:r>
                <a:rPr lang="en-GB" sz="1400" b="1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User classification</a:t>
              </a:r>
            </a:p>
          </p:txBody>
        </p:sp>
        <p:sp>
          <p:nvSpPr>
            <p:cNvPr id="57" name="AutoShape 8"/>
            <p:cNvSpPr>
              <a:spLocks noChangeArrowheads="1"/>
            </p:cNvSpPr>
            <p:nvPr/>
          </p:nvSpPr>
          <p:spPr bwMode="auto">
            <a:xfrm>
              <a:off x="2414554" y="1619043"/>
              <a:ext cx="2154788" cy="432251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chemeClr val="accent1">
                    <a:lumMod val="60000"/>
                    <a:lumOff val="40000"/>
                  </a:schemeClr>
                </a:gs>
                <a:gs pos="33000">
                  <a:schemeClr val="accent1">
                    <a:shade val="93000"/>
                    <a:satMod val="130000"/>
                  </a:schemeClr>
                </a:gs>
                <a:gs pos="100000">
                  <a:schemeClr val="accent1">
                    <a:lumMod val="50000"/>
                  </a:schemeClr>
                </a:gs>
              </a:gsLst>
            </a:gradFill>
            <a:ln>
              <a:headEnd/>
              <a:tailEnd/>
            </a:ln>
            <a:effectLst>
              <a:glow rad="101600">
                <a:schemeClr val="accent6">
                  <a:satMod val="175000"/>
                  <a:alpha val="40000"/>
                </a:schemeClr>
              </a:glow>
              <a:outerShdw blurRad="40000" dist="23000" dir="5400000" rotWithShape="0">
                <a:srgbClr val="000000">
                  <a:alpha val="35000"/>
                </a:srgbClr>
              </a:outerShdw>
            </a:effectLst>
            <a:extLst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none" lIns="92075" tIns="46038" rIns="92075" bIns="46038" anchor="ctr"/>
            <a:lstStyle>
              <a:lvl1pPr indent="11113" eaLnBrk="0" hangingPunct="0">
                <a:defRPr sz="2400">
                  <a:solidFill>
                    <a:schemeClr val="tx1"/>
                  </a:solidFill>
                  <a:latin typeface="Verdana" charset="0"/>
                  <a:ea typeface="MS PGothic" charset="0"/>
                  <a:cs typeface="MS PGothic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Verdana" charset="0"/>
                  <a:ea typeface="MS PGothic" charset="0"/>
                  <a:cs typeface="MS PGothic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Verdana" charset="0"/>
                  <a:ea typeface="MS PGothic" charset="0"/>
                  <a:cs typeface="MS PGothic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Verdana" charset="0"/>
                  <a:ea typeface="MS PGothic" charset="0"/>
                  <a:cs typeface="MS PGothic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Verdana" charset="0"/>
                  <a:ea typeface="MS PGothic" charset="0"/>
                  <a:cs typeface="MS PGothic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MS PGothic" charset="0"/>
                  <a:cs typeface="MS PGothic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MS PGothic" charset="0"/>
                  <a:cs typeface="MS PGothic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MS PGothic" charset="0"/>
                  <a:cs typeface="MS PGothic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MS PGothic" charset="0"/>
                  <a:cs typeface="MS PGothic" charset="0"/>
                </a:defRPr>
              </a:lvl9pPr>
            </a:lstStyle>
            <a:p>
              <a:pPr algn="ctr">
                <a:lnSpc>
                  <a:spcPct val="80000"/>
                </a:lnSpc>
                <a:spcBef>
                  <a:spcPct val="20000"/>
                </a:spcBef>
                <a:defRPr/>
              </a:pPr>
              <a:r>
                <a:rPr lang="en-GB" sz="1400" b="1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Access control</a:t>
              </a:r>
            </a:p>
          </p:txBody>
        </p:sp>
        <p:sp>
          <p:nvSpPr>
            <p:cNvPr id="58" name="AutoShape 9"/>
            <p:cNvSpPr>
              <a:spLocks noChangeArrowheads="1"/>
            </p:cNvSpPr>
            <p:nvPr/>
          </p:nvSpPr>
          <p:spPr bwMode="auto">
            <a:xfrm rot="16200000">
              <a:off x="640576" y="2892737"/>
              <a:ext cx="3007748" cy="460358"/>
            </a:xfrm>
            <a:prstGeom prst="roundRect">
              <a:avLst>
                <a:gd name="adj" fmla="val 16667"/>
              </a:avLst>
            </a:prstGeom>
            <a:gradFill flip="none" rotWithShape="1">
              <a:gsLst>
                <a:gs pos="55000">
                  <a:schemeClr val="accent5">
                    <a:lumMod val="75000"/>
                  </a:schemeClr>
                </a:gs>
                <a:gs pos="24000">
                  <a:schemeClr val="accent1">
                    <a:lumMod val="60000"/>
                    <a:lumOff val="40000"/>
                  </a:schemeClr>
                </a:gs>
                <a:gs pos="0">
                  <a:schemeClr val="accent5">
                    <a:lumMod val="50000"/>
                  </a:schemeClr>
                </a:gs>
                <a:gs pos="71000">
                  <a:schemeClr val="accent6">
                    <a:lumMod val="75000"/>
                  </a:schemeClr>
                </a:gs>
                <a:gs pos="90000">
                  <a:schemeClr val="accent6">
                    <a:lumMod val="60000"/>
                    <a:lumOff val="40000"/>
                  </a:schemeClr>
                </a:gs>
              </a:gsLst>
              <a:lin ang="10800000" scaled="0"/>
              <a:tileRect/>
            </a:gradFill>
            <a:ln>
              <a:headEnd/>
              <a:tailEnd/>
            </a:ln>
            <a:effectLst>
              <a:glow rad="101600">
                <a:schemeClr val="accent6">
                  <a:satMod val="175000"/>
                  <a:alpha val="40000"/>
                </a:schemeClr>
              </a:glow>
              <a:outerShdw blurRad="40000" dist="23000" dir="5400000" rotWithShape="0">
                <a:srgbClr val="000000">
                  <a:alpha val="35000"/>
                </a:srgbClr>
              </a:outerShdw>
            </a:effectLst>
            <a:extLst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none" lIns="92075" tIns="46038" rIns="92075" bIns="46038" anchor="ctr"/>
            <a:lstStyle/>
            <a:p>
              <a:pPr indent="11113" algn="ctr" eaLnBrk="0" hangingPunct="0">
                <a:lnSpc>
                  <a:spcPct val="70000"/>
                </a:lnSpc>
                <a:spcBef>
                  <a:spcPct val="20000"/>
                </a:spcBef>
                <a:defRPr/>
              </a:pPr>
              <a:r>
                <a:rPr lang="en-GB" sz="1400" b="1" spc="50" dirty="0">
                  <a:ln w="12700" cmpd="sng">
                    <a:solidFill>
                      <a:schemeClr val="accent6">
                        <a:satMod val="120000"/>
                        <a:shade val="80000"/>
                      </a:schemeClr>
                    </a:solidFill>
                    <a:prstDash val="solid"/>
                  </a:ln>
                  <a:solidFill>
                    <a:schemeClr val="accent6">
                      <a:tint val="1000"/>
                    </a:schemeClr>
                  </a:solidFill>
                  <a:effectLst>
                    <a:glow rad="53100">
                      <a:schemeClr val="accent6">
                        <a:satMod val="180000"/>
                        <a:alpha val="30000"/>
                      </a:schemeClr>
                    </a:glow>
                  </a:effectLst>
                </a:rPr>
                <a:t>Secure Operations &amp; </a:t>
              </a:r>
            </a:p>
            <a:p>
              <a:pPr indent="11113" algn="ctr" eaLnBrk="0" hangingPunct="0">
                <a:lnSpc>
                  <a:spcPct val="70000"/>
                </a:lnSpc>
                <a:spcBef>
                  <a:spcPct val="20000"/>
                </a:spcBef>
                <a:defRPr/>
              </a:pPr>
              <a:r>
                <a:rPr lang="en-GB" sz="1400" b="1" spc="50" dirty="0">
                  <a:ln w="12700" cmpd="sng">
                    <a:solidFill>
                      <a:schemeClr val="accent6">
                        <a:satMod val="120000"/>
                        <a:shade val="80000"/>
                      </a:schemeClr>
                    </a:solidFill>
                    <a:prstDash val="solid"/>
                  </a:ln>
                  <a:solidFill>
                    <a:schemeClr val="accent6">
                      <a:tint val="1000"/>
                    </a:schemeClr>
                  </a:solidFill>
                  <a:effectLst>
                    <a:glow rad="53100">
                      <a:schemeClr val="accent6">
                        <a:satMod val="180000"/>
                        <a:alpha val="30000"/>
                      </a:schemeClr>
                    </a:glow>
                  </a:effectLst>
                </a:rPr>
                <a:t>Management</a:t>
              </a:r>
            </a:p>
          </p:txBody>
        </p:sp>
        <p:sp>
          <p:nvSpPr>
            <p:cNvPr id="59" name="AutoShape 11"/>
            <p:cNvSpPr>
              <a:spLocks noChangeArrowheads="1"/>
            </p:cNvSpPr>
            <p:nvPr/>
          </p:nvSpPr>
          <p:spPr bwMode="auto">
            <a:xfrm rot="16200000">
              <a:off x="88586" y="2892737"/>
              <a:ext cx="3007749" cy="460359"/>
            </a:xfrm>
            <a:prstGeom prst="roundRect">
              <a:avLst>
                <a:gd name="adj" fmla="val 16667"/>
              </a:avLst>
            </a:prstGeom>
            <a:gradFill flip="none" rotWithShape="1">
              <a:gsLst>
                <a:gs pos="55000">
                  <a:schemeClr val="accent5">
                    <a:lumMod val="75000"/>
                  </a:schemeClr>
                </a:gs>
                <a:gs pos="24000">
                  <a:schemeClr val="accent1">
                    <a:lumMod val="60000"/>
                    <a:lumOff val="40000"/>
                  </a:schemeClr>
                </a:gs>
                <a:gs pos="0">
                  <a:schemeClr val="accent5">
                    <a:lumMod val="50000"/>
                  </a:schemeClr>
                </a:gs>
                <a:gs pos="71000">
                  <a:schemeClr val="accent6">
                    <a:lumMod val="75000"/>
                  </a:schemeClr>
                </a:gs>
                <a:gs pos="90000">
                  <a:schemeClr val="accent6">
                    <a:lumMod val="60000"/>
                    <a:lumOff val="40000"/>
                  </a:schemeClr>
                </a:gs>
              </a:gsLst>
              <a:lin ang="10800000" scaled="0"/>
              <a:tileRect/>
            </a:gradFill>
            <a:ln>
              <a:headEnd/>
              <a:tailEnd/>
            </a:ln>
            <a:effectLst>
              <a:glow rad="101600">
                <a:schemeClr val="accent6">
                  <a:satMod val="175000"/>
                  <a:alpha val="40000"/>
                </a:schemeClr>
              </a:glow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extLst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none" lIns="92075" tIns="46038" rIns="92075" bIns="46038" anchor="ctr"/>
            <a:lstStyle/>
            <a:p>
              <a:pPr indent="11113" algn="ctr" eaLnBrk="0" hangingPunct="0">
                <a:lnSpc>
                  <a:spcPct val="70000"/>
                </a:lnSpc>
                <a:spcBef>
                  <a:spcPct val="20000"/>
                </a:spcBef>
                <a:defRPr/>
              </a:pPr>
              <a:r>
                <a:rPr lang="en-GB" sz="1400" b="1" spc="50" dirty="0">
                  <a:ln w="12700" cmpd="sng">
                    <a:solidFill>
                      <a:schemeClr val="accent6">
                        <a:satMod val="120000"/>
                        <a:shade val="80000"/>
                      </a:schemeClr>
                    </a:solidFill>
                    <a:prstDash val="solid"/>
                  </a:ln>
                  <a:solidFill>
                    <a:schemeClr val="bg1"/>
                  </a:solidFill>
                  <a:effectLst>
                    <a:glow rad="53100">
                      <a:schemeClr val="accent6">
                        <a:satMod val="180000"/>
                        <a:alpha val="30000"/>
                      </a:schemeClr>
                    </a:glow>
                  </a:effectLst>
                  <a:latin typeface="+mj-lt"/>
                </a:rPr>
                <a:t>Disaster Recovery &amp;</a:t>
              </a:r>
            </a:p>
            <a:p>
              <a:pPr indent="11113" algn="ctr" eaLnBrk="0" hangingPunct="0">
                <a:lnSpc>
                  <a:spcPct val="70000"/>
                </a:lnSpc>
                <a:spcBef>
                  <a:spcPct val="20000"/>
                </a:spcBef>
                <a:defRPr/>
              </a:pPr>
              <a:r>
                <a:rPr lang="en-GB" sz="1400" b="1" spc="50" dirty="0">
                  <a:ln w="12700" cmpd="sng">
                    <a:solidFill>
                      <a:schemeClr val="accent6">
                        <a:satMod val="120000"/>
                        <a:shade val="80000"/>
                      </a:schemeClr>
                    </a:solidFill>
                    <a:prstDash val="solid"/>
                  </a:ln>
                  <a:solidFill>
                    <a:schemeClr val="bg1"/>
                  </a:solidFill>
                  <a:effectLst>
                    <a:glow rad="53100">
                      <a:schemeClr val="accent6">
                        <a:satMod val="180000"/>
                        <a:alpha val="30000"/>
                      </a:schemeClr>
                    </a:glow>
                  </a:effectLst>
                  <a:latin typeface="+mj-lt"/>
                </a:rPr>
                <a:t> Business Continuity</a:t>
              </a:r>
            </a:p>
          </p:txBody>
        </p:sp>
        <p:sp>
          <p:nvSpPr>
            <p:cNvPr id="60" name="AutoShape 4"/>
            <p:cNvSpPr>
              <a:spLocks noChangeArrowheads="1"/>
            </p:cNvSpPr>
            <p:nvPr/>
          </p:nvSpPr>
          <p:spPr bwMode="auto">
            <a:xfrm>
              <a:off x="2414554" y="3670508"/>
              <a:ext cx="2154788" cy="432251"/>
            </a:xfrm>
            <a:prstGeom prst="roundRect">
              <a:avLst>
                <a:gd name="adj" fmla="val 16667"/>
              </a:avLst>
            </a:prstGeom>
            <a:ln>
              <a:headEnd/>
              <a:tailEnd/>
            </a:ln>
            <a:effectLst>
              <a:glow rad="101600">
                <a:schemeClr val="accent6">
                  <a:satMod val="175000"/>
                  <a:alpha val="40000"/>
                </a:schemeClr>
              </a:glow>
              <a:outerShdw blurRad="40000" dist="23000" dir="5400000" rotWithShape="0">
                <a:srgbClr val="000000">
                  <a:alpha val="35000"/>
                </a:srgbClr>
              </a:outerShdw>
            </a:effectLst>
            <a:extLst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 lIns="92075" tIns="46038" rIns="92075" bIns="46038" anchor="ctr"/>
            <a:lstStyle>
              <a:lvl1pPr indent="11113" eaLnBrk="0" hangingPunct="0">
                <a:defRPr sz="2400">
                  <a:solidFill>
                    <a:schemeClr val="tx1"/>
                  </a:solidFill>
                  <a:latin typeface="Verdana" charset="0"/>
                  <a:ea typeface="MS PGothic" charset="0"/>
                  <a:cs typeface="MS PGothic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Verdana" charset="0"/>
                  <a:ea typeface="MS PGothic" charset="0"/>
                  <a:cs typeface="MS PGothic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Verdana" charset="0"/>
                  <a:ea typeface="MS PGothic" charset="0"/>
                  <a:cs typeface="MS PGothic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Verdana" charset="0"/>
                  <a:ea typeface="MS PGothic" charset="0"/>
                  <a:cs typeface="MS PGothic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Verdana" charset="0"/>
                  <a:ea typeface="MS PGothic" charset="0"/>
                  <a:cs typeface="MS PGothic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MS PGothic" charset="0"/>
                  <a:cs typeface="MS PGothic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MS PGothic" charset="0"/>
                  <a:cs typeface="MS PGothic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MS PGothic" charset="0"/>
                  <a:cs typeface="MS PGothic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MS PGothic" charset="0"/>
                  <a:cs typeface="MS PGothic" charset="0"/>
                </a:defRPr>
              </a:lvl9pPr>
            </a:lstStyle>
            <a:p>
              <a:pPr algn="ctr">
                <a:lnSpc>
                  <a:spcPct val="80000"/>
                </a:lnSpc>
                <a:spcBef>
                  <a:spcPct val="20000"/>
                </a:spcBef>
                <a:defRPr/>
              </a:pPr>
              <a:r>
                <a:rPr lang="en-GB" sz="1400" b="1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Applications</a:t>
              </a:r>
            </a:p>
          </p:txBody>
        </p:sp>
        <p:sp>
          <p:nvSpPr>
            <p:cNvPr id="61" name="AutoShape 7"/>
            <p:cNvSpPr>
              <a:spLocks noChangeArrowheads="1"/>
            </p:cNvSpPr>
            <p:nvPr/>
          </p:nvSpPr>
          <p:spPr bwMode="auto">
            <a:xfrm>
              <a:off x="5091413" y="3183644"/>
              <a:ext cx="2745627" cy="1039950"/>
            </a:xfrm>
            <a:prstGeom prst="roundRect">
              <a:avLst>
                <a:gd name="adj" fmla="val 16667"/>
              </a:avLst>
            </a:prstGeom>
            <a:solidFill>
              <a:schemeClr val="bg2">
                <a:lumMod val="60000"/>
                <a:lumOff val="40000"/>
              </a:schemeClr>
            </a:solidFill>
            <a:ln>
              <a:headEnd/>
              <a:tailEnd/>
            </a:ln>
            <a:effectLst>
              <a:glow rad="228600">
                <a:schemeClr val="accent6">
                  <a:satMod val="175000"/>
                  <a:alpha val="40000"/>
                </a:schemeClr>
              </a:glow>
              <a:outerShdw blurRad="40000" dist="23000" dir="5400000" rotWithShape="0">
                <a:srgbClr val="000000">
                  <a:alpha val="35000"/>
                </a:srgbClr>
              </a:outerShdw>
            </a:effectLst>
            <a:extLst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 lIns="92075" tIns="46038" rIns="92075" bIns="46038" anchor="ctr"/>
            <a:lstStyle>
              <a:lvl1pPr indent="11113" eaLnBrk="0" hangingPunct="0">
                <a:defRPr sz="2400">
                  <a:solidFill>
                    <a:schemeClr val="tx1"/>
                  </a:solidFill>
                  <a:latin typeface="Verdana" charset="0"/>
                  <a:ea typeface="MS PGothic" charset="0"/>
                  <a:cs typeface="MS PGothic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Verdana" charset="0"/>
                  <a:ea typeface="MS PGothic" charset="0"/>
                  <a:cs typeface="MS PGothic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Verdana" charset="0"/>
                  <a:ea typeface="MS PGothic" charset="0"/>
                  <a:cs typeface="MS PGothic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Verdana" charset="0"/>
                  <a:ea typeface="MS PGothic" charset="0"/>
                  <a:cs typeface="MS PGothic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Verdana" charset="0"/>
                  <a:ea typeface="MS PGothic" charset="0"/>
                  <a:cs typeface="MS PGothic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MS PGothic" charset="0"/>
                  <a:cs typeface="MS PGothic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MS PGothic" charset="0"/>
                  <a:cs typeface="MS PGothic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MS PGothic" charset="0"/>
                  <a:cs typeface="MS PGothic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MS PGothic" charset="0"/>
                  <a:cs typeface="MS PGothic" charset="0"/>
                </a:defRPr>
              </a:lvl9pPr>
            </a:lstStyle>
            <a:p>
              <a:pPr algn="ctr">
                <a:lnSpc>
                  <a:spcPct val="80000"/>
                </a:lnSpc>
                <a:spcBef>
                  <a:spcPct val="20000"/>
                </a:spcBef>
                <a:defRPr/>
              </a:pPr>
              <a:r>
                <a:rPr lang="en-GB" sz="1400" b="1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Security</a:t>
              </a:r>
              <a:br>
                <a:rPr lang="en-GB" sz="1400" b="1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</a:rPr>
              </a:br>
              <a:r>
                <a:rPr lang="en-GB" sz="1400" b="1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organization</a:t>
              </a:r>
            </a:p>
          </p:txBody>
        </p:sp>
        <p:sp>
          <p:nvSpPr>
            <p:cNvPr id="62" name="AutoShape 8"/>
            <p:cNvSpPr>
              <a:spLocks noChangeArrowheads="1"/>
            </p:cNvSpPr>
            <p:nvPr/>
          </p:nvSpPr>
          <p:spPr bwMode="auto">
            <a:xfrm>
              <a:off x="5091413" y="1953019"/>
              <a:ext cx="2745627" cy="1039952"/>
            </a:xfrm>
            <a:prstGeom prst="roundRect">
              <a:avLst>
                <a:gd name="adj" fmla="val 16667"/>
              </a:avLst>
            </a:prstGeom>
            <a:solidFill>
              <a:srgbClr val="9AB8AA"/>
            </a:solidFill>
            <a:ln>
              <a:headEnd/>
              <a:tailEnd/>
            </a:ln>
            <a:effectLst>
              <a:glow rad="228600">
                <a:schemeClr val="accent6">
                  <a:satMod val="175000"/>
                  <a:alpha val="40000"/>
                </a:schemeClr>
              </a:glow>
              <a:outerShdw blurRad="40000" dist="23000" dir="5400000" rotWithShape="0">
                <a:srgbClr val="000000">
                  <a:alpha val="35000"/>
                </a:srgbClr>
              </a:outerShdw>
            </a:effectLst>
            <a:extLst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lIns="92075" tIns="46038" rIns="92075" bIns="46038" anchor="ctr"/>
            <a:lstStyle>
              <a:lvl1pPr indent="11113" eaLnBrk="0" hangingPunct="0">
                <a:defRPr sz="2400">
                  <a:solidFill>
                    <a:schemeClr val="tx1"/>
                  </a:solidFill>
                  <a:latin typeface="Verdana" charset="0"/>
                  <a:ea typeface="MS PGothic" charset="0"/>
                  <a:cs typeface="MS PGothic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Verdana" charset="0"/>
                  <a:ea typeface="MS PGothic" charset="0"/>
                  <a:cs typeface="MS PGothic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Verdana" charset="0"/>
                  <a:ea typeface="MS PGothic" charset="0"/>
                  <a:cs typeface="MS PGothic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Verdana" charset="0"/>
                  <a:ea typeface="MS PGothic" charset="0"/>
                  <a:cs typeface="MS PGothic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Verdana" charset="0"/>
                  <a:ea typeface="MS PGothic" charset="0"/>
                  <a:cs typeface="MS PGothic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MS PGothic" charset="0"/>
                  <a:cs typeface="MS PGothic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MS PGothic" charset="0"/>
                  <a:cs typeface="MS PGothic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MS PGothic" charset="0"/>
                  <a:cs typeface="MS PGothic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MS PGothic" charset="0"/>
                  <a:cs typeface="MS PGothic" charset="0"/>
                </a:defRPr>
              </a:lvl9pPr>
            </a:lstStyle>
            <a:p>
              <a:pPr algn="ctr">
                <a:lnSpc>
                  <a:spcPct val="80000"/>
                </a:lnSpc>
                <a:spcBef>
                  <a:spcPct val="20000"/>
                </a:spcBef>
                <a:defRPr/>
              </a:pPr>
              <a:r>
                <a:rPr lang="en-GB" sz="1400" b="1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SECOPS</a:t>
              </a:r>
            </a:p>
          </p:txBody>
        </p:sp>
        <p:sp>
          <p:nvSpPr>
            <p:cNvPr id="63" name="Rectangle 62"/>
            <p:cNvSpPr/>
            <p:nvPr/>
          </p:nvSpPr>
          <p:spPr>
            <a:xfrm>
              <a:off x="2296701" y="695322"/>
              <a:ext cx="4394461" cy="46180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GB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EOP-G Security Framework</a:t>
              </a:r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mph" presetSubtype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4" dur="indefinite"/>
                                        <p:tgtEl>
                                          <p:spTgt spid="2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55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9" grpId="0" animBg="1"/>
      <p:bldP spid="26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1" descr="earth-observatio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50" y="204788"/>
            <a:ext cx="341313" cy="34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6" name="Title 1"/>
          <p:cNvSpPr txBox="1">
            <a:spLocks/>
          </p:cNvSpPr>
          <p:nvPr/>
        </p:nvSpPr>
        <p:spPr bwMode="auto">
          <a:xfrm>
            <a:off x="603250" y="193675"/>
            <a:ext cx="7910513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2300">
                <a:solidFill>
                  <a:srgbClr val="0070C0"/>
                </a:solidFill>
                <a:cs typeface="Verdana" charset="0"/>
              </a:rPr>
              <a:t>EO Security Operations</a:t>
            </a:r>
            <a:endParaRPr lang="en-US" sz="1600">
              <a:solidFill>
                <a:srgbClr val="0070C0"/>
              </a:solidFill>
              <a:cs typeface="Verdana" charset="0"/>
            </a:endParaRPr>
          </a:p>
        </p:txBody>
      </p:sp>
      <p:graphicFrame>
        <p:nvGraphicFramePr>
          <p:cNvPr id="13" name="Table 12"/>
          <p:cNvGraphicFramePr>
            <a:graphicFrameLocks noGrp="1"/>
          </p:cNvGraphicFramePr>
          <p:nvPr/>
        </p:nvGraphicFramePr>
        <p:xfrm>
          <a:off x="1055688" y="2471738"/>
          <a:ext cx="5407025" cy="18192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32141"/>
                <a:gridCol w="1874884"/>
              </a:tblGrid>
              <a:tr h="331969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Security numbers</a:t>
                      </a:r>
                      <a:endParaRPr lang="en-US" sz="1400" dirty="0"/>
                    </a:p>
                  </a:txBody>
                  <a:tcPr marT="45731" marB="4573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Total</a:t>
                      </a:r>
                      <a:endParaRPr lang="en-US" sz="1400" dirty="0"/>
                    </a:p>
                  </a:txBody>
                  <a:tcPr marT="45731" marB="45731"/>
                </a:tc>
              </a:tr>
              <a:tr h="33678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# systems (DMZ + internal)</a:t>
                      </a:r>
                    </a:p>
                  </a:txBody>
                  <a:tcPr marT="45731" marB="4573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&gt; 3700</a:t>
                      </a:r>
                      <a:endParaRPr lang="en-US" sz="1400" dirty="0"/>
                    </a:p>
                  </a:txBody>
                  <a:tcPr marT="45731" marB="45731"/>
                </a:tc>
              </a:tr>
              <a:tr h="33196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# network devices</a:t>
                      </a:r>
                    </a:p>
                  </a:txBody>
                  <a:tcPr marT="45731" marB="4573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&gt; 400</a:t>
                      </a:r>
                      <a:endParaRPr lang="en-US" sz="1400" dirty="0"/>
                    </a:p>
                  </a:txBody>
                  <a:tcPr marT="45731" marB="45731"/>
                </a:tc>
              </a:tr>
              <a:tr h="40927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# logs collected every day</a:t>
                      </a:r>
                    </a:p>
                  </a:txBody>
                  <a:tcPr marT="45731" marB="4573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+ 79.000.000.000</a:t>
                      </a:r>
                      <a:endParaRPr lang="en-US" sz="1400" dirty="0"/>
                    </a:p>
                  </a:txBody>
                  <a:tcPr marT="45731" marB="45731" anchor="ctr"/>
                </a:tc>
              </a:tr>
              <a:tr h="40927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/>
                        <a:t># attacks blocked</a:t>
                      </a:r>
                      <a:r>
                        <a:rPr lang="en-US" sz="1400" b="1" baseline="0" dirty="0" smtClean="0"/>
                        <a:t> </a:t>
                      </a:r>
                      <a:r>
                        <a:rPr lang="en-US" sz="1400" b="1" dirty="0" smtClean="0"/>
                        <a:t>every day</a:t>
                      </a:r>
                    </a:p>
                  </a:txBody>
                  <a:tcPr marT="45731" marB="45731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/>
                        <a:t>+4.300.000.000</a:t>
                      </a:r>
                    </a:p>
                  </a:txBody>
                  <a:tcPr marT="45731" marB="45731" anchor="ctr"/>
                </a:tc>
              </a:tr>
            </a:tbl>
          </a:graphicData>
        </a:graphic>
      </p:graphicFrame>
      <p:sp>
        <p:nvSpPr>
          <p:cNvPr id="31767" name="Content Placeholder 3"/>
          <p:cNvSpPr>
            <a:spLocks noGrp="1"/>
          </p:cNvSpPr>
          <p:nvPr>
            <p:ph sz="half" idx="4294967295"/>
          </p:nvPr>
        </p:nvSpPr>
        <p:spPr>
          <a:xfrm>
            <a:off x="346075" y="630238"/>
            <a:ext cx="7980363" cy="1806575"/>
          </a:xfrm>
        </p:spPr>
        <p:txBody>
          <a:bodyPr/>
          <a:lstStyle/>
          <a:p>
            <a:pPr marL="0" indent="0">
              <a:lnSpc>
                <a:spcPct val="130000"/>
              </a:lnSpc>
              <a:spcBef>
                <a:spcPct val="0"/>
              </a:spcBef>
              <a:buSzPct val="75000"/>
              <a:buFontTx/>
              <a:buChar char="-"/>
            </a:pPr>
            <a:endParaRPr lang="en-GB" sz="1400">
              <a:latin typeface="Verdana" charset="0"/>
              <a:ea typeface="MS PGothic" charset="0"/>
            </a:endParaRPr>
          </a:p>
          <a:p>
            <a:pPr marL="0" indent="0">
              <a:lnSpc>
                <a:spcPct val="130000"/>
              </a:lnSpc>
              <a:spcBef>
                <a:spcPct val="0"/>
              </a:spcBef>
              <a:buSzPct val="75000"/>
              <a:buFontTx/>
              <a:buChar char="-"/>
            </a:pPr>
            <a:r>
              <a:rPr lang="en-GB" sz="1400">
                <a:latin typeface="Verdana" charset="0"/>
                <a:ea typeface="MS PGothic" charset="0"/>
              </a:rPr>
              <a:t>Total number of logs lines collected from all security devices: </a:t>
            </a:r>
            <a:r>
              <a:rPr lang="en-GB" sz="1400" b="1">
                <a:latin typeface="Verdana" charset="0"/>
                <a:ea typeface="MS PGothic" charset="0"/>
              </a:rPr>
              <a:t>29 Trillions </a:t>
            </a:r>
            <a:r>
              <a:rPr lang="en-GB" sz="1400">
                <a:latin typeface="Verdana" charset="0"/>
                <a:ea typeface="MS PGothic" charset="0"/>
              </a:rPr>
              <a:t>(2016) </a:t>
            </a:r>
          </a:p>
          <a:p>
            <a:pPr marL="0" indent="0">
              <a:lnSpc>
                <a:spcPct val="130000"/>
              </a:lnSpc>
              <a:spcBef>
                <a:spcPct val="0"/>
              </a:spcBef>
              <a:buSzPct val="75000"/>
              <a:buFontTx/>
              <a:buChar char="-"/>
            </a:pPr>
            <a:r>
              <a:rPr lang="en-GB" sz="1400">
                <a:latin typeface="Verdana" charset="0"/>
                <a:ea typeface="MS PGothic" charset="0"/>
              </a:rPr>
              <a:t>Security events blocked: &gt;</a:t>
            </a:r>
            <a:r>
              <a:rPr lang="en-GB" sz="1400" b="1">
                <a:latin typeface="Verdana" charset="0"/>
                <a:ea typeface="MS PGothic" charset="0"/>
              </a:rPr>
              <a:t>1,6 Trillions attack attempts Blocked</a:t>
            </a:r>
            <a:r>
              <a:rPr lang="en-GB" sz="1400">
                <a:latin typeface="Verdana" charset="0"/>
                <a:ea typeface="MS PGothic" charset="0"/>
              </a:rPr>
              <a:t> (SIEM+ Security measures 2016)</a:t>
            </a:r>
          </a:p>
          <a:p>
            <a:pPr marL="0" indent="0">
              <a:lnSpc>
                <a:spcPct val="130000"/>
              </a:lnSpc>
              <a:spcBef>
                <a:spcPct val="0"/>
              </a:spcBef>
            </a:pPr>
            <a:endParaRPr lang="en-US">
              <a:latin typeface="Verdana" charset="0"/>
              <a:ea typeface="MS PGothic" charset="0"/>
            </a:endParaRPr>
          </a:p>
          <a:p>
            <a:pPr marL="0" indent="0">
              <a:lnSpc>
                <a:spcPct val="130000"/>
              </a:lnSpc>
              <a:spcBef>
                <a:spcPct val="0"/>
              </a:spcBef>
            </a:pPr>
            <a:endParaRPr lang="en-US">
              <a:latin typeface="Verdana" charset="0"/>
              <a:ea typeface="MS PGothic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1" descr="earth-observatio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50" y="204788"/>
            <a:ext cx="341313" cy="34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0" name="Title 1"/>
          <p:cNvSpPr txBox="1">
            <a:spLocks/>
          </p:cNvSpPr>
          <p:nvPr/>
        </p:nvSpPr>
        <p:spPr bwMode="auto">
          <a:xfrm>
            <a:off x="603250" y="193675"/>
            <a:ext cx="7910513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2300">
                <a:solidFill>
                  <a:srgbClr val="0070C0"/>
                </a:solidFill>
                <a:cs typeface="Verdana" charset="0"/>
              </a:rPr>
              <a:t>EO Network and Security Services Summary</a:t>
            </a:r>
            <a:endParaRPr lang="en-US" sz="1600">
              <a:solidFill>
                <a:srgbClr val="0070C0"/>
              </a:solidFill>
              <a:cs typeface="Verdana" charset="0"/>
            </a:endParaRPr>
          </a:p>
        </p:txBody>
      </p:sp>
      <p:sp>
        <p:nvSpPr>
          <p:cNvPr id="32771" name="Content Placeholder 2"/>
          <p:cNvSpPr>
            <a:spLocks noGrp="1"/>
          </p:cNvSpPr>
          <p:nvPr/>
        </p:nvSpPr>
        <p:spPr bwMode="auto">
          <a:xfrm>
            <a:off x="0" y="576263"/>
            <a:ext cx="9144000" cy="433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85750" indent="-285750">
              <a:lnSpc>
                <a:spcPct val="120000"/>
              </a:lnSpc>
              <a:spcBef>
                <a:spcPts val="300"/>
              </a:spcBef>
              <a:buClr>
                <a:schemeClr val="accent1"/>
              </a:buClr>
              <a:buFont typeface="Arial" charset="0"/>
              <a:buChar char="•"/>
            </a:pPr>
            <a:endParaRPr lang="en-GB" sz="1400"/>
          </a:p>
          <a:p>
            <a:pPr marL="285750" indent="-285750">
              <a:lnSpc>
                <a:spcPct val="120000"/>
              </a:lnSpc>
              <a:spcBef>
                <a:spcPts val="300"/>
              </a:spcBef>
              <a:buClr>
                <a:schemeClr val="accent1"/>
              </a:buClr>
              <a:buFont typeface="Arial" charset="0"/>
              <a:buChar char="•"/>
            </a:pPr>
            <a:r>
              <a:rPr lang="en-GB" sz="1400"/>
              <a:t>Two network with </a:t>
            </a:r>
            <a:r>
              <a:rPr lang="en-GB" sz="1400">
                <a:solidFill>
                  <a:srgbClr val="FF0000"/>
                </a:solidFill>
              </a:rPr>
              <a:t>21</a:t>
            </a:r>
            <a:r>
              <a:rPr lang="en-GB" sz="1400"/>
              <a:t> Facilities and </a:t>
            </a:r>
            <a:r>
              <a:rPr lang="en-GB" sz="1400">
                <a:solidFill>
                  <a:srgbClr val="FF0000"/>
                </a:solidFill>
              </a:rPr>
              <a:t>3 Virtual sites   </a:t>
            </a:r>
            <a:r>
              <a:rPr lang="en-GB" sz="1400"/>
              <a:t>(Data Hub, Dissharm, Elvis)</a:t>
            </a:r>
          </a:p>
          <a:p>
            <a:pPr marL="285750" indent="-285750">
              <a:lnSpc>
                <a:spcPct val="120000"/>
              </a:lnSpc>
              <a:spcBef>
                <a:spcPts val="300"/>
              </a:spcBef>
              <a:buClr>
                <a:schemeClr val="accent1"/>
              </a:buClr>
              <a:buFont typeface="Arial" charset="0"/>
              <a:buChar char="•"/>
            </a:pPr>
            <a:r>
              <a:rPr lang="en-GB" sz="1400"/>
              <a:t>Near </a:t>
            </a:r>
            <a:r>
              <a:rPr lang="en-GB" sz="1400">
                <a:solidFill>
                  <a:srgbClr val="FF0000"/>
                </a:solidFill>
              </a:rPr>
              <a:t> 41.000 Km </a:t>
            </a:r>
            <a:r>
              <a:rPr lang="en-GB" sz="1400"/>
              <a:t>of fibers only for Copernicus</a:t>
            </a:r>
          </a:p>
          <a:p>
            <a:pPr marL="285750" indent="-285750">
              <a:lnSpc>
                <a:spcPct val="120000"/>
              </a:lnSpc>
              <a:spcBef>
                <a:spcPts val="300"/>
              </a:spcBef>
              <a:buClr>
                <a:schemeClr val="accent1"/>
              </a:buClr>
              <a:buFont typeface="Arial" charset="0"/>
              <a:buChar char="•"/>
            </a:pPr>
            <a:r>
              <a:rPr lang="en-GB" sz="1400"/>
              <a:t>Intranet combined capacity: </a:t>
            </a:r>
            <a:r>
              <a:rPr lang="en-GB" sz="1400">
                <a:solidFill>
                  <a:srgbClr val="FF0000"/>
                </a:solidFill>
              </a:rPr>
              <a:t>100</a:t>
            </a:r>
            <a:r>
              <a:rPr lang="en-GB" sz="1400"/>
              <a:t> Gbps </a:t>
            </a:r>
          </a:p>
          <a:p>
            <a:pPr marL="285750" indent="-285750">
              <a:lnSpc>
                <a:spcPct val="120000"/>
              </a:lnSpc>
              <a:spcBef>
                <a:spcPts val="300"/>
              </a:spcBef>
              <a:buClr>
                <a:schemeClr val="accent1"/>
              </a:buClr>
              <a:buFont typeface="Arial" charset="0"/>
              <a:buChar char="•"/>
            </a:pPr>
            <a:r>
              <a:rPr lang="en-GB" sz="1400"/>
              <a:t>Internet access combined capacity: </a:t>
            </a:r>
            <a:r>
              <a:rPr lang="en-GB" sz="1400">
                <a:solidFill>
                  <a:srgbClr val="FF0000"/>
                </a:solidFill>
              </a:rPr>
              <a:t>45</a:t>
            </a:r>
            <a:r>
              <a:rPr lang="en-GB" sz="1400"/>
              <a:t> Gbps</a:t>
            </a:r>
          </a:p>
          <a:p>
            <a:pPr marL="285750" indent="-285750">
              <a:lnSpc>
                <a:spcPct val="120000"/>
              </a:lnSpc>
              <a:spcBef>
                <a:spcPts val="300"/>
              </a:spcBef>
              <a:buClr>
                <a:schemeClr val="accent1"/>
              </a:buClr>
              <a:buFont typeface="Arial" charset="0"/>
              <a:buChar char="•"/>
            </a:pPr>
            <a:r>
              <a:rPr lang="en-GB" sz="1400"/>
              <a:t>Remote access :</a:t>
            </a:r>
            <a:r>
              <a:rPr lang="en-GB" sz="1400">
                <a:solidFill>
                  <a:srgbClr val="FF0000"/>
                </a:solidFill>
              </a:rPr>
              <a:t>4</a:t>
            </a:r>
            <a:r>
              <a:rPr lang="en-GB" sz="1400"/>
              <a:t> sites and more than </a:t>
            </a:r>
            <a:r>
              <a:rPr lang="en-GB" sz="1400">
                <a:solidFill>
                  <a:srgbClr val="FF0000"/>
                </a:solidFill>
              </a:rPr>
              <a:t>200 </a:t>
            </a:r>
            <a:r>
              <a:rPr lang="en-GB" sz="1400"/>
              <a:t>Mobile users</a:t>
            </a:r>
          </a:p>
          <a:p>
            <a:pPr marL="285750" indent="-285750">
              <a:lnSpc>
                <a:spcPct val="120000"/>
              </a:lnSpc>
              <a:spcBef>
                <a:spcPts val="300"/>
              </a:spcBef>
              <a:buClr>
                <a:schemeClr val="accent1"/>
              </a:buClr>
              <a:buFont typeface="Arial" charset="0"/>
              <a:buChar char="•"/>
            </a:pPr>
            <a:r>
              <a:rPr lang="en-GB" sz="1400"/>
              <a:t>Number of deployed and managed devices: </a:t>
            </a:r>
            <a:r>
              <a:rPr lang="en-GB" sz="1400">
                <a:solidFill>
                  <a:srgbClr val="FF0000"/>
                </a:solidFill>
              </a:rPr>
              <a:t>400+</a:t>
            </a:r>
          </a:p>
          <a:p>
            <a:pPr marL="285750" indent="-285750">
              <a:lnSpc>
                <a:spcPct val="120000"/>
              </a:lnSpc>
              <a:spcBef>
                <a:spcPts val="300"/>
              </a:spcBef>
              <a:buClr>
                <a:schemeClr val="accent1"/>
              </a:buClr>
              <a:buFont typeface="Arial" charset="0"/>
              <a:buChar char="•"/>
            </a:pPr>
            <a:r>
              <a:rPr lang="en-US" sz="1400"/>
              <a:t>Number of security elements: </a:t>
            </a:r>
            <a:r>
              <a:rPr lang="en-US" sz="1400">
                <a:solidFill>
                  <a:srgbClr val="FF0000"/>
                </a:solidFill>
              </a:rPr>
              <a:t>60+ </a:t>
            </a:r>
            <a:r>
              <a:rPr lang="en-US" sz="1400"/>
              <a:t> </a:t>
            </a:r>
          </a:p>
          <a:p>
            <a:pPr marL="285750" indent="-285750">
              <a:lnSpc>
                <a:spcPct val="120000"/>
              </a:lnSpc>
              <a:spcBef>
                <a:spcPts val="300"/>
              </a:spcBef>
              <a:buClr>
                <a:schemeClr val="accent1"/>
              </a:buClr>
              <a:buFont typeface="Arial" charset="0"/>
              <a:buChar char="•"/>
            </a:pPr>
            <a:r>
              <a:rPr lang="en-GB" sz="1400"/>
              <a:t>Amount of data Circulated and disseminated per Month for Copernicus: </a:t>
            </a:r>
            <a:r>
              <a:rPr lang="en-GB" sz="1400">
                <a:solidFill>
                  <a:srgbClr val="FF0000"/>
                </a:solidFill>
              </a:rPr>
              <a:t>3.5+ Petabytes </a:t>
            </a:r>
            <a:r>
              <a:rPr lang="en-GB" sz="1400"/>
              <a:t>(2017)</a:t>
            </a:r>
          </a:p>
          <a:p>
            <a:pPr marL="285750" indent="-285750">
              <a:lnSpc>
                <a:spcPct val="120000"/>
              </a:lnSpc>
              <a:spcBef>
                <a:spcPts val="300"/>
              </a:spcBef>
              <a:buClr>
                <a:schemeClr val="accent1"/>
              </a:buClr>
              <a:buFont typeface="Arial" charset="0"/>
              <a:buChar char="•"/>
            </a:pPr>
            <a:r>
              <a:rPr lang="en-GB" sz="1400"/>
              <a:t>Virtual dissemination &amp; Processing facility for near </a:t>
            </a:r>
            <a:r>
              <a:rPr lang="en-GB" sz="1400">
                <a:solidFill>
                  <a:srgbClr val="FF0000"/>
                </a:solidFill>
              </a:rPr>
              <a:t>30 Missions </a:t>
            </a:r>
            <a:r>
              <a:rPr lang="en-GB" sz="1400"/>
              <a:t>and</a:t>
            </a:r>
            <a:r>
              <a:rPr lang="en-GB" sz="1400">
                <a:solidFill>
                  <a:srgbClr val="FF0000"/>
                </a:solidFill>
              </a:rPr>
              <a:t> 13+ PB </a:t>
            </a:r>
            <a:r>
              <a:rPr lang="en-GB" sz="1400"/>
              <a:t>of on-line rolling </a:t>
            </a:r>
            <a:br>
              <a:rPr lang="en-GB" sz="1400"/>
            </a:br>
            <a:r>
              <a:rPr lang="en-GB" sz="1400"/>
              <a:t>archive storage</a:t>
            </a:r>
          </a:p>
          <a:p>
            <a:pPr marL="285750" indent="-285750">
              <a:lnSpc>
                <a:spcPct val="120000"/>
              </a:lnSpc>
              <a:spcBef>
                <a:spcPts val="300"/>
              </a:spcBef>
              <a:buClr>
                <a:schemeClr val="accent1"/>
              </a:buClr>
              <a:buFont typeface="Arial" charset="0"/>
              <a:buChar char="•"/>
            </a:pPr>
            <a:r>
              <a:rPr lang="en-US" sz="1400"/>
              <a:t>Total number of logs lines collected from all security devices: </a:t>
            </a:r>
            <a:r>
              <a:rPr lang="en-US" sz="1400">
                <a:solidFill>
                  <a:srgbClr val="FF0000"/>
                </a:solidFill>
              </a:rPr>
              <a:t>29 Trillions </a:t>
            </a:r>
            <a:r>
              <a:rPr lang="en-US" sz="1400"/>
              <a:t>(2016) </a:t>
            </a:r>
          </a:p>
          <a:p>
            <a:pPr marL="285750" indent="-285750">
              <a:lnSpc>
                <a:spcPct val="120000"/>
              </a:lnSpc>
              <a:spcBef>
                <a:spcPts val="300"/>
              </a:spcBef>
              <a:buClr>
                <a:schemeClr val="accent1"/>
              </a:buClr>
              <a:buFont typeface="Arial" charset="0"/>
              <a:buChar char="•"/>
            </a:pPr>
            <a:r>
              <a:rPr lang="en-US" sz="1400"/>
              <a:t>Security events blocked:</a:t>
            </a:r>
            <a:r>
              <a:rPr lang="en-US" sz="1400">
                <a:solidFill>
                  <a:srgbClr val="FF0000"/>
                </a:solidFill>
              </a:rPr>
              <a:t>&gt;1,6 Trillions </a:t>
            </a:r>
            <a:r>
              <a:rPr lang="en-US" sz="1400"/>
              <a:t>attack attempts Blocked (SIEM+Security measures 2016)</a:t>
            </a:r>
          </a:p>
          <a:p>
            <a:pPr marL="285750" indent="-285750">
              <a:lnSpc>
                <a:spcPct val="120000"/>
              </a:lnSpc>
              <a:spcBef>
                <a:spcPts val="300"/>
              </a:spcBef>
              <a:buClr>
                <a:schemeClr val="accent1"/>
              </a:buClr>
              <a:buFont typeface="Arial" charset="0"/>
              <a:buChar char="•"/>
            </a:pPr>
            <a:endParaRPr lang="en-GB" sz="1600" b="1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1" descr="earth-observatio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50" y="204788"/>
            <a:ext cx="341313" cy="34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4" name="Title 1"/>
          <p:cNvSpPr txBox="1">
            <a:spLocks/>
          </p:cNvSpPr>
          <p:nvPr/>
        </p:nvSpPr>
        <p:spPr bwMode="auto">
          <a:xfrm>
            <a:off x="609600" y="152400"/>
            <a:ext cx="717550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2300">
                <a:solidFill>
                  <a:srgbClr val="0070C0"/>
                </a:solidFill>
                <a:cs typeface="Verdana" charset="0"/>
              </a:rPr>
              <a:t>Copernicus: The Space Components </a:t>
            </a:r>
          </a:p>
        </p:txBody>
      </p:sp>
      <p:pic>
        <p:nvPicPr>
          <p:cNvPr id="3379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138" y="677863"/>
            <a:ext cx="3641725" cy="4011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3796" name="Group 2"/>
          <p:cNvGrpSpPr>
            <a:grpSpLocks/>
          </p:cNvGrpSpPr>
          <p:nvPr/>
        </p:nvGrpSpPr>
        <p:grpSpPr bwMode="auto">
          <a:xfrm>
            <a:off x="296863" y="550863"/>
            <a:ext cx="8734425" cy="4203700"/>
            <a:chOff x="268111" y="627061"/>
            <a:chExt cx="9055960" cy="5553077"/>
          </a:xfrm>
        </p:grpSpPr>
        <p:pic>
          <p:nvPicPr>
            <p:cNvPr id="33797" name="Picture 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1776" y="627061"/>
              <a:ext cx="7864475" cy="3683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3798" name="Picture 8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02958" y="2246897"/>
              <a:ext cx="2670175" cy="15001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3799" name="Picture 9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2552" y="4246450"/>
              <a:ext cx="3524250" cy="10969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3800" name="Picture 10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2552" y="5027613"/>
              <a:ext cx="3792537" cy="11525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3801" name="Picture 11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50382" y="4452776"/>
              <a:ext cx="1116013" cy="5667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3802" name="Picture 12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3649" y="4496481"/>
              <a:ext cx="1042987" cy="5969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3803" name="Picture 13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57220" y="4404759"/>
              <a:ext cx="331488" cy="4622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3804" name="Picture 14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21831" y="4875906"/>
              <a:ext cx="390525" cy="5969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3805" name="Picture 15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58443" y="4875906"/>
              <a:ext cx="446527" cy="6297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3806" name="Picture 16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33131" y="4392343"/>
              <a:ext cx="311355" cy="4870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3807" name="Picture 18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99845" y="2771091"/>
              <a:ext cx="1676400" cy="9017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3808" name="Picture 21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36542" y="943978"/>
              <a:ext cx="804862" cy="5730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3809" name="Picture 22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21958" y="932002"/>
              <a:ext cx="762000" cy="5794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3810" name="Picture 23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2226" y="932002"/>
              <a:ext cx="993775" cy="5794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3811" name="Picture 24"/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05851" y="940804"/>
              <a:ext cx="768350" cy="5794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3812" name="Picture 47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54481" y="963913"/>
              <a:ext cx="707813" cy="533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813" name="Picture 48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37756" y="940744"/>
              <a:ext cx="963351" cy="5619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3814" name="TextBox 49"/>
            <p:cNvSpPr txBox="1">
              <a:spLocks noChangeArrowheads="1"/>
            </p:cNvSpPr>
            <p:nvPr/>
          </p:nvSpPr>
          <p:spPr bwMode="auto">
            <a:xfrm>
              <a:off x="268111" y="3207194"/>
              <a:ext cx="1712328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Verdana" charset="0"/>
                  <a:ea typeface="MS PGothic" charset="0"/>
                  <a:cs typeface="MS PGothic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Verdana" charset="0"/>
                  <a:ea typeface="MS PGothic" charset="0"/>
                  <a:cs typeface="MS PGothic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Verdana" charset="0"/>
                  <a:ea typeface="MS PGothic" charset="0"/>
                  <a:cs typeface="MS PGothic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Verdana" charset="0"/>
                  <a:ea typeface="MS PGothic" charset="0"/>
                  <a:cs typeface="MS PGothic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Verdana" charset="0"/>
                  <a:ea typeface="MS PGothic" charset="0"/>
                  <a:cs typeface="MS PGothic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MS PGothic" charset="0"/>
                  <a:cs typeface="MS PGothic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MS PGothic" charset="0"/>
                  <a:cs typeface="MS PGothic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MS PGothic" charset="0"/>
                  <a:cs typeface="MS PGothic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MS PGothic" charset="0"/>
                  <a:cs typeface="MS PGothic" charset="0"/>
                </a:defRPr>
              </a:lvl9pPr>
            </a:lstStyle>
            <a:p>
              <a:pPr algn="ctr" eaLnBrk="1" hangingPunct="1"/>
              <a:r>
                <a:rPr lang="en-GB" sz="1600" b="1">
                  <a:cs typeface="Verdana" charset="0"/>
                </a:rPr>
                <a:t>Collaborative</a:t>
              </a:r>
            </a:p>
            <a:p>
              <a:pPr algn="ctr" eaLnBrk="1" hangingPunct="1"/>
              <a:r>
                <a:rPr lang="en-GB" sz="1600" b="1">
                  <a:cs typeface="Verdana" charset="0"/>
                </a:rPr>
                <a:t>Ground </a:t>
              </a:r>
            </a:p>
            <a:p>
              <a:pPr algn="ctr" eaLnBrk="1" hangingPunct="1"/>
              <a:r>
                <a:rPr lang="en-GB" sz="1600" b="1">
                  <a:cs typeface="Verdana" charset="0"/>
                </a:rPr>
                <a:t>Segment</a:t>
              </a:r>
            </a:p>
          </p:txBody>
        </p:sp>
        <p:sp>
          <p:nvSpPr>
            <p:cNvPr id="33815" name="TextBox 50"/>
            <p:cNvSpPr txBox="1">
              <a:spLocks noChangeArrowheads="1"/>
            </p:cNvSpPr>
            <p:nvPr/>
          </p:nvSpPr>
          <p:spPr bwMode="auto">
            <a:xfrm>
              <a:off x="7693495" y="3405921"/>
              <a:ext cx="1630576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Verdana" charset="0"/>
                  <a:ea typeface="MS PGothic" charset="0"/>
                  <a:cs typeface="MS PGothic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Verdana" charset="0"/>
                  <a:ea typeface="MS PGothic" charset="0"/>
                  <a:cs typeface="MS PGothic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Verdana" charset="0"/>
                  <a:ea typeface="MS PGothic" charset="0"/>
                  <a:cs typeface="MS PGothic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Verdana" charset="0"/>
                  <a:ea typeface="MS PGothic" charset="0"/>
                  <a:cs typeface="MS PGothic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Verdana" charset="0"/>
                  <a:ea typeface="MS PGothic" charset="0"/>
                  <a:cs typeface="MS PGothic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MS PGothic" charset="0"/>
                  <a:cs typeface="MS PGothic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MS PGothic" charset="0"/>
                  <a:cs typeface="MS PGothic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MS PGothic" charset="0"/>
                  <a:cs typeface="MS PGothic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MS PGothic" charset="0"/>
                  <a:cs typeface="MS PGothic" charset="0"/>
                </a:defRPr>
              </a:lvl9pPr>
            </a:lstStyle>
            <a:p>
              <a:pPr algn="ctr" eaLnBrk="1" hangingPunct="1"/>
              <a:r>
                <a:rPr lang="en-GB" sz="1600" b="1">
                  <a:cs typeface="Verdana" charset="0"/>
                </a:rPr>
                <a:t>Contributing</a:t>
              </a:r>
            </a:p>
            <a:p>
              <a:pPr algn="ctr" eaLnBrk="1" hangingPunct="1"/>
              <a:r>
                <a:rPr lang="en-GB" sz="1600" b="1">
                  <a:cs typeface="Verdana" charset="0"/>
                </a:rPr>
                <a:t>Mission</a:t>
              </a:r>
            </a:p>
          </p:txBody>
        </p:sp>
        <p:sp>
          <p:nvSpPr>
            <p:cNvPr id="33816" name="TextBox 51"/>
            <p:cNvSpPr txBox="1">
              <a:spLocks noChangeArrowheads="1"/>
            </p:cNvSpPr>
            <p:nvPr/>
          </p:nvSpPr>
          <p:spPr bwMode="auto">
            <a:xfrm>
              <a:off x="2066801" y="1535857"/>
              <a:ext cx="925253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Verdana" charset="0"/>
                  <a:ea typeface="MS PGothic" charset="0"/>
                  <a:cs typeface="MS PGothic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Verdana" charset="0"/>
                  <a:ea typeface="MS PGothic" charset="0"/>
                  <a:cs typeface="MS PGothic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Verdana" charset="0"/>
                  <a:ea typeface="MS PGothic" charset="0"/>
                  <a:cs typeface="MS PGothic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Verdana" charset="0"/>
                  <a:ea typeface="MS PGothic" charset="0"/>
                  <a:cs typeface="MS PGothic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Verdana" charset="0"/>
                  <a:ea typeface="MS PGothic" charset="0"/>
                  <a:cs typeface="MS PGothic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MS PGothic" charset="0"/>
                  <a:cs typeface="MS PGothic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MS PGothic" charset="0"/>
                  <a:cs typeface="MS PGothic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MS PGothic" charset="0"/>
                  <a:cs typeface="MS PGothic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MS PGothic" charset="0"/>
                  <a:cs typeface="MS PGothic" charset="0"/>
                </a:defRPr>
              </a:lvl9pPr>
            </a:lstStyle>
            <a:p>
              <a:pPr eaLnBrk="1" hangingPunct="1"/>
              <a:r>
                <a:rPr lang="en-GB" sz="1000" b="1">
                  <a:cs typeface="Verdana" charset="0"/>
                </a:rPr>
                <a:t>Sentinel-1</a:t>
              </a:r>
            </a:p>
          </p:txBody>
        </p:sp>
        <p:sp>
          <p:nvSpPr>
            <p:cNvPr id="33817" name="TextBox 52"/>
            <p:cNvSpPr txBox="1">
              <a:spLocks noChangeArrowheads="1"/>
            </p:cNvSpPr>
            <p:nvPr/>
          </p:nvSpPr>
          <p:spPr bwMode="auto">
            <a:xfrm>
              <a:off x="2963759" y="1535858"/>
              <a:ext cx="925253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Verdana" charset="0"/>
                  <a:ea typeface="MS PGothic" charset="0"/>
                  <a:cs typeface="MS PGothic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Verdana" charset="0"/>
                  <a:ea typeface="MS PGothic" charset="0"/>
                  <a:cs typeface="MS PGothic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Verdana" charset="0"/>
                  <a:ea typeface="MS PGothic" charset="0"/>
                  <a:cs typeface="MS PGothic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Verdana" charset="0"/>
                  <a:ea typeface="MS PGothic" charset="0"/>
                  <a:cs typeface="MS PGothic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Verdana" charset="0"/>
                  <a:ea typeface="MS PGothic" charset="0"/>
                  <a:cs typeface="MS PGothic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MS PGothic" charset="0"/>
                  <a:cs typeface="MS PGothic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MS PGothic" charset="0"/>
                  <a:cs typeface="MS PGothic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MS PGothic" charset="0"/>
                  <a:cs typeface="MS PGothic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MS PGothic" charset="0"/>
                  <a:cs typeface="MS PGothic" charset="0"/>
                </a:defRPr>
              </a:lvl9pPr>
            </a:lstStyle>
            <a:p>
              <a:pPr eaLnBrk="1" hangingPunct="1"/>
              <a:r>
                <a:rPr lang="en-GB" sz="1000" b="1">
                  <a:cs typeface="Verdana" charset="0"/>
                </a:rPr>
                <a:t>Sentinel-2</a:t>
              </a:r>
            </a:p>
          </p:txBody>
        </p:sp>
        <p:sp>
          <p:nvSpPr>
            <p:cNvPr id="33818" name="TextBox 53"/>
            <p:cNvSpPr txBox="1">
              <a:spLocks noChangeArrowheads="1"/>
            </p:cNvSpPr>
            <p:nvPr/>
          </p:nvSpPr>
          <p:spPr bwMode="auto">
            <a:xfrm>
              <a:off x="3898509" y="1543476"/>
              <a:ext cx="925253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Verdana" charset="0"/>
                  <a:ea typeface="MS PGothic" charset="0"/>
                  <a:cs typeface="MS PGothic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Verdana" charset="0"/>
                  <a:ea typeface="MS PGothic" charset="0"/>
                  <a:cs typeface="MS PGothic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Verdana" charset="0"/>
                  <a:ea typeface="MS PGothic" charset="0"/>
                  <a:cs typeface="MS PGothic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Verdana" charset="0"/>
                  <a:ea typeface="MS PGothic" charset="0"/>
                  <a:cs typeface="MS PGothic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Verdana" charset="0"/>
                  <a:ea typeface="MS PGothic" charset="0"/>
                  <a:cs typeface="MS PGothic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MS PGothic" charset="0"/>
                  <a:cs typeface="MS PGothic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MS PGothic" charset="0"/>
                  <a:cs typeface="MS PGothic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MS PGothic" charset="0"/>
                  <a:cs typeface="MS PGothic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MS PGothic" charset="0"/>
                  <a:cs typeface="MS PGothic" charset="0"/>
                </a:defRPr>
              </a:lvl9pPr>
            </a:lstStyle>
            <a:p>
              <a:pPr eaLnBrk="1" hangingPunct="1"/>
              <a:r>
                <a:rPr lang="en-GB" sz="1000" b="1">
                  <a:cs typeface="Verdana" charset="0"/>
                </a:rPr>
                <a:t>Sentinel-3</a:t>
              </a:r>
            </a:p>
          </p:txBody>
        </p:sp>
        <p:sp>
          <p:nvSpPr>
            <p:cNvPr id="33819" name="TextBox 54"/>
            <p:cNvSpPr txBox="1">
              <a:spLocks noChangeArrowheads="1"/>
            </p:cNvSpPr>
            <p:nvPr/>
          </p:nvSpPr>
          <p:spPr bwMode="auto">
            <a:xfrm>
              <a:off x="4866548" y="1535858"/>
              <a:ext cx="925253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Verdana" charset="0"/>
                  <a:ea typeface="MS PGothic" charset="0"/>
                  <a:cs typeface="MS PGothic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Verdana" charset="0"/>
                  <a:ea typeface="MS PGothic" charset="0"/>
                  <a:cs typeface="MS PGothic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Verdana" charset="0"/>
                  <a:ea typeface="MS PGothic" charset="0"/>
                  <a:cs typeface="MS PGothic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Verdana" charset="0"/>
                  <a:ea typeface="MS PGothic" charset="0"/>
                  <a:cs typeface="MS PGothic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Verdana" charset="0"/>
                  <a:ea typeface="MS PGothic" charset="0"/>
                  <a:cs typeface="MS PGothic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MS PGothic" charset="0"/>
                  <a:cs typeface="MS PGothic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MS PGothic" charset="0"/>
                  <a:cs typeface="MS PGothic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MS PGothic" charset="0"/>
                  <a:cs typeface="MS PGothic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MS PGothic" charset="0"/>
                  <a:cs typeface="MS PGothic" charset="0"/>
                </a:defRPr>
              </a:lvl9pPr>
            </a:lstStyle>
            <a:p>
              <a:pPr eaLnBrk="1" hangingPunct="1"/>
              <a:r>
                <a:rPr lang="en-GB" sz="1000" b="1">
                  <a:cs typeface="Verdana" charset="0"/>
                </a:rPr>
                <a:t>Sentinel-4</a:t>
              </a:r>
            </a:p>
          </p:txBody>
        </p:sp>
        <p:sp>
          <p:nvSpPr>
            <p:cNvPr id="33820" name="TextBox 55"/>
            <p:cNvSpPr txBox="1">
              <a:spLocks noChangeArrowheads="1"/>
            </p:cNvSpPr>
            <p:nvPr/>
          </p:nvSpPr>
          <p:spPr bwMode="auto">
            <a:xfrm>
              <a:off x="5709515" y="1535858"/>
              <a:ext cx="1019831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Verdana" charset="0"/>
                  <a:ea typeface="MS PGothic" charset="0"/>
                  <a:cs typeface="MS PGothic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Verdana" charset="0"/>
                  <a:ea typeface="MS PGothic" charset="0"/>
                  <a:cs typeface="MS PGothic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Verdana" charset="0"/>
                  <a:ea typeface="MS PGothic" charset="0"/>
                  <a:cs typeface="MS PGothic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Verdana" charset="0"/>
                  <a:ea typeface="MS PGothic" charset="0"/>
                  <a:cs typeface="MS PGothic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Verdana" charset="0"/>
                  <a:ea typeface="MS PGothic" charset="0"/>
                  <a:cs typeface="MS PGothic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MS PGothic" charset="0"/>
                  <a:cs typeface="MS PGothic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MS PGothic" charset="0"/>
                  <a:cs typeface="MS PGothic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MS PGothic" charset="0"/>
                  <a:cs typeface="MS PGothic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MS PGothic" charset="0"/>
                  <a:cs typeface="MS PGothic" charset="0"/>
                </a:defRPr>
              </a:lvl9pPr>
            </a:lstStyle>
            <a:p>
              <a:pPr eaLnBrk="1" hangingPunct="1"/>
              <a:r>
                <a:rPr lang="en-GB" sz="1000" b="1">
                  <a:cs typeface="Verdana" charset="0"/>
                </a:rPr>
                <a:t>Sentinel-5P</a:t>
              </a:r>
            </a:p>
          </p:txBody>
        </p:sp>
        <p:sp>
          <p:nvSpPr>
            <p:cNvPr id="33821" name="TextBox 56"/>
            <p:cNvSpPr txBox="1">
              <a:spLocks noChangeArrowheads="1"/>
            </p:cNvSpPr>
            <p:nvPr/>
          </p:nvSpPr>
          <p:spPr bwMode="auto">
            <a:xfrm>
              <a:off x="6822893" y="1535858"/>
              <a:ext cx="570990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Verdana" charset="0"/>
                  <a:ea typeface="MS PGothic" charset="0"/>
                  <a:cs typeface="MS PGothic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Verdana" charset="0"/>
                  <a:ea typeface="MS PGothic" charset="0"/>
                  <a:cs typeface="MS PGothic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Verdana" charset="0"/>
                  <a:ea typeface="MS PGothic" charset="0"/>
                  <a:cs typeface="MS PGothic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Verdana" charset="0"/>
                  <a:ea typeface="MS PGothic" charset="0"/>
                  <a:cs typeface="MS PGothic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Verdana" charset="0"/>
                  <a:ea typeface="MS PGothic" charset="0"/>
                  <a:cs typeface="MS PGothic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MS PGothic" charset="0"/>
                  <a:cs typeface="MS PGothic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MS PGothic" charset="0"/>
                  <a:cs typeface="MS PGothic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MS PGothic" charset="0"/>
                  <a:cs typeface="MS PGothic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MS PGothic" charset="0"/>
                  <a:cs typeface="MS PGothic" charset="0"/>
                </a:defRPr>
              </a:lvl9pPr>
            </a:lstStyle>
            <a:p>
              <a:pPr eaLnBrk="1" hangingPunct="1"/>
              <a:r>
                <a:rPr lang="en-GB" sz="1000" b="1">
                  <a:cs typeface="Verdana" charset="0"/>
                </a:rPr>
                <a:t>EDRS</a:t>
              </a:r>
            </a:p>
          </p:txBody>
        </p:sp>
        <p:sp>
          <p:nvSpPr>
            <p:cNvPr id="33822" name="TextBox 57"/>
            <p:cNvSpPr txBox="1">
              <a:spLocks noChangeArrowheads="1"/>
            </p:cNvSpPr>
            <p:nvPr/>
          </p:nvSpPr>
          <p:spPr bwMode="auto">
            <a:xfrm>
              <a:off x="3853319" y="4310061"/>
              <a:ext cx="2105063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Verdana" charset="0"/>
                  <a:ea typeface="MS PGothic" charset="0"/>
                  <a:cs typeface="MS PGothic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Verdana" charset="0"/>
                  <a:ea typeface="MS PGothic" charset="0"/>
                  <a:cs typeface="MS PGothic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Verdana" charset="0"/>
                  <a:ea typeface="MS PGothic" charset="0"/>
                  <a:cs typeface="MS PGothic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Verdana" charset="0"/>
                  <a:ea typeface="MS PGothic" charset="0"/>
                  <a:cs typeface="MS PGothic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Verdana" charset="0"/>
                  <a:ea typeface="MS PGothic" charset="0"/>
                  <a:cs typeface="MS PGothic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MS PGothic" charset="0"/>
                  <a:cs typeface="MS PGothic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MS PGothic" charset="0"/>
                  <a:cs typeface="MS PGothic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MS PGothic" charset="0"/>
                  <a:cs typeface="MS PGothic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MS PGothic" charset="0"/>
                  <a:cs typeface="MS PGothic" charset="0"/>
                </a:defRPr>
              </a:lvl9pPr>
            </a:lstStyle>
            <a:p>
              <a:pPr algn="ctr" eaLnBrk="1" hangingPunct="1"/>
              <a:r>
                <a:rPr lang="en-GB" sz="1600" b="1">
                  <a:cs typeface="Verdana" charset="0"/>
                </a:rPr>
                <a:t>CSC Coordinated</a:t>
              </a:r>
            </a:p>
            <a:p>
              <a:pPr algn="ctr" eaLnBrk="1" hangingPunct="1"/>
              <a:r>
                <a:rPr lang="en-GB" sz="1600" b="1">
                  <a:cs typeface="Verdana" charset="0"/>
                </a:rPr>
                <a:t>Data Access</a:t>
              </a:r>
            </a:p>
          </p:txBody>
        </p:sp>
        <p:pic>
          <p:nvPicPr>
            <p:cNvPr id="33823" name="Picture 27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71522" y="2259165"/>
              <a:ext cx="1341437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3824" name="Picture 28"/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06083" y="2259165"/>
              <a:ext cx="1341438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3825" name="TextBox 60"/>
            <p:cNvSpPr txBox="1">
              <a:spLocks noChangeArrowheads="1"/>
            </p:cNvSpPr>
            <p:nvPr/>
          </p:nvSpPr>
          <p:spPr bwMode="auto">
            <a:xfrm>
              <a:off x="3426385" y="2424843"/>
              <a:ext cx="1410964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Verdana" charset="0"/>
                  <a:ea typeface="MS PGothic" charset="0"/>
                  <a:cs typeface="MS PGothic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Verdana" charset="0"/>
                  <a:ea typeface="MS PGothic" charset="0"/>
                  <a:cs typeface="MS PGothic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Verdana" charset="0"/>
                  <a:ea typeface="MS PGothic" charset="0"/>
                  <a:cs typeface="MS PGothic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Verdana" charset="0"/>
                  <a:ea typeface="MS PGothic" charset="0"/>
                  <a:cs typeface="MS PGothic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Verdana" charset="0"/>
                  <a:ea typeface="MS PGothic" charset="0"/>
                  <a:cs typeface="MS PGothic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MS PGothic" charset="0"/>
                  <a:cs typeface="MS PGothic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MS PGothic" charset="0"/>
                  <a:cs typeface="MS PGothic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MS PGothic" charset="0"/>
                  <a:cs typeface="MS PGothic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MS PGothic" charset="0"/>
                  <a:cs typeface="MS PGothic" charset="0"/>
                </a:defRPr>
              </a:lvl9pPr>
            </a:lstStyle>
            <a:p>
              <a:pPr eaLnBrk="1" hangingPunct="1"/>
              <a:r>
                <a:rPr lang="en-GB" sz="900" b="1">
                  <a:cs typeface="Verdana" charset="0"/>
                </a:rPr>
                <a:t>Acquisition Station</a:t>
              </a:r>
            </a:p>
          </p:txBody>
        </p:sp>
        <p:sp>
          <p:nvSpPr>
            <p:cNvPr id="33826" name="TextBox 61"/>
            <p:cNvSpPr txBox="1">
              <a:spLocks noChangeArrowheads="1"/>
            </p:cNvSpPr>
            <p:nvPr/>
          </p:nvSpPr>
          <p:spPr bwMode="auto">
            <a:xfrm>
              <a:off x="4895486" y="2393025"/>
              <a:ext cx="1029449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Verdana" charset="0"/>
                  <a:ea typeface="MS PGothic" charset="0"/>
                  <a:cs typeface="MS PGothic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Verdana" charset="0"/>
                  <a:ea typeface="MS PGothic" charset="0"/>
                  <a:cs typeface="MS PGothic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Verdana" charset="0"/>
                  <a:ea typeface="MS PGothic" charset="0"/>
                  <a:cs typeface="MS PGothic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Verdana" charset="0"/>
                  <a:ea typeface="MS PGothic" charset="0"/>
                  <a:cs typeface="MS PGothic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Verdana" charset="0"/>
                  <a:ea typeface="MS PGothic" charset="0"/>
                  <a:cs typeface="MS PGothic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MS PGothic" charset="0"/>
                  <a:cs typeface="MS PGothic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MS PGothic" charset="0"/>
                  <a:cs typeface="MS PGothic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MS PGothic" charset="0"/>
                  <a:cs typeface="MS PGothic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MS PGothic" charset="0"/>
                  <a:cs typeface="MS PGothic" charset="0"/>
                </a:defRPr>
              </a:lvl9pPr>
            </a:lstStyle>
            <a:p>
              <a:pPr eaLnBrk="1" hangingPunct="1"/>
              <a:r>
                <a:rPr lang="en-GB" sz="900" b="1">
                  <a:cs typeface="Verdana" charset="0"/>
                </a:rPr>
                <a:t>TT&amp;C Station</a:t>
              </a:r>
            </a:p>
          </p:txBody>
        </p:sp>
        <p:sp>
          <p:nvSpPr>
            <p:cNvPr id="33827" name="TextBox 62"/>
            <p:cNvSpPr txBox="1">
              <a:spLocks noChangeArrowheads="1"/>
            </p:cNvSpPr>
            <p:nvPr/>
          </p:nvSpPr>
          <p:spPr bwMode="auto">
            <a:xfrm>
              <a:off x="3626158" y="627771"/>
              <a:ext cx="1842171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Verdana" charset="0"/>
                  <a:ea typeface="MS PGothic" charset="0"/>
                  <a:cs typeface="MS PGothic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Verdana" charset="0"/>
                  <a:ea typeface="MS PGothic" charset="0"/>
                  <a:cs typeface="MS PGothic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Verdana" charset="0"/>
                  <a:ea typeface="MS PGothic" charset="0"/>
                  <a:cs typeface="MS PGothic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Verdana" charset="0"/>
                  <a:ea typeface="MS PGothic" charset="0"/>
                  <a:cs typeface="MS PGothic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Verdana" charset="0"/>
                  <a:ea typeface="MS PGothic" charset="0"/>
                  <a:cs typeface="MS PGothic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MS PGothic" charset="0"/>
                  <a:cs typeface="MS PGothic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MS PGothic" charset="0"/>
                  <a:cs typeface="MS PGothic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MS PGothic" charset="0"/>
                  <a:cs typeface="MS PGothic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MS PGothic" charset="0"/>
                  <a:cs typeface="MS PGothic" charset="0"/>
                </a:defRPr>
              </a:lvl9pPr>
            </a:lstStyle>
            <a:p>
              <a:pPr eaLnBrk="1" hangingPunct="1"/>
              <a:r>
                <a:rPr lang="en-GB" sz="1200" b="1">
                  <a:cs typeface="Verdana" charset="0"/>
                </a:rPr>
                <a:t>Dedicated Missions</a:t>
              </a:r>
            </a:p>
          </p:txBody>
        </p:sp>
        <p:pic>
          <p:nvPicPr>
            <p:cNvPr id="33828" name="Picture 29"/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19433" y="4923391"/>
              <a:ext cx="506412" cy="5302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3829" name="Picture 30"/>
            <p:cNvPicPr>
              <a:picLocks noChangeAspect="1" noChangeArrowheads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19433" y="3672791"/>
              <a:ext cx="506412" cy="5302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3830" name="Picture 31"/>
            <p:cNvPicPr>
              <a:picLocks noChangeAspect="1" noChangeArrowheads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903375">
              <a:off x="3218316" y="3716225"/>
              <a:ext cx="506412" cy="5302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3831" name="Picture 32"/>
            <p:cNvPicPr>
              <a:picLocks noChangeAspect="1" noChangeArrowheads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480271">
              <a:off x="5920474" y="3672791"/>
              <a:ext cx="506412" cy="5334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3832" name="Picture 34"/>
            <p:cNvPicPr>
              <a:picLocks noChangeAspect="1" noChangeArrowheads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89972" y="1978178"/>
              <a:ext cx="334963" cy="2809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3833" name="Picture 35"/>
            <p:cNvPicPr>
              <a:picLocks noChangeAspect="1" noChangeArrowheads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16810" y="1972436"/>
              <a:ext cx="341313" cy="2809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3834" name="Picture 36"/>
            <p:cNvPicPr>
              <a:picLocks noChangeAspect="1" noChangeArrowheads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68456" y="1984704"/>
              <a:ext cx="341313" cy="2809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3835" name="Picture 37"/>
            <p:cNvPicPr>
              <a:picLocks noChangeAspect="1" noChangeArrowheads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94020" y="1972436"/>
              <a:ext cx="341313" cy="2809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3836" name="Picture 39"/>
            <p:cNvPicPr>
              <a:picLocks noChangeAspect="1" noChangeArrowheads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05848" y="1043413"/>
              <a:ext cx="1085850" cy="5000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3837" name="Picture 40"/>
            <p:cNvPicPr>
              <a:picLocks noChangeAspect="1" noChangeArrowheads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22933" y="1437301"/>
              <a:ext cx="1085850" cy="5000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3838" name="Picture 41"/>
            <p:cNvPicPr>
              <a:picLocks noChangeAspect="1" noChangeArrowheads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90206" y="1862897"/>
              <a:ext cx="1085850" cy="5000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3839" name="Picture 42"/>
            <p:cNvPicPr>
              <a:picLocks noChangeAspect="1" noChangeArrowheads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19120" y="2271028"/>
              <a:ext cx="1085850" cy="5000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3840" name="Picture 43"/>
            <p:cNvPicPr>
              <a:picLocks noChangeAspect="1" noChangeArrowheads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02958" y="2668523"/>
              <a:ext cx="1085850" cy="5000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3841" name="Picture 44"/>
            <p:cNvPicPr>
              <a:picLocks noChangeAspect="1" noChangeArrowheads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32269" y="3062817"/>
              <a:ext cx="1085850" cy="5000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3842" name="Picture 47"/>
            <p:cNvPicPr>
              <a:picLocks noChangeAspect="1" noChangeArrowheads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1526" y="1142342"/>
              <a:ext cx="1085850" cy="5000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3843" name="Picture 51"/>
            <p:cNvPicPr>
              <a:picLocks noChangeAspect="1" noChangeArrowheads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36316" y="1026990"/>
              <a:ext cx="628650" cy="3603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3844" name="Picture 52"/>
            <p:cNvPicPr>
              <a:picLocks noChangeAspect="1" noChangeArrowheads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45217" y="1387353"/>
              <a:ext cx="554037" cy="3841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3845" name="Picture 53"/>
            <p:cNvPicPr>
              <a:picLocks noChangeAspect="1" noChangeArrowheads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54876" y="1824115"/>
              <a:ext cx="533932" cy="3211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3846" name="Picture 54"/>
            <p:cNvPicPr>
              <a:picLocks noChangeAspect="1" noChangeArrowheads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66144" y="2201886"/>
              <a:ext cx="492299" cy="4219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3847" name="Picture 55"/>
            <p:cNvPicPr>
              <a:picLocks noChangeAspect="1" noChangeArrowheads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46465" y="2668523"/>
              <a:ext cx="389891" cy="3624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3848" name="Picture 56"/>
            <p:cNvPicPr>
              <a:picLocks noChangeAspect="1" noChangeArrowheads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80502" y="3079066"/>
              <a:ext cx="652463" cy="2857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3849" name="Picture 57"/>
            <p:cNvPicPr>
              <a:picLocks noChangeAspect="1" noChangeArrowheads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78973" y="1377827"/>
              <a:ext cx="212725" cy="2016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3850" name="Picture 58"/>
            <p:cNvPicPr>
              <a:picLocks noChangeAspect="1" noChangeArrowheads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72610" y="1442669"/>
              <a:ext cx="212725" cy="2016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3851" name="Picture 59"/>
            <p:cNvPicPr>
              <a:picLocks noChangeAspect="1" noChangeArrowheads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58603" y="1787193"/>
              <a:ext cx="212725" cy="2016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3852" name="Picture 60"/>
            <p:cNvPicPr>
              <a:picLocks noChangeAspect="1" noChangeArrowheads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48773" y="1862897"/>
              <a:ext cx="212725" cy="2016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3853" name="Picture 61"/>
            <p:cNvPicPr>
              <a:picLocks noChangeAspect="1" noChangeArrowheads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32459" y="2152616"/>
              <a:ext cx="212725" cy="2016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3854" name="Picture 62"/>
            <p:cNvPicPr>
              <a:picLocks noChangeAspect="1" noChangeArrowheads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26096" y="2232034"/>
              <a:ext cx="212725" cy="2016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3855" name="Picture 63"/>
            <p:cNvPicPr>
              <a:picLocks noChangeAspect="1" noChangeArrowheads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88808" y="2538158"/>
              <a:ext cx="212725" cy="2016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3856" name="Picture 64"/>
            <p:cNvPicPr>
              <a:picLocks noChangeAspect="1" noChangeArrowheads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53133" y="2648115"/>
              <a:ext cx="212725" cy="2016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3857" name="Picture 65"/>
            <p:cNvPicPr>
              <a:picLocks noChangeAspect="1" noChangeArrowheads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58443" y="2950958"/>
              <a:ext cx="212725" cy="2016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3858" name="Picture 66"/>
            <p:cNvPicPr>
              <a:picLocks noChangeAspect="1" noChangeArrowheads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0032" y="3055612"/>
              <a:ext cx="212725" cy="2016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3859" name="Picture 67"/>
            <p:cNvPicPr>
              <a:picLocks noChangeAspect="1" noChangeArrowheads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93883" y="3364816"/>
              <a:ext cx="212725" cy="2016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3860" name="Picture 68"/>
            <p:cNvPicPr>
              <a:picLocks noChangeAspect="1" noChangeArrowheads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49569" y="3431489"/>
              <a:ext cx="212725" cy="2016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3861" name="Picture 69"/>
            <p:cNvPicPr>
              <a:picLocks noChangeAspect="1" noChangeArrowheads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73689" y="3430082"/>
              <a:ext cx="207963" cy="2016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3862" name="Picture 70"/>
            <p:cNvPicPr>
              <a:picLocks noChangeAspect="1" noChangeArrowheads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58232" y="3282264"/>
              <a:ext cx="285750" cy="2381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3863" name="Picture 71"/>
            <p:cNvPicPr>
              <a:picLocks noChangeAspect="1" noChangeArrowheads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24962" y="3276709"/>
              <a:ext cx="261937" cy="1889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3864" name="Picture 72"/>
            <p:cNvPicPr>
              <a:picLocks noChangeAspect="1" noChangeArrowheads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53806" y="2929181"/>
              <a:ext cx="261937" cy="1889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3865" name="Picture 73"/>
            <p:cNvPicPr>
              <a:picLocks noChangeAspect="1" noChangeArrowheads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33836" y="2508441"/>
              <a:ext cx="261937" cy="1889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3866" name="Picture 74"/>
            <p:cNvPicPr>
              <a:picLocks noChangeAspect="1" noChangeArrowheads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22235" y="2181839"/>
              <a:ext cx="261937" cy="1889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3867" name="Picture 75"/>
            <p:cNvPicPr>
              <a:picLocks noChangeAspect="1" noChangeArrowheads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23697" y="1729658"/>
              <a:ext cx="261937" cy="1889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3868" name="Picture 76"/>
            <p:cNvPicPr>
              <a:picLocks noChangeAspect="1" noChangeArrowheads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55000" y="1346944"/>
              <a:ext cx="261937" cy="1889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3869" name="Picture 78"/>
            <p:cNvPicPr>
              <a:picLocks noChangeAspect="1" noChangeArrowheads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3901" y="1386053"/>
              <a:ext cx="1133475" cy="4270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3870" name="Picture 48"/>
            <p:cNvPicPr>
              <a:picLocks noChangeAspect="1" noChangeArrowheads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0354" y="1543476"/>
              <a:ext cx="1085850" cy="5000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3871" name="Picture 79"/>
            <p:cNvPicPr>
              <a:picLocks noChangeAspect="1" noChangeArrowheads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6964" y="1749695"/>
              <a:ext cx="1133475" cy="4270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3872" name="Picture 49"/>
            <p:cNvPicPr>
              <a:picLocks noChangeAspect="1" noChangeArrowheads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6652" y="1937364"/>
              <a:ext cx="1085850" cy="5000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3873" name="Picture 80"/>
            <p:cNvPicPr>
              <a:picLocks noChangeAspect="1" noChangeArrowheads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6226" y="2140710"/>
              <a:ext cx="1133475" cy="4270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3874" name="Picture 50"/>
            <p:cNvPicPr>
              <a:picLocks noChangeAspect="1" noChangeArrowheads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53547" y="2310435"/>
              <a:ext cx="1085850" cy="5000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3875" name="Picture 81"/>
            <p:cNvPicPr>
              <a:picLocks noChangeAspect="1" noChangeArrowheads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15654" y="2496502"/>
              <a:ext cx="1133475" cy="4270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3876" name="Picture 46"/>
            <p:cNvPicPr>
              <a:picLocks noChangeAspect="1" noChangeArrowheads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9577" y="2662201"/>
              <a:ext cx="1085850" cy="5000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3877" name="Picture 82"/>
            <p:cNvPicPr>
              <a:picLocks noChangeAspect="1" noChangeArrowheads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69077" y="2885811"/>
              <a:ext cx="1133475" cy="4270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3878" name="Picture 45"/>
            <p:cNvPicPr>
              <a:picLocks noChangeAspect="1" noChangeArrowheads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82391" y="3020098"/>
              <a:ext cx="1085850" cy="5000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3879" name="TextBox 114"/>
            <p:cNvSpPr txBox="1">
              <a:spLocks noChangeArrowheads="1"/>
            </p:cNvSpPr>
            <p:nvPr/>
          </p:nvSpPr>
          <p:spPr bwMode="auto">
            <a:xfrm>
              <a:off x="1896472" y="3293149"/>
              <a:ext cx="1133644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Verdana" charset="0"/>
                  <a:ea typeface="MS PGothic" charset="0"/>
                  <a:cs typeface="MS PGothic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Verdana" charset="0"/>
                  <a:ea typeface="MS PGothic" charset="0"/>
                  <a:cs typeface="MS PGothic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Verdana" charset="0"/>
                  <a:ea typeface="MS PGothic" charset="0"/>
                  <a:cs typeface="MS PGothic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Verdana" charset="0"/>
                  <a:ea typeface="MS PGothic" charset="0"/>
                  <a:cs typeface="MS PGothic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Verdana" charset="0"/>
                  <a:ea typeface="MS PGothic" charset="0"/>
                  <a:cs typeface="MS PGothic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MS PGothic" charset="0"/>
                  <a:cs typeface="MS PGothic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MS PGothic" charset="0"/>
                  <a:cs typeface="MS PGothic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MS PGothic" charset="0"/>
                  <a:cs typeface="MS PGothic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MS PGothic" charset="0"/>
                  <a:cs typeface="MS PGothic" charset="0"/>
                </a:defRPr>
              </a:lvl9pPr>
            </a:lstStyle>
            <a:p>
              <a:pPr eaLnBrk="1" hangingPunct="1"/>
              <a:r>
                <a:rPr lang="en-GB" sz="1000" b="1">
                  <a:cs typeface="Verdana" charset="0"/>
                </a:rPr>
                <a:t>Collaborative</a:t>
              </a:r>
            </a:p>
            <a:p>
              <a:pPr eaLnBrk="1" hangingPunct="1"/>
              <a:r>
                <a:rPr lang="en-GB" sz="1000" b="1">
                  <a:cs typeface="Verdana" charset="0"/>
                </a:rPr>
                <a:t>Centre A</a:t>
              </a:r>
            </a:p>
          </p:txBody>
        </p:sp>
        <p:pic>
          <p:nvPicPr>
            <p:cNvPr id="33880" name="Picture 83"/>
            <p:cNvPicPr>
              <a:picLocks noChangeAspect="1" noChangeArrowheads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5688" y="1010868"/>
              <a:ext cx="517525" cy="4270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3881" name="Picture 84"/>
            <p:cNvPicPr>
              <a:picLocks noChangeAspect="1" noChangeArrowheads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5628" y="1397282"/>
              <a:ext cx="517525" cy="4270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3882" name="Picture 85"/>
            <p:cNvPicPr>
              <a:picLocks noChangeAspect="1" noChangeArrowheads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10651" y="1769182"/>
              <a:ext cx="542925" cy="5492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3883" name="Picture 86"/>
            <p:cNvPicPr>
              <a:picLocks noChangeAspect="1" noChangeArrowheads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37670" y="2254214"/>
              <a:ext cx="585787" cy="4079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3884" name="Picture 89"/>
            <p:cNvPicPr>
              <a:picLocks noChangeAspect="1" noChangeArrowheads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6204" y="2580651"/>
              <a:ext cx="585787" cy="4016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3885" name="Picture 88"/>
            <p:cNvPicPr>
              <a:picLocks noChangeAspect="1" noChangeArrowheads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2502" y="2912232"/>
              <a:ext cx="585787" cy="4016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758" y="149150"/>
            <a:ext cx="6702174" cy="430887"/>
          </a:xfrm>
        </p:spPr>
        <p:txBody>
          <a:bodyPr/>
          <a:lstStyle/>
          <a:p>
            <a:r>
              <a:rPr lang="en-US" dirty="0" smtClean="0"/>
              <a:t>Before we start</a:t>
            </a:r>
            <a:endParaRPr lang="en-US" dirty="0"/>
          </a:p>
        </p:txBody>
      </p:sp>
      <p:pic>
        <p:nvPicPr>
          <p:cNvPr id="6" name="Picture 1" descr="earth-observatio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50" y="204788"/>
            <a:ext cx="341313" cy="34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2749519" y="698500"/>
            <a:ext cx="6029214" cy="4134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b="1" dirty="0" err="1">
                <a:solidFill>
                  <a:schemeClr val="bg2"/>
                </a:solidFill>
                <a:cs typeface="Verdana" charset="0"/>
              </a:rPr>
              <a:t>Gioacchino</a:t>
            </a:r>
            <a:r>
              <a:rPr lang="en-US" sz="1600" b="1" dirty="0">
                <a:solidFill>
                  <a:schemeClr val="bg2"/>
                </a:solidFill>
                <a:cs typeface="Verdana" charset="0"/>
              </a:rPr>
              <a:t> Buscemi </a:t>
            </a:r>
          </a:p>
          <a:p>
            <a:pPr>
              <a:lnSpc>
                <a:spcPct val="150000"/>
              </a:lnSpc>
            </a:pPr>
            <a:r>
              <a:rPr lang="en-US" sz="1600" b="1" dirty="0">
                <a:solidFill>
                  <a:schemeClr val="bg2"/>
                </a:solidFill>
                <a:cs typeface="Verdana" charset="0"/>
              </a:rPr>
              <a:t>European Space Agency (ESA)</a:t>
            </a:r>
          </a:p>
          <a:p>
            <a:pPr>
              <a:lnSpc>
                <a:spcPct val="150000"/>
              </a:lnSpc>
            </a:pPr>
            <a:r>
              <a:rPr lang="en-US" sz="1600" b="1" dirty="0">
                <a:solidFill>
                  <a:schemeClr val="bg2"/>
                </a:solidFill>
                <a:cs typeface="Verdana" charset="0"/>
              </a:rPr>
              <a:t>ESRIN, </a:t>
            </a:r>
            <a:r>
              <a:rPr lang="en-US" sz="1600" b="1" dirty="0" err="1">
                <a:solidFill>
                  <a:schemeClr val="bg2"/>
                </a:solidFill>
                <a:cs typeface="Verdana" charset="0"/>
              </a:rPr>
              <a:t>Frascati</a:t>
            </a:r>
            <a:r>
              <a:rPr lang="en-US" sz="1600" b="1" dirty="0">
                <a:solidFill>
                  <a:schemeClr val="bg2"/>
                </a:solidFill>
                <a:cs typeface="Verdana" charset="0"/>
              </a:rPr>
              <a:t>, </a:t>
            </a:r>
            <a:r>
              <a:rPr lang="en-US" sz="1600" b="1" dirty="0" smtClean="0">
                <a:solidFill>
                  <a:schemeClr val="bg2"/>
                </a:solidFill>
                <a:cs typeface="Verdana" charset="0"/>
              </a:rPr>
              <a:t>Italy</a:t>
            </a:r>
          </a:p>
          <a:p>
            <a:pPr>
              <a:lnSpc>
                <a:spcPct val="150000"/>
              </a:lnSpc>
            </a:pPr>
            <a:endParaRPr lang="en-US" sz="1600" b="1" dirty="0">
              <a:solidFill>
                <a:schemeClr val="bg2"/>
              </a:solidFill>
              <a:cs typeface="Verdana" charset="0"/>
            </a:endParaRPr>
          </a:p>
          <a:p>
            <a:pPr>
              <a:lnSpc>
                <a:spcPct val="150000"/>
              </a:lnSpc>
            </a:pPr>
            <a:r>
              <a:rPr lang="en-US" sz="1600" b="1" dirty="0" smtClean="0">
                <a:solidFill>
                  <a:schemeClr val="bg2"/>
                </a:solidFill>
                <a:cs typeface="Verdana" charset="0"/>
              </a:rPr>
              <a:t>EOP Security Officer; ISO27001 </a:t>
            </a:r>
            <a:r>
              <a:rPr lang="en-US" sz="1600" b="1" dirty="0">
                <a:solidFill>
                  <a:schemeClr val="bg2"/>
                </a:solidFill>
                <a:cs typeface="Verdana" charset="0"/>
              </a:rPr>
              <a:t>Auditor</a:t>
            </a:r>
          </a:p>
          <a:p>
            <a:pPr>
              <a:lnSpc>
                <a:spcPct val="150000"/>
              </a:lnSpc>
            </a:pPr>
            <a:r>
              <a:rPr lang="en-US" sz="1600" b="1" dirty="0" smtClean="0">
                <a:solidFill>
                  <a:schemeClr val="bg2"/>
                </a:solidFill>
                <a:cs typeface="Verdana" charset="0"/>
              </a:rPr>
              <a:t>EOP Data Centre Manager </a:t>
            </a:r>
          </a:p>
          <a:p>
            <a:pPr>
              <a:lnSpc>
                <a:spcPct val="150000"/>
              </a:lnSpc>
            </a:pPr>
            <a:r>
              <a:rPr lang="en-US" sz="1600" b="1" dirty="0" smtClean="0">
                <a:solidFill>
                  <a:schemeClr val="bg2"/>
                </a:solidFill>
                <a:cs typeface="Verdana" charset="0"/>
              </a:rPr>
              <a:t>Responsible for EOP Networks, System (mm), EO Virtual Infrastructure and Cloud (mm)  </a:t>
            </a:r>
            <a:endParaRPr lang="en-US" sz="1600" b="1" dirty="0">
              <a:solidFill>
                <a:schemeClr val="bg2"/>
              </a:solidFill>
              <a:cs typeface="Verdana" charset="0"/>
            </a:endParaRPr>
          </a:p>
          <a:p>
            <a:pPr>
              <a:lnSpc>
                <a:spcPct val="150000"/>
              </a:lnSpc>
            </a:pPr>
            <a:endParaRPr lang="en-US" sz="1600" b="1" dirty="0" smtClean="0">
              <a:solidFill>
                <a:schemeClr val="bg2"/>
              </a:solidFill>
              <a:cs typeface="Verdana" charset="0"/>
            </a:endParaRPr>
          </a:p>
          <a:p>
            <a:pPr>
              <a:lnSpc>
                <a:spcPct val="150000"/>
              </a:lnSpc>
            </a:pPr>
            <a:r>
              <a:rPr lang="en-US" sz="1600" b="1" dirty="0" smtClean="0">
                <a:solidFill>
                  <a:schemeClr val="bg2"/>
                </a:solidFill>
                <a:cs typeface="Verdana" charset="0"/>
              </a:rPr>
              <a:t>Italian </a:t>
            </a:r>
            <a:r>
              <a:rPr lang="en-US" sz="1600" b="1" dirty="0">
                <a:solidFill>
                  <a:schemeClr val="bg2"/>
                </a:solidFill>
                <a:cs typeface="Verdana" charset="0"/>
              </a:rPr>
              <a:t>football (soccer) team  </a:t>
            </a:r>
            <a:r>
              <a:rPr lang="en-US" sz="1600" b="1" dirty="0" smtClean="0">
                <a:solidFill>
                  <a:schemeClr val="bg2"/>
                </a:solidFill>
                <a:cs typeface="Verdana" charset="0"/>
              </a:rPr>
              <a:t>supporter</a:t>
            </a:r>
            <a:endParaRPr lang="en-US" sz="1600" b="1" dirty="0">
              <a:solidFill>
                <a:schemeClr val="bg2"/>
              </a:solidFill>
              <a:cs typeface="Verdana" charset="0"/>
            </a:endParaRPr>
          </a:p>
          <a:p>
            <a:pPr>
              <a:lnSpc>
                <a:spcPct val="150000"/>
              </a:lnSpc>
            </a:pPr>
            <a:r>
              <a:rPr lang="en-US" sz="1600" b="1" dirty="0">
                <a:solidFill>
                  <a:schemeClr val="bg2"/>
                </a:solidFill>
                <a:cs typeface="Verdana" charset="0"/>
                <a:hlinkClick r:id="rId3"/>
              </a:rPr>
              <a:t>gioacchino.buscemi@esa.int</a:t>
            </a:r>
            <a:endParaRPr lang="en-US" sz="1600" b="1" dirty="0">
              <a:solidFill>
                <a:schemeClr val="bg2"/>
              </a:solidFill>
              <a:cs typeface="Verdana" charset="0"/>
            </a:endParaRPr>
          </a:p>
        </p:txBody>
      </p:sp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013" y="782638"/>
            <a:ext cx="2411412" cy="2459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699954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1" descr="earth-observatio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50" y="204788"/>
            <a:ext cx="341313" cy="34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8" name="Title 1"/>
          <p:cNvSpPr txBox="1">
            <a:spLocks/>
          </p:cNvSpPr>
          <p:nvPr/>
        </p:nvSpPr>
        <p:spPr bwMode="auto">
          <a:xfrm>
            <a:off x="603250" y="193675"/>
            <a:ext cx="7910513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2300" dirty="0">
                <a:solidFill>
                  <a:srgbClr val="0070C0"/>
                </a:solidFill>
                <a:cs typeface="Verdana" charset="0"/>
              </a:rPr>
              <a:t>ESA-EO Operated Data </a:t>
            </a:r>
            <a:r>
              <a:rPr lang="en-US" sz="2300" dirty="0" smtClean="0">
                <a:solidFill>
                  <a:srgbClr val="0070C0"/>
                </a:solidFill>
                <a:cs typeface="Verdana" charset="0"/>
              </a:rPr>
              <a:t>Hubs (1 of 2)</a:t>
            </a:r>
            <a:endParaRPr lang="en-US" sz="1600" dirty="0">
              <a:solidFill>
                <a:srgbClr val="0070C0"/>
              </a:solidFill>
              <a:cs typeface="Verdana" charset="0"/>
            </a:endParaRPr>
          </a:p>
        </p:txBody>
      </p:sp>
      <p:grpSp>
        <p:nvGrpSpPr>
          <p:cNvPr id="34819" name="Group 1"/>
          <p:cNvGrpSpPr>
            <a:grpSpLocks/>
          </p:cNvGrpSpPr>
          <p:nvPr/>
        </p:nvGrpSpPr>
        <p:grpSpPr bwMode="auto">
          <a:xfrm>
            <a:off x="0" y="584200"/>
            <a:ext cx="9144000" cy="4240213"/>
            <a:chOff x="31619" y="1296547"/>
            <a:chExt cx="9156477" cy="4757256"/>
          </a:xfrm>
        </p:grpSpPr>
        <p:sp>
          <p:nvSpPr>
            <p:cNvPr id="34820" name="TextBox 86"/>
            <p:cNvSpPr txBox="1">
              <a:spLocks noChangeArrowheads="1"/>
            </p:cNvSpPr>
            <p:nvPr/>
          </p:nvSpPr>
          <p:spPr bwMode="auto">
            <a:xfrm>
              <a:off x="55109" y="1296547"/>
              <a:ext cx="1477165" cy="5847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429" tIns="45715" rIns="91429" bIns="45715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Verdana" charset="0"/>
                  <a:ea typeface="MS PGothic" charset="0"/>
                  <a:cs typeface="MS PGothic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Verdana" charset="0"/>
                  <a:ea typeface="MS PGothic" charset="0"/>
                  <a:cs typeface="MS PGothic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Verdana" charset="0"/>
                  <a:ea typeface="MS PGothic" charset="0"/>
                  <a:cs typeface="MS PGothic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Verdana" charset="0"/>
                  <a:ea typeface="MS PGothic" charset="0"/>
                  <a:cs typeface="MS PGothic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Verdana" charset="0"/>
                  <a:ea typeface="MS PGothic" charset="0"/>
                  <a:cs typeface="MS PGothic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MS PGothic" charset="0"/>
                  <a:cs typeface="MS PGothic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MS PGothic" charset="0"/>
                  <a:cs typeface="MS PGothic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MS PGothic" charset="0"/>
                  <a:cs typeface="MS PGothic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MS PGothic" charset="0"/>
                  <a:cs typeface="MS PGothic" charset="0"/>
                </a:defRPr>
              </a:lvl9pPr>
            </a:lstStyle>
            <a:p>
              <a:pPr eaLnBrk="1" hangingPunct="1"/>
              <a:r>
                <a:rPr lang="en-US" sz="1600" b="1">
                  <a:solidFill>
                    <a:srgbClr val="0070C0"/>
                  </a:solidFill>
                  <a:latin typeface="Avenir LT Std 65 Medium" charset="0"/>
                </a:rPr>
                <a:t>Open Access </a:t>
              </a:r>
            </a:p>
            <a:p>
              <a:pPr eaLnBrk="1" hangingPunct="1"/>
              <a:r>
                <a:rPr lang="en-US" sz="1600" b="1">
                  <a:solidFill>
                    <a:srgbClr val="0070C0"/>
                  </a:solidFill>
                  <a:latin typeface="Avenir LT Std 65 Medium" charset="0"/>
                </a:rPr>
                <a:t>Data Hub</a:t>
              </a:r>
              <a:endParaRPr lang="en-GB" sz="1600" b="1">
                <a:solidFill>
                  <a:srgbClr val="0070C0"/>
                </a:solidFill>
                <a:latin typeface="Avenir LT Std 65 Medium" charset="0"/>
              </a:endParaRPr>
            </a:p>
          </p:txBody>
        </p:sp>
        <p:sp>
          <p:nvSpPr>
            <p:cNvPr id="34821" name="TextBox 87"/>
            <p:cNvSpPr txBox="1">
              <a:spLocks noChangeArrowheads="1"/>
            </p:cNvSpPr>
            <p:nvPr/>
          </p:nvSpPr>
          <p:spPr bwMode="auto">
            <a:xfrm>
              <a:off x="2228008" y="1301398"/>
              <a:ext cx="1484501" cy="5847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429" tIns="45715" rIns="91429" bIns="45715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Verdana" charset="0"/>
                  <a:ea typeface="MS PGothic" charset="0"/>
                  <a:cs typeface="MS PGothic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Verdana" charset="0"/>
                  <a:ea typeface="MS PGothic" charset="0"/>
                  <a:cs typeface="MS PGothic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Verdana" charset="0"/>
                  <a:ea typeface="MS PGothic" charset="0"/>
                  <a:cs typeface="MS PGothic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Verdana" charset="0"/>
                  <a:ea typeface="MS PGothic" charset="0"/>
                  <a:cs typeface="MS PGothic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Verdana" charset="0"/>
                  <a:ea typeface="MS PGothic" charset="0"/>
                  <a:cs typeface="MS PGothic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MS PGothic" charset="0"/>
                  <a:cs typeface="MS PGothic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MS PGothic" charset="0"/>
                  <a:cs typeface="MS PGothic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MS PGothic" charset="0"/>
                  <a:cs typeface="MS PGothic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MS PGothic" charset="0"/>
                  <a:cs typeface="MS PGothic" charset="0"/>
                </a:defRPr>
              </a:lvl9pPr>
            </a:lstStyle>
            <a:p>
              <a:pPr eaLnBrk="1" hangingPunct="1"/>
              <a:r>
                <a:rPr lang="en-US" sz="1600" b="1">
                  <a:solidFill>
                    <a:srgbClr val="8064A2"/>
                  </a:solidFill>
                  <a:latin typeface="Avenir LT Std 65 Medium" charset="0"/>
                </a:rPr>
                <a:t>Collaborative </a:t>
              </a:r>
            </a:p>
            <a:p>
              <a:pPr eaLnBrk="1" hangingPunct="1"/>
              <a:r>
                <a:rPr lang="en-US" sz="1600" b="1">
                  <a:solidFill>
                    <a:srgbClr val="8064A2"/>
                  </a:solidFill>
                  <a:latin typeface="Avenir LT Std 65 Medium" charset="0"/>
                </a:rPr>
                <a:t>Data Hub</a:t>
              </a:r>
              <a:endParaRPr lang="en-GB" sz="1600" b="1">
                <a:solidFill>
                  <a:srgbClr val="8064A2"/>
                </a:solidFill>
                <a:latin typeface="Avenir LT Std 65 Medium" charset="0"/>
              </a:endParaRPr>
            </a:p>
          </p:txBody>
        </p:sp>
        <p:grpSp>
          <p:nvGrpSpPr>
            <p:cNvPr id="34822" name="Group 88"/>
            <p:cNvGrpSpPr>
              <a:grpSpLocks/>
            </p:cNvGrpSpPr>
            <p:nvPr/>
          </p:nvGrpSpPr>
          <p:grpSpPr bwMode="auto">
            <a:xfrm>
              <a:off x="403246" y="2212318"/>
              <a:ext cx="1528021" cy="316923"/>
              <a:chOff x="1449168" y="343724"/>
              <a:chExt cx="2303188" cy="551162"/>
            </a:xfrm>
          </p:grpSpPr>
          <p:pic>
            <p:nvPicPr>
              <p:cNvPr id="90" name="Picture 89"/>
              <p:cNvPicPr>
                <a:picLocks noChangeAspect="1"/>
              </p:cNvPicPr>
              <p:nvPr/>
            </p:nvPicPr>
            <p:blipFill>
              <a:blip r:embed="rId3" cstate="print">
                <a:duotone>
                  <a:srgbClr val="4F81BD">
                    <a:shade val="45000"/>
                    <a:satMod val="135000"/>
                  </a:srgb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49168" y="354287"/>
                <a:ext cx="382595" cy="54059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91" name="Picture 90"/>
              <p:cNvPicPr>
                <a:picLocks noChangeAspect="1"/>
              </p:cNvPicPr>
              <p:nvPr/>
            </p:nvPicPr>
            <p:blipFill>
              <a:blip r:embed="rId3" cstate="print">
                <a:duotone>
                  <a:srgbClr val="4F81BD">
                    <a:shade val="45000"/>
                    <a:satMod val="135000"/>
                  </a:srgb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91680" y="354287"/>
                <a:ext cx="382595" cy="54059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92" name="Picture 91"/>
              <p:cNvPicPr>
                <a:picLocks noChangeAspect="1"/>
              </p:cNvPicPr>
              <p:nvPr/>
            </p:nvPicPr>
            <p:blipFill>
              <a:blip r:embed="rId3" cstate="print">
                <a:duotone>
                  <a:srgbClr val="4F81BD">
                    <a:shade val="45000"/>
                    <a:satMod val="135000"/>
                  </a:srgb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27814" y="343725"/>
                <a:ext cx="382595" cy="54059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93" name="Picture 92"/>
              <p:cNvPicPr>
                <a:picLocks noChangeAspect="1"/>
              </p:cNvPicPr>
              <p:nvPr/>
            </p:nvPicPr>
            <p:blipFill>
              <a:blip r:embed="rId3" cstate="print">
                <a:duotone>
                  <a:srgbClr val="4F81BD">
                    <a:shade val="45000"/>
                    <a:satMod val="135000"/>
                  </a:srgb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77630" y="354287"/>
                <a:ext cx="382595" cy="54059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94" name="Picture 93"/>
              <p:cNvPicPr>
                <a:picLocks noChangeAspect="1"/>
              </p:cNvPicPr>
              <p:nvPr/>
            </p:nvPicPr>
            <p:blipFill>
              <a:blip r:embed="rId3" cstate="print">
                <a:duotone>
                  <a:srgbClr val="4F81BD">
                    <a:shade val="45000"/>
                    <a:satMod val="135000"/>
                  </a:srgb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13764" y="343725"/>
                <a:ext cx="382595" cy="54059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95" name="Picture 94"/>
              <p:cNvPicPr>
                <a:picLocks noChangeAspect="1"/>
              </p:cNvPicPr>
              <p:nvPr/>
            </p:nvPicPr>
            <p:blipFill>
              <a:blip r:embed="rId3" cstate="print">
                <a:duotone>
                  <a:srgbClr val="4F81BD">
                    <a:shade val="45000"/>
                    <a:satMod val="135000"/>
                  </a:srgb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47677" y="354286"/>
                <a:ext cx="382595" cy="54059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96" name="Picture 95"/>
              <p:cNvPicPr>
                <a:picLocks noChangeAspect="1"/>
              </p:cNvPicPr>
              <p:nvPr/>
            </p:nvPicPr>
            <p:blipFill>
              <a:blip r:embed="rId3" cstate="print">
                <a:duotone>
                  <a:srgbClr val="4F81BD">
                    <a:shade val="45000"/>
                    <a:satMod val="135000"/>
                  </a:srgb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83811" y="343724"/>
                <a:ext cx="382595" cy="54059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97" name="Picture 96"/>
              <p:cNvPicPr>
                <a:picLocks noChangeAspect="1"/>
              </p:cNvPicPr>
              <p:nvPr/>
            </p:nvPicPr>
            <p:blipFill>
              <a:blip r:embed="rId3" cstate="print">
                <a:duotone>
                  <a:srgbClr val="4F81BD">
                    <a:shade val="45000"/>
                    <a:satMod val="135000"/>
                  </a:srgb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33627" y="354286"/>
                <a:ext cx="382595" cy="54059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98" name="Picture 97"/>
              <p:cNvPicPr>
                <a:picLocks noChangeAspect="1"/>
              </p:cNvPicPr>
              <p:nvPr/>
            </p:nvPicPr>
            <p:blipFill>
              <a:blip r:embed="rId3" cstate="print">
                <a:duotone>
                  <a:srgbClr val="4F81BD">
                    <a:shade val="45000"/>
                    <a:satMod val="135000"/>
                  </a:srgb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69761" y="343724"/>
                <a:ext cx="382595" cy="5405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34823" name="Rectangle 98"/>
            <p:cNvSpPr>
              <a:spLocks noChangeArrowheads="1"/>
            </p:cNvSpPr>
            <p:nvPr/>
          </p:nvSpPr>
          <p:spPr bwMode="auto">
            <a:xfrm>
              <a:off x="895309" y="2536002"/>
              <a:ext cx="1236214" cy="2769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429" tIns="45715" rIns="91429" bIns="45715">
              <a:spAutoFit/>
            </a:bodyPr>
            <a:lstStyle/>
            <a:p>
              <a:pPr algn="ctr"/>
              <a:r>
                <a:rPr lang="en-US" sz="1200">
                  <a:solidFill>
                    <a:srgbClr val="0070C0"/>
                  </a:solidFill>
                  <a:latin typeface="Avenir LT Std 45 Book" charset="0"/>
                </a:rPr>
                <a:t>&gt; 53,660 Users</a:t>
              </a:r>
              <a:endParaRPr lang="en-GB" sz="1200">
                <a:solidFill>
                  <a:srgbClr val="0070C0"/>
                </a:solidFill>
                <a:latin typeface="Avenir LT Std 45 Book" charset="0"/>
              </a:endParaRPr>
            </a:p>
          </p:txBody>
        </p:sp>
        <p:sp>
          <p:nvSpPr>
            <p:cNvPr id="34824" name="Rectangle 99"/>
            <p:cNvSpPr>
              <a:spLocks noChangeArrowheads="1"/>
            </p:cNvSpPr>
            <p:nvPr/>
          </p:nvSpPr>
          <p:spPr bwMode="auto">
            <a:xfrm>
              <a:off x="2884384" y="2171213"/>
              <a:ext cx="1542437" cy="4660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429" tIns="45715" rIns="91429" bIns="45715">
              <a:spAutoFit/>
            </a:bodyPr>
            <a:lstStyle/>
            <a:p>
              <a:r>
                <a:rPr lang="en-US" sz="1200">
                  <a:solidFill>
                    <a:srgbClr val="573E73"/>
                  </a:solidFill>
                  <a:latin typeface="Avenir LT Std 45 Book" charset="0"/>
                </a:rPr>
                <a:t>13</a:t>
              </a:r>
              <a:r>
                <a:rPr lang="en-US" sz="1200">
                  <a:solidFill>
                    <a:srgbClr val="8064A2"/>
                  </a:solidFill>
                  <a:latin typeface="Avenir LT Std 45 Book" charset="0"/>
                </a:rPr>
                <a:t> </a:t>
              </a:r>
              <a:r>
                <a:rPr lang="en-US" sz="900">
                  <a:solidFill>
                    <a:srgbClr val="573E73"/>
                  </a:solidFill>
                  <a:latin typeface="Avenir LT Std 45 Book" charset="0"/>
                </a:rPr>
                <a:t>Collaborative Users</a:t>
              </a:r>
              <a:endParaRPr lang="en-US" sz="1100">
                <a:solidFill>
                  <a:srgbClr val="573E73"/>
                </a:solidFill>
                <a:latin typeface="Avenir LT Std 45 Book" charset="0"/>
              </a:endParaRPr>
            </a:p>
            <a:p>
              <a:r>
                <a:rPr lang="en-US" sz="1200">
                  <a:solidFill>
                    <a:srgbClr val="573E73"/>
                  </a:solidFill>
                  <a:latin typeface="Avenir LT Std 45 Book" charset="0"/>
                </a:rPr>
                <a:t>5  </a:t>
              </a:r>
              <a:r>
                <a:rPr lang="en-US" sz="900">
                  <a:solidFill>
                    <a:srgbClr val="573E73"/>
                  </a:solidFill>
                  <a:latin typeface="Avenir LT Std 45 Book" charset="0"/>
                </a:rPr>
                <a:t>Data Hub Relay Users</a:t>
              </a:r>
              <a:endParaRPr lang="en-GB" sz="1100">
                <a:solidFill>
                  <a:srgbClr val="573E73"/>
                </a:solidFill>
                <a:latin typeface="Avenir LT Std 45 Book" charset="0"/>
              </a:endParaRPr>
            </a:p>
          </p:txBody>
        </p:sp>
        <p:sp>
          <p:nvSpPr>
            <p:cNvPr id="34825" name="Rectangle 100"/>
            <p:cNvSpPr>
              <a:spLocks noChangeArrowheads="1"/>
            </p:cNvSpPr>
            <p:nvPr/>
          </p:nvSpPr>
          <p:spPr bwMode="auto">
            <a:xfrm>
              <a:off x="533880" y="4833221"/>
              <a:ext cx="1420320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9" tIns="45715" rIns="91429" bIns="45715">
              <a:spAutoFit/>
            </a:bodyPr>
            <a:lstStyle/>
            <a:p>
              <a:r>
                <a:rPr lang="en-US" sz="1200">
                  <a:solidFill>
                    <a:srgbClr val="0070C0"/>
                  </a:solidFill>
                  <a:latin typeface="Avenir LT Std 45 Book" charset="0"/>
                </a:rPr>
                <a:t>Max 2 Concurrent Downloads</a:t>
              </a:r>
              <a:endParaRPr lang="en-GB" sz="1200">
                <a:solidFill>
                  <a:srgbClr val="0070C0"/>
                </a:solidFill>
                <a:latin typeface="Avenir LT Std 45 Book" charset="0"/>
              </a:endParaRPr>
            </a:p>
          </p:txBody>
        </p:sp>
        <p:sp>
          <p:nvSpPr>
            <p:cNvPr id="34826" name="Rectangle 101"/>
            <p:cNvSpPr>
              <a:spLocks noChangeArrowheads="1"/>
            </p:cNvSpPr>
            <p:nvPr/>
          </p:nvSpPr>
          <p:spPr bwMode="auto">
            <a:xfrm>
              <a:off x="52347" y="1330416"/>
              <a:ext cx="2103652" cy="4392488"/>
            </a:xfrm>
            <a:prstGeom prst="rect">
              <a:avLst/>
            </a:prstGeom>
            <a:noFill/>
            <a:ln w="25400">
              <a:solidFill>
                <a:srgbClr val="007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9" tIns="45715" rIns="91429" bIns="45715" anchor="ctr"/>
            <a:lstStyle/>
            <a:p>
              <a:pPr algn="ctr"/>
              <a:endParaRPr lang="en-US" sz="1600">
                <a:solidFill>
                  <a:srgbClr val="FFFFFF"/>
                </a:solidFill>
                <a:latin typeface="Avenir LT Std 45 Book" charset="0"/>
              </a:endParaRPr>
            </a:p>
          </p:txBody>
        </p:sp>
        <p:sp>
          <p:nvSpPr>
            <p:cNvPr id="34827" name="Rectangle 102"/>
            <p:cNvSpPr>
              <a:spLocks noChangeArrowheads="1"/>
            </p:cNvSpPr>
            <p:nvPr/>
          </p:nvSpPr>
          <p:spPr bwMode="auto">
            <a:xfrm>
              <a:off x="2229619" y="1330416"/>
              <a:ext cx="2158629" cy="4392488"/>
            </a:xfrm>
            <a:prstGeom prst="rect">
              <a:avLst/>
            </a:prstGeom>
            <a:noFill/>
            <a:ln w="25400">
              <a:solidFill>
                <a:srgbClr val="8064A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9" tIns="45715" rIns="91429" bIns="45715" anchor="ctr"/>
            <a:lstStyle/>
            <a:p>
              <a:pPr algn="ctr"/>
              <a:endParaRPr lang="en-US" sz="1600">
                <a:solidFill>
                  <a:srgbClr val="FFFFFF"/>
                </a:solidFill>
                <a:latin typeface="Avenir LT Std 45 Book" charset="0"/>
              </a:endParaRP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4484274" y="1301891"/>
              <a:ext cx="1416392" cy="584193"/>
            </a:xfrm>
            <a:prstGeom prst="rect">
              <a:avLst/>
            </a:prstGeom>
            <a:noFill/>
          </p:spPr>
          <p:txBody>
            <a:bodyPr wrap="none" lIns="91429" tIns="45715" rIns="91429" bIns="45715">
              <a:spAutoFit/>
            </a:bodyPr>
            <a:lstStyle/>
            <a:p>
              <a:pPr>
                <a:defRPr/>
              </a:pPr>
              <a:r>
                <a:rPr lang="en-US" sz="1600" b="1" dirty="0">
                  <a:ln w="12700">
                    <a:noFill/>
                    <a:prstDash val="solid"/>
                  </a:ln>
                  <a:solidFill>
                    <a:schemeClr val="accent4">
                      <a:lumMod val="75000"/>
                    </a:schemeClr>
                  </a:solidFill>
                  <a:latin typeface="Avenir LT Std 65 Medium" pitchFamily="34" charset="0"/>
                </a:rPr>
                <a:t>International </a:t>
              </a:r>
            </a:p>
            <a:p>
              <a:pPr>
                <a:defRPr/>
              </a:pPr>
              <a:r>
                <a:rPr lang="en-US" sz="1600" b="1" dirty="0">
                  <a:ln w="12700">
                    <a:noFill/>
                    <a:prstDash val="solid"/>
                  </a:ln>
                  <a:solidFill>
                    <a:schemeClr val="accent4">
                      <a:lumMod val="75000"/>
                    </a:schemeClr>
                  </a:solidFill>
                  <a:latin typeface="Avenir LT Std 65 Medium" pitchFamily="34" charset="0"/>
                </a:rPr>
                <a:t>Access Hub</a:t>
              </a:r>
              <a:endParaRPr lang="en-GB" sz="1600" b="1" dirty="0">
                <a:ln w="12700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Avenir LT Std 65 Medium" pitchFamily="34" charset="0"/>
              </a:endParaRPr>
            </a:p>
          </p:txBody>
        </p:sp>
        <p:sp>
          <p:nvSpPr>
            <p:cNvPr id="34829" name="TextBox 104"/>
            <p:cNvSpPr txBox="1">
              <a:spLocks noChangeArrowheads="1"/>
            </p:cNvSpPr>
            <p:nvPr/>
          </p:nvSpPr>
          <p:spPr bwMode="auto">
            <a:xfrm>
              <a:off x="6836520" y="1321703"/>
              <a:ext cx="2214669" cy="5847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429" tIns="45715" rIns="91429" bIns="45715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Verdana" charset="0"/>
                  <a:ea typeface="MS PGothic" charset="0"/>
                  <a:cs typeface="MS PGothic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Verdana" charset="0"/>
                  <a:ea typeface="MS PGothic" charset="0"/>
                  <a:cs typeface="MS PGothic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Verdana" charset="0"/>
                  <a:ea typeface="MS PGothic" charset="0"/>
                  <a:cs typeface="MS PGothic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Verdana" charset="0"/>
                  <a:ea typeface="MS PGothic" charset="0"/>
                  <a:cs typeface="MS PGothic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Verdana" charset="0"/>
                  <a:ea typeface="MS PGothic" charset="0"/>
                  <a:cs typeface="MS PGothic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MS PGothic" charset="0"/>
                  <a:cs typeface="MS PGothic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MS PGothic" charset="0"/>
                  <a:cs typeface="MS PGothic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MS PGothic" charset="0"/>
                  <a:cs typeface="MS PGothic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MS PGothic" charset="0"/>
                  <a:cs typeface="MS PGothic" charset="0"/>
                </a:defRPr>
              </a:lvl9pPr>
            </a:lstStyle>
            <a:p>
              <a:pPr eaLnBrk="1" hangingPunct="1"/>
              <a:r>
                <a:rPr lang="en-US" sz="1600" b="1">
                  <a:solidFill>
                    <a:srgbClr val="FF6600"/>
                  </a:solidFill>
                  <a:latin typeface="Avenir LT Std 65 Medium" charset="0"/>
                </a:rPr>
                <a:t>Copernicus Services</a:t>
              </a:r>
            </a:p>
            <a:p>
              <a:pPr eaLnBrk="1" hangingPunct="1"/>
              <a:r>
                <a:rPr lang="en-GB" sz="1600" b="1">
                  <a:solidFill>
                    <a:srgbClr val="FF6600"/>
                  </a:solidFill>
                  <a:latin typeface="Avenir LT Std 65 Medium" charset="0"/>
                </a:rPr>
                <a:t>Data Hub</a:t>
              </a:r>
            </a:p>
          </p:txBody>
        </p:sp>
        <p:pic>
          <p:nvPicPr>
            <p:cNvPr id="106" name="Picture 105"/>
            <p:cNvPicPr>
              <a:picLocks noChangeAspect="1"/>
            </p:cNvPicPr>
            <p:nvPr/>
          </p:nvPicPr>
          <p:blipFill>
            <a:blip r:embed="rId3" cstate="print">
              <a:duotone>
                <a:srgbClr val="4F81BD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97422" y="2225455"/>
              <a:ext cx="253828" cy="31084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4831" name="Rectangle 106"/>
            <p:cNvSpPr>
              <a:spLocks noChangeArrowheads="1"/>
            </p:cNvSpPr>
            <p:nvPr/>
          </p:nvSpPr>
          <p:spPr bwMode="auto">
            <a:xfrm>
              <a:off x="5252014" y="2233915"/>
              <a:ext cx="714859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429" tIns="45715" rIns="91429" bIns="45715">
              <a:spAutoFit/>
            </a:bodyPr>
            <a:lstStyle/>
            <a:p>
              <a:pPr algn="ctr"/>
              <a:r>
                <a:rPr lang="en-US" sz="1200">
                  <a:solidFill>
                    <a:srgbClr val="0C8E39"/>
                  </a:solidFill>
                  <a:latin typeface="Avenir LT Std 45 Book" charset="0"/>
                </a:rPr>
                <a:t>4 Users</a:t>
              </a:r>
              <a:endParaRPr lang="en-GB" sz="1200">
                <a:solidFill>
                  <a:srgbClr val="0C8E39"/>
                </a:solidFill>
                <a:latin typeface="Avenir LT Std 45 Book" charset="0"/>
              </a:endParaRPr>
            </a:p>
          </p:txBody>
        </p:sp>
        <p:sp>
          <p:nvSpPr>
            <p:cNvPr id="34832" name="Rectangle 107"/>
            <p:cNvSpPr>
              <a:spLocks noChangeArrowheads="1"/>
            </p:cNvSpPr>
            <p:nvPr/>
          </p:nvSpPr>
          <p:spPr bwMode="auto">
            <a:xfrm>
              <a:off x="8233987" y="2301641"/>
              <a:ext cx="889965" cy="2769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429" tIns="45715" rIns="91429" bIns="45715">
              <a:spAutoFit/>
            </a:bodyPr>
            <a:lstStyle/>
            <a:p>
              <a:pPr algn="ctr"/>
              <a:r>
                <a:rPr lang="en-US" sz="1200">
                  <a:solidFill>
                    <a:srgbClr val="FF6600"/>
                  </a:solidFill>
                  <a:latin typeface="Avenir LT Std 45 Book" charset="0"/>
                </a:rPr>
                <a:t>166 Users</a:t>
              </a:r>
              <a:endParaRPr lang="en-GB" sz="1200">
                <a:solidFill>
                  <a:srgbClr val="FF6600"/>
                </a:solidFill>
                <a:latin typeface="Avenir LT Std 45 Book" charset="0"/>
              </a:endParaRPr>
            </a:p>
          </p:txBody>
        </p:sp>
        <p:sp>
          <p:nvSpPr>
            <p:cNvPr id="34833" name="Rectangle 108"/>
            <p:cNvSpPr>
              <a:spLocks noChangeArrowheads="1"/>
            </p:cNvSpPr>
            <p:nvPr/>
          </p:nvSpPr>
          <p:spPr bwMode="auto">
            <a:xfrm>
              <a:off x="7392870" y="2986143"/>
              <a:ext cx="1233072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9" tIns="45715" rIns="91429" bIns="45715">
              <a:spAutoFit/>
            </a:bodyPr>
            <a:lstStyle/>
            <a:p>
              <a:pPr>
                <a:spcBef>
                  <a:spcPts val="600"/>
                </a:spcBef>
                <a:tabLst>
                  <a:tab pos="5038725" algn="l"/>
                </a:tabLst>
              </a:pPr>
              <a:r>
                <a:rPr lang="en-GB" sz="1100">
                  <a:solidFill>
                    <a:srgbClr val="FF6600"/>
                  </a:solidFill>
                  <a:latin typeface="Avenir LT Std 45 Book" charset="0"/>
                </a:rPr>
                <a:t>No Rolling Policy Applied</a:t>
              </a:r>
            </a:p>
          </p:txBody>
        </p:sp>
        <p:sp>
          <p:nvSpPr>
            <p:cNvPr id="110" name="Rectangle 109"/>
            <p:cNvSpPr/>
            <p:nvPr/>
          </p:nvSpPr>
          <p:spPr>
            <a:xfrm>
              <a:off x="4460429" y="1330388"/>
              <a:ext cx="2319323" cy="4392135"/>
            </a:xfrm>
            <a:prstGeom prst="rect">
              <a:avLst/>
            </a:prstGeom>
            <a:noFill/>
            <a:ln w="25400" cap="flat" cmpd="sng" algn="ctr">
              <a:solidFill>
                <a:schemeClr val="accent4">
                  <a:lumMod val="75000"/>
                </a:schemeClr>
              </a:solidFill>
              <a:prstDash val="solid"/>
            </a:ln>
            <a:effectLst/>
          </p:spPr>
          <p:txBody>
            <a:bodyPr lIns="91429" tIns="45715" rIns="91429" bIns="45715" anchor="ctr"/>
            <a:lstStyle/>
            <a:p>
              <a:pPr algn="ctr">
                <a:defRPr/>
              </a:pPr>
              <a:endParaRPr lang="en-GB" sz="1600">
                <a:solidFill>
                  <a:srgbClr val="0C8E39"/>
                </a:solidFill>
                <a:latin typeface="Avenir LT Std 45 Book" pitchFamily="34" charset="0"/>
              </a:endParaRPr>
            </a:p>
          </p:txBody>
        </p:sp>
        <p:sp>
          <p:nvSpPr>
            <p:cNvPr id="34835" name="Rectangle 110"/>
            <p:cNvSpPr>
              <a:spLocks noChangeArrowheads="1"/>
            </p:cNvSpPr>
            <p:nvPr/>
          </p:nvSpPr>
          <p:spPr bwMode="auto">
            <a:xfrm>
              <a:off x="6838131" y="1330416"/>
              <a:ext cx="2230637" cy="4392488"/>
            </a:xfrm>
            <a:prstGeom prst="rect">
              <a:avLst/>
            </a:prstGeom>
            <a:noFill/>
            <a:ln w="25400">
              <a:solidFill>
                <a:srgbClr val="F4833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9" tIns="45715" rIns="91429" bIns="45715" anchor="ctr"/>
            <a:lstStyle/>
            <a:p>
              <a:pPr algn="ctr"/>
              <a:endParaRPr lang="en-US" sz="1600">
                <a:solidFill>
                  <a:srgbClr val="FFFFFF"/>
                </a:solidFill>
                <a:latin typeface="Avenir LT Std 45 Book" charset="0"/>
              </a:endParaRPr>
            </a:p>
          </p:txBody>
        </p:sp>
        <p:pic>
          <p:nvPicPr>
            <p:cNvPr id="112" name="Picture 111"/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00757" y="4941509"/>
              <a:ext cx="268442" cy="245089"/>
            </a:xfrm>
            <a:prstGeom prst="rect">
              <a:avLst/>
            </a:prstGeom>
          </p:spPr>
        </p:pic>
        <p:pic>
          <p:nvPicPr>
            <p:cNvPr id="113" name="Picture 112"/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8975" y="4941509"/>
              <a:ext cx="268442" cy="245089"/>
            </a:xfrm>
            <a:prstGeom prst="rect">
              <a:avLst/>
            </a:prstGeom>
          </p:spPr>
        </p:pic>
        <p:sp>
          <p:nvSpPr>
            <p:cNvPr id="34838" name="Rectangle 113"/>
            <p:cNvSpPr>
              <a:spLocks noChangeArrowheads="1"/>
            </p:cNvSpPr>
            <p:nvPr/>
          </p:nvSpPr>
          <p:spPr bwMode="auto">
            <a:xfrm>
              <a:off x="5099528" y="4900954"/>
              <a:ext cx="774596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429" tIns="45715" rIns="91429" bIns="45715">
              <a:spAutoFit/>
            </a:bodyPr>
            <a:lstStyle/>
            <a:p>
              <a:pPr fontAlgn="b"/>
              <a:r>
                <a:rPr lang="en-GB" sz="1200">
                  <a:solidFill>
                    <a:srgbClr val="008000"/>
                  </a:solidFill>
                  <a:latin typeface="Avenir LT Std 45 Book" charset="0"/>
                </a:rPr>
                <a:t>No limits </a:t>
              </a:r>
            </a:p>
          </p:txBody>
        </p:sp>
        <p:grpSp>
          <p:nvGrpSpPr>
            <p:cNvPr id="34839" name="Group 114"/>
            <p:cNvGrpSpPr>
              <a:grpSpLocks/>
            </p:cNvGrpSpPr>
            <p:nvPr/>
          </p:nvGrpSpPr>
          <p:grpSpPr bwMode="auto">
            <a:xfrm>
              <a:off x="2609005" y="2255090"/>
              <a:ext cx="414720" cy="310849"/>
              <a:chOff x="2195736" y="2322663"/>
              <a:chExt cx="414720" cy="310849"/>
            </a:xfrm>
          </p:grpSpPr>
          <p:pic>
            <p:nvPicPr>
              <p:cNvPr id="116" name="Picture 115"/>
              <p:cNvPicPr>
                <a:picLocks noChangeAspect="1"/>
              </p:cNvPicPr>
              <p:nvPr/>
            </p:nvPicPr>
            <p:blipFill>
              <a:blip r:embed="rId3" cstate="print">
                <a:duotone>
                  <a:srgbClr val="4F81BD">
                    <a:shade val="45000"/>
                    <a:satMod val="135000"/>
                  </a:srgb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95736" y="2322663"/>
                <a:ext cx="253828" cy="31084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17" name="Picture 116"/>
              <p:cNvPicPr>
                <a:picLocks noChangeAspect="1"/>
              </p:cNvPicPr>
              <p:nvPr/>
            </p:nvPicPr>
            <p:blipFill>
              <a:blip r:embed="rId3" cstate="print">
                <a:duotone>
                  <a:srgbClr val="4F81BD">
                    <a:shade val="45000"/>
                    <a:satMod val="135000"/>
                  </a:srgb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56628" y="2322663"/>
                <a:ext cx="253828" cy="31084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34840" name="Group 117"/>
            <p:cNvGrpSpPr>
              <a:grpSpLocks/>
            </p:cNvGrpSpPr>
            <p:nvPr/>
          </p:nvGrpSpPr>
          <p:grpSpPr bwMode="auto">
            <a:xfrm>
              <a:off x="8288552" y="2056117"/>
              <a:ext cx="737118" cy="310849"/>
              <a:chOff x="6804248" y="2322663"/>
              <a:chExt cx="737118" cy="310849"/>
            </a:xfrm>
          </p:grpSpPr>
          <p:pic>
            <p:nvPicPr>
              <p:cNvPr id="119" name="Picture 118"/>
              <p:cNvPicPr>
                <a:picLocks noChangeAspect="1"/>
              </p:cNvPicPr>
              <p:nvPr/>
            </p:nvPicPr>
            <p:blipFill>
              <a:blip r:embed="rId3" cstate="print">
                <a:duotone>
                  <a:srgbClr val="4F81BD">
                    <a:shade val="45000"/>
                    <a:satMod val="135000"/>
                  </a:srgb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04248" y="2322663"/>
                <a:ext cx="253828" cy="31084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20" name="Picture 119"/>
              <p:cNvPicPr>
                <a:picLocks noChangeAspect="1"/>
              </p:cNvPicPr>
              <p:nvPr/>
            </p:nvPicPr>
            <p:blipFill>
              <a:blip r:embed="rId3" cstate="print">
                <a:duotone>
                  <a:srgbClr val="4F81BD">
                    <a:shade val="45000"/>
                    <a:satMod val="135000"/>
                  </a:srgb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965140" y="2322663"/>
                <a:ext cx="253828" cy="31084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21" name="Picture 120"/>
              <p:cNvPicPr>
                <a:picLocks noChangeAspect="1"/>
              </p:cNvPicPr>
              <p:nvPr/>
            </p:nvPicPr>
            <p:blipFill>
              <a:blip r:embed="rId3" cstate="print">
                <a:duotone>
                  <a:srgbClr val="4F81BD">
                    <a:shade val="45000"/>
                    <a:satMod val="135000"/>
                  </a:srgb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121800" y="2322663"/>
                <a:ext cx="253828" cy="31084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22" name="Picture 121"/>
              <p:cNvPicPr>
                <a:picLocks noChangeAspect="1"/>
              </p:cNvPicPr>
              <p:nvPr/>
            </p:nvPicPr>
            <p:blipFill>
              <a:blip r:embed="rId3" cstate="print">
                <a:duotone>
                  <a:srgbClr val="4F81BD">
                    <a:shade val="45000"/>
                    <a:satMod val="135000"/>
                  </a:srgb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287538" y="2322663"/>
                <a:ext cx="253828" cy="31084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34841" name="Rectangle 122"/>
            <p:cNvSpPr>
              <a:spLocks noChangeArrowheads="1"/>
            </p:cNvSpPr>
            <p:nvPr/>
          </p:nvSpPr>
          <p:spPr bwMode="auto">
            <a:xfrm>
              <a:off x="31619" y="1978493"/>
              <a:ext cx="1327172" cy="279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429" tIns="45715" rIns="91429" bIns="45715">
              <a:spAutoFit/>
            </a:bodyPr>
            <a:lstStyle/>
            <a:p>
              <a:pPr algn="ctr"/>
              <a:r>
                <a:rPr lang="en-US" sz="1200">
                  <a:solidFill>
                    <a:srgbClr val="0070C0"/>
                  </a:solidFill>
                  <a:latin typeface="Avenir LT Std 45 Book" charset="0"/>
                </a:rPr>
                <a:t>Self Registration</a:t>
              </a:r>
              <a:endParaRPr lang="en-GB" sz="1200">
                <a:solidFill>
                  <a:srgbClr val="0070C0"/>
                </a:solidFill>
                <a:latin typeface="Avenir LT Std 45 Book" charset="0"/>
              </a:endParaRPr>
            </a:p>
          </p:txBody>
        </p:sp>
        <p:grpSp>
          <p:nvGrpSpPr>
            <p:cNvPr id="34842" name="Group 123"/>
            <p:cNvGrpSpPr>
              <a:grpSpLocks/>
            </p:cNvGrpSpPr>
            <p:nvPr/>
          </p:nvGrpSpPr>
          <p:grpSpPr bwMode="auto">
            <a:xfrm>
              <a:off x="6901500" y="3775904"/>
              <a:ext cx="473899" cy="443854"/>
              <a:chOff x="6866855" y="2660223"/>
              <a:chExt cx="473899" cy="443854"/>
            </a:xfrm>
          </p:grpSpPr>
          <p:sp>
            <p:nvSpPr>
              <p:cNvPr id="125" name="Oval 124"/>
              <p:cNvSpPr/>
              <p:nvPr/>
            </p:nvSpPr>
            <p:spPr>
              <a:xfrm>
                <a:off x="6867511" y="2660124"/>
                <a:ext cx="473721" cy="443488"/>
              </a:xfrm>
              <a:prstGeom prst="ellipse">
                <a:avLst/>
              </a:prstGeom>
              <a:solidFill>
                <a:srgbClr val="E46C0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5291" tIns="32646" rIns="65291" bIns="32646" anchor="ctr"/>
              <a:lstStyle>
                <a:lvl1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457035">
                  <a:defRPr/>
                </a:pPr>
                <a:endParaRPr lang="en-GB" sz="1100">
                  <a:solidFill>
                    <a:prstClr val="white"/>
                  </a:solidFill>
                  <a:latin typeface="Avenir LT Std 45 Book" pitchFamily="34" charset="0"/>
                </a:endParaRPr>
              </a:p>
            </p:txBody>
          </p:sp>
          <p:pic>
            <p:nvPicPr>
              <p:cNvPr id="34886" name="Picture 125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86256">
                <a:off x="6915237" y="2688314"/>
                <a:ext cx="280423" cy="225913"/>
              </a:xfrm>
              <a:prstGeom prst="rect">
                <a:avLst/>
              </a:prstGeom>
              <a:noFill/>
              <a:ln>
                <a:noFill/>
              </a:ln>
              <a:effectLst>
                <a:outerShdw algn="ctr" rotWithShape="0">
                  <a:schemeClr val="bg1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4887" name="Picture 126" descr="C:\Users\acastriotta\Documents\Adriana Backup\workshop\images\icone\sentinel-2_big.png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07614" y="2824419"/>
                <a:ext cx="298254" cy="2795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34843" name="Picture 127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8527" y="2162604"/>
              <a:ext cx="1374698" cy="2673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844" name="Picture 128" descr="domain-registration.pn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871" y="2260457"/>
              <a:ext cx="280224" cy="280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34845" name="Group 129"/>
            <p:cNvGrpSpPr>
              <a:grpSpLocks/>
            </p:cNvGrpSpPr>
            <p:nvPr/>
          </p:nvGrpSpPr>
          <p:grpSpPr bwMode="auto">
            <a:xfrm>
              <a:off x="2308771" y="2256113"/>
              <a:ext cx="329884" cy="320030"/>
              <a:chOff x="2771800" y="2708920"/>
              <a:chExt cx="329884" cy="320030"/>
            </a:xfrm>
          </p:grpSpPr>
          <p:sp>
            <p:nvSpPr>
              <p:cNvPr id="131" name="Oval 130"/>
              <p:cNvSpPr/>
              <p:nvPr/>
            </p:nvSpPr>
            <p:spPr>
              <a:xfrm>
                <a:off x="2771050" y="2709355"/>
                <a:ext cx="330651" cy="318813"/>
              </a:xfrm>
              <a:prstGeom prst="ellipse">
                <a:avLst/>
              </a:prstGeom>
              <a:solidFill>
                <a:srgbClr val="59407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5291" tIns="32646" rIns="65291" bIns="32646" anchor="ctr"/>
              <a:lstStyle>
                <a:lvl1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457035">
                  <a:defRPr/>
                </a:pPr>
                <a:endParaRPr lang="en-GB" sz="1100">
                  <a:solidFill>
                    <a:prstClr val="white"/>
                  </a:solidFill>
                  <a:latin typeface="Avenir LT Std 45 Book" pitchFamily="34" charset="0"/>
                </a:endParaRPr>
              </a:p>
            </p:txBody>
          </p:sp>
          <p:pic>
            <p:nvPicPr>
              <p:cNvPr id="34884" name="Picture 131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97448" y="2737370"/>
                <a:ext cx="282638" cy="2776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34846" name="Group 132"/>
            <p:cNvGrpSpPr>
              <a:grpSpLocks/>
            </p:cNvGrpSpPr>
            <p:nvPr/>
          </p:nvGrpSpPr>
          <p:grpSpPr bwMode="auto">
            <a:xfrm>
              <a:off x="4588421" y="2230712"/>
              <a:ext cx="329884" cy="320030"/>
              <a:chOff x="2771800" y="2708920"/>
              <a:chExt cx="329884" cy="320030"/>
            </a:xfrm>
          </p:grpSpPr>
          <p:sp>
            <p:nvSpPr>
              <p:cNvPr id="134" name="Oval 133"/>
              <p:cNvSpPr/>
              <p:nvPr/>
            </p:nvSpPr>
            <p:spPr>
              <a:xfrm>
                <a:off x="2772571" y="2708039"/>
                <a:ext cx="329061" cy="320594"/>
              </a:xfrm>
              <a:prstGeom prst="ellipse">
                <a:avLst/>
              </a:prstGeom>
              <a:solidFill>
                <a:schemeClr val="accent3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5291" tIns="32646" rIns="65291" bIns="32646" anchor="ctr"/>
              <a:lstStyle>
                <a:lvl1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457035">
                  <a:defRPr/>
                </a:pPr>
                <a:endParaRPr lang="en-GB" sz="1100">
                  <a:solidFill>
                    <a:prstClr val="white"/>
                  </a:solidFill>
                  <a:latin typeface="Avenir LT Std 45 Book" pitchFamily="34" charset="0"/>
                </a:endParaRPr>
              </a:p>
            </p:txBody>
          </p:sp>
          <p:pic>
            <p:nvPicPr>
              <p:cNvPr id="34882" name="Picture 134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97448" y="2737370"/>
                <a:ext cx="282638" cy="2776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34847" name="Rectangle 135"/>
            <p:cNvSpPr>
              <a:spLocks noChangeArrowheads="1"/>
            </p:cNvSpPr>
            <p:nvPr/>
          </p:nvSpPr>
          <p:spPr bwMode="auto">
            <a:xfrm>
              <a:off x="7372669" y="3782024"/>
              <a:ext cx="1815427" cy="26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9" tIns="45715" rIns="91429" bIns="45715">
              <a:spAutoFit/>
            </a:bodyPr>
            <a:lstStyle/>
            <a:p>
              <a:pPr>
                <a:spcBef>
                  <a:spcPts val="600"/>
                </a:spcBef>
                <a:tabLst>
                  <a:tab pos="5038725" algn="l"/>
                </a:tabLst>
              </a:pPr>
              <a:r>
                <a:rPr lang="en-GB" sz="1100">
                  <a:solidFill>
                    <a:srgbClr val="FF6600"/>
                  </a:solidFill>
                  <a:latin typeface="Avenir LT Std 45 Book" charset="0"/>
                </a:rPr>
                <a:t>Sentinel-1 NRT</a:t>
              </a:r>
              <a:r>
                <a:rPr lang="en-GB" sz="1100" baseline="30000">
                  <a:solidFill>
                    <a:srgbClr val="FF6600"/>
                  </a:solidFill>
                  <a:latin typeface="Avenir LT Std 45 Book" charset="0"/>
                </a:rPr>
                <a:t>1</a:t>
              </a:r>
              <a:r>
                <a:rPr lang="en-GB" sz="1100">
                  <a:solidFill>
                    <a:srgbClr val="FF6600"/>
                  </a:solidFill>
                  <a:latin typeface="Avenir LT Std 45 Book" charset="0"/>
                </a:rPr>
                <a:t> &amp; NTC</a:t>
              </a:r>
            </a:p>
          </p:txBody>
        </p:sp>
        <p:sp>
          <p:nvSpPr>
            <p:cNvPr id="34848" name="Rectangle 136"/>
            <p:cNvSpPr>
              <a:spLocks noChangeArrowheads="1"/>
            </p:cNvSpPr>
            <p:nvPr/>
          </p:nvSpPr>
          <p:spPr bwMode="auto">
            <a:xfrm>
              <a:off x="7118685" y="3968291"/>
              <a:ext cx="1665042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9" tIns="45715" rIns="91429" bIns="45715">
              <a:spAutoFit/>
            </a:bodyPr>
            <a:lstStyle/>
            <a:p>
              <a:pPr algn="ctr">
                <a:spcBef>
                  <a:spcPts val="600"/>
                </a:spcBef>
                <a:tabLst>
                  <a:tab pos="5038725" algn="l"/>
                </a:tabLst>
              </a:pPr>
              <a:r>
                <a:rPr lang="en-GB" sz="1100">
                  <a:solidFill>
                    <a:srgbClr val="FF6600"/>
                  </a:solidFill>
                  <a:latin typeface="Avenir LT Std 45 Book" charset="0"/>
                </a:rPr>
                <a:t>Sentinel-2 L1C</a:t>
              </a:r>
            </a:p>
          </p:txBody>
        </p:sp>
        <p:grpSp>
          <p:nvGrpSpPr>
            <p:cNvPr id="34849" name="Group 137"/>
            <p:cNvGrpSpPr>
              <a:grpSpLocks/>
            </p:cNvGrpSpPr>
            <p:nvPr/>
          </p:nvGrpSpPr>
          <p:grpSpPr bwMode="auto">
            <a:xfrm>
              <a:off x="2284793" y="3784377"/>
              <a:ext cx="473899" cy="443854"/>
              <a:chOff x="2260988" y="2516290"/>
              <a:chExt cx="473899" cy="443854"/>
            </a:xfrm>
          </p:grpSpPr>
          <p:sp>
            <p:nvSpPr>
              <p:cNvPr id="139" name="Oval 138"/>
              <p:cNvSpPr/>
              <p:nvPr/>
            </p:nvSpPr>
            <p:spPr>
              <a:xfrm>
                <a:off x="2260371" y="2516624"/>
                <a:ext cx="476900" cy="443487"/>
              </a:xfrm>
              <a:prstGeom prst="ellipse">
                <a:avLst/>
              </a:prstGeom>
              <a:solidFill>
                <a:srgbClr val="59407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5291" tIns="32646" rIns="65291" bIns="32646" anchor="ctr"/>
              <a:lstStyle>
                <a:lvl1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457035">
                  <a:defRPr/>
                </a:pPr>
                <a:endParaRPr lang="en-GB" sz="1100">
                  <a:solidFill>
                    <a:prstClr val="white"/>
                  </a:solidFill>
                  <a:latin typeface="Avenir LT Std 45 Book" pitchFamily="34" charset="0"/>
                </a:endParaRPr>
              </a:p>
            </p:txBody>
          </p:sp>
          <p:pic>
            <p:nvPicPr>
              <p:cNvPr id="34879" name="Picture 139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86256">
                <a:off x="2309370" y="2544381"/>
                <a:ext cx="280423" cy="225913"/>
              </a:xfrm>
              <a:prstGeom prst="rect">
                <a:avLst/>
              </a:prstGeom>
              <a:noFill/>
              <a:ln>
                <a:noFill/>
              </a:ln>
              <a:effectLst>
                <a:outerShdw algn="ctr" rotWithShape="0">
                  <a:schemeClr val="bg1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4880" name="Picture 140" descr="C:\Users\acastriotta\Documents\Adriana Backup\workshop\images\icone\sentinel-2_big.png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01747" y="2680486"/>
                <a:ext cx="298254" cy="2795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34850" name="Rectangle 141"/>
            <p:cNvSpPr>
              <a:spLocks noChangeArrowheads="1"/>
            </p:cNvSpPr>
            <p:nvPr/>
          </p:nvSpPr>
          <p:spPr bwMode="auto">
            <a:xfrm>
              <a:off x="2609005" y="3765072"/>
              <a:ext cx="1875417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9" tIns="45715" rIns="91429" bIns="45715">
              <a:spAutoFit/>
            </a:bodyPr>
            <a:lstStyle/>
            <a:p>
              <a:pPr algn="ctr">
                <a:spcBef>
                  <a:spcPts val="600"/>
                </a:spcBef>
                <a:tabLst>
                  <a:tab pos="5038725" algn="l"/>
                </a:tabLst>
              </a:pPr>
              <a:r>
                <a:rPr lang="en-GB" sz="1100">
                  <a:solidFill>
                    <a:srgbClr val="573E73"/>
                  </a:solidFill>
                  <a:latin typeface="Avenir LT Std 45 Book" charset="0"/>
                </a:rPr>
                <a:t>Sentinel-1 NRT &amp; NTC</a:t>
              </a:r>
            </a:p>
          </p:txBody>
        </p:sp>
        <p:sp>
          <p:nvSpPr>
            <p:cNvPr id="34851" name="Rectangle 142"/>
            <p:cNvSpPr>
              <a:spLocks noChangeArrowheads="1"/>
            </p:cNvSpPr>
            <p:nvPr/>
          </p:nvSpPr>
          <p:spPr bwMode="auto">
            <a:xfrm>
              <a:off x="2473158" y="3951362"/>
              <a:ext cx="1638719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9" tIns="45715" rIns="91429" bIns="45715">
              <a:spAutoFit/>
            </a:bodyPr>
            <a:lstStyle/>
            <a:p>
              <a:pPr algn="ctr">
                <a:spcBef>
                  <a:spcPts val="600"/>
                </a:spcBef>
                <a:tabLst>
                  <a:tab pos="5038725" algn="l"/>
                </a:tabLst>
              </a:pPr>
              <a:r>
                <a:rPr lang="en-GB" sz="1100">
                  <a:solidFill>
                    <a:srgbClr val="573E73"/>
                  </a:solidFill>
                  <a:latin typeface="Avenir LT Std 45 Book" charset="0"/>
                </a:rPr>
                <a:t>Sentinel-2 L1C</a:t>
              </a:r>
            </a:p>
          </p:txBody>
        </p:sp>
        <p:grpSp>
          <p:nvGrpSpPr>
            <p:cNvPr id="34852" name="Group 143"/>
            <p:cNvGrpSpPr>
              <a:grpSpLocks/>
            </p:cNvGrpSpPr>
            <p:nvPr/>
          </p:nvGrpSpPr>
          <p:grpSpPr bwMode="auto">
            <a:xfrm>
              <a:off x="4542567" y="3770260"/>
              <a:ext cx="473899" cy="443854"/>
              <a:chOff x="4594965" y="2519107"/>
              <a:chExt cx="473899" cy="443854"/>
            </a:xfrm>
          </p:grpSpPr>
          <p:sp>
            <p:nvSpPr>
              <p:cNvPr id="145" name="Oval 144"/>
              <p:cNvSpPr/>
              <p:nvPr/>
            </p:nvSpPr>
            <p:spPr>
              <a:xfrm>
                <a:off x="4595490" y="2519310"/>
                <a:ext cx="473721" cy="443487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5291" tIns="32646" rIns="65291" bIns="32646" anchor="ctr"/>
              <a:lstStyle>
                <a:lvl1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457035">
                  <a:defRPr/>
                </a:pPr>
                <a:endParaRPr lang="en-GB" sz="1100">
                  <a:solidFill>
                    <a:prstClr val="white"/>
                  </a:solidFill>
                  <a:latin typeface="Avenir LT Std 45 Book" pitchFamily="34" charset="0"/>
                </a:endParaRPr>
              </a:p>
            </p:txBody>
          </p:sp>
          <p:pic>
            <p:nvPicPr>
              <p:cNvPr id="34877" name="Picture 145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86256">
                <a:off x="4676934" y="2578125"/>
                <a:ext cx="331259" cy="266867"/>
              </a:xfrm>
              <a:prstGeom prst="rect">
                <a:avLst/>
              </a:prstGeom>
              <a:noFill/>
              <a:ln>
                <a:noFill/>
              </a:ln>
              <a:effectLst>
                <a:outerShdw algn="ctr" rotWithShape="0">
                  <a:schemeClr val="bg1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34853" name="Rectangle 146"/>
            <p:cNvSpPr>
              <a:spLocks noChangeArrowheads="1"/>
            </p:cNvSpPr>
            <p:nvPr/>
          </p:nvSpPr>
          <p:spPr bwMode="auto">
            <a:xfrm>
              <a:off x="4993743" y="3784386"/>
              <a:ext cx="1694924" cy="26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9" tIns="45715" rIns="91429" bIns="45715">
              <a:spAutoFit/>
            </a:bodyPr>
            <a:lstStyle/>
            <a:p>
              <a:pPr>
                <a:spcBef>
                  <a:spcPts val="600"/>
                </a:spcBef>
                <a:tabLst>
                  <a:tab pos="5038725" algn="l"/>
                </a:tabLst>
              </a:pPr>
              <a:r>
                <a:rPr lang="en-GB" sz="1100">
                  <a:solidFill>
                    <a:srgbClr val="008000"/>
                  </a:solidFill>
                  <a:latin typeface="Avenir LT Std 45 Book" charset="0"/>
                </a:rPr>
                <a:t>Sentinel-1 NTC</a:t>
              </a:r>
            </a:p>
          </p:txBody>
        </p:sp>
        <p:grpSp>
          <p:nvGrpSpPr>
            <p:cNvPr id="34854" name="Group 147"/>
            <p:cNvGrpSpPr>
              <a:grpSpLocks/>
            </p:cNvGrpSpPr>
            <p:nvPr/>
          </p:nvGrpSpPr>
          <p:grpSpPr bwMode="auto">
            <a:xfrm>
              <a:off x="142730" y="3708164"/>
              <a:ext cx="473899" cy="443854"/>
              <a:chOff x="6866855" y="2660223"/>
              <a:chExt cx="473899" cy="443854"/>
            </a:xfrm>
          </p:grpSpPr>
          <p:sp>
            <p:nvSpPr>
              <p:cNvPr id="149" name="Oval 148"/>
              <p:cNvSpPr/>
              <p:nvPr/>
            </p:nvSpPr>
            <p:spPr>
              <a:xfrm>
                <a:off x="6867020" y="2660184"/>
                <a:ext cx="473721" cy="443488"/>
              </a:xfrm>
              <a:prstGeom prst="ellipse">
                <a:avLst/>
              </a:prstGeom>
              <a:solidFill>
                <a:srgbClr val="406BB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5291" tIns="32646" rIns="65291" bIns="32646" anchor="ctr"/>
              <a:lstStyle>
                <a:lvl1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457035">
                  <a:defRPr/>
                </a:pPr>
                <a:endParaRPr lang="en-GB" sz="1100">
                  <a:solidFill>
                    <a:prstClr val="white"/>
                  </a:solidFill>
                  <a:latin typeface="Avenir LT Std 45 Book" pitchFamily="34" charset="0"/>
                </a:endParaRPr>
              </a:p>
            </p:txBody>
          </p:sp>
          <p:pic>
            <p:nvPicPr>
              <p:cNvPr id="34874" name="Picture 149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86256">
                <a:off x="6915237" y="2688314"/>
                <a:ext cx="280423" cy="225913"/>
              </a:xfrm>
              <a:prstGeom prst="rect">
                <a:avLst/>
              </a:prstGeom>
              <a:noFill/>
              <a:ln>
                <a:noFill/>
              </a:ln>
              <a:effectLst>
                <a:outerShdw algn="ctr" rotWithShape="0">
                  <a:schemeClr val="bg1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4875" name="Picture 150" descr="C:\Users\acastriotta\Documents\Adriana Backup\workshop\images\icone\sentinel-2_big.png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07614" y="2824419"/>
                <a:ext cx="298254" cy="2795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34855" name="Rectangle 151"/>
            <p:cNvSpPr>
              <a:spLocks noChangeArrowheads="1"/>
            </p:cNvSpPr>
            <p:nvPr/>
          </p:nvSpPr>
          <p:spPr bwMode="auto">
            <a:xfrm>
              <a:off x="414095" y="3707479"/>
              <a:ext cx="1590415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9" tIns="45715" rIns="91429" bIns="45715">
              <a:spAutoFit/>
            </a:bodyPr>
            <a:lstStyle/>
            <a:p>
              <a:pPr algn="ctr">
                <a:spcBef>
                  <a:spcPts val="600"/>
                </a:spcBef>
                <a:tabLst>
                  <a:tab pos="5038725" algn="l"/>
                </a:tabLst>
              </a:pPr>
              <a:r>
                <a:rPr lang="en-GB" sz="1100">
                  <a:solidFill>
                    <a:srgbClr val="406BB0"/>
                  </a:solidFill>
                  <a:latin typeface="Avenir LT Std 45 Book" charset="0"/>
                </a:rPr>
                <a:t>Sentinel-1 NTC</a:t>
              </a:r>
            </a:p>
          </p:txBody>
        </p:sp>
        <p:sp>
          <p:nvSpPr>
            <p:cNvPr id="34856" name="Rectangle 152"/>
            <p:cNvSpPr>
              <a:spLocks noChangeArrowheads="1"/>
            </p:cNvSpPr>
            <p:nvPr/>
          </p:nvSpPr>
          <p:spPr bwMode="auto">
            <a:xfrm>
              <a:off x="379577" y="3900551"/>
              <a:ext cx="1590415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9" tIns="45715" rIns="91429" bIns="45715">
              <a:spAutoFit/>
            </a:bodyPr>
            <a:lstStyle/>
            <a:p>
              <a:pPr algn="ctr">
                <a:spcBef>
                  <a:spcPts val="600"/>
                </a:spcBef>
                <a:tabLst>
                  <a:tab pos="5038725" algn="l"/>
                </a:tabLst>
              </a:pPr>
              <a:r>
                <a:rPr lang="en-GB" sz="1100">
                  <a:solidFill>
                    <a:srgbClr val="406BB0"/>
                  </a:solidFill>
                  <a:latin typeface="Avenir LT Std 45 Book" charset="0"/>
                </a:rPr>
                <a:t>Sentinel-2 L1C</a:t>
              </a:r>
            </a:p>
          </p:txBody>
        </p:sp>
        <p:pic>
          <p:nvPicPr>
            <p:cNvPr id="34857" name="Picture 153" descr="hard-drive.png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407" y="3024889"/>
              <a:ext cx="406399" cy="4063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858" name="Picture 154" descr="hard-drive (1).png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14285" y="3020902"/>
              <a:ext cx="414373" cy="4143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859" name="Picture 155" descr="hard-drive (2).png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66420" y="3020902"/>
              <a:ext cx="414373" cy="4143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860" name="Picture 156" descr="hard-drive (3).png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04825" y="3020902"/>
              <a:ext cx="414373" cy="4143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4861" name="Rectangle 157"/>
            <p:cNvSpPr>
              <a:spLocks noChangeArrowheads="1"/>
            </p:cNvSpPr>
            <p:nvPr/>
          </p:nvSpPr>
          <p:spPr bwMode="auto">
            <a:xfrm>
              <a:off x="711926" y="3046483"/>
              <a:ext cx="1062920" cy="3836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429" tIns="45715" rIns="91429" bIns="45715">
              <a:spAutoFit/>
            </a:bodyPr>
            <a:lstStyle/>
            <a:p>
              <a:pPr>
                <a:lnSpc>
                  <a:spcPct val="60000"/>
                </a:lnSpc>
                <a:spcBef>
                  <a:spcPts val="600"/>
                </a:spcBef>
                <a:tabLst>
                  <a:tab pos="5038725" algn="l"/>
                </a:tabLst>
              </a:pPr>
              <a:r>
                <a:rPr lang="en-GB" sz="1100">
                  <a:solidFill>
                    <a:srgbClr val="0070C0"/>
                  </a:solidFill>
                  <a:latin typeface="Avenir LT Std 45 Book" charset="0"/>
                </a:rPr>
                <a:t>No Rolling </a:t>
              </a:r>
            </a:p>
            <a:p>
              <a:pPr>
                <a:lnSpc>
                  <a:spcPct val="60000"/>
                </a:lnSpc>
                <a:spcBef>
                  <a:spcPts val="600"/>
                </a:spcBef>
                <a:tabLst>
                  <a:tab pos="5038725" algn="l"/>
                </a:tabLst>
              </a:pPr>
              <a:r>
                <a:rPr lang="en-GB" sz="1100">
                  <a:solidFill>
                    <a:srgbClr val="0070C0"/>
                  </a:solidFill>
                  <a:latin typeface="Avenir LT Std 45 Book" charset="0"/>
                </a:rPr>
                <a:t>Policy Applied</a:t>
              </a:r>
            </a:p>
          </p:txBody>
        </p:sp>
        <p:sp>
          <p:nvSpPr>
            <p:cNvPr id="34862" name="Rectangle 158"/>
            <p:cNvSpPr>
              <a:spLocks noChangeArrowheads="1"/>
            </p:cNvSpPr>
            <p:nvPr/>
          </p:nvSpPr>
          <p:spPr bwMode="auto">
            <a:xfrm>
              <a:off x="2866783" y="2972946"/>
              <a:ext cx="1305368" cy="2769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429" tIns="45715" rIns="91429" bIns="45715">
              <a:spAutoFit/>
            </a:bodyPr>
            <a:lstStyle/>
            <a:p>
              <a:pPr algn="ctr">
                <a:spcBef>
                  <a:spcPts val="600"/>
                </a:spcBef>
                <a:tabLst>
                  <a:tab pos="5038725" algn="l"/>
                </a:tabLst>
              </a:pPr>
              <a:r>
                <a:rPr lang="en-GB" sz="1200">
                  <a:solidFill>
                    <a:srgbClr val="8064A2"/>
                  </a:solidFill>
                  <a:latin typeface="Avenir LT Std 45 Book" charset="0"/>
                </a:rPr>
                <a:t>Node 1: 30 days </a:t>
              </a:r>
            </a:p>
          </p:txBody>
        </p:sp>
        <p:sp>
          <p:nvSpPr>
            <p:cNvPr id="34863" name="Rectangle 159"/>
            <p:cNvSpPr>
              <a:spLocks noChangeArrowheads="1"/>
            </p:cNvSpPr>
            <p:nvPr/>
          </p:nvSpPr>
          <p:spPr bwMode="auto">
            <a:xfrm>
              <a:off x="2853715" y="3176142"/>
              <a:ext cx="1223390" cy="2769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429" tIns="45715" rIns="91429" bIns="45715">
              <a:spAutoFit/>
            </a:bodyPr>
            <a:lstStyle/>
            <a:p>
              <a:pPr algn="ctr">
                <a:spcBef>
                  <a:spcPts val="600"/>
                </a:spcBef>
                <a:tabLst>
                  <a:tab pos="5038725" algn="l"/>
                </a:tabLst>
              </a:pPr>
              <a:r>
                <a:rPr lang="en-GB" sz="1200">
                  <a:solidFill>
                    <a:srgbClr val="8064A2"/>
                  </a:solidFill>
                  <a:latin typeface="Avenir LT Std 45 Book" charset="0"/>
                </a:rPr>
                <a:t>Node 2: 9 days  </a:t>
              </a:r>
            </a:p>
          </p:txBody>
        </p:sp>
        <p:sp>
          <p:nvSpPr>
            <p:cNvPr id="34864" name="Rectangle 160"/>
            <p:cNvSpPr>
              <a:spLocks noChangeArrowheads="1"/>
            </p:cNvSpPr>
            <p:nvPr/>
          </p:nvSpPr>
          <p:spPr bwMode="auto">
            <a:xfrm>
              <a:off x="4993730" y="3089589"/>
              <a:ext cx="821267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9" tIns="45715" rIns="91429" bIns="45715">
              <a:spAutoFit/>
            </a:bodyPr>
            <a:lstStyle/>
            <a:p>
              <a:pPr algn="ctr">
                <a:spcBef>
                  <a:spcPts val="600"/>
                </a:spcBef>
                <a:tabLst>
                  <a:tab pos="5038725" algn="l"/>
                </a:tabLst>
              </a:pPr>
              <a:r>
                <a:rPr lang="en-GB" sz="1200">
                  <a:solidFill>
                    <a:srgbClr val="0C8E39"/>
                  </a:solidFill>
                  <a:latin typeface="Avenir LT Std 45 Book" charset="0"/>
                </a:rPr>
                <a:t>30 Days</a:t>
              </a:r>
            </a:p>
          </p:txBody>
        </p:sp>
        <p:pic>
          <p:nvPicPr>
            <p:cNvPr id="162" name="Picture 161"/>
            <p:cNvPicPr>
              <a:picLocks noChangeAspect="1"/>
            </p:cNvPicPr>
            <p:nvPr/>
          </p:nvPicPr>
          <p:blipFill>
            <a:blip r:embed="rId4" cstate="print">
              <a:duotone>
                <a:srgbClr val="4F81BD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2982" y="4941509"/>
              <a:ext cx="268442" cy="245089"/>
            </a:xfrm>
            <a:prstGeom prst="rect">
              <a:avLst/>
            </a:prstGeom>
          </p:spPr>
        </p:pic>
        <p:pic>
          <p:nvPicPr>
            <p:cNvPr id="163" name="Picture 162"/>
            <p:cNvPicPr>
              <a:picLocks noChangeAspect="1"/>
            </p:cNvPicPr>
            <p:nvPr/>
          </p:nvPicPr>
          <p:blipFill>
            <a:blip r:embed="rId4" cstate="print">
              <a:duotone>
                <a:srgbClr val="8064A2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68130" y="4941509"/>
              <a:ext cx="268442" cy="245089"/>
            </a:xfrm>
            <a:prstGeom prst="rect">
              <a:avLst/>
            </a:prstGeom>
          </p:spPr>
        </p:pic>
        <p:sp>
          <p:nvSpPr>
            <p:cNvPr id="34867" name="Rectangle 163"/>
            <p:cNvSpPr>
              <a:spLocks noChangeArrowheads="1"/>
            </p:cNvSpPr>
            <p:nvPr/>
          </p:nvSpPr>
          <p:spPr bwMode="auto">
            <a:xfrm>
              <a:off x="2727082" y="4829233"/>
              <a:ext cx="1501245" cy="4616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9" tIns="45715" rIns="91429" bIns="45715">
              <a:spAutoFit/>
            </a:bodyPr>
            <a:lstStyle/>
            <a:p>
              <a:pPr>
                <a:spcBef>
                  <a:spcPts val="600"/>
                </a:spcBef>
                <a:tabLst>
                  <a:tab pos="5038725" algn="l"/>
                </a:tabLst>
              </a:pPr>
              <a:r>
                <a:rPr lang="en-GB" sz="1200">
                  <a:solidFill>
                    <a:srgbClr val="8064A2"/>
                  </a:solidFill>
                  <a:latin typeface="Avenir LT Std 45 Book" charset="0"/>
                </a:rPr>
                <a:t>Node 1: Max 10 downloads</a:t>
              </a:r>
            </a:p>
          </p:txBody>
        </p:sp>
        <p:sp>
          <p:nvSpPr>
            <p:cNvPr id="34868" name="Rectangle 164"/>
            <p:cNvSpPr>
              <a:spLocks noChangeArrowheads="1"/>
            </p:cNvSpPr>
            <p:nvPr/>
          </p:nvSpPr>
          <p:spPr bwMode="auto">
            <a:xfrm>
              <a:off x="2704196" y="5259631"/>
              <a:ext cx="1356314" cy="2769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429" tIns="45715" rIns="91429" bIns="45715">
              <a:spAutoFit/>
            </a:bodyPr>
            <a:lstStyle/>
            <a:p>
              <a:pPr algn="ctr">
                <a:spcBef>
                  <a:spcPts val="600"/>
                </a:spcBef>
                <a:tabLst>
                  <a:tab pos="5038725" algn="l"/>
                </a:tabLst>
              </a:pPr>
              <a:r>
                <a:rPr lang="en-GB" sz="1200">
                  <a:solidFill>
                    <a:srgbClr val="8064A2"/>
                  </a:solidFill>
                  <a:latin typeface="Avenir LT Std 45 Book" charset="0"/>
                </a:rPr>
                <a:t>Node 2: No limits </a:t>
              </a:r>
            </a:p>
          </p:txBody>
        </p:sp>
        <p:sp>
          <p:nvSpPr>
            <p:cNvPr id="34869" name="Rectangle 165"/>
            <p:cNvSpPr>
              <a:spLocks noChangeArrowheads="1"/>
            </p:cNvSpPr>
            <p:nvPr/>
          </p:nvSpPr>
          <p:spPr bwMode="auto">
            <a:xfrm>
              <a:off x="7313604" y="4882695"/>
              <a:ext cx="1802084" cy="4308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9" tIns="45715" rIns="91429" bIns="45715">
              <a:spAutoFit/>
            </a:bodyPr>
            <a:lstStyle/>
            <a:p>
              <a:pPr>
                <a:spcBef>
                  <a:spcPts val="600"/>
                </a:spcBef>
                <a:tabLst>
                  <a:tab pos="5038725" algn="l"/>
                </a:tabLst>
              </a:pPr>
              <a:r>
                <a:rPr lang="en-GB" sz="1100">
                  <a:solidFill>
                    <a:srgbClr val="FF6600"/>
                  </a:solidFill>
                  <a:latin typeface="Avenir LT Std 45 Book" charset="0"/>
                </a:rPr>
                <a:t>Max 10 concurrent downloads</a:t>
              </a:r>
            </a:p>
          </p:txBody>
        </p:sp>
        <p:sp>
          <p:nvSpPr>
            <p:cNvPr id="34870" name="Rectangle 166"/>
            <p:cNvSpPr>
              <a:spLocks noChangeArrowheads="1"/>
            </p:cNvSpPr>
            <p:nvPr/>
          </p:nvSpPr>
          <p:spPr bwMode="auto">
            <a:xfrm>
              <a:off x="6823119" y="5792193"/>
              <a:ext cx="1590854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>
                <a:spcBef>
                  <a:spcPts val="600"/>
                </a:spcBef>
                <a:tabLst>
                  <a:tab pos="5038725" algn="l"/>
                </a:tabLst>
              </a:pPr>
              <a:r>
                <a:rPr lang="en-GB" sz="1100">
                  <a:solidFill>
                    <a:srgbClr val="FF6600"/>
                  </a:solidFill>
                  <a:latin typeface="Avenir LT Std 45 Book" charset="0"/>
                </a:rPr>
                <a:t>NRT</a:t>
              </a:r>
              <a:r>
                <a:rPr lang="en-GB" sz="1100" baseline="30000">
                  <a:solidFill>
                    <a:srgbClr val="FF6600"/>
                  </a:solidFill>
                  <a:latin typeface="Avenir LT Std 45 Book" charset="0"/>
                </a:rPr>
                <a:t>1</a:t>
              </a:r>
              <a:r>
                <a:rPr lang="en-GB" sz="1100">
                  <a:solidFill>
                    <a:srgbClr val="FF6600"/>
                  </a:solidFill>
                  <a:latin typeface="Avenir LT Std 45 Book" charset="0"/>
                </a:rPr>
                <a:t> via dedicated ftp</a:t>
              </a:r>
            </a:p>
          </p:txBody>
        </p:sp>
        <p:sp>
          <p:nvSpPr>
            <p:cNvPr id="34871" name="Rectangle 167"/>
            <p:cNvSpPr>
              <a:spLocks noChangeArrowheads="1"/>
            </p:cNvSpPr>
            <p:nvPr/>
          </p:nvSpPr>
          <p:spPr bwMode="auto">
            <a:xfrm>
              <a:off x="4997422" y="3969089"/>
              <a:ext cx="1117839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>
                <a:spcBef>
                  <a:spcPts val="600"/>
                </a:spcBef>
                <a:tabLst>
                  <a:tab pos="5038725" algn="l"/>
                </a:tabLst>
              </a:pPr>
              <a:r>
                <a:rPr lang="en-GB" sz="1100">
                  <a:solidFill>
                    <a:srgbClr val="008000"/>
                  </a:solidFill>
                  <a:latin typeface="Avenir LT Std 45 Book" charset="0"/>
                </a:rPr>
                <a:t>Sentinel-2 L1C</a:t>
              </a:r>
              <a:endParaRPr lang="en-GB" sz="1000">
                <a:solidFill>
                  <a:srgbClr val="008000"/>
                </a:solidFill>
                <a:latin typeface="Avenir LT Std 45 Book" charset="0"/>
              </a:endParaRPr>
            </a:p>
          </p:txBody>
        </p:sp>
        <p:sp>
          <p:nvSpPr>
            <p:cNvPr id="34872" name="Rectangle 168"/>
            <p:cNvSpPr>
              <a:spLocks noChangeArrowheads="1"/>
            </p:cNvSpPr>
            <p:nvPr/>
          </p:nvSpPr>
          <p:spPr bwMode="auto">
            <a:xfrm>
              <a:off x="501815" y="4121638"/>
              <a:ext cx="1590415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9" tIns="45715" rIns="91429" bIns="45715">
              <a:spAutoFit/>
            </a:bodyPr>
            <a:lstStyle/>
            <a:p>
              <a:pPr algn="ctr">
                <a:spcBef>
                  <a:spcPts val="600"/>
                </a:spcBef>
                <a:tabLst>
                  <a:tab pos="5038725" algn="l"/>
                </a:tabLst>
              </a:pPr>
              <a:r>
                <a:rPr lang="en-GB" sz="1100">
                  <a:solidFill>
                    <a:srgbClr val="406BB0"/>
                  </a:solidFill>
                  <a:latin typeface="Avenir LT Std 45 Book" charset="0"/>
                </a:rPr>
                <a:t>Sentinel-3 pre-ops</a:t>
              </a:r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1" descr="earth-observatio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50" y="204788"/>
            <a:ext cx="341313" cy="34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2" name="Title 1"/>
          <p:cNvSpPr txBox="1">
            <a:spLocks/>
          </p:cNvSpPr>
          <p:nvPr/>
        </p:nvSpPr>
        <p:spPr bwMode="auto">
          <a:xfrm>
            <a:off x="603251" y="193675"/>
            <a:ext cx="7448032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2300" dirty="0" smtClean="0">
                <a:solidFill>
                  <a:srgbClr val="0070C0"/>
                </a:solidFill>
                <a:cs typeface="Verdana" charset="0"/>
              </a:rPr>
              <a:t>ESA-EO Operated Data Hubs (2 of 2) </a:t>
            </a:r>
            <a:endParaRPr lang="en-US" sz="1600" dirty="0">
              <a:solidFill>
                <a:srgbClr val="0070C0"/>
              </a:solidFill>
              <a:cs typeface="Verdana" charset="0"/>
            </a:endParaRPr>
          </a:p>
        </p:txBody>
      </p:sp>
      <p:pic>
        <p:nvPicPr>
          <p:cNvPr id="3584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138" y="682625"/>
            <a:ext cx="8504237" cy="410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1" descr="earth-observatio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50" y="204788"/>
            <a:ext cx="341313" cy="34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6" name="Title 1"/>
          <p:cNvSpPr txBox="1">
            <a:spLocks/>
          </p:cNvSpPr>
          <p:nvPr/>
        </p:nvSpPr>
        <p:spPr bwMode="auto">
          <a:xfrm>
            <a:off x="603250" y="193675"/>
            <a:ext cx="7910513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2300">
                <a:solidFill>
                  <a:srgbClr val="0070C0"/>
                </a:solidFill>
                <a:cs typeface="Verdana" charset="0"/>
              </a:rPr>
              <a:t>ESA-EO Collaborative Hub</a:t>
            </a:r>
            <a:endParaRPr lang="en-US" sz="1600">
              <a:solidFill>
                <a:srgbClr val="0070C0"/>
              </a:solidFill>
              <a:cs typeface="Verdana" charset="0"/>
            </a:endParaRPr>
          </a:p>
        </p:txBody>
      </p:sp>
      <p:sp>
        <p:nvSpPr>
          <p:cNvPr id="36867" name="Content Placeholder 3"/>
          <p:cNvSpPr>
            <a:spLocks noGrp="1"/>
          </p:cNvSpPr>
          <p:nvPr>
            <p:ph sz="half" idx="4294967295"/>
          </p:nvPr>
        </p:nvSpPr>
        <p:spPr>
          <a:xfrm>
            <a:off x="346075" y="630238"/>
            <a:ext cx="7980363" cy="3937000"/>
          </a:xfrm>
        </p:spPr>
        <p:txBody>
          <a:bodyPr/>
          <a:lstStyle/>
          <a:p>
            <a:pPr marL="0" indent="0">
              <a:buFont typeface="Arial" charset="0"/>
              <a:buChar char="•"/>
            </a:pPr>
            <a:r>
              <a:rPr lang="en-US" sz="1400" dirty="0" smtClean="0">
                <a:latin typeface="Verdana" charset="0"/>
                <a:ea typeface="MS PGothic" charset="0"/>
              </a:rPr>
              <a:t> Use </a:t>
            </a:r>
            <a:r>
              <a:rPr lang="en-US" sz="1400" dirty="0">
                <a:latin typeface="Verdana" charset="0"/>
                <a:ea typeface="MS PGothic" charset="0"/>
              </a:rPr>
              <a:t>of Collaborative Hub and the </a:t>
            </a:r>
            <a:endParaRPr lang="en-US" sz="1400" dirty="0" smtClean="0">
              <a:latin typeface="Verdana" charset="0"/>
              <a:ea typeface="MS PGothic" charset="0"/>
            </a:endParaRPr>
          </a:p>
          <a:p>
            <a:pPr marL="0" indent="0"/>
            <a:r>
              <a:rPr lang="en-US" sz="1400" dirty="0" smtClean="0">
                <a:latin typeface="Verdana" charset="0"/>
                <a:ea typeface="MS PGothic" charset="0"/>
              </a:rPr>
              <a:t>International </a:t>
            </a:r>
            <a:r>
              <a:rPr lang="en-US" sz="1400" dirty="0">
                <a:latin typeface="Verdana" charset="0"/>
                <a:ea typeface="MS PGothic" charset="0"/>
              </a:rPr>
              <a:t>Hub requires a technical </a:t>
            </a:r>
            <a:endParaRPr lang="en-US" sz="1400" dirty="0" smtClean="0">
              <a:latin typeface="Verdana" charset="0"/>
              <a:ea typeface="MS PGothic" charset="0"/>
            </a:endParaRPr>
          </a:p>
          <a:p>
            <a:pPr marL="0" indent="0"/>
            <a:r>
              <a:rPr lang="en-US" sz="1400" dirty="0" smtClean="0">
                <a:latin typeface="Verdana" charset="0"/>
                <a:ea typeface="MS PGothic" charset="0"/>
              </a:rPr>
              <a:t>arrangement </a:t>
            </a:r>
            <a:r>
              <a:rPr lang="en-US" sz="1400" dirty="0">
                <a:latin typeface="Verdana" charset="0"/>
                <a:ea typeface="MS PGothic" charset="0"/>
              </a:rPr>
              <a:t>with ESA or an </a:t>
            </a:r>
            <a:endParaRPr lang="en-US" sz="1400" dirty="0" smtClean="0">
              <a:latin typeface="Verdana" charset="0"/>
              <a:ea typeface="MS PGothic" charset="0"/>
            </a:endParaRPr>
          </a:p>
          <a:p>
            <a:pPr marL="0" indent="0"/>
            <a:r>
              <a:rPr lang="en-US" sz="1400" dirty="0" smtClean="0">
                <a:latin typeface="Verdana" charset="0"/>
                <a:ea typeface="MS PGothic" charset="0"/>
              </a:rPr>
              <a:t>international </a:t>
            </a:r>
            <a:r>
              <a:rPr lang="en-US" sz="1400" dirty="0">
                <a:latin typeface="Verdana" charset="0"/>
                <a:ea typeface="MS PGothic" charset="0"/>
              </a:rPr>
              <a:t>arrangement with the </a:t>
            </a:r>
            <a:endParaRPr lang="en-US" sz="1400" dirty="0" smtClean="0">
              <a:latin typeface="Verdana" charset="0"/>
              <a:ea typeface="MS PGothic" charset="0"/>
            </a:endParaRPr>
          </a:p>
          <a:p>
            <a:pPr marL="0" indent="0"/>
            <a:r>
              <a:rPr lang="en-US" sz="1400" dirty="0" smtClean="0">
                <a:latin typeface="Verdana" charset="0"/>
                <a:ea typeface="MS PGothic" charset="0"/>
              </a:rPr>
              <a:t>European </a:t>
            </a:r>
            <a:r>
              <a:rPr lang="en-US" sz="1400" dirty="0">
                <a:latin typeface="Verdana" charset="0"/>
                <a:ea typeface="MS PGothic" charset="0"/>
              </a:rPr>
              <a:t>Commission</a:t>
            </a:r>
            <a:r>
              <a:rPr lang="en-US" sz="1400" dirty="0" smtClean="0">
                <a:latin typeface="Verdana" charset="0"/>
                <a:ea typeface="MS PGothic" charset="0"/>
              </a:rPr>
              <a:t>.</a:t>
            </a:r>
          </a:p>
          <a:p>
            <a:pPr marL="0" indent="0">
              <a:buFont typeface="Arial" charset="0"/>
              <a:buChar char="•"/>
            </a:pPr>
            <a:r>
              <a:rPr lang="en-US" sz="1400" dirty="0" smtClean="0">
                <a:latin typeface="Verdana" charset="0"/>
                <a:ea typeface="MS PGothic" charset="0"/>
              </a:rPr>
              <a:t> The </a:t>
            </a:r>
            <a:r>
              <a:rPr lang="en-US" sz="1400" dirty="0">
                <a:latin typeface="Verdana" charset="0"/>
                <a:ea typeface="MS PGothic" charset="0"/>
              </a:rPr>
              <a:t>Collaborative </a:t>
            </a:r>
            <a:r>
              <a:rPr lang="en-US" sz="1400" dirty="0" smtClean="0">
                <a:latin typeface="Verdana" charset="0"/>
                <a:ea typeface="MS PGothic" charset="0"/>
              </a:rPr>
              <a:t>Hub was </a:t>
            </a:r>
            <a:r>
              <a:rPr lang="en-US" sz="1400" dirty="0">
                <a:latin typeface="Verdana" charset="0"/>
                <a:ea typeface="MS PGothic" charset="0"/>
              </a:rPr>
              <a:t>initially </a:t>
            </a:r>
            <a:endParaRPr lang="en-US" sz="1400" dirty="0" smtClean="0">
              <a:latin typeface="Verdana" charset="0"/>
              <a:ea typeface="MS PGothic" charset="0"/>
            </a:endParaRPr>
          </a:p>
          <a:p>
            <a:pPr marL="0" indent="0"/>
            <a:r>
              <a:rPr lang="en-US" sz="1400" dirty="0" smtClean="0">
                <a:latin typeface="Verdana" charset="0"/>
                <a:ea typeface="MS PGothic" charset="0"/>
              </a:rPr>
              <a:t>setup </a:t>
            </a:r>
            <a:r>
              <a:rPr lang="en-US" sz="1400" dirty="0">
                <a:latin typeface="Verdana" charset="0"/>
                <a:ea typeface="MS PGothic" charset="0"/>
              </a:rPr>
              <a:t>for ESA Member states participating </a:t>
            </a:r>
            <a:endParaRPr lang="en-US" sz="1400" dirty="0" smtClean="0">
              <a:latin typeface="Verdana" charset="0"/>
              <a:ea typeface="MS PGothic" charset="0"/>
            </a:endParaRPr>
          </a:p>
          <a:p>
            <a:pPr marL="0" indent="0"/>
            <a:r>
              <a:rPr lang="en-US" sz="1400" dirty="0" smtClean="0">
                <a:latin typeface="Verdana" charset="0"/>
                <a:ea typeface="MS PGothic" charset="0"/>
              </a:rPr>
              <a:t>in </a:t>
            </a:r>
            <a:r>
              <a:rPr lang="en-US" sz="1400" dirty="0">
                <a:latin typeface="Verdana" charset="0"/>
                <a:ea typeface="MS PGothic" charset="0"/>
              </a:rPr>
              <a:t>the GMES program and later expanded </a:t>
            </a:r>
            <a:endParaRPr lang="en-US" sz="1400" dirty="0" smtClean="0">
              <a:latin typeface="Verdana" charset="0"/>
              <a:ea typeface="MS PGothic" charset="0"/>
            </a:endParaRPr>
          </a:p>
          <a:p>
            <a:pPr marL="0" indent="0"/>
            <a:r>
              <a:rPr lang="en-US" sz="1400" dirty="0" smtClean="0">
                <a:latin typeface="Verdana" charset="0"/>
                <a:ea typeface="MS PGothic" charset="0"/>
              </a:rPr>
              <a:t>to </a:t>
            </a:r>
            <a:r>
              <a:rPr lang="en-US" sz="1400" dirty="0">
                <a:latin typeface="Verdana" charset="0"/>
                <a:ea typeface="MS PGothic" charset="0"/>
              </a:rPr>
              <a:t>all GMES/Copernicus participating states</a:t>
            </a:r>
            <a:r>
              <a:rPr lang="en-US" sz="1400" dirty="0" smtClean="0">
                <a:latin typeface="Verdana" charset="0"/>
                <a:ea typeface="MS PGothic" charset="0"/>
              </a:rPr>
              <a:t>.</a:t>
            </a:r>
            <a:endParaRPr lang="en-US" sz="1400" dirty="0">
              <a:latin typeface="Verdana" charset="0"/>
              <a:ea typeface="MS PGothic" charset="0"/>
            </a:endParaRPr>
          </a:p>
          <a:p>
            <a:pPr marL="0" indent="0">
              <a:buFont typeface="Arial" charset="0"/>
              <a:buChar char="•"/>
            </a:pPr>
            <a:r>
              <a:rPr lang="en-US" sz="1400" dirty="0" smtClean="0">
                <a:latin typeface="Verdana" charset="0"/>
                <a:ea typeface="MS PGothic" charset="0"/>
              </a:rPr>
              <a:t> Partners </a:t>
            </a:r>
            <a:r>
              <a:rPr lang="en-US" sz="1400" dirty="0">
                <a:latin typeface="Verdana" charset="0"/>
                <a:ea typeface="MS PGothic" charset="0"/>
              </a:rPr>
              <a:t>retrieving data from the </a:t>
            </a:r>
            <a:endParaRPr lang="en-US" sz="1400" dirty="0" smtClean="0">
              <a:latin typeface="Verdana" charset="0"/>
              <a:ea typeface="MS PGothic" charset="0"/>
            </a:endParaRPr>
          </a:p>
          <a:p>
            <a:pPr marL="0" indent="0"/>
            <a:r>
              <a:rPr lang="en-US" sz="1400" dirty="0" smtClean="0">
                <a:latin typeface="Verdana" charset="0"/>
                <a:ea typeface="MS PGothic" charset="0"/>
              </a:rPr>
              <a:t>Collaborative </a:t>
            </a:r>
            <a:r>
              <a:rPr lang="en-US" sz="1400" dirty="0">
                <a:latin typeface="Verdana" charset="0"/>
                <a:ea typeface="MS PGothic" charset="0"/>
              </a:rPr>
              <a:t>Hub and the International Hub </a:t>
            </a:r>
            <a:endParaRPr lang="en-US" sz="1400" dirty="0" smtClean="0">
              <a:latin typeface="Verdana" charset="0"/>
              <a:ea typeface="MS PGothic" charset="0"/>
            </a:endParaRPr>
          </a:p>
          <a:p>
            <a:pPr marL="0" indent="0"/>
            <a:r>
              <a:rPr lang="en-US" sz="1400" dirty="0" smtClean="0">
                <a:latin typeface="Verdana" charset="0"/>
                <a:ea typeface="MS PGothic" charset="0"/>
              </a:rPr>
              <a:t>will </a:t>
            </a:r>
            <a:r>
              <a:rPr lang="en-US" sz="1400" dirty="0">
                <a:latin typeface="Verdana" charset="0"/>
                <a:ea typeface="MS PGothic" charset="0"/>
              </a:rPr>
              <a:t>redistribute the products from their </a:t>
            </a:r>
            <a:r>
              <a:rPr lang="en-US" sz="1400" dirty="0" smtClean="0">
                <a:latin typeface="Verdana" charset="0"/>
                <a:ea typeface="MS PGothic" charset="0"/>
              </a:rPr>
              <a:t>own</a:t>
            </a:r>
          </a:p>
          <a:p>
            <a:pPr marL="0" indent="0"/>
            <a:r>
              <a:rPr lang="en-US" sz="1400" dirty="0" smtClean="0">
                <a:latin typeface="Verdana" charset="0"/>
                <a:ea typeface="MS PGothic" charset="0"/>
              </a:rPr>
              <a:t>platforms </a:t>
            </a:r>
            <a:r>
              <a:rPr lang="en-US" sz="1400" dirty="0">
                <a:latin typeface="Verdana" charset="0"/>
                <a:ea typeface="MS PGothic" charset="0"/>
              </a:rPr>
              <a:t>and data access </a:t>
            </a:r>
            <a:r>
              <a:rPr lang="en-US" sz="1400" dirty="0" smtClean="0">
                <a:latin typeface="Verdana" charset="0"/>
                <a:ea typeface="MS PGothic" charset="0"/>
              </a:rPr>
              <a:t>points.</a:t>
            </a:r>
          </a:p>
          <a:p>
            <a:pPr marL="0" indent="0"/>
            <a:r>
              <a:rPr lang="en-US" dirty="0" smtClean="0">
                <a:latin typeface="Verdana" charset="0"/>
                <a:ea typeface="MS PGothic" charset="0"/>
              </a:rPr>
              <a:t> </a:t>
            </a:r>
            <a:endParaRPr lang="en-US" dirty="0">
              <a:latin typeface="Verdana" charset="0"/>
              <a:ea typeface="MS PGothic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4367557" y="539018"/>
            <a:ext cx="4504613" cy="3298052"/>
            <a:chOff x="4285323" y="593833"/>
            <a:chExt cx="4504613" cy="3298052"/>
          </a:xfrm>
        </p:grpSpPr>
        <p:sp>
          <p:nvSpPr>
            <p:cNvPr id="57" name="Rounded Rectangle 56"/>
            <p:cNvSpPr/>
            <p:nvPr/>
          </p:nvSpPr>
          <p:spPr>
            <a:xfrm>
              <a:off x="4285323" y="2059713"/>
              <a:ext cx="4504613" cy="834157"/>
            </a:xfrm>
            <a:prstGeom prst="roundRect">
              <a:avLst/>
            </a:prstGeom>
            <a:solidFill>
              <a:schemeClr val="tx2">
                <a:lumMod val="40000"/>
                <a:lumOff val="60000"/>
                <a:alpha val="49000"/>
              </a:schemeClr>
            </a:solidFill>
            <a:ln>
              <a:solidFill>
                <a:schemeClr val="tx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3" name="Group 2"/>
            <p:cNvGrpSpPr/>
            <p:nvPr/>
          </p:nvGrpSpPr>
          <p:grpSpPr>
            <a:xfrm>
              <a:off x="4343711" y="593833"/>
              <a:ext cx="4221159" cy="3298052"/>
              <a:chOff x="4343711" y="593833"/>
              <a:chExt cx="4221159" cy="3298052"/>
            </a:xfrm>
          </p:grpSpPr>
          <p:sp>
            <p:nvSpPr>
              <p:cNvPr id="58" name="Rounded Rectangle 57"/>
              <p:cNvSpPr/>
              <p:nvPr/>
            </p:nvSpPr>
            <p:spPr>
              <a:xfrm>
                <a:off x="6773464" y="3532070"/>
                <a:ext cx="1058392" cy="337588"/>
              </a:xfrm>
              <a:prstGeom prst="roundRect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59" name="Rounded Rectangle 58"/>
              <p:cNvSpPr/>
              <p:nvPr/>
            </p:nvSpPr>
            <p:spPr>
              <a:xfrm>
                <a:off x="5617072" y="3550146"/>
                <a:ext cx="1019192" cy="337588"/>
              </a:xfrm>
              <a:prstGeom prst="roundRect">
                <a:avLst/>
              </a:prstGeom>
              <a:solidFill>
                <a:schemeClr val="bg2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60" name="Rounded Rectangle 59"/>
              <p:cNvSpPr/>
              <p:nvPr/>
            </p:nvSpPr>
            <p:spPr>
              <a:xfrm>
                <a:off x="4383322" y="658812"/>
                <a:ext cx="3358108" cy="834157"/>
              </a:xfrm>
              <a:prstGeom prst="roundRect">
                <a:avLst/>
              </a:prstGeom>
              <a:solidFill>
                <a:srgbClr val="C5EDFF"/>
              </a:solidFill>
              <a:ln>
                <a:solidFill>
                  <a:srgbClr val="0072A4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61" name="Group 60"/>
              <p:cNvGrpSpPr/>
              <p:nvPr/>
            </p:nvGrpSpPr>
            <p:grpSpPr>
              <a:xfrm>
                <a:off x="4526704" y="1619767"/>
                <a:ext cx="2995998" cy="590486"/>
                <a:chOff x="2776612" y="4892330"/>
                <a:chExt cx="3882599" cy="297533"/>
              </a:xfrm>
              <a:gradFill flip="none" rotWithShape="1">
                <a:gsLst>
                  <a:gs pos="0">
                    <a:schemeClr val="accent1"/>
                  </a:gs>
                  <a:gs pos="100000">
                    <a:prstClr val="white"/>
                  </a:gs>
                </a:gsLst>
                <a:lin ang="16200000" scaled="0"/>
                <a:tileRect/>
              </a:gradFill>
            </p:grpSpPr>
            <p:sp>
              <p:nvSpPr>
                <p:cNvPr id="62" name="Down Arrow 61"/>
                <p:cNvSpPr/>
                <p:nvPr/>
              </p:nvSpPr>
              <p:spPr>
                <a:xfrm>
                  <a:off x="2776612" y="4892330"/>
                  <a:ext cx="412981" cy="288032"/>
                </a:xfrm>
                <a:prstGeom prst="downArrow">
                  <a:avLst/>
                </a:prstGeom>
                <a:grpFill/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63" name="Down Arrow 62"/>
                <p:cNvSpPr/>
                <p:nvPr/>
              </p:nvSpPr>
              <p:spPr>
                <a:xfrm>
                  <a:off x="4006204" y="4900714"/>
                  <a:ext cx="412981" cy="288032"/>
                </a:xfrm>
                <a:prstGeom prst="downArrow">
                  <a:avLst/>
                </a:prstGeom>
                <a:grpFill/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64" name="Down Arrow 63"/>
                <p:cNvSpPr/>
                <p:nvPr/>
              </p:nvSpPr>
              <p:spPr>
                <a:xfrm>
                  <a:off x="5132514" y="4901831"/>
                  <a:ext cx="412981" cy="288032"/>
                </a:xfrm>
                <a:prstGeom prst="downArrow">
                  <a:avLst/>
                </a:prstGeom>
                <a:grpFill/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65" name="Down Arrow 64"/>
                <p:cNvSpPr/>
                <p:nvPr/>
              </p:nvSpPr>
              <p:spPr>
                <a:xfrm>
                  <a:off x="6246230" y="4901831"/>
                  <a:ext cx="412981" cy="288032"/>
                </a:xfrm>
                <a:prstGeom prst="downArrow">
                  <a:avLst/>
                </a:prstGeom>
                <a:grpFill/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sp>
            <p:nvSpPr>
              <p:cNvPr id="66" name="Rounded Rectangle 65"/>
              <p:cNvSpPr/>
              <p:nvPr/>
            </p:nvSpPr>
            <p:spPr>
              <a:xfrm>
                <a:off x="4450882" y="3532070"/>
                <a:ext cx="999592" cy="350226"/>
              </a:xfrm>
              <a:prstGeom prst="roundRect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67" name="Rectangle 66"/>
              <p:cNvSpPr/>
              <p:nvPr/>
            </p:nvSpPr>
            <p:spPr>
              <a:xfrm>
                <a:off x="4411682" y="3545261"/>
                <a:ext cx="1077992" cy="32854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200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Member States mirror sites</a:t>
                </a:r>
                <a:endParaRPr lang="en-US" sz="12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68" name="Oval 67"/>
              <p:cNvSpPr/>
              <p:nvPr/>
            </p:nvSpPr>
            <p:spPr>
              <a:xfrm>
                <a:off x="4978237" y="801159"/>
                <a:ext cx="666778" cy="640564"/>
              </a:xfrm>
              <a:prstGeom prst="ellipse">
                <a:avLst/>
              </a:prstGeom>
              <a:ln w="12700" cmpd="sng">
                <a:solidFill>
                  <a:srgbClr val="008542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algn="ctr"/>
                <a:endParaRPr lang="en-US" sz="10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algn="ctr"/>
                <a:endParaRPr lang="en-GB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grpSp>
            <p:nvGrpSpPr>
              <p:cNvPr id="70" name="Group 69"/>
              <p:cNvGrpSpPr/>
              <p:nvPr/>
            </p:nvGrpSpPr>
            <p:grpSpPr>
              <a:xfrm>
                <a:off x="5978403" y="801159"/>
                <a:ext cx="666778" cy="640564"/>
                <a:chOff x="4680012" y="532678"/>
                <a:chExt cx="864096" cy="900100"/>
              </a:xfr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71" name="Oval 70"/>
                <p:cNvSpPr/>
                <p:nvPr/>
              </p:nvSpPr>
              <p:spPr>
                <a:xfrm>
                  <a:off x="4680012" y="532678"/>
                  <a:ext cx="864096" cy="900100"/>
                </a:xfrm>
                <a:prstGeom prst="ellipse">
                  <a:avLst/>
                </a:prstGeom>
                <a:ln w="12700" cmpd="sng">
                  <a:solidFill>
                    <a:srgbClr val="71893F"/>
                  </a:solidFill>
                </a:ln>
              </p:spPr>
              <p:style>
                <a:lnRef idx="2">
                  <a:schemeClr val="accent3"/>
                </a:lnRef>
                <a:fillRef idx="1">
                  <a:schemeClr val="lt1"/>
                </a:fillRef>
                <a:effectRef idx="0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GB" sz="1400" b="1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72" name="Rectangle 71"/>
                <p:cNvSpPr/>
                <p:nvPr/>
              </p:nvSpPr>
              <p:spPr>
                <a:xfrm>
                  <a:off x="4716016" y="620688"/>
                  <a:ext cx="780547" cy="307777"/>
                </a:xfrm>
                <a:prstGeom prst="rect">
                  <a:avLst/>
                </a:prstGeom>
                <a:ln>
                  <a:noFill/>
                </a:ln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en-US" sz="1400" dirty="0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Node </a:t>
                  </a:r>
                  <a:r>
                    <a:rPr lang="en-US" sz="1400" dirty="0" smtClean="0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1</a:t>
                  </a:r>
                  <a:endParaRPr lang="en-US" sz="14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</p:grpSp>
          <p:sp>
            <p:nvSpPr>
              <p:cNvPr id="73" name="Rectangle 72"/>
              <p:cNvSpPr/>
              <p:nvPr/>
            </p:nvSpPr>
            <p:spPr>
              <a:xfrm>
                <a:off x="5006019" y="863792"/>
                <a:ext cx="623672" cy="2190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4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Node 2</a:t>
                </a:r>
              </a:p>
            </p:txBody>
          </p:sp>
          <p:pic>
            <p:nvPicPr>
              <p:cNvPr id="74" name="Picture 73" descr="ovh.png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17149" y="1068773"/>
                <a:ext cx="398753" cy="245719"/>
              </a:xfrm>
              <a:prstGeom prst="rect">
                <a:avLst/>
              </a:prstGeom>
            </p:spPr>
          </p:pic>
          <p:pic>
            <p:nvPicPr>
              <p:cNvPr id="75" name="Picture 74" descr="t-systems.png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06186" y="1120018"/>
                <a:ext cx="639261" cy="107100"/>
              </a:xfrm>
              <a:prstGeom prst="rect">
                <a:avLst/>
              </a:prstGeom>
            </p:spPr>
          </p:pic>
          <p:pic>
            <p:nvPicPr>
              <p:cNvPr id="76" name="Picture 75" descr="esa.png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703550" y="593833"/>
                <a:ext cx="889037" cy="404849"/>
              </a:xfrm>
              <a:prstGeom prst="rect">
                <a:avLst/>
              </a:prstGeom>
            </p:spPr>
          </p:pic>
          <p:sp>
            <p:nvSpPr>
              <p:cNvPr id="77" name="Rectangle 76"/>
              <p:cNvSpPr/>
              <p:nvPr/>
            </p:nvSpPr>
            <p:spPr>
              <a:xfrm>
                <a:off x="5587673" y="3563337"/>
                <a:ext cx="1077992" cy="32854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200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Member States mirror sites</a:t>
                </a:r>
                <a:endParaRPr lang="en-US" sz="12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78" name="Rectangle 77"/>
              <p:cNvSpPr/>
              <p:nvPr/>
            </p:nvSpPr>
            <p:spPr>
              <a:xfrm>
                <a:off x="6773464" y="3554299"/>
                <a:ext cx="1077992" cy="32854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200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Member States mirror sites</a:t>
                </a:r>
                <a:endParaRPr lang="en-US" sz="12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grpSp>
            <p:nvGrpSpPr>
              <p:cNvPr id="79" name="Group 78"/>
              <p:cNvGrpSpPr/>
              <p:nvPr/>
            </p:nvGrpSpPr>
            <p:grpSpPr>
              <a:xfrm>
                <a:off x="6168581" y="2190483"/>
                <a:ext cx="667142" cy="640564"/>
                <a:chOff x="3969060" y="4680012"/>
                <a:chExt cx="864568" cy="900100"/>
              </a:xfrm>
            </p:grpSpPr>
            <p:sp>
              <p:nvSpPr>
                <p:cNvPr id="80" name="Oval 79"/>
                <p:cNvSpPr/>
                <p:nvPr/>
              </p:nvSpPr>
              <p:spPr>
                <a:xfrm>
                  <a:off x="3969060" y="4680012"/>
                  <a:ext cx="864096" cy="900100"/>
                </a:xfrm>
                <a:prstGeom prst="ellipse">
                  <a:avLst/>
                </a:prstGeom>
                <a:ln w="12700" cmpd="sng">
                  <a:solidFill>
                    <a:srgbClr val="00338D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GB" sz="10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pic>
              <p:nvPicPr>
                <p:cNvPr id="81" name="Picture 80" descr="airbus.png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005064" y="5004048"/>
                  <a:ext cx="828564" cy="288032"/>
                </a:xfrm>
                <a:prstGeom prst="rect">
                  <a:avLst/>
                </a:prstGeom>
              </p:spPr>
            </p:pic>
          </p:grpSp>
          <p:grpSp>
            <p:nvGrpSpPr>
              <p:cNvPr id="82" name="Group 81"/>
              <p:cNvGrpSpPr/>
              <p:nvPr/>
            </p:nvGrpSpPr>
            <p:grpSpPr>
              <a:xfrm>
                <a:off x="7029857" y="2183633"/>
                <a:ext cx="666778" cy="640564"/>
                <a:chOff x="5445224" y="3635896"/>
                <a:chExt cx="864096" cy="900100"/>
              </a:xfrm>
            </p:grpSpPr>
            <p:sp>
              <p:nvSpPr>
                <p:cNvPr id="83" name="Oval 82"/>
                <p:cNvSpPr/>
                <p:nvPr/>
              </p:nvSpPr>
              <p:spPr>
                <a:xfrm>
                  <a:off x="5445224" y="3635896"/>
                  <a:ext cx="864096" cy="900100"/>
                </a:xfrm>
                <a:prstGeom prst="ellipse">
                  <a:avLst/>
                </a:prstGeom>
                <a:ln w="12700" cmpd="sng">
                  <a:solidFill>
                    <a:srgbClr val="FF0000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pic>
              <p:nvPicPr>
                <p:cNvPr id="84" name="Picture 83" descr="Logo_cls.JPG"/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661248" y="3851920"/>
                  <a:ext cx="455386" cy="375668"/>
                </a:xfrm>
                <a:prstGeom prst="rect">
                  <a:avLst/>
                </a:prstGeom>
                <a:ln w="12700" cmpd="sng">
                  <a:noFill/>
                </a:ln>
              </p:spPr>
            </p:pic>
          </p:grpSp>
          <p:grpSp>
            <p:nvGrpSpPr>
              <p:cNvPr id="85" name="Group 84"/>
              <p:cNvGrpSpPr/>
              <p:nvPr/>
            </p:nvGrpSpPr>
            <p:grpSpPr>
              <a:xfrm>
                <a:off x="5317782" y="2190483"/>
                <a:ext cx="666778" cy="640564"/>
                <a:chOff x="2185797" y="4680012"/>
                <a:chExt cx="864096" cy="900100"/>
              </a:xfrm>
            </p:grpSpPr>
            <p:sp>
              <p:nvSpPr>
                <p:cNvPr id="86" name="Oval 85"/>
                <p:cNvSpPr/>
                <p:nvPr/>
              </p:nvSpPr>
              <p:spPr>
                <a:xfrm>
                  <a:off x="2185797" y="4680012"/>
                  <a:ext cx="864096" cy="900100"/>
                </a:xfrm>
                <a:prstGeom prst="ellipse">
                  <a:avLst/>
                </a:prstGeom>
                <a:ln w="12700" cmpd="sng">
                  <a:solidFill>
                    <a:srgbClr val="FDC82F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5"/>
                </a:lnRef>
                <a:fillRef idx="1">
                  <a:schemeClr val="lt1"/>
                </a:fillRef>
                <a:effectRef idx="0">
                  <a:schemeClr val="accent5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GB" sz="12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pic>
              <p:nvPicPr>
                <p:cNvPr id="87" name="Picture 86" descr="stfc.jpeg"/>
                <p:cNvPicPr>
                  <a:picLocks noChangeAspect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385288" y="4788024"/>
                  <a:ext cx="467648" cy="467648"/>
                </a:xfrm>
                <a:prstGeom prst="rect">
                  <a:avLst/>
                </a:prstGeom>
              </p:spPr>
            </p:pic>
            <p:sp>
              <p:nvSpPr>
                <p:cNvPr id="88" name="TextBox 87"/>
                <p:cNvSpPr txBox="1"/>
                <p:nvPr/>
              </p:nvSpPr>
              <p:spPr>
                <a:xfrm>
                  <a:off x="2348880" y="5220072"/>
                  <a:ext cx="556563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 smtClean="0"/>
                    <a:t>STFC</a:t>
                  </a:r>
                  <a:endParaRPr lang="en-GB" sz="1200" dirty="0"/>
                </a:p>
              </p:txBody>
            </p:sp>
          </p:grpSp>
          <p:grpSp>
            <p:nvGrpSpPr>
              <p:cNvPr id="89" name="Group 88"/>
              <p:cNvGrpSpPr/>
              <p:nvPr/>
            </p:nvGrpSpPr>
            <p:grpSpPr>
              <a:xfrm>
                <a:off x="4343711" y="2183633"/>
                <a:ext cx="666778" cy="640564"/>
                <a:chOff x="656692" y="3635896"/>
                <a:chExt cx="864096" cy="900100"/>
              </a:xfrm>
            </p:grpSpPr>
            <p:sp>
              <p:nvSpPr>
                <p:cNvPr id="90" name="Oval 89"/>
                <p:cNvSpPr/>
                <p:nvPr/>
              </p:nvSpPr>
              <p:spPr>
                <a:xfrm>
                  <a:off x="656692" y="3635896"/>
                  <a:ext cx="864096" cy="900100"/>
                </a:xfrm>
                <a:prstGeom prst="ellipse">
                  <a:avLst/>
                </a:prstGeom>
                <a:ln w="12700" cmpd="sng"/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pic>
              <p:nvPicPr>
                <p:cNvPr id="91" name="Picture 90" descr="Dlr_logo1.png"/>
                <p:cNvPicPr>
                  <a:picLocks noChangeAspect="1"/>
                </p:cNvPicPr>
                <p:nvPr/>
              </p:nvPicPr>
              <p:blipFill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64704" y="3851920"/>
                  <a:ext cx="554181" cy="463807"/>
                </a:xfrm>
                <a:prstGeom prst="rect">
                  <a:avLst/>
                </a:prstGeom>
              </p:spPr>
            </p:pic>
          </p:grpSp>
          <p:sp>
            <p:nvSpPr>
              <p:cNvPr id="92" name="Down Arrow 91"/>
              <p:cNvSpPr/>
              <p:nvPr/>
            </p:nvSpPr>
            <p:spPr>
              <a:xfrm>
                <a:off x="5093318" y="1653131"/>
                <a:ext cx="191596" cy="1442853"/>
              </a:xfrm>
              <a:prstGeom prst="downArrow">
                <a:avLst/>
              </a:prstGeom>
              <a:gradFill flip="none" rotWithShape="1">
                <a:gsLst>
                  <a:gs pos="0">
                    <a:schemeClr val="accent1"/>
                  </a:gs>
                  <a:gs pos="100000">
                    <a:prstClr val="white"/>
                  </a:gs>
                </a:gsLst>
                <a:lin ang="16200000" scaled="0"/>
                <a:tileRect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3" name="Down Arrow 92"/>
              <p:cNvSpPr/>
              <p:nvPr/>
            </p:nvSpPr>
            <p:spPr>
              <a:xfrm>
                <a:off x="6827905" y="1707360"/>
                <a:ext cx="191596" cy="1442853"/>
              </a:xfrm>
              <a:prstGeom prst="downArrow">
                <a:avLst/>
              </a:prstGeom>
              <a:gradFill flip="none" rotWithShape="1">
                <a:gsLst>
                  <a:gs pos="0">
                    <a:schemeClr val="accent1"/>
                  </a:gs>
                  <a:gs pos="100000">
                    <a:prstClr val="white"/>
                  </a:gs>
                </a:gsLst>
                <a:lin ang="16200000" scaled="0"/>
                <a:tileRect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4" name="Down Arrow 93"/>
              <p:cNvSpPr/>
              <p:nvPr/>
            </p:nvSpPr>
            <p:spPr>
              <a:xfrm rot="2062765">
                <a:off x="5370330" y="2933299"/>
                <a:ext cx="256930" cy="542285"/>
              </a:xfrm>
              <a:prstGeom prst="downArrow">
                <a:avLst/>
              </a:prstGeom>
              <a:gradFill flip="none" rotWithShape="1">
                <a:gsLst>
                  <a:gs pos="0">
                    <a:schemeClr val="accent1"/>
                  </a:gs>
                  <a:gs pos="100000">
                    <a:prstClr val="white"/>
                  </a:gs>
                </a:gsLst>
                <a:lin ang="16200000" scaled="0"/>
                <a:tileRect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5" name="Down Arrow 94"/>
              <p:cNvSpPr/>
              <p:nvPr/>
            </p:nvSpPr>
            <p:spPr>
              <a:xfrm rot="19189219">
                <a:off x="4933905" y="2959810"/>
                <a:ext cx="256930" cy="542285"/>
              </a:xfrm>
              <a:prstGeom prst="downArrow">
                <a:avLst/>
              </a:prstGeom>
              <a:gradFill flip="none" rotWithShape="1">
                <a:gsLst>
                  <a:gs pos="0">
                    <a:schemeClr val="accent1"/>
                  </a:gs>
                  <a:gs pos="100000">
                    <a:prstClr val="white"/>
                  </a:gs>
                </a:gsLst>
                <a:lin ang="16200000" scaled="0"/>
                <a:tileRect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6" name="Down Arrow 95"/>
              <p:cNvSpPr/>
              <p:nvPr/>
            </p:nvSpPr>
            <p:spPr>
              <a:xfrm>
                <a:off x="7241460" y="2918837"/>
                <a:ext cx="256930" cy="542285"/>
              </a:xfrm>
              <a:prstGeom prst="downArrow">
                <a:avLst/>
              </a:prstGeom>
              <a:gradFill flip="none" rotWithShape="1">
                <a:gsLst>
                  <a:gs pos="0">
                    <a:schemeClr val="accent1"/>
                  </a:gs>
                  <a:gs pos="100000">
                    <a:prstClr val="white"/>
                  </a:gs>
                </a:gsLst>
                <a:lin ang="16200000" scaled="0"/>
                <a:tileRect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7" name="Down Arrow 96"/>
              <p:cNvSpPr/>
              <p:nvPr/>
            </p:nvSpPr>
            <p:spPr>
              <a:xfrm rot="1546889">
                <a:off x="6146482" y="2940528"/>
                <a:ext cx="256930" cy="542285"/>
              </a:xfrm>
              <a:prstGeom prst="downArrow">
                <a:avLst/>
              </a:prstGeom>
              <a:gradFill flip="none" rotWithShape="1">
                <a:gsLst>
                  <a:gs pos="0">
                    <a:schemeClr val="accent1"/>
                  </a:gs>
                  <a:gs pos="100000">
                    <a:prstClr val="white"/>
                  </a:gs>
                </a:gsLst>
                <a:lin ang="16200000" scaled="0"/>
                <a:tileRect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8" name="Down Arrow 97"/>
              <p:cNvSpPr/>
              <p:nvPr/>
            </p:nvSpPr>
            <p:spPr>
              <a:xfrm rot="2529884">
                <a:off x="7821152" y="2923124"/>
                <a:ext cx="256930" cy="542285"/>
              </a:xfrm>
              <a:prstGeom prst="downArrow">
                <a:avLst/>
              </a:prstGeom>
              <a:gradFill flip="none" rotWithShape="1">
                <a:gsLst>
                  <a:gs pos="0">
                    <a:schemeClr val="accent1"/>
                  </a:gs>
                  <a:gs pos="100000">
                    <a:prstClr val="white"/>
                  </a:gs>
                </a:gsLst>
                <a:lin ang="16200000" scaled="0"/>
                <a:tileRect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9" name="Down Arrow 98"/>
              <p:cNvSpPr/>
              <p:nvPr/>
            </p:nvSpPr>
            <p:spPr>
              <a:xfrm rot="20398393">
                <a:off x="5746646" y="2947759"/>
                <a:ext cx="256930" cy="542285"/>
              </a:xfrm>
              <a:prstGeom prst="downArrow">
                <a:avLst/>
              </a:prstGeom>
              <a:gradFill flip="none" rotWithShape="1">
                <a:gsLst>
                  <a:gs pos="0">
                    <a:schemeClr val="accent1"/>
                  </a:gs>
                  <a:gs pos="100000">
                    <a:prstClr val="white"/>
                  </a:gs>
                </a:gsLst>
                <a:lin ang="16200000" scaled="0"/>
                <a:tileRect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0" name="Down Arrow 99"/>
              <p:cNvSpPr/>
              <p:nvPr/>
            </p:nvSpPr>
            <p:spPr>
              <a:xfrm rot="20550555">
                <a:off x="6499279" y="2918836"/>
                <a:ext cx="256930" cy="542285"/>
              </a:xfrm>
              <a:prstGeom prst="downArrow">
                <a:avLst/>
              </a:prstGeom>
              <a:gradFill flip="none" rotWithShape="1">
                <a:gsLst>
                  <a:gs pos="0">
                    <a:schemeClr val="accent1"/>
                  </a:gs>
                  <a:gs pos="100000">
                    <a:prstClr val="white"/>
                  </a:gs>
                </a:gsLst>
                <a:lin ang="16200000" scaled="0"/>
                <a:tileRect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1" name="Down Arrow 100"/>
              <p:cNvSpPr/>
              <p:nvPr/>
            </p:nvSpPr>
            <p:spPr>
              <a:xfrm>
                <a:off x="6012552" y="1902582"/>
                <a:ext cx="173957" cy="1218708"/>
              </a:xfrm>
              <a:prstGeom prst="downArrow">
                <a:avLst/>
              </a:prstGeom>
              <a:gradFill flip="none" rotWithShape="1">
                <a:gsLst>
                  <a:gs pos="0">
                    <a:schemeClr val="accent1"/>
                  </a:gs>
                  <a:gs pos="100000">
                    <a:prstClr val="white"/>
                  </a:gs>
                </a:gsLst>
                <a:lin ang="16200000" scaled="0"/>
                <a:tileRect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102" name="Group 101"/>
              <p:cNvGrpSpPr/>
              <p:nvPr/>
            </p:nvGrpSpPr>
            <p:grpSpPr>
              <a:xfrm>
                <a:off x="7898092" y="2181880"/>
                <a:ext cx="666778" cy="640564"/>
                <a:chOff x="5445224" y="3635896"/>
                <a:chExt cx="864096" cy="900100"/>
              </a:xfrm>
            </p:grpSpPr>
            <p:sp>
              <p:nvSpPr>
                <p:cNvPr id="103" name="Oval 102"/>
                <p:cNvSpPr/>
                <p:nvPr/>
              </p:nvSpPr>
              <p:spPr>
                <a:xfrm>
                  <a:off x="5445224" y="3635896"/>
                  <a:ext cx="864096" cy="900100"/>
                </a:xfrm>
                <a:prstGeom prst="ellipse">
                  <a:avLst/>
                </a:prstGeom>
                <a:ln w="12700" cmpd="sng">
                  <a:solidFill>
                    <a:srgbClr val="FF0000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pic>
              <p:nvPicPr>
                <p:cNvPr id="104" name="Picture 103" descr="Logo_cls.JPG"/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661248" y="3851920"/>
                  <a:ext cx="455386" cy="375668"/>
                </a:xfrm>
                <a:prstGeom prst="rect">
                  <a:avLst/>
                </a:prstGeom>
                <a:ln w="12700" cmpd="sng">
                  <a:noFill/>
                </a:ln>
              </p:spPr>
            </p:pic>
          </p:grpSp>
          <p:sp>
            <p:nvSpPr>
              <p:cNvPr id="105" name="Down Arrow 104"/>
              <p:cNvSpPr/>
              <p:nvPr/>
            </p:nvSpPr>
            <p:spPr>
              <a:xfrm>
                <a:off x="7729863" y="1638622"/>
                <a:ext cx="121344" cy="1442853"/>
              </a:xfrm>
              <a:prstGeom prst="downArrow">
                <a:avLst/>
              </a:prstGeom>
              <a:gradFill flip="none" rotWithShape="1">
                <a:gsLst>
                  <a:gs pos="0">
                    <a:schemeClr val="accent1"/>
                  </a:gs>
                  <a:gs pos="100000">
                    <a:prstClr val="white"/>
                  </a:gs>
                </a:gsLst>
                <a:lin ang="16200000" scaled="0"/>
                <a:tileRect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106" name="Picture 105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7976893" y="2335615"/>
                <a:ext cx="509174" cy="382545"/>
              </a:xfrm>
              <a:prstGeom prst="rect">
                <a:avLst/>
              </a:prstGeom>
            </p:spPr>
          </p:pic>
          <p:sp>
            <p:nvSpPr>
              <p:cNvPr id="107" name="Down Arrow 106"/>
              <p:cNvSpPr/>
              <p:nvPr/>
            </p:nvSpPr>
            <p:spPr>
              <a:xfrm rot="2529884">
                <a:off x="6893890" y="2945349"/>
                <a:ext cx="256930" cy="542285"/>
              </a:xfrm>
              <a:prstGeom prst="downArrow">
                <a:avLst/>
              </a:prstGeom>
              <a:gradFill flip="none" rotWithShape="1">
                <a:gsLst>
                  <a:gs pos="0">
                    <a:schemeClr val="accent1"/>
                  </a:gs>
                  <a:gs pos="100000">
                    <a:prstClr val="white"/>
                  </a:gs>
                </a:gsLst>
                <a:lin ang="16200000" scaled="0"/>
                <a:tileRect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1" descr="earth-observatio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50" y="204788"/>
            <a:ext cx="341313" cy="34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6" name="Title 1"/>
          <p:cNvSpPr txBox="1">
            <a:spLocks/>
          </p:cNvSpPr>
          <p:nvPr/>
        </p:nvSpPr>
        <p:spPr bwMode="auto">
          <a:xfrm>
            <a:off x="603250" y="193675"/>
            <a:ext cx="7910513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2300" dirty="0" smtClean="0">
                <a:solidFill>
                  <a:srgbClr val="0070C0"/>
                </a:solidFill>
                <a:cs typeface="Verdana" charset="0"/>
              </a:rPr>
              <a:t>The Collaborative Ground Segment (1 of 2)</a:t>
            </a:r>
            <a:endParaRPr lang="en-US" sz="1600" dirty="0">
              <a:solidFill>
                <a:srgbClr val="0070C0"/>
              </a:solidFill>
              <a:cs typeface="Verdana" charset="0"/>
            </a:endParaRPr>
          </a:p>
        </p:txBody>
      </p:sp>
      <p:sp>
        <p:nvSpPr>
          <p:cNvPr id="36867" name="Content Placeholder 3"/>
          <p:cNvSpPr>
            <a:spLocks noGrp="1"/>
          </p:cNvSpPr>
          <p:nvPr>
            <p:ph sz="half" idx="4294967295"/>
          </p:nvPr>
        </p:nvSpPr>
        <p:spPr>
          <a:xfrm>
            <a:off x="346075" y="630238"/>
            <a:ext cx="7980363" cy="3937000"/>
          </a:xfrm>
        </p:spPr>
        <p:txBody>
          <a:bodyPr/>
          <a:lstStyle/>
          <a:p>
            <a:pPr marL="0" indent="0">
              <a:buFont typeface="Arial" charset="0"/>
              <a:buChar char="•"/>
            </a:pPr>
            <a:r>
              <a:rPr lang="en-US" dirty="0" smtClean="0">
                <a:latin typeface="Verdana" charset="0"/>
                <a:ea typeface="MS PGothic" charset="0"/>
              </a:rPr>
              <a:t> Collaborative Ground Stations: acquisition of  data in </a:t>
            </a:r>
            <a:r>
              <a:rPr lang="en-US" dirty="0">
                <a:latin typeface="Verdana" charset="0"/>
                <a:ea typeface="MS PGothic" charset="0"/>
              </a:rPr>
              <a:t>passive </a:t>
            </a:r>
            <a:r>
              <a:rPr lang="en-US" dirty="0" smtClean="0">
                <a:latin typeface="Verdana" charset="0"/>
                <a:ea typeface="MS PGothic" charset="0"/>
              </a:rPr>
              <a:t>mode during core visibility.</a:t>
            </a:r>
          </a:p>
          <a:p>
            <a:pPr marL="0" indent="0">
              <a:buFont typeface="Arial" charset="0"/>
              <a:buChar char="•"/>
            </a:pPr>
            <a:r>
              <a:rPr lang="en-US" dirty="0" smtClean="0">
                <a:latin typeface="Verdana" charset="0"/>
                <a:ea typeface="MS PGothic" charset="0"/>
              </a:rPr>
              <a:t>Interconnection Agreement with specific partners (e.g. Industry).</a:t>
            </a:r>
          </a:p>
          <a:p>
            <a:pPr marL="0" indent="0">
              <a:buFont typeface="Arial" charset="0"/>
              <a:buChar char="•"/>
            </a:pPr>
            <a:r>
              <a:rPr lang="en-US" dirty="0" smtClean="0">
                <a:latin typeface="Verdana" charset="0"/>
                <a:ea typeface="MS PGothic" charset="0"/>
              </a:rPr>
              <a:t>The Collaborative Ground Segment provides: </a:t>
            </a:r>
          </a:p>
          <a:p>
            <a:pPr marL="750888" lvl="1" indent="-285750">
              <a:buFontTx/>
              <a:buChar char="-"/>
            </a:pPr>
            <a:r>
              <a:rPr lang="en-US" dirty="0" smtClean="0">
                <a:latin typeface="Verdana" charset="0"/>
                <a:ea typeface="MS PGothic" charset="0"/>
              </a:rPr>
              <a:t>Complementary </a:t>
            </a:r>
            <a:r>
              <a:rPr lang="en-US" dirty="0">
                <a:latin typeface="Verdana" charset="0"/>
                <a:ea typeface="MS PGothic" charset="0"/>
              </a:rPr>
              <a:t>access to SENTINEL data and/or to specific data products or distribution channels.</a:t>
            </a:r>
          </a:p>
          <a:p>
            <a:pPr marL="750888" lvl="1" indent="-285750">
              <a:buFontTx/>
              <a:buChar char="-"/>
            </a:pPr>
            <a:r>
              <a:rPr lang="en-US" dirty="0" smtClean="0">
                <a:latin typeface="Verdana" charset="0"/>
                <a:ea typeface="MS PGothic" charset="0"/>
              </a:rPr>
              <a:t>Complementary national and </a:t>
            </a:r>
            <a:r>
              <a:rPr lang="en-US" dirty="0">
                <a:latin typeface="Verdana" charset="0"/>
                <a:ea typeface="MS PGothic" charset="0"/>
              </a:rPr>
              <a:t>commercial services for the exploitation </a:t>
            </a:r>
            <a:r>
              <a:rPr lang="en-US" dirty="0" smtClean="0">
                <a:latin typeface="Verdana" charset="0"/>
                <a:ea typeface="MS PGothic" charset="0"/>
              </a:rPr>
              <a:t>of Copernicus </a:t>
            </a:r>
            <a:r>
              <a:rPr lang="en-US" dirty="0">
                <a:latin typeface="Verdana" charset="0"/>
                <a:ea typeface="MS PGothic" charset="0"/>
              </a:rPr>
              <a:t>Sentinel </a:t>
            </a:r>
            <a:r>
              <a:rPr lang="en-US" dirty="0" smtClean="0">
                <a:latin typeface="Verdana" charset="0"/>
                <a:ea typeface="MS PGothic" charset="0"/>
              </a:rPr>
              <a:t>data.</a:t>
            </a:r>
          </a:p>
          <a:p>
            <a:pPr marL="750888" lvl="1" indent="-285750">
              <a:buFontTx/>
              <a:buChar char="-"/>
            </a:pPr>
            <a:r>
              <a:rPr lang="en-US" dirty="0" smtClean="0"/>
              <a:t>Redistribution </a:t>
            </a:r>
            <a:r>
              <a:rPr lang="en-US" dirty="0"/>
              <a:t>of Sentinel </a:t>
            </a:r>
            <a:r>
              <a:rPr lang="en-US" dirty="0" smtClean="0"/>
              <a:t>product.</a:t>
            </a:r>
          </a:p>
          <a:p>
            <a:pPr marL="750888" lvl="1" indent="-285750">
              <a:buFontTx/>
              <a:buChar char="-"/>
            </a:pPr>
            <a:r>
              <a:rPr lang="en-US" dirty="0" smtClean="0"/>
              <a:t>Creation </a:t>
            </a:r>
            <a:r>
              <a:rPr lang="en-US" dirty="0"/>
              <a:t>of additional data sets </a:t>
            </a:r>
            <a:r>
              <a:rPr lang="en-US" dirty="0" smtClean="0"/>
              <a:t>or complementary </a:t>
            </a:r>
            <a:r>
              <a:rPr lang="en-US" dirty="0"/>
              <a:t>products, such as </a:t>
            </a:r>
            <a:r>
              <a:rPr lang="en-US" dirty="0" smtClean="0"/>
              <a:t>regional datasets </a:t>
            </a:r>
            <a:r>
              <a:rPr lang="en-US" dirty="0"/>
              <a:t>or higher level </a:t>
            </a:r>
            <a:r>
              <a:rPr lang="en-US" dirty="0" smtClean="0"/>
              <a:t>products.</a:t>
            </a:r>
          </a:p>
          <a:p>
            <a:pPr marL="750888" lvl="1" indent="-285750">
              <a:buFontTx/>
              <a:buChar char="-"/>
            </a:pPr>
            <a:r>
              <a:rPr lang="en-US" dirty="0" smtClean="0">
                <a:latin typeface="Verdana" charset="0"/>
                <a:ea typeface="MS PGothic" charset="0"/>
              </a:rPr>
              <a:t>SENTINEL data exploitation in various areas.</a:t>
            </a:r>
            <a:endParaRPr lang="en-US" dirty="0">
              <a:latin typeface="Verdana" charset="0"/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72708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1" descr="earth-observatio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50" y="204788"/>
            <a:ext cx="341313" cy="34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6" name="Title 1"/>
          <p:cNvSpPr txBox="1">
            <a:spLocks/>
          </p:cNvSpPr>
          <p:nvPr/>
        </p:nvSpPr>
        <p:spPr bwMode="auto">
          <a:xfrm>
            <a:off x="603250" y="193675"/>
            <a:ext cx="7910513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2300" dirty="0" smtClean="0">
                <a:solidFill>
                  <a:srgbClr val="0070C0"/>
                </a:solidFill>
                <a:cs typeface="Verdana" charset="0"/>
              </a:rPr>
              <a:t>The Collaborative Ground Segment (2 of 2)</a:t>
            </a:r>
            <a:endParaRPr lang="en-US" sz="1600" dirty="0">
              <a:solidFill>
                <a:srgbClr val="0070C0"/>
              </a:solidFill>
              <a:cs typeface="Verdana" charset="0"/>
            </a:endParaRPr>
          </a:p>
        </p:txBody>
      </p:sp>
      <p:sp>
        <p:nvSpPr>
          <p:cNvPr id="36867" name="Content Placeholder 3"/>
          <p:cNvSpPr>
            <a:spLocks noGrp="1"/>
          </p:cNvSpPr>
          <p:nvPr>
            <p:ph sz="half" idx="4294967295"/>
          </p:nvPr>
        </p:nvSpPr>
        <p:spPr>
          <a:xfrm>
            <a:off x="346075" y="630238"/>
            <a:ext cx="7980363" cy="3937000"/>
          </a:xfrm>
        </p:spPr>
        <p:txBody>
          <a:bodyPr/>
          <a:lstStyle/>
          <a:p>
            <a:pPr>
              <a:buFont typeface="Arial"/>
              <a:buChar char="•"/>
            </a:pPr>
            <a:r>
              <a:rPr lang="en-US" dirty="0" smtClean="0">
                <a:latin typeface="Verdana" charset="0"/>
                <a:ea typeface="MS PGothic" charset="0"/>
              </a:rPr>
              <a:t> </a:t>
            </a:r>
            <a:r>
              <a:rPr lang="en-US" dirty="0"/>
              <a:t>A total of 12 Collaborative Ground </a:t>
            </a:r>
            <a:r>
              <a:rPr lang="en-US" dirty="0" smtClean="0"/>
              <a:t>Segment agreements </a:t>
            </a:r>
            <a:r>
              <a:rPr lang="en-US" dirty="0"/>
              <a:t>have been signed with </a:t>
            </a:r>
            <a:r>
              <a:rPr lang="en-US" dirty="0" smtClean="0"/>
              <a:t>ESA. </a:t>
            </a:r>
          </a:p>
          <a:p>
            <a:pPr>
              <a:buFont typeface="Arial"/>
              <a:buChar char="•"/>
            </a:pPr>
            <a:r>
              <a:rPr lang="en-US" dirty="0" smtClean="0"/>
              <a:t>69</a:t>
            </a:r>
            <a:r>
              <a:rPr lang="en-US" dirty="0"/>
              <a:t>% of </a:t>
            </a:r>
            <a:r>
              <a:rPr lang="en-US" dirty="0" smtClean="0"/>
              <a:t>the Collaborative </a:t>
            </a:r>
            <a:r>
              <a:rPr lang="en-US" dirty="0"/>
              <a:t>Ground Segment partners </a:t>
            </a:r>
            <a:r>
              <a:rPr lang="en-US" dirty="0" smtClean="0"/>
              <a:t>had opened </a:t>
            </a:r>
            <a:r>
              <a:rPr lang="en-US" dirty="0"/>
              <a:t>their national mirror </a:t>
            </a:r>
            <a:r>
              <a:rPr lang="en-US" dirty="0" smtClean="0"/>
              <a:t>sites.</a:t>
            </a:r>
          </a:p>
          <a:p>
            <a:pPr>
              <a:buFont typeface="Arial"/>
              <a:buChar char="•"/>
            </a:pPr>
            <a:r>
              <a:rPr lang="en-US" dirty="0" smtClean="0"/>
              <a:t>The </a:t>
            </a:r>
            <a:r>
              <a:rPr lang="en-US" dirty="0"/>
              <a:t>European Commission and ESA </a:t>
            </a:r>
            <a:r>
              <a:rPr lang="en-US" dirty="0" smtClean="0"/>
              <a:t>have agreed </a:t>
            </a:r>
            <a:r>
              <a:rPr lang="en-US" dirty="0"/>
              <a:t>with NASA, the National Oceanic </a:t>
            </a:r>
            <a:r>
              <a:rPr lang="en-US" dirty="0" smtClean="0"/>
              <a:t>and Atmospheric </a:t>
            </a:r>
            <a:r>
              <a:rPr lang="en-US" dirty="0"/>
              <a:t>Administration (NOAA), the </a:t>
            </a:r>
            <a:r>
              <a:rPr lang="en-US" dirty="0" smtClean="0"/>
              <a:t>US Geological </a:t>
            </a:r>
            <a:r>
              <a:rPr lang="en-US" dirty="0"/>
              <a:t>Survey (USGS) and </a:t>
            </a:r>
            <a:r>
              <a:rPr lang="en-US" dirty="0" smtClean="0"/>
              <a:t>Geoscience Australia </a:t>
            </a:r>
            <a:r>
              <a:rPr lang="en-US" dirty="0"/>
              <a:t>(GA) to make Copernicus Sentinel </a:t>
            </a:r>
            <a:r>
              <a:rPr lang="en-US" dirty="0" smtClean="0"/>
              <a:t>data available </a:t>
            </a:r>
            <a:r>
              <a:rPr lang="en-US" dirty="0"/>
              <a:t>to them via a dedicated access point</a:t>
            </a:r>
            <a:r>
              <a:rPr lang="en-US" dirty="0" smtClean="0"/>
              <a:t>, the </a:t>
            </a:r>
            <a:r>
              <a:rPr lang="en-US" dirty="0"/>
              <a:t>International </a:t>
            </a:r>
            <a:r>
              <a:rPr lang="en-US" dirty="0" smtClean="0"/>
              <a:t>Hub.</a:t>
            </a:r>
          </a:p>
          <a:p>
            <a:pPr>
              <a:buFont typeface="Arial"/>
              <a:buChar char="•"/>
            </a:pPr>
            <a:endParaRPr lang="en-US" dirty="0" smtClean="0"/>
          </a:p>
          <a:p>
            <a:pPr>
              <a:buFont typeface="Arial"/>
              <a:buChar char="•"/>
            </a:pPr>
            <a:endParaRPr lang="en-US" dirty="0">
              <a:latin typeface="Verdana" charset="0"/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01831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1" descr="earth-observatio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50" y="204788"/>
            <a:ext cx="341313" cy="34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6" name="Title 1"/>
          <p:cNvSpPr txBox="1">
            <a:spLocks/>
          </p:cNvSpPr>
          <p:nvPr/>
        </p:nvSpPr>
        <p:spPr bwMode="auto">
          <a:xfrm>
            <a:off x="603250" y="193675"/>
            <a:ext cx="7910513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2300" dirty="0" smtClean="0">
                <a:solidFill>
                  <a:srgbClr val="0070C0"/>
                </a:solidFill>
                <a:cs typeface="Verdana" charset="0"/>
              </a:rPr>
              <a:t>The Collaborative Ground Segment - mirror sites</a:t>
            </a:r>
            <a:endParaRPr lang="en-US" sz="1600" dirty="0">
              <a:solidFill>
                <a:srgbClr val="0070C0"/>
              </a:solidFill>
              <a:cs typeface="Verdana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4223" y="568548"/>
            <a:ext cx="6909867" cy="4264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2070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1" descr="earth-observatio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50" y="204788"/>
            <a:ext cx="341313" cy="34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6" name="Title 1"/>
          <p:cNvSpPr txBox="1">
            <a:spLocks/>
          </p:cNvSpPr>
          <p:nvPr/>
        </p:nvSpPr>
        <p:spPr bwMode="auto">
          <a:xfrm>
            <a:off x="603250" y="70471"/>
            <a:ext cx="7910513" cy="69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2300" dirty="0" smtClean="0">
                <a:solidFill>
                  <a:srgbClr val="0070C0"/>
                </a:solidFill>
                <a:cs typeface="Verdana" charset="0"/>
              </a:rPr>
              <a:t>The Collaborative Ground Segment </a:t>
            </a:r>
            <a:endParaRPr lang="en-US" sz="2300" dirty="0">
              <a:solidFill>
                <a:srgbClr val="0070C0"/>
              </a:solidFill>
              <a:cs typeface="Verdana" charset="0"/>
            </a:endParaRPr>
          </a:p>
          <a:p>
            <a:pPr eaLnBrk="1" hangingPunct="1"/>
            <a:r>
              <a:rPr lang="en-US" sz="1600" dirty="0">
                <a:solidFill>
                  <a:srgbClr val="0070C0"/>
                </a:solidFill>
                <a:cs typeface="Verdana" charset="0"/>
              </a:rPr>
              <a:t>User </a:t>
            </a:r>
            <a:r>
              <a:rPr lang="en-US" sz="1600" dirty="0" smtClean="0">
                <a:solidFill>
                  <a:srgbClr val="0070C0"/>
                </a:solidFill>
                <a:cs typeface="Verdana" charset="0"/>
              </a:rPr>
              <a:t>Distribution</a:t>
            </a:r>
            <a:endParaRPr lang="en-US" sz="1600" dirty="0">
              <a:solidFill>
                <a:srgbClr val="0070C0"/>
              </a:solidFill>
              <a:cs typeface="Verdana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783" y="685192"/>
            <a:ext cx="5617060" cy="244877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94968" y="2721721"/>
            <a:ext cx="4749032" cy="204920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90949" y="3310040"/>
            <a:ext cx="3949196" cy="13778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20000"/>
              </a:lnSpc>
              <a:buClr>
                <a:schemeClr val="accent1">
                  <a:lumMod val="75000"/>
                </a:schemeClr>
              </a:buClr>
              <a:buFont typeface="Arial"/>
              <a:buChar char="•"/>
              <a:defRPr/>
            </a:pPr>
            <a:r>
              <a:rPr lang="en-GB" sz="1400" dirty="0" smtClean="0">
                <a:solidFill>
                  <a:schemeClr val="bg2"/>
                </a:solidFill>
                <a:latin typeface="Verdana"/>
                <a:cs typeface="Verdana"/>
              </a:rPr>
              <a:t>LAND is the most common used fields</a:t>
            </a:r>
          </a:p>
          <a:p>
            <a:pPr marL="285750" indent="-285750">
              <a:lnSpc>
                <a:spcPct val="120000"/>
              </a:lnSpc>
              <a:buClr>
                <a:schemeClr val="accent1">
                  <a:lumMod val="75000"/>
                </a:schemeClr>
              </a:buClr>
              <a:buFont typeface="Arial"/>
              <a:buChar char="•"/>
              <a:defRPr/>
            </a:pPr>
            <a:r>
              <a:rPr lang="en-GB" sz="1400" dirty="0" smtClean="0">
                <a:solidFill>
                  <a:schemeClr val="bg2"/>
                </a:solidFill>
                <a:latin typeface="Verdana"/>
                <a:cs typeface="Verdana"/>
              </a:rPr>
              <a:t>Research and Education are the most popular sites</a:t>
            </a:r>
          </a:p>
          <a:p>
            <a:pPr marL="285750" indent="-285750">
              <a:lnSpc>
                <a:spcPct val="120000"/>
              </a:lnSpc>
              <a:buClr>
                <a:schemeClr val="accent1">
                  <a:lumMod val="75000"/>
                </a:schemeClr>
              </a:buClr>
              <a:buFont typeface="Arial"/>
              <a:buChar char="•"/>
              <a:defRPr/>
            </a:pPr>
            <a:r>
              <a:rPr lang="en-GB" sz="1400" dirty="0" smtClean="0">
                <a:solidFill>
                  <a:schemeClr val="bg2"/>
                </a:solidFill>
                <a:latin typeface="Verdana"/>
                <a:cs typeface="Verdana"/>
              </a:rPr>
              <a:t>A Considerable portion of data is used for Commercial use</a:t>
            </a:r>
            <a:endParaRPr lang="en-GB" sz="1400" dirty="0">
              <a:solidFill>
                <a:schemeClr val="bg2"/>
              </a:solidFill>
              <a:latin typeface="Verdana"/>
              <a:cs typeface="Verdana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838635" y="758221"/>
            <a:ext cx="2960437" cy="14157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20000"/>
              </a:lnSpc>
              <a:buClr>
                <a:schemeClr val="accent1">
                  <a:lumMod val="75000"/>
                </a:schemeClr>
              </a:buClr>
              <a:buFont typeface="Arial"/>
              <a:buChar char="•"/>
              <a:defRPr/>
            </a:pPr>
            <a:r>
              <a:rPr lang="en-GB" sz="1200" dirty="0">
                <a:solidFill>
                  <a:schemeClr val="bg2"/>
                </a:solidFill>
                <a:latin typeface="Verdana"/>
                <a:cs typeface="Verdana"/>
              </a:rPr>
              <a:t>Slovenian company </a:t>
            </a:r>
            <a:r>
              <a:rPr lang="en-GB" sz="1200" dirty="0" err="1">
                <a:solidFill>
                  <a:schemeClr val="bg2"/>
                </a:solidFill>
                <a:latin typeface="Verdana"/>
                <a:cs typeface="Verdana"/>
              </a:rPr>
              <a:t>Sinergise</a:t>
            </a:r>
            <a:r>
              <a:rPr lang="en-GB" sz="1200" dirty="0">
                <a:solidFill>
                  <a:schemeClr val="bg2"/>
                </a:solidFill>
                <a:latin typeface="Verdana"/>
                <a:cs typeface="Verdana"/>
              </a:rPr>
              <a:t> Laboratory </a:t>
            </a:r>
            <a:r>
              <a:rPr lang="en-GB" sz="1200" dirty="0" smtClean="0">
                <a:solidFill>
                  <a:schemeClr val="bg2"/>
                </a:solidFill>
                <a:latin typeface="Verdana"/>
                <a:cs typeface="Verdana"/>
              </a:rPr>
              <a:t>for Geographical </a:t>
            </a:r>
            <a:r>
              <a:rPr lang="en-GB" sz="1200" dirty="0">
                <a:solidFill>
                  <a:schemeClr val="bg2"/>
                </a:solidFill>
                <a:latin typeface="Verdana"/>
                <a:cs typeface="Verdana"/>
              </a:rPr>
              <a:t>Information Systems, Ltd </a:t>
            </a:r>
            <a:r>
              <a:rPr lang="en-GB" sz="1200" dirty="0" smtClean="0">
                <a:solidFill>
                  <a:schemeClr val="bg2"/>
                </a:solidFill>
                <a:latin typeface="Verdana"/>
                <a:cs typeface="Verdana"/>
              </a:rPr>
              <a:t>, and </a:t>
            </a:r>
            <a:r>
              <a:rPr lang="en-GB" sz="1200" dirty="0">
                <a:solidFill>
                  <a:schemeClr val="bg2"/>
                </a:solidFill>
                <a:latin typeface="Verdana"/>
                <a:cs typeface="Verdana"/>
              </a:rPr>
              <a:t>the Polish company </a:t>
            </a:r>
            <a:r>
              <a:rPr lang="en-GB" sz="1200" dirty="0" err="1">
                <a:solidFill>
                  <a:schemeClr val="bg2"/>
                </a:solidFill>
                <a:latin typeface="Verdana"/>
                <a:cs typeface="Verdana"/>
              </a:rPr>
              <a:t>CloudFerro</a:t>
            </a:r>
            <a:r>
              <a:rPr lang="en-GB" sz="1200" dirty="0">
                <a:solidFill>
                  <a:schemeClr val="bg2"/>
                </a:solidFill>
                <a:latin typeface="Verdana"/>
                <a:cs typeface="Verdana"/>
              </a:rPr>
              <a:t> </a:t>
            </a:r>
            <a:r>
              <a:rPr lang="en-GB" sz="1200" dirty="0" smtClean="0">
                <a:solidFill>
                  <a:schemeClr val="bg2"/>
                </a:solidFill>
                <a:latin typeface="Verdana"/>
                <a:cs typeface="Verdana"/>
              </a:rPr>
              <a:t>sp. z </a:t>
            </a:r>
            <a:r>
              <a:rPr lang="en-GB" sz="1200" dirty="0" err="1" smtClean="0">
                <a:solidFill>
                  <a:schemeClr val="bg2"/>
                </a:solidFill>
                <a:latin typeface="Verdana"/>
                <a:cs typeface="Verdana"/>
              </a:rPr>
              <a:t>o.o</a:t>
            </a:r>
            <a:r>
              <a:rPr lang="en-GB" sz="1200" dirty="0" smtClean="0">
                <a:solidFill>
                  <a:schemeClr val="bg2"/>
                </a:solidFill>
                <a:latin typeface="Verdana"/>
                <a:cs typeface="Verdana"/>
              </a:rPr>
              <a:t>. opened its EO Cloud platform for Commercial use</a:t>
            </a:r>
          </a:p>
        </p:txBody>
      </p:sp>
    </p:spTree>
    <p:extLst>
      <p:ext uri="{BB962C8B-B14F-4D97-AF65-F5344CB8AC3E}">
        <p14:creationId xmlns:p14="http://schemas.microsoft.com/office/powerpoint/2010/main" val="39453415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latin typeface="Verdana" charset="0"/>
                <a:ea typeface="MS PGothic" charset="0"/>
              </a:rPr>
              <a:t>Conclusions</a:t>
            </a:r>
            <a:endParaRPr lang="en-GB" dirty="0">
              <a:latin typeface="Verdana" charset="0"/>
              <a:ea typeface="MS PGothic" charset="0"/>
            </a:endParaRPr>
          </a:p>
        </p:txBody>
      </p:sp>
      <p:sp>
        <p:nvSpPr>
          <p:cNvPr id="30723" name="Content Placeholder 2"/>
          <p:cNvSpPr>
            <a:spLocks noGrp="1"/>
          </p:cNvSpPr>
          <p:nvPr>
            <p:ph idx="1"/>
          </p:nvPr>
        </p:nvSpPr>
        <p:spPr>
          <a:xfrm>
            <a:off x="171450" y="515938"/>
            <a:ext cx="8747125" cy="4254500"/>
          </a:xfrm>
        </p:spPr>
        <p:txBody>
          <a:bodyPr/>
          <a:lstStyle/>
          <a:p>
            <a:pPr>
              <a:lnSpc>
                <a:spcPct val="120000"/>
              </a:lnSpc>
              <a:buFont typeface="Arial" charset="0"/>
              <a:buChar char="•"/>
            </a:pPr>
            <a:r>
              <a:rPr lang="en-GB" dirty="0" smtClean="0">
                <a:latin typeface="Verdana" charset="0"/>
                <a:ea typeface="MS PGothic" charset="0"/>
              </a:rPr>
              <a:t>Upgrade of the Core Front end to 40 </a:t>
            </a:r>
            <a:r>
              <a:rPr lang="en-GB" dirty="0" err="1" smtClean="0">
                <a:latin typeface="Verdana" charset="0"/>
                <a:ea typeface="MS PGothic" charset="0"/>
              </a:rPr>
              <a:t>Gbps</a:t>
            </a:r>
            <a:r>
              <a:rPr lang="en-GB" dirty="0" smtClean="0">
                <a:latin typeface="Verdana" charset="0"/>
                <a:ea typeface="MS PGothic" charset="0"/>
              </a:rPr>
              <a:t> for Academic users</a:t>
            </a:r>
          </a:p>
          <a:p>
            <a:pPr>
              <a:lnSpc>
                <a:spcPct val="120000"/>
              </a:lnSpc>
              <a:buFont typeface="Arial" charset="0"/>
              <a:buChar char="•"/>
            </a:pPr>
            <a:r>
              <a:rPr lang="en-GB" dirty="0" smtClean="0">
                <a:latin typeface="Verdana" charset="0"/>
                <a:ea typeface="MS PGothic" charset="0"/>
              </a:rPr>
              <a:t>Evaluation of federated Cloud Service Model</a:t>
            </a:r>
          </a:p>
          <a:p>
            <a:pPr>
              <a:lnSpc>
                <a:spcPct val="120000"/>
              </a:lnSpc>
              <a:buFont typeface="Arial" charset="0"/>
              <a:buChar char="•"/>
            </a:pPr>
            <a:r>
              <a:rPr lang="en-GB" dirty="0" smtClean="0">
                <a:latin typeface="Verdana" charset="0"/>
                <a:ea typeface="MS PGothic" charset="0"/>
              </a:rPr>
              <a:t>Introduction of a SDN (Software Defined Network)</a:t>
            </a:r>
            <a:endParaRPr lang="en-GB" dirty="0">
              <a:latin typeface="Verdana" charset="0"/>
              <a:ea typeface="MS PGothic" charset="0"/>
            </a:endParaRPr>
          </a:p>
          <a:p>
            <a:pPr>
              <a:lnSpc>
                <a:spcPct val="120000"/>
              </a:lnSpc>
              <a:buFont typeface="Arial" charset="0"/>
              <a:buChar char="•"/>
            </a:pPr>
            <a:r>
              <a:rPr lang="en-GB" dirty="0" smtClean="0">
                <a:latin typeface="Verdana" charset="0"/>
                <a:ea typeface="MS PGothic" charset="0"/>
              </a:rPr>
              <a:t>Increased of security</a:t>
            </a:r>
          </a:p>
          <a:p>
            <a:pPr marL="1095750" lvl="1" indent="-285750">
              <a:buFont typeface="Wingdings" charset="2"/>
              <a:buChar char="ü"/>
            </a:pPr>
            <a:r>
              <a:rPr lang="en-US" dirty="0" err="1"/>
              <a:t>Microsecurity</a:t>
            </a:r>
            <a:endParaRPr lang="en-US" dirty="0"/>
          </a:p>
          <a:p>
            <a:pPr marL="1095750" lvl="1" indent="-285750">
              <a:buFont typeface="Wingdings" charset="2"/>
              <a:buChar char="ü"/>
            </a:pPr>
            <a:r>
              <a:rPr lang="en-US" dirty="0"/>
              <a:t>Intelligence and behavior analysis </a:t>
            </a:r>
            <a:endParaRPr lang="en-US" dirty="0" smtClean="0"/>
          </a:p>
          <a:p>
            <a:pPr marL="1095750" lvl="1" indent="-285750">
              <a:buFont typeface="Wingdings" charset="2"/>
              <a:buChar char="ü"/>
            </a:pPr>
            <a:r>
              <a:rPr lang="en-US" dirty="0" smtClean="0"/>
              <a:t>Copernicus Security Centre</a:t>
            </a:r>
          </a:p>
          <a:p>
            <a:pPr marL="1095750" lvl="1" indent="-285750">
              <a:buFont typeface="Wingdings" charset="2"/>
              <a:buChar char="ü"/>
            </a:pPr>
            <a:r>
              <a:rPr lang="en-US" dirty="0" smtClean="0"/>
              <a:t>ISO 27001</a:t>
            </a:r>
          </a:p>
          <a:p>
            <a:pPr marL="1095750" lvl="1" indent="-285750">
              <a:buFont typeface="Wingdings" charset="2"/>
              <a:buChar char="ü"/>
            </a:pPr>
            <a:endParaRPr lang="en-GB" sz="1400" dirty="0">
              <a:latin typeface="Verdana" charset="0"/>
              <a:ea typeface="MS PGothic" charset="0"/>
            </a:endParaRPr>
          </a:p>
          <a:p>
            <a:pPr>
              <a:lnSpc>
                <a:spcPct val="120000"/>
              </a:lnSpc>
              <a:buFont typeface="Arial" charset="0"/>
              <a:buChar char="•"/>
            </a:pPr>
            <a:r>
              <a:rPr lang="en-GB" dirty="0">
                <a:latin typeface="Verdana" charset="0"/>
                <a:ea typeface="MS PGothic" charset="0"/>
              </a:rPr>
              <a:t>Data Hub software enhancements (New </a:t>
            </a:r>
            <a:r>
              <a:rPr lang="en-GB" dirty="0" err="1">
                <a:latin typeface="Verdana" charset="0"/>
                <a:ea typeface="MS PGothic" charset="0"/>
              </a:rPr>
              <a:t>DHuS</a:t>
            </a:r>
            <a:r>
              <a:rPr lang="en-GB" dirty="0">
                <a:latin typeface="Verdana" charset="0"/>
                <a:ea typeface="MS PGothic" charset="0"/>
              </a:rPr>
              <a:t> version for Data </a:t>
            </a:r>
            <a:r>
              <a:rPr lang="en-GB" dirty="0" smtClean="0">
                <a:latin typeface="Verdana" charset="0"/>
                <a:ea typeface="MS PGothic" charset="0"/>
              </a:rPr>
              <a:t>Relays, Improved Synchronizers, Improved </a:t>
            </a:r>
            <a:r>
              <a:rPr lang="en-GB" dirty="0">
                <a:latin typeface="Verdana" charset="0"/>
                <a:ea typeface="MS PGothic" charset="0"/>
              </a:rPr>
              <a:t>API for “catalogue view</a:t>
            </a:r>
            <a:r>
              <a:rPr lang="en-GB" dirty="0" smtClean="0">
                <a:latin typeface="Verdana" charset="0"/>
                <a:ea typeface="MS PGothic" charset="0"/>
              </a:rPr>
              <a:t>”, Geographic </a:t>
            </a:r>
            <a:r>
              <a:rPr lang="en-GB" dirty="0">
                <a:latin typeface="Verdana" charset="0"/>
                <a:ea typeface="MS PGothic" charset="0"/>
              </a:rPr>
              <a:t>selection for </a:t>
            </a:r>
            <a:r>
              <a:rPr lang="en-GB" dirty="0" smtClean="0">
                <a:latin typeface="Verdana" charset="0"/>
                <a:ea typeface="MS PGothic" charset="0"/>
              </a:rPr>
              <a:t>Synchronizers, Remote </a:t>
            </a:r>
            <a:r>
              <a:rPr lang="en-GB" dirty="0">
                <a:latin typeface="Verdana" charset="0"/>
                <a:ea typeface="MS PGothic" charset="0"/>
              </a:rPr>
              <a:t>retrieval of products outside relay </a:t>
            </a:r>
            <a:r>
              <a:rPr lang="en-GB" dirty="0" smtClean="0">
                <a:latin typeface="Verdana" charset="0"/>
                <a:ea typeface="MS PGothic" charset="0"/>
              </a:rPr>
              <a:t>cache)</a:t>
            </a:r>
            <a:endParaRPr lang="en-GB" dirty="0">
              <a:latin typeface="Verdana" charset="0"/>
              <a:ea typeface="MS PGothic" charset="0"/>
            </a:endParaRPr>
          </a:p>
          <a:p>
            <a:pPr>
              <a:lnSpc>
                <a:spcPct val="120000"/>
              </a:lnSpc>
              <a:buFont typeface="Arial" charset="0"/>
              <a:buChar char="•"/>
            </a:pPr>
            <a:endParaRPr lang="en-GB" dirty="0">
              <a:latin typeface="Verdana" charset="0"/>
              <a:ea typeface="MS PGothic" charset="0"/>
            </a:endParaRPr>
          </a:p>
          <a:p>
            <a:pPr>
              <a:lnSpc>
                <a:spcPct val="120000"/>
              </a:lnSpc>
              <a:buFont typeface="Arial" charset="0"/>
              <a:buChar char="•"/>
            </a:pPr>
            <a:endParaRPr lang="en-GB" sz="1400" dirty="0">
              <a:latin typeface="Verdana" charset="0"/>
              <a:ea typeface="MS PGothic" charset="0"/>
            </a:endParaRPr>
          </a:p>
          <a:p>
            <a:pPr>
              <a:lnSpc>
                <a:spcPct val="120000"/>
              </a:lnSpc>
              <a:buFont typeface="NotesEsa" charset="0"/>
              <a:buNone/>
            </a:pPr>
            <a:endParaRPr lang="en-GB" sz="1400" b="1" dirty="0">
              <a:latin typeface="Verdana" charset="0"/>
              <a:ea typeface="MS PGothic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7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7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07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07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7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07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07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072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3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1" descr="azure_0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r="27603"/>
          <a:stretch>
            <a:fillRect/>
          </a:stretch>
        </p:blipFill>
        <p:spPr bwMode="auto">
          <a:xfrm>
            <a:off x="628650" y="1184275"/>
            <a:ext cx="3995738" cy="148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4" name="Rectangle 3"/>
          <p:cNvSpPr>
            <a:spLocks noChangeArrowheads="1"/>
          </p:cNvSpPr>
          <p:nvPr/>
        </p:nvSpPr>
        <p:spPr bwMode="auto">
          <a:xfrm>
            <a:off x="546100" y="1550988"/>
            <a:ext cx="6448425" cy="126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32000" tIns="36000" rIns="90000" bIns="36000"/>
          <a:lstStyle/>
          <a:p>
            <a:pPr>
              <a:lnSpc>
                <a:spcPct val="120000"/>
              </a:lnSpc>
              <a:spcBef>
                <a:spcPct val="25000"/>
              </a:spcBef>
              <a:buFont typeface="NotesEsa" charset="0"/>
              <a:buNone/>
            </a:pPr>
            <a:r>
              <a:rPr lang="en-GB" sz="1800">
                <a:solidFill>
                  <a:schemeClr val="bg1"/>
                </a:solidFill>
                <a:cs typeface="Verdana" charset="0"/>
              </a:rPr>
              <a:t>Would you like to know more?</a:t>
            </a:r>
          </a:p>
          <a:p>
            <a:pPr>
              <a:lnSpc>
                <a:spcPct val="120000"/>
              </a:lnSpc>
              <a:spcBef>
                <a:spcPct val="25000"/>
              </a:spcBef>
              <a:buFont typeface="NotesEsa" charset="0"/>
              <a:buNone/>
            </a:pPr>
            <a:r>
              <a:rPr lang="en-GB" sz="1800" b="1">
                <a:solidFill>
                  <a:schemeClr val="bg1"/>
                </a:solidFill>
                <a:cs typeface="Verdana" charset="0"/>
              </a:rPr>
              <a:t>Visit  www.esa.int</a:t>
            </a:r>
            <a:endParaRPr lang="it-IT" sz="1600" b="1">
              <a:solidFill>
                <a:schemeClr val="bg1"/>
              </a:solidFill>
              <a:cs typeface="Verdana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758" y="149150"/>
            <a:ext cx="6702174" cy="430887"/>
          </a:xfrm>
        </p:spPr>
        <p:txBody>
          <a:bodyPr/>
          <a:lstStyle/>
          <a:p>
            <a:r>
              <a:rPr lang="en-US" dirty="0" smtClean="0"/>
              <a:t>Agenda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250825">
              <a:buFont typeface="Arial"/>
              <a:buChar char="•"/>
            </a:pPr>
            <a:r>
              <a:rPr lang="en-US" dirty="0" smtClean="0"/>
              <a:t>ESA Earth Observation environment</a:t>
            </a:r>
          </a:p>
          <a:p>
            <a:pPr marL="342900" indent="-250825">
              <a:buFont typeface="Arial"/>
              <a:buChar char="•"/>
            </a:pPr>
            <a:r>
              <a:rPr lang="en-US" dirty="0" smtClean="0"/>
              <a:t>EOP Core Ground Ground Segments </a:t>
            </a:r>
          </a:p>
          <a:p>
            <a:pPr lvl="1" indent="-250825">
              <a:buFont typeface="Arial"/>
              <a:buChar char="•"/>
            </a:pPr>
            <a:r>
              <a:rPr lang="en-US" sz="1400" dirty="0" smtClean="0"/>
              <a:t>Dissemination, Processing, Archiving and Network</a:t>
            </a:r>
            <a:endParaRPr lang="en-US" sz="1400" dirty="0"/>
          </a:p>
          <a:p>
            <a:pPr marL="342900" indent="-250825">
              <a:buFont typeface="Arial"/>
              <a:buChar char="•"/>
            </a:pPr>
            <a:r>
              <a:rPr lang="en-US" dirty="0" smtClean="0"/>
              <a:t>EOP Core Facilities</a:t>
            </a:r>
          </a:p>
          <a:p>
            <a:pPr marL="342900" indent="-250825">
              <a:buFont typeface="Arial"/>
              <a:buChar char="•"/>
            </a:pPr>
            <a:r>
              <a:rPr lang="en-US" dirty="0" smtClean="0"/>
              <a:t>EOP Security </a:t>
            </a:r>
          </a:p>
          <a:p>
            <a:pPr marL="342900" indent="-250825">
              <a:buFont typeface="Arial"/>
              <a:buChar char="•"/>
            </a:pPr>
            <a:r>
              <a:rPr lang="en-US" dirty="0" smtClean="0"/>
              <a:t>Copernicus : The space Components</a:t>
            </a:r>
            <a:endParaRPr lang="en-US" dirty="0"/>
          </a:p>
          <a:p>
            <a:pPr marL="342900" indent="-250825">
              <a:buFont typeface="Arial"/>
              <a:buChar char="•"/>
            </a:pPr>
            <a:r>
              <a:rPr lang="en-US" dirty="0" smtClean="0"/>
              <a:t>ESA-EO Operated the Data Hub</a:t>
            </a:r>
          </a:p>
          <a:p>
            <a:pPr indent="-250825">
              <a:buFont typeface="Arial"/>
              <a:buChar char="•"/>
            </a:pPr>
            <a:r>
              <a:rPr lang="en-US" dirty="0"/>
              <a:t>ESA-EO the Collaborative </a:t>
            </a:r>
            <a:r>
              <a:rPr lang="en-US" dirty="0" smtClean="0"/>
              <a:t>Data Hub</a:t>
            </a:r>
            <a:endParaRPr lang="en-US" dirty="0"/>
          </a:p>
          <a:p>
            <a:pPr marL="342900" indent="-250825">
              <a:buFont typeface="Arial"/>
              <a:buChar char="•"/>
            </a:pPr>
            <a:r>
              <a:rPr lang="en-US" dirty="0" smtClean="0"/>
              <a:t>ESA-EO the Collaborative Ground Segment</a:t>
            </a:r>
          </a:p>
          <a:p>
            <a:pPr marL="342900" indent="-250825">
              <a:buFont typeface="Arial"/>
              <a:buChar char="•"/>
            </a:pPr>
            <a:r>
              <a:rPr lang="en-US" dirty="0" smtClean="0"/>
              <a:t>Conclusions</a:t>
            </a:r>
          </a:p>
        </p:txBody>
      </p:sp>
      <p:pic>
        <p:nvPicPr>
          <p:cNvPr id="6" name="Picture 1" descr="earth-observatio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50" y="204788"/>
            <a:ext cx="341313" cy="34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509029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1" descr="earth-observatio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50" y="204788"/>
            <a:ext cx="341313" cy="34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0" name="Title 1"/>
          <p:cNvSpPr txBox="1">
            <a:spLocks/>
          </p:cNvSpPr>
          <p:nvPr/>
        </p:nvSpPr>
        <p:spPr bwMode="auto">
          <a:xfrm>
            <a:off x="609600" y="152400"/>
            <a:ext cx="717550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2300">
                <a:solidFill>
                  <a:srgbClr val="0070C0"/>
                </a:solidFill>
                <a:cs typeface="Verdana" charset="0"/>
              </a:rPr>
              <a:t>ESA’s eye on earth</a:t>
            </a:r>
          </a:p>
        </p:txBody>
      </p:sp>
      <p:pic>
        <p:nvPicPr>
          <p:cNvPr id="17411" name="Picture 10" descr="http://spaceinimages.esa.int/var/esa/storage/images/esa_multimedia/images/2008/10/esa-esrin/9988008-2-eng-GB/ESA-ESRI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985" b="17165"/>
          <a:stretch>
            <a:fillRect/>
          </a:stretch>
        </p:blipFill>
        <p:spPr bwMode="auto">
          <a:xfrm>
            <a:off x="0" y="1927225"/>
            <a:ext cx="9144000" cy="264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1"/>
          <p:cNvSpPr txBox="1">
            <a:spLocks noChangeArrowheads="1"/>
          </p:cNvSpPr>
          <p:nvPr/>
        </p:nvSpPr>
        <p:spPr bwMode="auto">
          <a:xfrm>
            <a:off x="579131" y="790355"/>
            <a:ext cx="7901402" cy="1637371"/>
          </a:xfrm>
          <a:prstGeom prst="rect">
            <a:avLst/>
          </a:prstGeom>
          <a:noFill/>
          <a:ln>
            <a:noFill/>
          </a:ln>
          <a:extLst/>
        </p:spPr>
        <p:txBody>
          <a:bodyPr numCol="2" spcCol="72000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NotesEsa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NotesEsa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NotesEsa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NotesEsa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NotesEs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NotesEs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NotesEs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NotesEs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NotesEsa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lnSpc>
                <a:spcPct val="120000"/>
              </a:lnSpc>
              <a:defRPr/>
            </a:pPr>
            <a:r>
              <a:rPr lang="en-US" sz="1200" b="1" dirty="0">
                <a:solidFill>
                  <a:schemeClr val="bg2"/>
                </a:solidFill>
                <a:latin typeface="Verdana"/>
                <a:cs typeface="Verdana"/>
              </a:rPr>
              <a:t>ESRIN</a:t>
            </a:r>
            <a:r>
              <a:rPr lang="en-US" sz="1200" dirty="0">
                <a:solidFill>
                  <a:schemeClr val="bg2"/>
                </a:solidFill>
                <a:latin typeface="Verdana"/>
                <a:cs typeface="Verdana"/>
              </a:rPr>
              <a:t>, in </a:t>
            </a:r>
            <a:r>
              <a:rPr lang="en-US" sz="1200" dirty="0" err="1">
                <a:solidFill>
                  <a:schemeClr val="bg2"/>
                </a:solidFill>
                <a:latin typeface="Verdana"/>
                <a:cs typeface="Verdana"/>
              </a:rPr>
              <a:t>Frascati</a:t>
            </a:r>
            <a:r>
              <a:rPr lang="en-US" sz="1200" dirty="0">
                <a:solidFill>
                  <a:schemeClr val="bg2"/>
                </a:solidFill>
                <a:latin typeface="Verdana"/>
                <a:cs typeface="Verdana"/>
              </a:rPr>
              <a:t>, Italy, is ESA’s </a:t>
            </a:r>
            <a:r>
              <a:rPr lang="en-US" sz="1200" dirty="0" smtClean="0">
                <a:solidFill>
                  <a:schemeClr val="bg2"/>
                </a:solidFill>
                <a:latin typeface="Verdana"/>
                <a:cs typeface="Verdana"/>
              </a:rPr>
              <a:t>center </a:t>
            </a:r>
            <a:r>
              <a:rPr lang="en-US" sz="1200" dirty="0">
                <a:solidFill>
                  <a:schemeClr val="bg2"/>
                </a:solidFill>
                <a:latin typeface="Verdana"/>
                <a:cs typeface="Verdana"/>
              </a:rPr>
              <a:t>for Earth </a:t>
            </a:r>
            <a:r>
              <a:rPr lang="en-US" sz="1200" dirty="0" smtClean="0">
                <a:solidFill>
                  <a:schemeClr val="bg2"/>
                </a:solidFill>
                <a:latin typeface="Verdana"/>
                <a:cs typeface="Verdana"/>
              </a:rPr>
              <a:t>Observation where </a:t>
            </a:r>
            <a:r>
              <a:rPr lang="en-US" sz="1200" dirty="0">
                <a:solidFill>
                  <a:schemeClr val="bg2"/>
                </a:solidFill>
                <a:latin typeface="Verdana"/>
                <a:cs typeface="Verdana"/>
              </a:rPr>
              <a:t>operations and exploitation of Earth Observation satellites </a:t>
            </a:r>
            <a:r>
              <a:rPr lang="en-US" sz="1200" dirty="0" smtClean="0">
                <a:solidFill>
                  <a:schemeClr val="bg2"/>
                </a:solidFill>
                <a:latin typeface="Verdana"/>
                <a:cs typeface="Verdana"/>
              </a:rPr>
              <a:t>are managed.</a:t>
            </a:r>
          </a:p>
          <a:p>
            <a:pPr eaLnBrk="1" hangingPunct="1">
              <a:lnSpc>
                <a:spcPct val="120000"/>
              </a:lnSpc>
              <a:defRPr/>
            </a:pPr>
            <a:endParaRPr lang="en-US" sz="1200" dirty="0">
              <a:solidFill>
                <a:schemeClr val="bg2"/>
              </a:solidFill>
              <a:latin typeface="Verdana"/>
              <a:cs typeface="Verdana"/>
            </a:endParaRPr>
          </a:p>
          <a:p>
            <a:pPr eaLnBrk="1" hangingPunct="1">
              <a:lnSpc>
                <a:spcPct val="120000"/>
              </a:lnSpc>
              <a:defRPr/>
            </a:pPr>
            <a:endParaRPr lang="en-US" sz="1200" dirty="0" smtClean="0">
              <a:solidFill>
                <a:schemeClr val="bg2"/>
              </a:solidFill>
              <a:latin typeface="Verdana"/>
              <a:cs typeface="Verdana"/>
            </a:endParaRPr>
          </a:p>
          <a:p>
            <a:pPr eaLnBrk="1" hangingPunct="1">
              <a:lnSpc>
                <a:spcPct val="120000"/>
              </a:lnSpc>
              <a:defRPr/>
            </a:pPr>
            <a:endParaRPr lang="en-US" sz="1200" dirty="0">
              <a:solidFill>
                <a:schemeClr val="bg2"/>
              </a:solidFill>
              <a:latin typeface="Verdana"/>
              <a:cs typeface="Verdana"/>
            </a:endParaRPr>
          </a:p>
          <a:p>
            <a:pPr eaLnBrk="1" hangingPunct="1">
              <a:lnSpc>
                <a:spcPct val="120000"/>
              </a:lnSpc>
              <a:defRPr/>
            </a:pPr>
            <a:r>
              <a:rPr lang="en-US" sz="1200" dirty="0" smtClean="0">
                <a:solidFill>
                  <a:schemeClr val="bg2"/>
                </a:solidFill>
                <a:latin typeface="Verdana"/>
                <a:cs typeface="Verdana"/>
              </a:rPr>
              <a:t>The </a:t>
            </a:r>
            <a:r>
              <a:rPr lang="en-US" sz="1200" dirty="0">
                <a:solidFill>
                  <a:schemeClr val="bg2"/>
                </a:solidFill>
                <a:latin typeface="Verdana"/>
                <a:cs typeface="Verdana"/>
              </a:rPr>
              <a:t>world’s largest database </a:t>
            </a:r>
            <a:br>
              <a:rPr lang="en-US" sz="1200" dirty="0">
                <a:solidFill>
                  <a:schemeClr val="bg2"/>
                </a:solidFill>
                <a:latin typeface="Verdana"/>
                <a:cs typeface="Verdana"/>
              </a:rPr>
            </a:br>
            <a:r>
              <a:rPr lang="en-US" sz="1200" dirty="0">
                <a:solidFill>
                  <a:schemeClr val="bg2"/>
                </a:solidFill>
                <a:latin typeface="Verdana"/>
                <a:cs typeface="Verdana"/>
              </a:rPr>
              <a:t>of environmental data for both Europe and Africa is managed from ESRIN. </a:t>
            </a:r>
          </a:p>
        </p:txBody>
      </p:sp>
    </p:spTree>
    <p:extLst>
      <p:ext uri="{BB962C8B-B14F-4D97-AF65-F5344CB8AC3E}">
        <p14:creationId xmlns:p14="http://schemas.microsoft.com/office/powerpoint/2010/main" val="8604232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6" descr="earth-observatio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50" y="204788"/>
            <a:ext cx="341313" cy="34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4" name="Title 1"/>
          <p:cNvSpPr txBox="1">
            <a:spLocks/>
          </p:cNvSpPr>
          <p:nvPr/>
        </p:nvSpPr>
        <p:spPr bwMode="auto">
          <a:xfrm>
            <a:off x="609600" y="152400"/>
            <a:ext cx="717550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2300">
                <a:solidFill>
                  <a:srgbClr val="0070C0"/>
                </a:solidFill>
                <a:cs typeface="Verdana" charset="0"/>
              </a:rPr>
              <a:t>Pioneers in Earth observation</a:t>
            </a:r>
          </a:p>
        </p:txBody>
      </p:sp>
      <p:sp>
        <p:nvSpPr>
          <p:cNvPr id="10" name="Rectangle 9"/>
          <p:cNvSpPr/>
          <p:nvPr/>
        </p:nvSpPr>
        <p:spPr>
          <a:xfrm>
            <a:off x="5461000" y="842963"/>
            <a:ext cx="3660775" cy="353695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schemeClr val="bg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18436" name="Picture 10" descr="Ile_de_France_VER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66" b="19464"/>
          <a:stretch>
            <a:fillRect/>
          </a:stretch>
        </p:blipFill>
        <p:spPr bwMode="auto">
          <a:xfrm>
            <a:off x="5586413" y="1069975"/>
            <a:ext cx="3421062" cy="300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7" name="Rectangle 3"/>
          <p:cNvSpPr txBox="1">
            <a:spLocks noChangeArrowheads="1"/>
          </p:cNvSpPr>
          <p:nvPr/>
        </p:nvSpPr>
        <p:spPr bwMode="auto">
          <a:xfrm>
            <a:off x="604838" y="1022350"/>
            <a:ext cx="4511675" cy="314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20000"/>
              </a:spcBef>
              <a:buClr>
                <a:schemeClr val="accent1"/>
              </a:buClr>
              <a:buFont typeface="NotesEsa" charset="0"/>
              <a:buNone/>
            </a:pPr>
            <a:r>
              <a:rPr lang="en-GB" sz="1400">
                <a:solidFill>
                  <a:schemeClr val="bg2"/>
                </a:solidFill>
                <a:cs typeface="Verdana" charset="0"/>
              </a:rPr>
              <a:t>ESA has been dedicated to observing Earth from space ever since the launch of its first meteorological mission, </a:t>
            </a:r>
            <a:r>
              <a:rPr lang="en-GB" sz="1400" b="1">
                <a:solidFill>
                  <a:schemeClr val="bg2"/>
                </a:solidFill>
                <a:cs typeface="Verdana" charset="0"/>
              </a:rPr>
              <a:t>Meteosat-1</a:t>
            </a:r>
            <a:r>
              <a:rPr lang="en-GB" sz="1400">
                <a:solidFill>
                  <a:schemeClr val="bg2"/>
                </a:solidFill>
                <a:cs typeface="Verdana" charset="0"/>
              </a:rPr>
              <a:t> in 1977.</a:t>
            </a:r>
          </a:p>
          <a:p>
            <a:pPr eaLnBrk="1" hangingPunct="1">
              <a:lnSpc>
                <a:spcPct val="60000"/>
              </a:lnSpc>
              <a:spcBef>
                <a:spcPct val="20000"/>
              </a:spcBef>
              <a:buClr>
                <a:schemeClr val="accent1"/>
              </a:buClr>
              <a:buFont typeface="NotesEsa" charset="0"/>
              <a:buNone/>
            </a:pPr>
            <a:endParaRPr lang="en-GB" sz="1400">
              <a:solidFill>
                <a:schemeClr val="bg2"/>
              </a:solidFill>
              <a:cs typeface="Verdana" charset="0"/>
            </a:endParaRPr>
          </a:p>
          <a:p>
            <a:pPr eaLnBrk="1" hangingPunct="1">
              <a:lnSpc>
                <a:spcPct val="120000"/>
              </a:lnSpc>
              <a:spcBef>
                <a:spcPct val="20000"/>
              </a:spcBef>
              <a:buClr>
                <a:schemeClr val="accent1"/>
              </a:buClr>
              <a:buFont typeface="NotesEsa" charset="0"/>
              <a:buNone/>
            </a:pPr>
            <a:r>
              <a:rPr lang="en-GB" sz="1400" b="1">
                <a:solidFill>
                  <a:schemeClr val="bg2"/>
                </a:solidFill>
                <a:cs typeface="Verdana" charset="0"/>
              </a:rPr>
              <a:t>ERS-1 </a:t>
            </a:r>
            <a:r>
              <a:rPr lang="en-GB" sz="1400">
                <a:solidFill>
                  <a:schemeClr val="bg2"/>
                </a:solidFill>
                <a:cs typeface="Verdana" charset="0"/>
              </a:rPr>
              <a:t>(1991–2000)</a:t>
            </a:r>
            <a:r>
              <a:rPr lang="en-GB" sz="1400" b="1">
                <a:solidFill>
                  <a:schemeClr val="bg2"/>
                </a:solidFill>
                <a:cs typeface="Verdana" charset="0"/>
              </a:rPr>
              <a:t> </a:t>
            </a:r>
            <a:r>
              <a:rPr lang="en-GB" sz="1400">
                <a:solidFill>
                  <a:schemeClr val="bg2"/>
                </a:solidFill>
                <a:cs typeface="Verdana" charset="0"/>
              </a:rPr>
              <a:t>and</a:t>
            </a:r>
            <a:r>
              <a:rPr lang="en-GB" sz="1400" b="1">
                <a:solidFill>
                  <a:schemeClr val="bg2"/>
                </a:solidFill>
                <a:cs typeface="Verdana" charset="0"/>
              </a:rPr>
              <a:t> ERS-2 </a:t>
            </a:r>
            <a:r>
              <a:rPr lang="en-GB" sz="1400">
                <a:solidFill>
                  <a:schemeClr val="bg2"/>
                </a:solidFill>
                <a:cs typeface="Verdana" charset="0"/>
              </a:rPr>
              <a:t>(1995–2011) providing a wealth of invaluable data about Earth, its climate and changing environment.</a:t>
            </a:r>
            <a:r>
              <a:rPr lang="en-US" sz="1400">
                <a:solidFill>
                  <a:schemeClr val="bg2"/>
                </a:solidFill>
                <a:cs typeface="Verdana" charset="0"/>
              </a:rPr>
              <a:t> </a:t>
            </a:r>
          </a:p>
          <a:p>
            <a:pPr eaLnBrk="1" hangingPunct="1">
              <a:lnSpc>
                <a:spcPct val="70000"/>
              </a:lnSpc>
              <a:spcBef>
                <a:spcPct val="20000"/>
              </a:spcBef>
              <a:buClr>
                <a:schemeClr val="accent1"/>
              </a:buClr>
              <a:buFont typeface="NotesEsa" charset="0"/>
              <a:buNone/>
            </a:pPr>
            <a:endParaRPr lang="en-US" sz="1400">
              <a:solidFill>
                <a:schemeClr val="bg2"/>
              </a:solidFill>
              <a:cs typeface="Verdana" charset="0"/>
            </a:endParaRPr>
          </a:p>
          <a:p>
            <a:pPr eaLnBrk="1" hangingPunct="1">
              <a:lnSpc>
                <a:spcPct val="120000"/>
              </a:lnSpc>
              <a:spcBef>
                <a:spcPct val="20000"/>
              </a:spcBef>
              <a:buClr>
                <a:schemeClr val="accent1"/>
              </a:buClr>
              <a:buFont typeface="NotesEsa" charset="0"/>
              <a:buNone/>
            </a:pPr>
            <a:r>
              <a:rPr lang="en-GB" sz="1400" b="1">
                <a:solidFill>
                  <a:schemeClr val="bg2"/>
                </a:solidFill>
                <a:cs typeface="Verdana" charset="0"/>
              </a:rPr>
              <a:t>Envisat </a:t>
            </a:r>
            <a:r>
              <a:rPr lang="en-GB" sz="1400">
                <a:solidFill>
                  <a:schemeClr val="bg2"/>
                </a:solidFill>
                <a:cs typeface="Verdana" charset="0"/>
              </a:rPr>
              <a:t>(2002–12) the largest satellite ever built to monitor the environment, it provided continuous observation of Earth</a:t>
            </a:r>
            <a:r>
              <a:rPr lang="it-IT" sz="1400">
                <a:solidFill>
                  <a:schemeClr val="bg2"/>
                </a:solidFill>
                <a:cs typeface="Verdana" charset="0"/>
              </a:rPr>
              <a:t>’</a:t>
            </a:r>
            <a:r>
              <a:rPr lang="en-GB" altLang="ja-JP" sz="1400">
                <a:solidFill>
                  <a:schemeClr val="bg2"/>
                </a:solidFill>
                <a:cs typeface="Verdana" charset="0"/>
              </a:rPr>
              <a:t>s surface, atmosphere, oceans and ice caps.</a:t>
            </a:r>
            <a:endParaRPr lang="en-GB" sz="1400">
              <a:solidFill>
                <a:schemeClr val="bg2"/>
              </a:solidFill>
              <a:cs typeface="Verdana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1" descr="earth-observatio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50" y="204788"/>
            <a:ext cx="341313" cy="34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8" name="Title 1"/>
          <p:cNvSpPr txBox="1">
            <a:spLocks/>
          </p:cNvSpPr>
          <p:nvPr/>
        </p:nvSpPr>
        <p:spPr bwMode="auto">
          <a:xfrm>
            <a:off x="609600" y="152400"/>
            <a:ext cx="717550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2300">
                <a:solidFill>
                  <a:srgbClr val="0070C0"/>
                </a:solidFill>
                <a:cs typeface="Verdana" charset="0"/>
              </a:rPr>
              <a:t>Global monitoring for a safer world</a:t>
            </a:r>
          </a:p>
        </p:txBody>
      </p:sp>
      <p:pic>
        <p:nvPicPr>
          <p:cNvPr id="19459" name="Picture 3" descr="Sentinel-1_VER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1775" y="831850"/>
            <a:ext cx="2562225" cy="369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0" name="Rectangle 3"/>
          <p:cNvSpPr txBox="1">
            <a:spLocks noChangeArrowheads="1"/>
          </p:cNvSpPr>
          <p:nvPr/>
        </p:nvSpPr>
        <p:spPr bwMode="auto">
          <a:xfrm>
            <a:off x="612775" y="925513"/>
            <a:ext cx="5675313" cy="3624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lnSpc>
                <a:spcPct val="110000"/>
              </a:lnSpc>
              <a:spcAft>
                <a:spcPts val="1800"/>
              </a:spcAft>
              <a:buClr>
                <a:schemeClr val="accent1"/>
              </a:buClr>
              <a:buFont typeface="NotesEsa" charset="0"/>
              <a:buNone/>
            </a:pPr>
            <a:r>
              <a:rPr lang="en-GB" sz="1400" b="1">
                <a:solidFill>
                  <a:srgbClr val="0098DB"/>
                </a:solidFill>
                <a:cs typeface="Verdana" charset="0"/>
              </a:rPr>
              <a:t>Copernicus:</a:t>
            </a:r>
            <a:r>
              <a:rPr lang="en-GB" sz="1400">
                <a:solidFill>
                  <a:srgbClr val="0098DB"/>
                </a:solidFill>
                <a:cs typeface="Verdana" charset="0"/>
              </a:rPr>
              <a:t> an E</a:t>
            </a:r>
            <a:r>
              <a:rPr lang="en-US" sz="1400">
                <a:solidFill>
                  <a:srgbClr val="0098DB"/>
                </a:solidFill>
                <a:cs typeface="Verdana" charset="0"/>
              </a:rPr>
              <a:t>arth observation programme for </a:t>
            </a:r>
            <a:r>
              <a:rPr lang="en-GB" sz="1400">
                <a:solidFill>
                  <a:srgbClr val="0098DB"/>
                </a:solidFill>
                <a:cs typeface="Verdana" charset="0"/>
              </a:rPr>
              <a:t>global monitoring for environment and security.</a:t>
            </a:r>
            <a:endParaRPr lang="en-GB" sz="1400">
              <a:solidFill>
                <a:srgbClr val="4D4F53"/>
              </a:solidFill>
              <a:cs typeface="Verdana" charset="0"/>
            </a:endParaRPr>
          </a:p>
          <a:p>
            <a:pPr eaLnBrk="1" hangingPunct="1">
              <a:lnSpc>
                <a:spcPct val="110000"/>
              </a:lnSpc>
              <a:spcAft>
                <a:spcPts val="1800"/>
              </a:spcAft>
              <a:buClr>
                <a:schemeClr val="accent1"/>
              </a:buClr>
              <a:buFont typeface="NotesEsa" charset="0"/>
              <a:buNone/>
            </a:pPr>
            <a:r>
              <a:rPr lang="en-GB" sz="1400">
                <a:solidFill>
                  <a:schemeClr val="bg2"/>
                </a:solidFill>
                <a:cs typeface="Verdana" charset="0"/>
              </a:rPr>
              <a:t>Le</a:t>
            </a:r>
            <a:r>
              <a:rPr lang="en-US" sz="1400">
                <a:solidFill>
                  <a:schemeClr val="bg2"/>
                </a:solidFill>
                <a:cs typeface="Verdana" charset="0"/>
              </a:rPr>
              <a:t>d by the European Commission in partnership with ESA and the European Environment Agency, and r</a:t>
            </a:r>
            <a:r>
              <a:rPr lang="en-GB" sz="1400">
                <a:solidFill>
                  <a:schemeClr val="bg2"/>
                </a:solidFill>
                <a:cs typeface="Verdana" charset="0"/>
              </a:rPr>
              <a:t>esponding to Europe’s need for geo-spatial information services, it will provide autonomous and independent access to information for policy-makers, particularly for environment and security issues. ESA is implementing the space component: developing the </a:t>
            </a:r>
            <a:r>
              <a:rPr lang="en-GB" sz="1400" b="1">
                <a:solidFill>
                  <a:schemeClr val="bg2"/>
                </a:solidFill>
                <a:cs typeface="Verdana" charset="0"/>
              </a:rPr>
              <a:t>Sentinel </a:t>
            </a:r>
            <a:r>
              <a:rPr lang="en-GB" sz="1400">
                <a:solidFill>
                  <a:schemeClr val="bg2"/>
                </a:solidFill>
                <a:cs typeface="Verdana" charset="0"/>
              </a:rPr>
              <a:t>satellite series, its ground segment and coordinating data access.</a:t>
            </a:r>
          </a:p>
          <a:p>
            <a:pPr eaLnBrk="1" hangingPunct="1">
              <a:lnSpc>
                <a:spcPct val="110000"/>
              </a:lnSpc>
              <a:spcAft>
                <a:spcPts val="1800"/>
              </a:spcAft>
              <a:buClr>
                <a:schemeClr val="accent1"/>
              </a:buClr>
              <a:buFont typeface="NotesEsa" charset="0"/>
              <a:buNone/>
            </a:pPr>
            <a:r>
              <a:rPr lang="en-GB" sz="1400">
                <a:solidFill>
                  <a:schemeClr val="bg2"/>
                </a:solidFill>
                <a:cs typeface="Verdana" charset="0"/>
              </a:rPr>
              <a:t>ESA has started a </a:t>
            </a:r>
            <a:r>
              <a:rPr lang="en-GB" sz="1400" b="1">
                <a:solidFill>
                  <a:schemeClr val="bg2"/>
                </a:solidFill>
                <a:cs typeface="Verdana" charset="0"/>
              </a:rPr>
              <a:t>Climate Change Initiative</a:t>
            </a:r>
            <a:r>
              <a:rPr lang="en-GB" sz="1400">
                <a:solidFill>
                  <a:schemeClr val="bg2"/>
                </a:solidFill>
                <a:cs typeface="Verdana" charset="0"/>
              </a:rPr>
              <a:t>, for storage, production and assessment of essential climate data.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1" descr="earth-observatio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50" y="204788"/>
            <a:ext cx="341313" cy="34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2" name="Title 1"/>
          <p:cNvSpPr txBox="1">
            <a:spLocks/>
          </p:cNvSpPr>
          <p:nvPr/>
        </p:nvSpPr>
        <p:spPr bwMode="auto">
          <a:xfrm>
            <a:off x="746125" y="152400"/>
            <a:ext cx="717550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2300">
                <a:solidFill>
                  <a:srgbClr val="0070C0"/>
                </a:solidFill>
                <a:cs typeface="Verdana" charset="0"/>
              </a:rPr>
              <a:t>EO Missions Overview</a:t>
            </a:r>
          </a:p>
        </p:txBody>
      </p:sp>
      <p:graphicFrame>
        <p:nvGraphicFramePr>
          <p:cNvPr id="6" name="Chart 5"/>
          <p:cNvGraphicFramePr>
            <a:graphicFrameLocks/>
          </p:cNvGraphicFramePr>
          <p:nvPr/>
        </p:nvGraphicFramePr>
        <p:xfrm>
          <a:off x="1248521" y="675918"/>
          <a:ext cx="6134100" cy="40594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2324100" y="4027488"/>
            <a:ext cx="501650" cy="2762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1200" b="1" dirty="0">
                <a:solidFill>
                  <a:schemeClr val="bg1"/>
                </a:solidFill>
                <a:latin typeface="+mn-lt"/>
              </a:rPr>
              <a:t>ers-1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971675" y="3289300"/>
            <a:ext cx="1181100" cy="8318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GB" sz="1200" b="1" dirty="0">
                <a:latin typeface="+mn-lt"/>
              </a:rPr>
              <a:t>goce </a:t>
            </a:r>
          </a:p>
          <a:p>
            <a:pPr algn="ctr">
              <a:defRPr/>
            </a:pPr>
            <a:r>
              <a:rPr lang="en-GB" sz="1200" b="1" dirty="0">
                <a:latin typeface="+mn-lt"/>
              </a:rPr>
              <a:t>envisat    </a:t>
            </a:r>
          </a:p>
          <a:p>
            <a:pPr algn="ctr">
              <a:defRPr/>
            </a:pPr>
            <a:r>
              <a:rPr lang="en-GB" sz="1200" b="1" dirty="0">
                <a:latin typeface="+mn-lt"/>
              </a:rPr>
              <a:t>ers-2</a:t>
            </a:r>
          </a:p>
          <a:p>
            <a:pPr algn="ctr">
              <a:defRPr/>
            </a:pPr>
            <a:r>
              <a:rPr lang="en-GB" sz="1200" b="1" dirty="0">
                <a:latin typeface="+mn-lt"/>
              </a:rPr>
              <a:t>proba-1</a:t>
            </a:r>
          </a:p>
        </p:txBody>
      </p:sp>
      <p:sp>
        <p:nvSpPr>
          <p:cNvPr id="9" name="TextBox 8"/>
          <p:cNvSpPr txBox="1"/>
          <p:nvPr/>
        </p:nvSpPr>
        <p:spPr>
          <a:xfrm rot="16200000">
            <a:off x="241300" y="1493838"/>
            <a:ext cx="1546225" cy="307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GB" sz="1400" b="1" dirty="0">
                <a:latin typeface="+mn-lt"/>
              </a:rPr>
              <a:t># of missions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967538" y="1362075"/>
            <a:ext cx="2130425" cy="27622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GB" sz="1200" b="1" dirty="0">
                <a:latin typeface="+mn-lt"/>
              </a:rPr>
              <a:t>+ Third Party Missions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299325" y="2670175"/>
            <a:ext cx="1619250" cy="1169988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GB" sz="1400" b="1" dirty="0">
                <a:solidFill>
                  <a:schemeClr val="bg1"/>
                </a:solidFill>
                <a:latin typeface="+mn-lt"/>
              </a:rPr>
              <a:t>+ development of PDGS for future missions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743325" y="3471863"/>
            <a:ext cx="1123950" cy="8302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GB" sz="1200" b="1" dirty="0">
                <a:solidFill>
                  <a:schemeClr val="bg1"/>
                </a:solidFill>
                <a:latin typeface="+mn-lt"/>
              </a:rPr>
              <a:t>goce</a:t>
            </a:r>
          </a:p>
          <a:p>
            <a:pPr algn="ctr">
              <a:defRPr/>
            </a:pPr>
            <a:r>
              <a:rPr lang="en-GB" sz="1200" b="1" dirty="0">
                <a:solidFill>
                  <a:schemeClr val="bg1"/>
                </a:solidFill>
                <a:latin typeface="+mn-lt"/>
              </a:rPr>
              <a:t>envisat    </a:t>
            </a:r>
          </a:p>
          <a:p>
            <a:pPr algn="ctr">
              <a:defRPr/>
            </a:pPr>
            <a:r>
              <a:rPr lang="en-GB" sz="1200" b="1" dirty="0">
                <a:solidFill>
                  <a:schemeClr val="bg1"/>
                </a:solidFill>
                <a:latin typeface="+mn-lt"/>
              </a:rPr>
              <a:t>ers-2   </a:t>
            </a:r>
          </a:p>
          <a:p>
            <a:pPr algn="ctr">
              <a:defRPr/>
            </a:pPr>
            <a:r>
              <a:rPr lang="en-GB" sz="1200" b="1" dirty="0">
                <a:solidFill>
                  <a:schemeClr val="bg1"/>
                </a:solidFill>
                <a:latin typeface="+mn-lt"/>
              </a:rPr>
              <a:t>ers-1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714750" y="1793875"/>
            <a:ext cx="1181100" cy="17541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GB" sz="1200" b="1" dirty="0">
                <a:solidFill>
                  <a:srgbClr val="0000FF"/>
                </a:solidFill>
                <a:latin typeface="+mn-lt"/>
              </a:rPr>
              <a:t>sentinel-1b</a:t>
            </a:r>
          </a:p>
          <a:p>
            <a:pPr algn="ctr">
              <a:defRPr/>
            </a:pPr>
            <a:r>
              <a:rPr lang="en-GB" sz="1200" b="1" dirty="0">
                <a:solidFill>
                  <a:srgbClr val="0000FF"/>
                </a:solidFill>
                <a:latin typeface="+mn-lt"/>
              </a:rPr>
              <a:t>sentinel-3a</a:t>
            </a:r>
          </a:p>
          <a:p>
            <a:pPr algn="ctr">
              <a:defRPr/>
            </a:pPr>
            <a:r>
              <a:rPr lang="en-GB" sz="1200" b="1" dirty="0">
                <a:solidFill>
                  <a:srgbClr val="0000FF"/>
                </a:solidFill>
                <a:latin typeface="+mn-lt"/>
              </a:rPr>
              <a:t>sentinel-2a</a:t>
            </a:r>
          </a:p>
          <a:p>
            <a:pPr algn="ctr">
              <a:defRPr/>
            </a:pPr>
            <a:r>
              <a:rPr lang="en-GB" sz="1200" b="1" dirty="0">
                <a:solidFill>
                  <a:srgbClr val="0000FF"/>
                </a:solidFill>
                <a:latin typeface="+mn-lt"/>
              </a:rPr>
              <a:t>sentinel-1a</a:t>
            </a:r>
          </a:p>
          <a:p>
            <a:pPr algn="ctr">
              <a:defRPr/>
            </a:pPr>
            <a:r>
              <a:rPr lang="en-GB" sz="1200" b="1" dirty="0">
                <a:latin typeface="+mn-lt"/>
              </a:rPr>
              <a:t>proba-v</a:t>
            </a:r>
          </a:p>
          <a:p>
            <a:pPr algn="ctr">
              <a:defRPr/>
            </a:pPr>
            <a:r>
              <a:rPr lang="en-GB" sz="1200" b="1" dirty="0">
                <a:latin typeface="+mn-lt"/>
              </a:rPr>
              <a:t>swarm</a:t>
            </a:r>
          </a:p>
          <a:p>
            <a:pPr algn="ctr">
              <a:defRPr/>
            </a:pPr>
            <a:r>
              <a:rPr lang="en-GB" sz="1200" b="1" dirty="0">
                <a:latin typeface="+mn-lt"/>
              </a:rPr>
              <a:t>cryosat</a:t>
            </a:r>
          </a:p>
          <a:p>
            <a:pPr algn="ctr">
              <a:defRPr/>
            </a:pPr>
            <a:r>
              <a:rPr lang="en-GB" sz="1200" b="1" dirty="0">
                <a:latin typeface="+mn-lt"/>
              </a:rPr>
              <a:t>smos</a:t>
            </a:r>
          </a:p>
          <a:p>
            <a:pPr algn="ctr">
              <a:defRPr/>
            </a:pPr>
            <a:r>
              <a:rPr lang="en-GB" sz="1200" b="1" dirty="0">
                <a:latin typeface="+mn-lt"/>
              </a:rPr>
              <a:t>proba-1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505450" y="3471863"/>
            <a:ext cx="1123950" cy="8302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GB" sz="1200" b="1" dirty="0">
                <a:solidFill>
                  <a:schemeClr val="bg1"/>
                </a:solidFill>
                <a:latin typeface="+mn-lt"/>
              </a:rPr>
              <a:t>goce</a:t>
            </a:r>
          </a:p>
          <a:p>
            <a:pPr algn="ctr">
              <a:defRPr/>
            </a:pPr>
            <a:r>
              <a:rPr lang="en-GB" sz="1200" b="1" dirty="0">
                <a:solidFill>
                  <a:schemeClr val="bg1"/>
                </a:solidFill>
                <a:latin typeface="+mn-lt"/>
              </a:rPr>
              <a:t>envisat    </a:t>
            </a:r>
          </a:p>
          <a:p>
            <a:pPr algn="ctr">
              <a:defRPr/>
            </a:pPr>
            <a:r>
              <a:rPr lang="en-GB" sz="1200" b="1" dirty="0">
                <a:solidFill>
                  <a:schemeClr val="bg1"/>
                </a:solidFill>
                <a:latin typeface="+mn-lt"/>
              </a:rPr>
              <a:t>ers-2   </a:t>
            </a:r>
          </a:p>
          <a:p>
            <a:pPr algn="ctr">
              <a:defRPr/>
            </a:pPr>
            <a:r>
              <a:rPr lang="en-GB" sz="1200" b="1" dirty="0">
                <a:solidFill>
                  <a:schemeClr val="bg1"/>
                </a:solidFill>
                <a:latin typeface="+mn-lt"/>
              </a:rPr>
              <a:t>ers-1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419725" y="862013"/>
            <a:ext cx="1347788" cy="2678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GB" sz="1200" b="1" dirty="0">
                <a:latin typeface="+mn-lt"/>
              </a:rPr>
              <a:t>earthcare</a:t>
            </a:r>
          </a:p>
          <a:p>
            <a:pPr algn="ctr">
              <a:defRPr/>
            </a:pPr>
            <a:r>
              <a:rPr lang="en-GB" sz="1200" b="1" dirty="0">
                <a:latin typeface="+mn-lt"/>
              </a:rPr>
              <a:t>adm-aeolus</a:t>
            </a:r>
          </a:p>
          <a:p>
            <a:pPr algn="ctr">
              <a:defRPr/>
            </a:pPr>
            <a:r>
              <a:rPr lang="en-GB" sz="1200" b="1" dirty="0">
                <a:solidFill>
                  <a:srgbClr val="0000FF"/>
                </a:solidFill>
                <a:latin typeface="+mn-lt"/>
              </a:rPr>
              <a:t>sentinel-3b</a:t>
            </a:r>
          </a:p>
          <a:p>
            <a:pPr algn="ctr">
              <a:defRPr/>
            </a:pPr>
            <a:r>
              <a:rPr lang="en-GB" sz="1200" b="1" dirty="0">
                <a:solidFill>
                  <a:srgbClr val="0000FF"/>
                </a:solidFill>
                <a:latin typeface="+mn-lt"/>
              </a:rPr>
              <a:t>sentinel-5p</a:t>
            </a:r>
          </a:p>
          <a:p>
            <a:pPr algn="ctr">
              <a:defRPr/>
            </a:pPr>
            <a:r>
              <a:rPr lang="en-GB" sz="1200" b="1" dirty="0">
                <a:solidFill>
                  <a:srgbClr val="0000FF"/>
                </a:solidFill>
                <a:latin typeface="+mn-lt"/>
              </a:rPr>
              <a:t>sentinel-2b</a:t>
            </a:r>
          </a:p>
          <a:p>
            <a:pPr algn="ctr">
              <a:defRPr/>
            </a:pPr>
            <a:r>
              <a:rPr lang="en-GB" sz="1200" b="1" dirty="0">
                <a:solidFill>
                  <a:srgbClr val="0000FF"/>
                </a:solidFill>
                <a:latin typeface="+mn-lt"/>
              </a:rPr>
              <a:t>sentinel-1b</a:t>
            </a:r>
          </a:p>
          <a:p>
            <a:pPr algn="ctr">
              <a:defRPr/>
            </a:pPr>
            <a:r>
              <a:rPr lang="en-GB" sz="1200" b="1" dirty="0">
                <a:solidFill>
                  <a:srgbClr val="0000FF"/>
                </a:solidFill>
                <a:latin typeface="+mn-lt"/>
              </a:rPr>
              <a:t>sentinel-3a</a:t>
            </a:r>
          </a:p>
          <a:p>
            <a:pPr algn="ctr">
              <a:defRPr/>
            </a:pPr>
            <a:r>
              <a:rPr lang="en-GB" sz="1200" b="1" dirty="0">
                <a:solidFill>
                  <a:srgbClr val="0000FF"/>
                </a:solidFill>
                <a:latin typeface="+mn-lt"/>
              </a:rPr>
              <a:t>sentinel-2a</a:t>
            </a:r>
          </a:p>
          <a:p>
            <a:pPr algn="ctr">
              <a:defRPr/>
            </a:pPr>
            <a:r>
              <a:rPr lang="en-GB" sz="1200" b="1" dirty="0">
                <a:solidFill>
                  <a:srgbClr val="0000FF"/>
                </a:solidFill>
                <a:latin typeface="+mn-lt"/>
              </a:rPr>
              <a:t>sentinel-1a</a:t>
            </a:r>
          </a:p>
          <a:p>
            <a:pPr algn="ctr">
              <a:defRPr/>
            </a:pPr>
            <a:r>
              <a:rPr lang="en-GB" sz="1200" b="1" dirty="0">
                <a:latin typeface="+mn-lt"/>
              </a:rPr>
              <a:t>proba-v</a:t>
            </a:r>
          </a:p>
          <a:p>
            <a:pPr algn="ctr">
              <a:defRPr/>
            </a:pPr>
            <a:r>
              <a:rPr lang="en-GB" sz="1200" b="1" dirty="0">
                <a:latin typeface="+mn-lt"/>
              </a:rPr>
              <a:t>swarm</a:t>
            </a:r>
          </a:p>
          <a:p>
            <a:pPr algn="ctr">
              <a:defRPr/>
            </a:pPr>
            <a:r>
              <a:rPr lang="en-GB" sz="1200" b="1" dirty="0">
                <a:latin typeface="+mn-lt"/>
              </a:rPr>
              <a:t>cryosat</a:t>
            </a:r>
          </a:p>
          <a:p>
            <a:pPr algn="ctr">
              <a:defRPr/>
            </a:pPr>
            <a:r>
              <a:rPr lang="en-GB" sz="1200" b="1" dirty="0">
                <a:latin typeface="+mn-lt"/>
              </a:rPr>
              <a:t>smos</a:t>
            </a:r>
          </a:p>
          <a:p>
            <a:pPr algn="ctr">
              <a:defRPr/>
            </a:pPr>
            <a:r>
              <a:rPr lang="en-GB" sz="1200" b="1" dirty="0">
                <a:latin typeface="+mn-lt"/>
              </a:rPr>
              <a:t>proba-1</a:t>
            </a:r>
          </a:p>
        </p:txBody>
      </p:sp>
      <p:sp>
        <p:nvSpPr>
          <p:cNvPr id="20493" name="Rectangle 16"/>
          <p:cNvSpPr>
            <a:spLocks noChangeArrowheads="1"/>
          </p:cNvSpPr>
          <p:nvPr/>
        </p:nvSpPr>
        <p:spPr bwMode="auto">
          <a:xfrm>
            <a:off x="6942138" y="4292600"/>
            <a:ext cx="2098675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100">
                <a:solidFill>
                  <a:srgbClr val="0000FF"/>
                </a:solidFill>
                <a:cs typeface="Verdana" charset="0"/>
                <a:hlinkClick r:id="rId4"/>
              </a:rPr>
              <a:t>https://earth.esa.int/</a:t>
            </a:r>
            <a:r>
              <a:rPr lang="en-US" sz="1100">
                <a:solidFill>
                  <a:srgbClr val="0000FF"/>
                </a:solidFill>
                <a:cs typeface="Verdana" charset="0"/>
              </a:rPr>
              <a:t> </a:t>
            </a:r>
          </a:p>
          <a:p>
            <a:r>
              <a:rPr lang="en-US" sz="1100">
                <a:solidFill>
                  <a:srgbClr val="0000FF"/>
                </a:solidFill>
                <a:cs typeface="Verdana" charset="0"/>
                <a:hlinkClick r:id="rId5"/>
              </a:rPr>
              <a:t>http://www.copernicus.eu/</a:t>
            </a:r>
            <a:r>
              <a:rPr lang="en-US" sz="1100">
                <a:solidFill>
                  <a:srgbClr val="0000FF"/>
                </a:solidFill>
                <a:cs typeface="Verdana" charset="0"/>
              </a:rPr>
              <a:t> </a:t>
            </a:r>
          </a:p>
        </p:txBody>
      </p:sp>
      <p:sp>
        <p:nvSpPr>
          <p:cNvPr id="20494" name="Rectangle 17"/>
          <p:cNvSpPr>
            <a:spLocks noChangeArrowheads="1"/>
          </p:cNvSpPr>
          <p:nvPr/>
        </p:nvSpPr>
        <p:spPr bwMode="auto">
          <a:xfrm>
            <a:off x="7116763" y="1719263"/>
            <a:ext cx="1854200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100">
                <a:cs typeface="Verdana" charset="0"/>
              </a:rPr>
              <a:t>Landsat, Aura OMI, Cosmo-Skymed, DEIMOS, GOSAT, RapidEye, Radarsat ….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1" descr="earth-observatio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50" y="204788"/>
            <a:ext cx="341313" cy="34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6" name="Title 1"/>
          <p:cNvSpPr txBox="1">
            <a:spLocks/>
          </p:cNvSpPr>
          <p:nvPr/>
        </p:nvSpPr>
        <p:spPr bwMode="auto">
          <a:xfrm>
            <a:off x="609600" y="152400"/>
            <a:ext cx="717550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2300">
                <a:solidFill>
                  <a:srgbClr val="0070C0"/>
                </a:solidFill>
                <a:cs typeface="Verdana" charset="0"/>
              </a:rPr>
              <a:t>EO missions growth</a:t>
            </a:r>
          </a:p>
        </p:txBody>
      </p:sp>
      <p:graphicFrame>
        <p:nvGraphicFramePr>
          <p:cNvPr id="6" name="Chart 5"/>
          <p:cNvGraphicFramePr>
            <a:graphicFrameLocks/>
          </p:cNvGraphicFramePr>
          <p:nvPr/>
        </p:nvGraphicFramePr>
        <p:xfrm>
          <a:off x="1314503" y="967146"/>
          <a:ext cx="6441304" cy="39348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2189163" y="1846263"/>
            <a:ext cx="3157537" cy="1433512"/>
          </a:xfrm>
          <a:prstGeom prst="rect">
            <a:avLst/>
          </a:prstGeom>
          <a:solidFill>
            <a:srgbClr val="D0103A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39998"/>
              </a:srgbClr>
            </a:outerShdw>
          </a:effectLst>
        </p:spPr>
        <p:txBody>
          <a:bodyPr/>
          <a:lstStyle/>
          <a:p>
            <a:pPr>
              <a:defRPr/>
            </a:pPr>
            <a:r>
              <a:rPr lang="en-GB" sz="1200" b="1" dirty="0">
                <a:solidFill>
                  <a:schemeClr val="bg1"/>
                </a:solidFill>
                <a:latin typeface="+mn-lt"/>
              </a:rPr>
              <a:t>A growing increase resulting from:</a:t>
            </a:r>
          </a:p>
          <a:p>
            <a:pPr marL="285750" indent="-104775">
              <a:buFont typeface="Arial" pitchFamily="34" charset="0"/>
              <a:buChar char="•"/>
              <a:defRPr/>
            </a:pPr>
            <a:r>
              <a:rPr lang="en-GB" sz="1200" b="1" dirty="0">
                <a:solidFill>
                  <a:schemeClr val="bg1"/>
                </a:solidFill>
                <a:latin typeface="+mn-lt"/>
              </a:rPr>
              <a:t>the increase in data offering, </a:t>
            </a:r>
          </a:p>
          <a:p>
            <a:pPr marL="285750" indent="-104775">
              <a:buFont typeface="Arial" pitchFamily="34" charset="0"/>
              <a:buChar char="•"/>
              <a:defRPr/>
            </a:pPr>
            <a:r>
              <a:rPr lang="en-GB" sz="1200" b="1" dirty="0">
                <a:solidFill>
                  <a:schemeClr val="bg1"/>
                </a:solidFill>
                <a:latin typeface="+mn-lt"/>
              </a:rPr>
              <a:t>the upgraded data access,  </a:t>
            </a:r>
          </a:p>
          <a:p>
            <a:pPr marL="285750" indent="-104775">
              <a:buFont typeface="Arial" pitchFamily="34" charset="0"/>
              <a:buChar char="•"/>
              <a:defRPr/>
            </a:pPr>
            <a:r>
              <a:rPr lang="en-GB" sz="1200" b="1" dirty="0">
                <a:solidFill>
                  <a:schemeClr val="bg1"/>
                </a:solidFill>
                <a:latin typeface="+mn-lt"/>
              </a:rPr>
              <a:t>the open and free data policy,</a:t>
            </a:r>
          </a:p>
          <a:p>
            <a:pPr marL="285750" indent="-104775">
              <a:buFont typeface="Arial" pitchFamily="34" charset="0"/>
              <a:buChar char="•"/>
              <a:defRPr/>
            </a:pPr>
            <a:r>
              <a:rPr lang="en-GB" sz="1200" b="1" dirty="0">
                <a:solidFill>
                  <a:schemeClr val="bg1"/>
                </a:solidFill>
                <a:latin typeface="+mn-lt"/>
              </a:rPr>
              <a:t>the support to data exploitation 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2189163" y="788988"/>
            <a:ext cx="4030662" cy="8255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39998"/>
              </a:srgbClr>
            </a:outerShdw>
          </a:effectLst>
        </p:spPr>
        <p:txBody>
          <a:bodyPr/>
          <a:lstStyle/>
          <a:p>
            <a:pPr algn="ctr">
              <a:defRPr/>
            </a:pPr>
            <a:r>
              <a:rPr lang="en-GB" sz="1200" b="1" dirty="0">
                <a:solidFill>
                  <a:schemeClr val="bg1"/>
                </a:solidFill>
                <a:latin typeface="+mn-lt"/>
              </a:rPr>
              <a:t>The figure does not include the statistics for EO data distributed by partners (e.g. GOCE geoid through GFZ, Sentinel by Collaborative Ground Segment, EUMETSAT, etc.)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843463" y="3260725"/>
            <a:ext cx="1409700" cy="3683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b="1" i="1" dirty="0">
                <a:solidFill>
                  <a:srgbClr val="0070C0"/>
                </a:solidFill>
                <a:latin typeface="+mn-lt"/>
              </a:rPr>
              <a:t>ESA missions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162550" y="1798638"/>
            <a:ext cx="1887538" cy="8302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r>
              <a:rPr lang="en-GB" b="1" i="1" dirty="0">
                <a:latin typeface="+mn-lt"/>
              </a:rPr>
              <a:t>Sentinel missions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6581775" y="1016000"/>
            <a:ext cx="1074738" cy="339725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38100" dir="2700000" algn="tl" rotWithShape="0">
              <a:srgbClr val="000000">
                <a:alpha val="39998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GB" sz="1600" b="1" i="1" dirty="0">
                <a:solidFill>
                  <a:schemeClr val="bg1"/>
                </a:solidFill>
                <a:latin typeface="+mn-lt"/>
              </a:rPr>
              <a:t>60000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6573838" y="2924175"/>
            <a:ext cx="1096962" cy="339725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srgbClr val="000000">
                <a:alpha val="39998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GB" sz="1600" b="1" i="1" dirty="0">
                <a:solidFill>
                  <a:schemeClr val="bg1"/>
                </a:solidFill>
                <a:latin typeface="+mn-lt"/>
              </a:rPr>
              <a:t>15000</a:t>
            </a:r>
          </a:p>
        </p:txBody>
      </p:sp>
      <p:sp>
        <p:nvSpPr>
          <p:cNvPr id="14" name="TextBox 13"/>
          <p:cNvSpPr txBox="1"/>
          <p:nvPr/>
        </p:nvSpPr>
        <p:spPr>
          <a:xfrm rot="16200000">
            <a:off x="570707" y="2305844"/>
            <a:ext cx="1208087" cy="307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GB" sz="1400" b="1" dirty="0">
                <a:latin typeface="+mn-lt"/>
              </a:rPr>
              <a:t># of users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7" name="Straight Connector 246"/>
          <p:cNvCxnSpPr>
            <a:cxnSpLocks noChangeShapeType="1"/>
          </p:cNvCxnSpPr>
          <p:nvPr/>
        </p:nvCxnSpPr>
        <p:spPr bwMode="auto">
          <a:xfrm flipV="1">
            <a:off x="1839913" y="3878263"/>
            <a:ext cx="758825" cy="12700"/>
          </a:xfrm>
          <a:prstGeom prst="line">
            <a:avLst/>
          </a:prstGeom>
          <a:noFill/>
          <a:ln w="25400">
            <a:solidFill>
              <a:srgbClr val="3A3B3E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34" name="Straight Connector 233"/>
          <p:cNvCxnSpPr>
            <a:cxnSpLocks noChangeShapeType="1"/>
          </p:cNvCxnSpPr>
          <p:nvPr/>
        </p:nvCxnSpPr>
        <p:spPr bwMode="auto">
          <a:xfrm flipH="1" flipV="1">
            <a:off x="6775450" y="3073400"/>
            <a:ext cx="1588" cy="395288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35" name="Straight Connector 234"/>
          <p:cNvCxnSpPr>
            <a:cxnSpLocks noChangeShapeType="1"/>
          </p:cNvCxnSpPr>
          <p:nvPr/>
        </p:nvCxnSpPr>
        <p:spPr bwMode="auto">
          <a:xfrm flipV="1">
            <a:off x="6656388" y="3073400"/>
            <a:ext cx="3175" cy="433388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4" name="Straight Connector 153"/>
          <p:cNvCxnSpPr>
            <a:cxnSpLocks noChangeShapeType="1"/>
            <a:stCxn id="22549" idx="3"/>
          </p:cNvCxnSpPr>
          <p:nvPr/>
        </p:nvCxnSpPr>
        <p:spPr bwMode="auto">
          <a:xfrm>
            <a:off x="5384800" y="2463800"/>
            <a:ext cx="965200" cy="109538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20" name="Straight Connector 419"/>
          <p:cNvCxnSpPr>
            <a:cxnSpLocks noChangeShapeType="1"/>
          </p:cNvCxnSpPr>
          <p:nvPr/>
        </p:nvCxnSpPr>
        <p:spPr bwMode="auto">
          <a:xfrm>
            <a:off x="5537200" y="2554288"/>
            <a:ext cx="965200" cy="111125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19" name="Straight Connector 418"/>
          <p:cNvCxnSpPr>
            <a:cxnSpLocks noChangeShapeType="1"/>
          </p:cNvCxnSpPr>
          <p:nvPr/>
        </p:nvCxnSpPr>
        <p:spPr bwMode="auto">
          <a:xfrm flipV="1">
            <a:off x="3889375" y="2554288"/>
            <a:ext cx="847725" cy="174625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07" name="Rectangle 406"/>
          <p:cNvSpPr>
            <a:spLocks noChangeArrowheads="1"/>
          </p:cNvSpPr>
          <p:nvPr/>
        </p:nvSpPr>
        <p:spPr bwMode="auto">
          <a:xfrm>
            <a:off x="5883275" y="2114550"/>
            <a:ext cx="2020888" cy="958850"/>
          </a:xfrm>
          <a:prstGeom prst="rect">
            <a:avLst/>
          </a:prstGeom>
          <a:solidFill>
            <a:srgbClr val="5997D6"/>
          </a:solidFill>
          <a:ln w="9525">
            <a:solidFill>
              <a:srgbClr val="50CAFF"/>
            </a:solidFill>
            <a:miter lim="800000"/>
            <a:headEnd/>
            <a:tailEnd/>
          </a:ln>
          <a:effectLst>
            <a:outerShdw blurRad="63500" dist="107763" dir="2700000" algn="ctr" rotWithShape="0">
              <a:srgbClr val="000000">
                <a:alpha val="74997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GB">
              <a:latin typeface="Verdana" pitchFamily="34" charset="0"/>
              <a:ea typeface="MS PGothic" pitchFamily="34" charset="-128"/>
              <a:cs typeface="+mn-cs"/>
            </a:endParaRPr>
          </a:p>
        </p:txBody>
      </p:sp>
      <p:cxnSp>
        <p:nvCxnSpPr>
          <p:cNvPr id="155" name="Straight Connector 154"/>
          <p:cNvCxnSpPr>
            <a:cxnSpLocks noChangeShapeType="1"/>
          </p:cNvCxnSpPr>
          <p:nvPr/>
        </p:nvCxnSpPr>
        <p:spPr bwMode="auto">
          <a:xfrm flipV="1">
            <a:off x="3244850" y="3095625"/>
            <a:ext cx="0" cy="411163"/>
          </a:xfrm>
          <a:prstGeom prst="line">
            <a:avLst/>
          </a:prstGeom>
          <a:noFill/>
          <a:ln w="25400">
            <a:solidFill>
              <a:srgbClr val="3A3B3E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6" name="Straight Connector 155"/>
          <p:cNvCxnSpPr>
            <a:cxnSpLocks noChangeShapeType="1"/>
          </p:cNvCxnSpPr>
          <p:nvPr/>
        </p:nvCxnSpPr>
        <p:spPr bwMode="auto">
          <a:xfrm flipH="1" flipV="1">
            <a:off x="3086100" y="3095625"/>
            <a:ext cx="23813" cy="460375"/>
          </a:xfrm>
          <a:prstGeom prst="line">
            <a:avLst/>
          </a:prstGeom>
          <a:noFill/>
          <a:ln w="25400">
            <a:solidFill>
              <a:srgbClr val="3A3B3E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70" name="Straight Connector 169"/>
          <p:cNvCxnSpPr>
            <a:cxnSpLocks noChangeShapeType="1"/>
          </p:cNvCxnSpPr>
          <p:nvPr/>
        </p:nvCxnSpPr>
        <p:spPr bwMode="auto">
          <a:xfrm flipV="1">
            <a:off x="4714875" y="3373438"/>
            <a:ext cx="65088" cy="327025"/>
          </a:xfrm>
          <a:prstGeom prst="line">
            <a:avLst/>
          </a:prstGeom>
          <a:noFill/>
          <a:ln w="25400">
            <a:solidFill>
              <a:srgbClr val="3A3B3E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74" name="Straight Connector 173"/>
          <p:cNvCxnSpPr>
            <a:cxnSpLocks noChangeShapeType="1"/>
          </p:cNvCxnSpPr>
          <p:nvPr/>
        </p:nvCxnSpPr>
        <p:spPr bwMode="auto">
          <a:xfrm flipV="1">
            <a:off x="4584700" y="3382963"/>
            <a:ext cx="571500" cy="457200"/>
          </a:xfrm>
          <a:prstGeom prst="line">
            <a:avLst/>
          </a:prstGeom>
          <a:noFill/>
          <a:ln w="25400">
            <a:solidFill>
              <a:srgbClr val="3A3B3E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75" name="Straight Connector 174"/>
          <p:cNvCxnSpPr>
            <a:cxnSpLocks noChangeShapeType="1"/>
          </p:cNvCxnSpPr>
          <p:nvPr/>
        </p:nvCxnSpPr>
        <p:spPr bwMode="auto">
          <a:xfrm flipV="1">
            <a:off x="4303713" y="3376613"/>
            <a:ext cx="1633537" cy="488950"/>
          </a:xfrm>
          <a:prstGeom prst="line">
            <a:avLst/>
          </a:prstGeom>
          <a:noFill/>
          <a:ln w="25400">
            <a:solidFill>
              <a:srgbClr val="3A3B3E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1" name="Straight Connector 180"/>
          <p:cNvCxnSpPr>
            <a:cxnSpLocks noChangeShapeType="1"/>
          </p:cNvCxnSpPr>
          <p:nvPr/>
        </p:nvCxnSpPr>
        <p:spPr bwMode="auto">
          <a:xfrm>
            <a:off x="3938588" y="4092575"/>
            <a:ext cx="708025" cy="374650"/>
          </a:xfrm>
          <a:prstGeom prst="line">
            <a:avLst/>
          </a:prstGeom>
          <a:noFill/>
          <a:ln w="25400">
            <a:solidFill>
              <a:srgbClr val="3A3B3E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01" name="Cloud"/>
          <p:cNvSpPr>
            <a:spLocks noChangeAspect="1" noEditPoints="1" noChangeArrowheads="1"/>
          </p:cNvSpPr>
          <p:nvPr/>
        </p:nvSpPr>
        <p:spPr bwMode="auto">
          <a:xfrm rot="5400000">
            <a:off x="3417094" y="2586831"/>
            <a:ext cx="884238" cy="2593975"/>
          </a:xfrm>
          <a:custGeom>
            <a:avLst/>
            <a:gdLst>
              <a:gd name="T0" fmla="*/ 137425 w 21600"/>
              <a:gd name="T1" fmla="*/ 959506909 h 21600"/>
              <a:gd name="T2" fmla="*/ 23736509 w 21600"/>
              <a:gd name="T3" fmla="*/ 1915538252 h 21600"/>
              <a:gd name="T4" fmla="*/ 47404286 w 21600"/>
              <a:gd name="T5" fmla="*/ 959506909 h 21600"/>
              <a:gd name="T6" fmla="*/ 23736509 w 21600"/>
              <a:gd name="T7" fmla="*/ 109116519 h 21600"/>
              <a:gd name="T8" fmla="*/ 0 60000 65536"/>
              <a:gd name="T9" fmla="*/ 0 60000 65536"/>
              <a:gd name="T10" fmla="*/ 0 60000 65536"/>
              <a:gd name="T11" fmla="*/ 0 60000 65536"/>
              <a:gd name="T12" fmla="*/ 2965 w 21600"/>
              <a:gd name="T13" fmla="*/ 3259 h 21600"/>
              <a:gd name="T14" fmla="*/ 17074 w 21600"/>
              <a:gd name="T15" fmla="*/ 1734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-1" y="8613"/>
                  <a:pt x="-1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4" y="13940"/>
                  <a:pt x="474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299"/>
                  <a:pt x="6247" y="20299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6"/>
                  <a:pt x="11036" y="21596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6"/>
                  <a:pt x="15802" y="18946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-1"/>
                  <a:pt x="16758" y="-1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-1"/>
                  <a:pt x="13174" y="-1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49"/>
                  <a:pt x="9358" y="649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1"/>
                  <a:pt x="5288" y="1971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lnTo>
                  <a:pt x="1949" y="7180"/>
                </a:ln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09"/>
                  <a:pt x="2172" y="13109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8BDBFF"/>
          </a:solidFill>
          <a:ln w="9525">
            <a:solidFill>
              <a:srgbClr val="50CAFF"/>
            </a:solidFill>
            <a:miter lim="800000"/>
            <a:headEnd/>
            <a:tailEnd/>
          </a:ln>
          <a:effectLst>
            <a:outerShdw blurRad="63500" dist="107763" dir="2700000" algn="ctr" rotWithShape="0">
              <a:srgbClr val="000000">
                <a:alpha val="74997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/>
          </a:p>
        </p:txBody>
      </p:sp>
      <p:cxnSp>
        <p:nvCxnSpPr>
          <p:cNvPr id="176" name="Straight Connector 175"/>
          <p:cNvCxnSpPr>
            <a:cxnSpLocks noChangeShapeType="1"/>
            <a:endCxn id="22549" idx="1"/>
          </p:cNvCxnSpPr>
          <p:nvPr/>
        </p:nvCxnSpPr>
        <p:spPr bwMode="auto">
          <a:xfrm flipV="1">
            <a:off x="3736975" y="2463800"/>
            <a:ext cx="847725" cy="174625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22545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6563" y="2032000"/>
            <a:ext cx="1403350" cy="819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pic>
      <p:pic>
        <p:nvPicPr>
          <p:cNvPr id="2" name="Picture 1" descr="earth-observatio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50" y="204788"/>
            <a:ext cx="341313" cy="34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46" name="Title 1"/>
          <p:cNvSpPr txBox="1">
            <a:spLocks/>
          </p:cNvSpPr>
          <p:nvPr/>
        </p:nvSpPr>
        <p:spPr bwMode="auto">
          <a:xfrm>
            <a:off x="609600" y="28575"/>
            <a:ext cx="7175500" cy="69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2300">
                <a:solidFill>
                  <a:srgbClr val="0070C0"/>
                </a:solidFill>
                <a:cs typeface="Verdana" charset="0"/>
              </a:rPr>
              <a:t>ESA EO Core Ground Segments</a:t>
            </a:r>
            <a:br>
              <a:rPr lang="en-US" sz="2300">
                <a:solidFill>
                  <a:srgbClr val="0070C0"/>
                </a:solidFill>
                <a:cs typeface="Verdana" charset="0"/>
              </a:rPr>
            </a:br>
            <a:r>
              <a:rPr lang="en-US" sz="1600">
                <a:solidFill>
                  <a:srgbClr val="0070C0"/>
                </a:solidFill>
                <a:cs typeface="Verdana" charset="0"/>
              </a:rPr>
              <a:t>Dissemination</a:t>
            </a:r>
          </a:p>
        </p:txBody>
      </p:sp>
      <p:sp>
        <p:nvSpPr>
          <p:cNvPr id="22547" name="AutoShape 7" descr="Risultati immagini per cd rom icon"/>
          <p:cNvSpPr>
            <a:spLocks noChangeAspect="1" noChangeArrowheads="1"/>
          </p:cNvSpPr>
          <p:nvPr/>
        </p:nvSpPr>
        <p:spPr bwMode="auto">
          <a:xfrm>
            <a:off x="200025" y="-525463"/>
            <a:ext cx="1095375" cy="1095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cs typeface="Verdana" charset="0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390525" y="744538"/>
            <a:ext cx="8174038" cy="954087"/>
          </a:xfrm>
          <a:prstGeom prst="rect">
            <a:avLst/>
          </a:prstGeom>
          <a:gradFill rotWithShape="1">
            <a:gsLst>
              <a:gs pos="0">
                <a:srgbClr val="9AC5EF"/>
              </a:gs>
              <a:gs pos="20000">
                <a:srgbClr val="9BC4EC"/>
              </a:gs>
              <a:gs pos="100000">
                <a:srgbClr val="7695B5"/>
              </a:gs>
            </a:gsLst>
            <a:lin ang="5400000"/>
          </a:gradFill>
          <a:ln w="9525">
            <a:solidFill>
              <a:srgbClr val="A5C5E6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GB" sz="14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Dissemination (Mix of Virtual and Physical resources): </a:t>
            </a:r>
          </a:p>
          <a:p>
            <a:pPr>
              <a:buFont typeface="Arial" charset="0"/>
              <a:buChar char="•"/>
              <a:defRPr/>
            </a:pPr>
            <a:r>
              <a:rPr lang="en-GB" sz="14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Virtual Central Dissemination (DissHarm)</a:t>
            </a:r>
          </a:p>
          <a:p>
            <a:pPr>
              <a:buFont typeface="Arial" charset="0"/>
              <a:buChar char="•"/>
              <a:defRPr/>
            </a:pPr>
            <a:r>
              <a:rPr lang="en-GB" sz="14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Copernicus Dissemination Platform (Pick-Up Point)</a:t>
            </a:r>
          </a:p>
          <a:p>
            <a:pPr>
              <a:buFont typeface="Arial" charset="0"/>
              <a:buChar char="•"/>
              <a:defRPr/>
            </a:pPr>
            <a:r>
              <a:rPr lang="en-GB" sz="14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Local DMZ on remote sites </a:t>
            </a:r>
          </a:p>
        </p:txBody>
      </p:sp>
      <p:sp>
        <p:nvSpPr>
          <p:cNvPr id="22549" name="Rectangle 146"/>
          <p:cNvSpPr>
            <a:spLocks noChangeArrowheads="1"/>
          </p:cNvSpPr>
          <p:nvPr/>
        </p:nvSpPr>
        <p:spPr bwMode="auto">
          <a:xfrm>
            <a:off x="4584700" y="2339975"/>
            <a:ext cx="8001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000" b="1">
                <a:cs typeface="Verdana" charset="0"/>
              </a:rPr>
              <a:t>Internet</a:t>
            </a:r>
          </a:p>
        </p:txBody>
      </p:sp>
      <p:cxnSp>
        <p:nvCxnSpPr>
          <p:cNvPr id="162" name="Straight Connector 161"/>
          <p:cNvCxnSpPr>
            <a:cxnSpLocks noChangeShapeType="1"/>
            <a:endCxn id="22671" idx="0"/>
          </p:cNvCxnSpPr>
          <p:nvPr/>
        </p:nvCxnSpPr>
        <p:spPr bwMode="auto">
          <a:xfrm flipH="1" flipV="1">
            <a:off x="4494213" y="3338513"/>
            <a:ext cx="1233487" cy="415925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2551" name="Rectangle 164"/>
          <p:cNvSpPr>
            <a:spLocks noChangeArrowheads="1"/>
          </p:cNvSpPr>
          <p:nvPr/>
        </p:nvSpPr>
        <p:spPr bwMode="auto">
          <a:xfrm>
            <a:off x="5311775" y="2822575"/>
            <a:ext cx="438150" cy="2159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800">
                <a:cs typeface="Verdana" charset="0"/>
              </a:rPr>
              <a:t>INTA</a:t>
            </a:r>
          </a:p>
        </p:txBody>
      </p:sp>
      <p:cxnSp>
        <p:nvCxnSpPr>
          <p:cNvPr id="166" name="Straight Connector 165"/>
          <p:cNvCxnSpPr>
            <a:cxnSpLocks noChangeShapeType="1"/>
          </p:cNvCxnSpPr>
          <p:nvPr/>
        </p:nvCxnSpPr>
        <p:spPr bwMode="auto">
          <a:xfrm flipH="1" flipV="1">
            <a:off x="5530850" y="3378200"/>
            <a:ext cx="677863" cy="417513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2553" name="Rectangle 168"/>
          <p:cNvSpPr>
            <a:spLocks noChangeArrowheads="1"/>
          </p:cNvSpPr>
          <p:nvPr/>
        </p:nvSpPr>
        <p:spPr bwMode="auto">
          <a:xfrm>
            <a:off x="4413250" y="2817813"/>
            <a:ext cx="458788" cy="21431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800">
                <a:cs typeface="Verdana" charset="0"/>
              </a:rPr>
              <a:t>KSAT</a:t>
            </a:r>
          </a:p>
        </p:txBody>
      </p:sp>
      <p:sp>
        <p:nvSpPr>
          <p:cNvPr id="22554" name="Rectangle 172"/>
          <p:cNvSpPr>
            <a:spLocks noChangeArrowheads="1"/>
          </p:cNvSpPr>
          <p:nvPr/>
        </p:nvSpPr>
        <p:spPr bwMode="auto">
          <a:xfrm>
            <a:off x="4768850" y="2811463"/>
            <a:ext cx="623888" cy="2159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800">
                <a:cs typeface="Verdana" charset="0"/>
              </a:rPr>
              <a:t>e-GEOS </a:t>
            </a:r>
          </a:p>
        </p:txBody>
      </p:sp>
      <p:cxnSp>
        <p:nvCxnSpPr>
          <p:cNvPr id="177" name="Straight Connector 176"/>
          <p:cNvCxnSpPr>
            <a:cxnSpLocks noChangeShapeType="1"/>
          </p:cNvCxnSpPr>
          <p:nvPr/>
        </p:nvCxnSpPr>
        <p:spPr bwMode="auto">
          <a:xfrm flipH="1" flipV="1">
            <a:off x="4779963" y="3373438"/>
            <a:ext cx="1222375" cy="411162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78" name="Straight Connector 177"/>
          <p:cNvCxnSpPr>
            <a:cxnSpLocks noChangeShapeType="1"/>
          </p:cNvCxnSpPr>
          <p:nvPr/>
        </p:nvCxnSpPr>
        <p:spPr bwMode="auto">
          <a:xfrm flipH="1" flipV="1">
            <a:off x="5156200" y="3382963"/>
            <a:ext cx="920750" cy="544512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79" name="Straight Connector 178"/>
          <p:cNvCxnSpPr>
            <a:cxnSpLocks noChangeShapeType="1"/>
          </p:cNvCxnSpPr>
          <p:nvPr/>
        </p:nvCxnSpPr>
        <p:spPr bwMode="auto">
          <a:xfrm flipH="1" flipV="1">
            <a:off x="6048375" y="3386138"/>
            <a:ext cx="79375" cy="34925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0" name="Straight Connector 179"/>
          <p:cNvCxnSpPr>
            <a:cxnSpLocks noChangeShapeType="1"/>
          </p:cNvCxnSpPr>
          <p:nvPr/>
        </p:nvCxnSpPr>
        <p:spPr bwMode="auto">
          <a:xfrm flipH="1">
            <a:off x="5286375" y="4144963"/>
            <a:ext cx="698500" cy="2921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83" name="Cloud 182"/>
          <p:cNvSpPr>
            <a:spLocks/>
          </p:cNvSpPr>
          <p:nvPr/>
        </p:nvSpPr>
        <p:spPr bwMode="auto">
          <a:xfrm>
            <a:off x="4876800" y="3436938"/>
            <a:ext cx="2527300" cy="941387"/>
          </a:xfrm>
          <a:custGeom>
            <a:avLst/>
            <a:gdLst>
              <a:gd name="T0" fmla="*/ 939656517 w 43200"/>
              <a:gd name="T1" fmla="*/ 270877877 h 43200"/>
              <a:gd name="T2" fmla="*/ 432486845 w 43200"/>
              <a:gd name="T3" fmla="*/ 262630455 h 43200"/>
              <a:gd name="T4" fmla="*/ 1387161374 w 43200"/>
              <a:gd name="T5" fmla="*/ 361132833 h 43200"/>
              <a:gd name="T6" fmla="*/ 1165310183 w 43200"/>
              <a:gd name="T7" fmla="*/ 365075152 h 43200"/>
              <a:gd name="T8" fmla="*/ 2147483647 w 43200"/>
              <a:gd name="T9" fmla="*/ 404500701 h 43200"/>
              <a:gd name="T10" fmla="*/ 2147483647 w 43200"/>
              <a:gd name="T11" fmla="*/ 386495302 h 43200"/>
              <a:gd name="T12" fmla="*/ 2147483647 w 43200"/>
              <a:gd name="T13" fmla="*/ 359601401 h 43200"/>
              <a:gd name="T14" fmla="*/ 2147483647 w 43200"/>
              <a:gd name="T15" fmla="*/ 379355252 h 43200"/>
              <a:gd name="T16" fmla="*/ 2147483647 w 43200"/>
              <a:gd name="T17" fmla="*/ 237526780 h 43200"/>
              <a:gd name="T18" fmla="*/ 2147483647 w 43200"/>
              <a:gd name="T19" fmla="*/ 311369503 h 43200"/>
              <a:gd name="T20" fmla="*/ 2147483647 w 43200"/>
              <a:gd name="T21" fmla="*/ 158882242 h 43200"/>
              <a:gd name="T22" fmla="*/ 2147483647 w 43200"/>
              <a:gd name="T23" fmla="*/ 186573446 h 43200"/>
              <a:gd name="T24" fmla="*/ 2147483647 w 43200"/>
              <a:gd name="T25" fmla="*/ 56147873 h 43200"/>
              <a:gd name="T26" fmla="*/ 2147483647 w 43200"/>
              <a:gd name="T27" fmla="*/ 69227508 h 43200"/>
              <a:gd name="T28" fmla="*/ 2147483647 w 43200"/>
              <a:gd name="T29" fmla="*/ 40895246 h 43200"/>
              <a:gd name="T30" fmla="*/ 2147483647 w 43200"/>
              <a:gd name="T31" fmla="*/ 24214239 h 43200"/>
              <a:gd name="T32" fmla="*/ 2147483647 w 43200"/>
              <a:gd name="T33" fmla="*/ 48842099 h 43200"/>
              <a:gd name="T34" fmla="*/ 2147483647 w 43200"/>
              <a:gd name="T35" fmla="*/ 34458469 h 43200"/>
              <a:gd name="T36" fmla="*/ 2147483647 w 43200"/>
              <a:gd name="T37" fmla="*/ 53726547 h 43200"/>
              <a:gd name="T38" fmla="*/ 2147483647 w 43200"/>
              <a:gd name="T39" fmla="*/ 67675658 h 43200"/>
              <a:gd name="T40" fmla="*/ 826329986 w 43200"/>
              <a:gd name="T41" fmla="*/ 163383467 h 43200"/>
              <a:gd name="T42" fmla="*/ 780878953 w 43200"/>
              <a:gd name="T43" fmla="*/ 148699747 h 4320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43200" h="43200">
                <a:moveTo>
                  <a:pt x="3900" y="14370"/>
                </a:moveTo>
                <a:cubicBezTo>
                  <a:pt x="3629" y="11657"/>
                  <a:pt x="4261" y="8921"/>
                  <a:pt x="5623" y="6907"/>
                </a:cubicBezTo>
                <a:cubicBezTo>
                  <a:pt x="7775" y="3726"/>
                  <a:pt x="11264" y="3017"/>
                  <a:pt x="14005" y="5202"/>
                </a:cubicBezTo>
                <a:cubicBezTo>
                  <a:pt x="15678" y="909"/>
                  <a:pt x="19914" y="22"/>
                  <a:pt x="22456" y="3432"/>
                </a:cubicBezTo>
                <a:cubicBezTo>
                  <a:pt x="23097" y="1683"/>
                  <a:pt x="24328" y="474"/>
                  <a:pt x="25749" y="200"/>
                </a:cubicBezTo>
                <a:cubicBezTo>
                  <a:pt x="27313" y="-102"/>
                  <a:pt x="28875" y="770"/>
                  <a:pt x="29833" y="2481"/>
                </a:cubicBezTo>
                <a:cubicBezTo>
                  <a:pt x="31215" y="267"/>
                  <a:pt x="33501" y="-460"/>
                  <a:pt x="35463" y="690"/>
                </a:cubicBezTo>
                <a:cubicBezTo>
                  <a:pt x="36958" y="1566"/>
                  <a:pt x="38030" y="3400"/>
                  <a:pt x="38318" y="5576"/>
                </a:cubicBezTo>
                <a:cubicBezTo>
                  <a:pt x="40046" y="6218"/>
                  <a:pt x="41422" y="7998"/>
                  <a:pt x="41982" y="10318"/>
                </a:cubicBezTo>
                <a:cubicBezTo>
                  <a:pt x="42389" y="12002"/>
                  <a:pt x="42331" y="13831"/>
                  <a:pt x="41818" y="15460"/>
                </a:cubicBezTo>
                <a:cubicBezTo>
                  <a:pt x="43079" y="17694"/>
                  <a:pt x="43520" y="20590"/>
                  <a:pt x="43016" y="23322"/>
                </a:cubicBezTo>
                <a:cubicBezTo>
                  <a:pt x="42346" y="26954"/>
                  <a:pt x="40128" y="29674"/>
                  <a:pt x="37404" y="30204"/>
                </a:cubicBezTo>
                <a:cubicBezTo>
                  <a:pt x="37391" y="32471"/>
                  <a:pt x="36658" y="34621"/>
                  <a:pt x="35395" y="36101"/>
                </a:cubicBezTo>
                <a:cubicBezTo>
                  <a:pt x="33476" y="38350"/>
                  <a:pt x="30704" y="38639"/>
                  <a:pt x="28555" y="36815"/>
                </a:cubicBezTo>
                <a:cubicBezTo>
                  <a:pt x="27860" y="39948"/>
                  <a:pt x="25999" y="42343"/>
                  <a:pt x="23667" y="43106"/>
                </a:cubicBezTo>
                <a:cubicBezTo>
                  <a:pt x="20919" y="44005"/>
                  <a:pt x="18051" y="42473"/>
                  <a:pt x="16480" y="39266"/>
                </a:cubicBezTo>
                <a:cubicBezTo>
                  <a:pt x="12772" y="42310"/>
                  <a:pt x="7956" y="40599"/>
                  <a:pt x="5804" y="35472"/>
                </a:cubicBezTo>
                <a:cubicBezTo>
                  <a:pt x="3690" y="35809"/>
                  <a:pt x="1705" y="34024"/>
                  <a:pt x="1110" y="31250"/>
                </a:cubicBezTo>
                <a:cubicBezTo>
                  <a:pt x="679" y="29243"/>
                  <a:pt x="1060" y="27077"/>
                  <a:pt x="2113" y="25551"/>
                </a:cubicBezTo>
                <a:cubicBezTo>
                  <a:pt x="619" y="24354"/>
                  <a:pt x="-213" y="22057"/>
                  <a:pt x="-5" y="19704"/>
                </a:cubicBezTo>
                <a:cubicBezTo>
                  <a:pt x="239" y="16949"/>
                  <a:pt x="1845" y="14791"/>
                  <a:pt x="3863" y="14507"/>
                </a:cubicBezTo>
                <a:cubicBezTo>
                  <a:pt x="3875" y="14461"/>
                  <a:pt x="3888" y="14416"/>
                  <a:pt x="3900" y="14370"/>
                </a:cubicBezTo>
                <a:close/>
              </a:path>
              <a:path w="43200" h="43200" fill="none">
                <a:moveTo>
                  <a:pt x="4693" y="26177"/>
                </a:moveTo>
                <a:cubicBezTo>
                  <a:pt x="3809" y="26271"/>
                  <a:pt x="2925" y="25993"/>
                  <a:pt x="2160" y="25380"/>
                </a:cubicBezTo>
                <a:moveTo>
                  <a:pt x="6928" y="34899"/>
                </a:moveTo>
                <a:cubicBezTo>
                  <a:pt x="6573" y="35092"/>
                  <a:pt x="6200" y="35220"/>
                  <a:pt x="5820" y="35280"/>
                </a:cubicBezTo>
                <a:moveTo>
                  <a:pt x="16478" y="39090"/>
                </a:moveTo>
                <a:cubicBezTo>
                  <a:pt x="16211" y="38544"/>
                  <a:pt x="15987" y="37961"/>
                  <a:pt x="15810" y="37350"/>
                </a:cubicBezTo>
                <a:moveTo>
                  <a:pt x="28827" y="34751"/>
                </a:moveTo>
                <a:cubicBezTo>
                  <a:pt x="28788" y="35398"/>
                  <a:pt x="28698" y="36038"/>
                  <a:pt x="28560" y="36660"/>
                </a:cubicBezTo>
                <a:moveTo>
                  <a:pt x="34129" y="22954"/>
                </a:moveTo>
                <a:cubicBezTo>
                  <a:pt x="36133" y="24282"/>
                  <a:pt x="37398" y="27058"/>
                  <a:pt x="37380" y="30090"/>
                </a:cubicBezTo>
                <a:moveTo>
                  <a:pt x="41798" y="15354"/>
                </a:moveTo>
                <a:cubicBezTo>
                  <a:pt x="41473" y="16386"/>
                  <a:pt x="40978" y="17302"/>
                  <a:pt x="40350" y="18030"/>
                </a:cubicBezTo>
                <a:moveTo>
                  <a:pt x="38324" y="5426"/>
                </a:moveTo>
                <a:cubicBezTo>
                  <a:pt x="38379" y="5843"/>
                  <a:pt x="38405" y="6266"/>
                  <a:pt x="38400" y="6690"/>
                </a:cubicBezTo>
                <a:moveTo>
                  <a:pt x="29078" y="3952"/>
                </a:moveTo>
                <a:cubicBezTo>
                  <a:pt x="29267" y="3369"/>
                  <a:pt x="29516" y="2826"/>
                  <a:pt x="29820" y="2340"/>
                </a:cubicBezTo>
                <a:moveTo>
                  <a:pt x="22141" y="4720"/>
                </a:moveTo>
                <a:cubicBezTo>
                  <a:pt x="22218" y="4238"/>
                  <a:pt x="22339" y="3771"/>
                  <a:pt x="22500" y="3330"/>
                </a:cubicBezTo>
                <a:moveTo>
                  <a:pt x="14000" y="5192"/>
                </a:moveTo>
                <a:cubicBezTo>
                  <a:pt x="14472" y="5568"/>
                  <a:pt x="14908" y="6021"/>
                  <a:pt x="15300" y="6540"/>
                </a:cubicBezTo>
                <a:moveTo>
                  <a:pt x="4127" y="15789"/>
                </a:moveTo>
                <a:cubicBezTo>
                  <a:pt x="4024" y="15325"/>
                  <a:pt x="3948" y="14851"/>
                  <a:pt x="3900" y="14370"/>
                </a:cubicBezTo>
              </a:path>
            </a:pathLst>
          </a:custGeom>
          <a:solidFill>
            <a:srgbClr val="5997D6"/>
          </a:solidFill>
          <a:ln w="9525">
            <a:solidFill>
              <a:srgbClr val="00549F"/>
            </a:solidFill>
            <a:miter lim="800000"/>
            <a:headEnd/>
            <a:tailEnd/>
          </a:ln>
          <a:effectLst>
            <a:outerShdw blurRad="63500" dist="107763" dir="2700000" algn="ctr" rotWithShape="0">
              <a:srgbClr val="000000">
                <a:alpha val="74997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2560" name="Rectangle 199"/>
          <p:cNvSpPr>
            <a:spLocks noChangeArrowheads="1"/>
          </p:cNvSpPr>
          <p:nvPr/>
        </p:nvSpPr>
        <p:spPr bwMode="auto">
          <a:xfrm>
            <a:off x="2270125" y="4060825"/>
            <a:ext cx="398463" cy="2159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800">
                <a:cs typeface="Verdana" charset="0"/>
              </a:rPr>
              <a:t>SSC</a:t>
            </a:r>
          </a:p>
        </p:txBody>
      </p:sp>
      <p:sp>
        <p:nvSpPr>
          <p:cNvPr id="22561" name="Rectangle 212"/>
          <p:cNvSpPr>
            <a:spLocks noChangeArrowheads="1"/>
          </p:cNvSpPr>
          <p:nvPr/>
        </p:nvSpPr>
        <p:spPr bwMode="auto">
          <a:xfrm>
            <a:off x="7251700" y="3594100"/>
            <a:ext cx="741363" cy="2159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800">
                <a:cs typeface="Verdana" charset="0"/>
              </a:rPr>
              <a:t>EUMETSAT</a:t>
            </a:r>
          </a:p>
        </p:txBody>
      </p:sp>
      <p:sp>
        <p:nvSpPr>
          <p:cNvPr id="22562" name="Rectangle 239"/>
          <p:cNvSpPr>
            <a:spLocks noChangeArrowheads="1"/>
          </p:cNvSpPr>
          <p:nvPr/>
        </p:nvSpPr>
        <p:spPr bwMode="auto">
          <a:xfrm>
            <a:off x="5846763" y="2101850"/>
            <a:ext cx="2103437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1000" b="1">
                <a:solidFill>
                  <a:schemeClr val="bg1"/>
                </a:solidFill>
                <a:cs typeface="Verdana" charset="0"/>
              </a:rPr>
              <a:t>Copernicus </a:t>
            </a:r>
            <a:r>
              <a:rPr lang="en-US" sz="1000">
                <a:solidFill>
                  <a:schemeClr val="bg1"/>
                </a:solidFill>
                <a:cs typeface="Verdana" charset="0"/>
              </a:rPr>
              <a:t>Central Services</a:t>
            </a:r>
          </a:p>
        </p:txBody>
      </p:sp>
      <p:pic>
        <p:nvPicPr>
          <p:cNvPr id="22564" name="Picture 1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1600" y="3963988"/>
            <a:ext cx="280988" cy="360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pic>
      <p:pic>
        <p:nvPicPr>
          <p:cNvPr id="3" name="Picture 25" descr="C:\Users\ecoffey\AppData\Local\Temp\Rar$DRa0.793\30071_Device_satellite_dish_unreachable_2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4150" y="3844925"/>
            <a:ext cx="220663" cy="220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65" name="Picture 20" descr="C:\Users\ecoffey\AppData\Local\Temp\Rar$DRa0.386\30067_Device_router_unknown_64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1788" y="2373313"/>
            <a:ext cx="238125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66" name="Picture 20" descr="C:\Users\ecoffey\AppData\Local\Temp\Rar$DRa0.386\30067_Device_router_unknown_64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0" y="2492375"/>
            <a:ext cx="236538" cy="236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68" name="Picture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9713" y="2354263"/>
            <a:ext cx="161925" cy="277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pic>
      <p:pic>
        <p:nvPicPr>
          <p:cNvPr id="22569" name="Picture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6063" y="2487613"/>
            <a:ext cx="160337" cy="277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pic>
      <p:pic>
        <p:nvPicPr>
          <p:cNvPr id="22570" name="Picture 1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8838" y="3095625"/>
            <a:ext cx="280987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pic>
      <p:pic>
        <p:nvPicPr>
          <p:cNvPr id="4" name="Picture 25" descr="C:\Users\ecoffey\AppData\Local\Temp\Rar$DRa0.793\30071_Device_satellite_dish_unreachable_2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9800" y="2978150"/>
            <a:ext cx="220663" cy="220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72" name="Picture 1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8725" y="3108325"/>
            <a:ext cx="282575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pic>
      <p:pic>
        <p:nvPicPr>
          <p:cNvPr id="5" name="Picture 25" descr="C:\Users\ecoffey\AppData\Local\Temp\Rar$DRa0.793\30071_Device_satellite_dish_unreachable_2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1275" y="2989263"/>
            <a:ext cx="220663" cy="220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74" name="Picture 1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4325" y="3095625"/>
            <a:ext cx="280988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pic>
      <p:pic>
        <p:nvPicPr>
          <p:cNvPr id="7" name="Picture 25" descr="C:\Users\ecoffey\AppData\Local\Temp\Rar$DRa0.793\30071_Device_satellite_dish_unreachable_2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6875" y="2976563"/>
            <a:ext cx="220663" cy="220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75" name="Picture 20" descr="C:\Users\ecoffey\AppData\Local\Temp\Rar$DRa0.386\30067_Device_router_unknown_64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9413" y="2360613"/>
            <a:ext cx="236537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76" name="Picture 20" descr="C:\Users\ecoffey\AppData\Local\Temp\Rar$DRa0.386\30067_Device_router_unknown_64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6238" y="2479675"/>
            <a:ext cx="236537" cy="236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78" name="Picture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3875" y="2336800"/>
            <a:ext cx="160338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pic>
      <p:pic>
        <p:nvPicPr>
          <p:cNvPr id="22579" name="Picture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5938" y="2459038"/>
            <a:ext cx="161925" cy="277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pic>
      <p:sp>
        <p:nvSpPr>
          <p:cNvPr id="402" name="Text Box 197"/>
          <p:cNvSpPr txBox="1">
            <a:spLocks noChangeArrowheads="1"/>
          </p:cNvSpPr>
          <p:nvPr/>
        </p:nvSpPr>
        <p:spPr bwMode="auto">
          <a:xfrm>
            <a:off x="3244850" y="3548063"/>
            <a:ext cx="1479550" cy="554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sz="1200" dirty="0"/>
              <a:t>Multi-Mission</a:t>
            </a:r>
          </a:p>
          <a:p>
            <a:pPr algn="ctr" eaLnBrk="0" hangingPunct="0">
              <a:spcBef>
                <a:spcPct val="50000"/>
              </a:spcBef>
              <a:defRPr/>
            </a:pPr>
            <a:r>
              <a:rPr lang="en-US" sz="1200" dirty="0"/>
              <a:t>MPLS Backbone</a:t>
            </a:r>
            <a:endParaRPr lang="en-GB" sz="1200" dirty="0"/>
          </a:p>
        </p:txBody>
      </p:sp>
      <p:sp>
        <p:nvSpPr>
          <p:cNvPr id="403" name="Text Box 197"/>
          <p:cNvSpPr txBox="1">
            <a:spLocks noChangeArrowheads="1"/>
          </p:cNvSpPr>
          <p:nvPr/>
        </p:nvSpPr>
        <p:spPr bwMode="auto">
          <a:xfrm>
            <a:off x="5297488" y="3602038"/>
            <a:ext cx="1727200" cy="554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sz="1200" dirty="0">
                <a:solidFill>
                  <a:schemeClr val="bg1"/>
                </a:solidFill>
              </a:rPr>
              <a:t>Copernicus</a:t>
            </a:r>
          </a:p>
          <a:p>
            <a:pPr algn="ctr" eaLnBrk="0" hangingPunct="0">
              <a:spcBef>
                <a:spcPct val="50000"/>
              </a:spcBef>
              <a:defRPr/>
            </a:pPr>
            <a:r>
              <a:rPr lang="en-US" sz="1200" dirty="0">
                <a:solidFill>
                  <a:schemeClr val="bg1"/>
                </a:solidFill>
              </a:rPr>
              <a:t>MPLS Over DWDM</a:t>
            </a:r>
            <a:endParaRPr lang="en-GB" sz="1200" dirty="0">
              <a:solidFill>
                <a:schemeClr val="bg1"/>
              </a:solidFill>
            </a:endParaRPr>
          </a:p>
        </p:txBody>
      </p:sp>
      <p:pic>
        <p:nvPicPr>
          <p:cNvPr id="22582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1588" y="1871663"/>
            <a:ext cx="207962" cy="327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pic>
      <p:pic>
        <p:nvPicPr>
          <p:cNvPr id="22583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3163" y="1898650"/>
            <a:ext cx="207962" cy="327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pic>
      <p:pic>
        <p:nvPicPr>
          <p:cNvPr id="22584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4263" y="1927225"/>
            <a:ext cx="207962" cy="327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pic>
      <p:sp>
        <p:nvSpPr>
          <p:cNvPr id="28" name="Rectangle 27"/>
          <p:cNvSpPr>
            <a:spLocks noChangeArrowheads="1"/>
          </p:cNvSpPr>
          <p:nvPr/>
        </p:nvSpPr>
        <p:spPr bwMode="auto">
          <a:xfrm>
            <a:off x="1781175" y="2128838"/>
            <a:ext cx="2089150" cy="1022350"/>
          </a:xfrm>
          <a:prstGeom prst="rect">
            <a:avLst/>
          </a:prstGeom>
          <a:solidFill>
            <a:srgbClr val="8BDBFF"/>
          </a:solidFill>
          <a:ln w="9525">
            <a:solidFill>
              <a:srgbClr val="50CAFF"/>
            </a:solidFill>
            <a:miter lim="800000"/>
            <a:headEnd/>
            <a:tailEnd/>
          </a:ln>
          <a:effectLst>
            <a:outerShdw blurRad="63500" dist="107763" dir="2700000" algn="ctr" rotWithShape="0">
              <a:srgbClr val="000000">
                <a:alpha val="74997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GB">
              <a:latin typeface="Verdana" pitchFamily="34" charset="0"/>
              <a:ea typeface="MS PGothic" pitchFamily="34" charset="-128"/>
              <a:cs typeface="+mn-cs"/>
            </a:endParaRPr>
          </a:p>
        </p:txBody>
      </p:sp>
      <p:sp>
        <p:nvSpPr>
          <p:cNvPr id="22585" name="Rectangle 152"/>
          <p:cNvSpPr>
            <a:spLocks noChangeArrowheads="1"/>
          </p:cNvSpPr>
          <p:nvPr/>
        </p:nvSpPr>
        <p:spPr bwMode="auto">
          <a:xfrm>
            <a:off x="1695450" y="2114550"/>
            <a:ext cx="2249488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1000" b="1">
                <a:cs typeface="Verdana" charset="0"/>
              </a:rPr>
              <a:t>Multi-Mission </a:t>
            </a:r>
            <a:r>
              <a:rPr lang="en-US" sz="1000">
                <a:cs typeface="Verdana" charset="0"/>
              </a:rPr>
              <a:t>Central Services</a:t>
            </a:r>
          </a:p>
        </p:txBody>
      </p:sp>
      <p:grpSp>
        <p:nvGrpSpPr>
          <p:cNvPr id="22586" name="Group 37"/>
          <p:cNvGrpSpPr>
            <a:grpSpLocks/>
          </p:cNvGrpSpPr>
          <p:nvPr/>
        </p:nvGrpSpPr>
        <p:grpSpPr bwMode="auto">
          <a:xfrm>
            <a:off x="3016250" y="2359025"/>
            <a:ext cx="633413" cy="479425"/>
            <a:chOff x="1545866" y="2350971"/>
            <a:chExt cx="634593" cy="478912"/>
          </a:xfrm>
        </p:grpSpPr>
        <p:sp>
          <p:nvSpPr>
            <p:cNvPr id="421" name="Rectangle 420"/>
            <p:cNvSpPr>
              <a:spLocks noChangeArrowheads="1"/>
            </p:cNvSpPr>
            <p:nvPr/>
          </p:nvSpPr>
          <p:spPr bwMode="auto">
            <a:xfrm>
              <a:off x="1545866" y="2350971"/>
              <a:ext cx="634593" cy="477327"/>
            </a:xfrm>
            <a:prstGeom prst="rect">
              <a:avLst/>
            </a:prstGeom>
            <a:gradFill rotWithShape="1">
              <a:gsLst>
                <a:gs pos="0">
                  <a:srgbClr val="FAFAF8"/>
                </a:gs>
                <a:gs pos="64999">
                  <a:srgbClr val="F1F2EE"/>
                </a:gs>
                <a:gs pos="100000">
                  <a:srgbClr val="ECEDE8"/>
                </a:gs>
              </a:gsLst>
              <a:lin ang="5400000" scaled="1"/>
            </a:gradFill>
            <a:ln w="12700">
              <a:solidFill>
                <a:srgbClr val="A6A6A6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srgbClr val="000000">
                  <a:alpha val="39998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GB">
                <a:solidFill>
                  <a:schemeClr val="dk1"/>
                </a:solidFill>
                <a:latin typeface="+mn-lt"/>
                <a:ea typeface="+mn-ea"/>
                <a:cs typeface="+mn-cs"/>
              </a:endParaRPr>
            </a:p>
          </p:txBody>
        </p:sp>
        <p:pic>
          <p:nvPicPr>
            <p:cNvPr id="22761" name="Picture 18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30956" y="2634830"/>
              <a:ext cx="114513" cy="1696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22762" name="Picture 19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49445" y="2644345"/>
              <a:ext cx="160637" cy="1443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22763" name="Picture 31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79266" y="2633244"/>
              <a:ext cx="149503" cy="1871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22764" name="Picture 22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69723" y="2366829"/>
              <a:ext cx="208349" cy="2188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22765" name="Picture 22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95369" y="2376344"/>
              <a:ext cx="209940" cy="2204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22766" name="Picture 22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4197" y="2373172"/>
              <a:ext cx="209940" cy="2188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22767" name="Picture 18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1194" y="2639587"/>
              <a:ext cx="114513" cy="1696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22768" name="Picture 19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76483" y="2607871"/>
              <a:ext cx="160636" cy="14272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22769" name="Picture 22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38709" y="2376344"/>
              <a:ext cx="209940" cy="2204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22770" name="Picture 18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41890" y="2650688"/>
              <a:ext cx="116103" cy="1696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22771" name="Picture 19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8769" y="2685576"/>
              <a:ext cx="160636" cy="1443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</p:pic>
      </p:grpSp>
      <p:sp>
        <p:nvSpPr>
          <p:cNvPr id="433" name="Text Box 216"/>
          <p:cNvSpPr txBox="1">
            <a:spLocks noChangeArrowheads="1"/>
          </p:cNvSpPr>
          <p:nvPr/>
        </p:nvSpPr>
        <p:spPr bwMode="auto">
          <a:xfrm>
            <a:off x="2978150" y="2801938"/>
            <a:ext cx="803275" cy="338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fr-FR" sz="800" dirty="0"/>
              <a:t>Processing Center </a:t>
            </a:r>
            <a:endParaRPr lang="en-GB" sz="800" dirty="0"/>
          </a:p>
        </p:txBody>
      </p:sp>
      <p:grpSp>
        <p:nvGrpSpPr>
          <p:cNvPr id="22588" name="Group 464"/>
          <p:cNvGrpSpPr>
            <a:grpSpLocks/>
          </p:cNvGrpSpPr>
          <p:nvPr/>
        </p:nvGrpSpPr>
        <p:grpSpPr bwMode="auto">
          <a:xfrm>
            <a:off x="4676775" y="3262313"/>
            <a:ext cx="161925" cy="157162"/>
            <a:chOff x="1694519" y="2371927"/>
            <a:chExt cx="282276" cy="243317"/>
          </a:xfrm>
        </p:grpSpPr>
        <p:pic>
          <p:nvPicPr>
            <p:cNvPr id="22755" name="Picture 24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94519" y="2428455"/>
              <a:ext cx="193719" cy="1327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22756" name="Picture 24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94519" y="2403877"/>
              <a:ext cx="193719" cy="1327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22757" name="Picture 24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94519" y="2371927"/>
              <a:ext cx="193719" cy="1351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22758" name="Picture 21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0310" y="2389131"/>
              <a:ext cx="141137" cy="1941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22759" name="Picture 21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35658" y="2418624"/>
              <a:ext cx="141137" cy="1966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</p:pic>
      </p:grpSp>
      <p:grpSp>
        <p:nvGrpSpPr>
          <p:cNvPr id="22589" name="Group 470"/>
          <p:cNvGrpSpPr>
            <a:grpSpLocks/>
          </p:cNvGrpSpPr>
          <p:nvPr/>
        </p:nvGrpSpPr>
        <p:grpSpPr bwMode="auto">
          <a:xfrm>
            <a:off x="5038725" y="3271838"/>
            <a:ext cx="163513" cy="157162"/>
            <a:chOff x="1694519" y="2371927"/>
            <a:chExt cx="282276" cy="243317"/>
          </a:xfrm>
        </p:grpSpPr>
        <p:pic>
          <p:nvPicPr>
            <p:cNvPr id="22750" name="Picture 24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94519" y="2428455"/>
              <a:ext cx="194579" cy="1327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22751" name="Picture 24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94519" y="2403877"/>
              <a:ext cx="194579" cy="1327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22752" name="Picture 24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94519" y="2371927"/>
              <a:ext cx="194579" cy="1351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22753" name="Picture 21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79476" y="2389131"/>
              <a:ext cx="142508" cy="1941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22754" name="Picture 21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34287" y="2418624"/>
              <a:ext cx="142508" cy="1966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</p:pic>
      </p:grpSp>
      <p:pic>
        <p:nvPicPr>
          <p:cNvPr id="22590" name="Picture 3" descr="C:\Users\ecoffey\AppData\Local\Temp\Rar$DRa0.080\30032_Device_generic_building_default_24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0413" y="3341688"/>
            <a:ext cx="387350" cy="290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91" name="Rectangle 142"/>
          <p:cNvSpPr>
            <a:spLocks noChangeArrowheads="1"/>
          </p:cNvSpPr>
          <p:nvPr/>
        </p:nvSpPr>
        <p:spPr bwMode="auto">
          <a:xfrm>
            <a:off x="4846638" y="4506913"/>
            <a:ext cx="549275" cy="2159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800">
                <a:cs typeface="Verdana" charset="0"/>
              </a:rPr>
              <a:t>ESRIN </a:t>
            </a:r>
          </a:p>
        </p:txBody>
      </p:sp>
      <p:pic>
        <p:nvPicPr>
          <p:cNvPr id="22593" name="Picture 2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7100" y="3181350"/>
            <a:ext cx="204788" cy="217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pic>
      <p:pic>
        <p:nvPicPr>
          <p:cNvPr id="22594" name="Picture 2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4925" y="3167063"/>
            <a:ext cx="206375" cy="219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pic>
      <p:pic>
        <p:nvPicPr>
          <p:cNvPr id="22595" name="Picture 2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4175" y="3167063"/>
            <a:ext cx="204788" cy="219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pic>
      <p:sp>
        <p:nvSpPr>
          <p:cNvPr id="8" name="Rectangle 540"/>
          <p:cNvSpPr>
            <a:spLocks noChangeArrowheads="1"/>
          </p:cNvSpPr>
          <p:nvPr/>
        </p:nvSpPr>
        <p:spPr bwMode="auto">
          <a:xfrm rot="-5400000">
            <a:off x="2679700" y="2519363"/>
            <a:ext cx="52705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fr-FR" sz="800" b="1">
                <a:cs typeface="Verdana" charset="0"/>
              </a:rPr>
              <a:t>ELVIS</a:t>
            </a:r>
            <a:endParaRPr lang="en-GB" sz="800">
              <a:cs typeface="Verdana" charset="0"/>
            </a:endParaRPr>
          </a:p>
        </p:txBody>
      </p:sp>
      <p:sp>
        <p:nvSpPr>
          <p:cNvPr id="22596" name="Rectangle 541"/>
          <p:cNvSpPr>
            <a:spLocks noChangeArrowheads="1"/>
          </p:cNvSpPr>
          <p:nvPr/>
        </p:nvSpPr>
        <p:spPr bwMode="auto">
          <a:xfrm>
            <a:off x="3906838" y="4551363"/>
            <a:ext cx="404812" cy="2159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800">
                <a:cs typeface="Verdana" charset="0"/>
              </a:rPr>
              <a:t>DAS</a:t>
            </a:r>
          </a:p>
        </p:txBody>
      </p:sp>
      <p:pic>
        <p:nvPicPr>
          <p:cNvPr id="22598" name="Picture 1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0" y="4225925"/>
            <a:ext cx="280988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pic>
      <p:pic>
        <p:nvPicPr>
          <p:cNvPr id="22599" name="Picture 3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7338" y="4398963"/>
            <a:ext cx="149225" cy="18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pic>
      <p:pic>
        <p:nvPicPr>
          <p:cNvPr id="22600" name="Picture 3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1450" y="4389438"/>
            <a:ext cx="149225" cy="188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pic>
      <p:pic>
        <p:nvPicPr>
          <p:cNvPr id="10" name="Picture 3" descr="C:\Users\ecoffey\AppData\Local\Temp\Rar$DRa0.080\30032_Device_generic_building_default_24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1713" y="4125913"/>
            <a:ext cx="581025" cy="43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2601" name="Group 42"/>
          <p:cNvGrpSpPr>
            <a:grpSpLocks/>
          </p:cNvGrpSpPr>
          <p:nvPr/>
        </p:nvGrpSpPr>
        <p:grpSpPr bwMode="auto">
          <a:xfrm>
            <a:off x="4519613" y="4010025"/>
            <a:ext cx="495300" cy="476250"/>
            <a:chOff x="3049667" y="4072744"/>
            <a:chExt cx="495944" cy="476880"/>
          </a:xfrm>
        </p:grpSpPr>
        <p:sp>
          <p:nvSpPr>
            <p:cNvPr id="302" name="Rectangle 301"/>
            <p:cNvSpPr>
              <a:spLocks noChangeArrowheads="1"/>
            </p:cNvSpPr>
            <p:nvPr/>
          </p:nvSpPr>
          <p:spPr bwMode="auto">
            <a:xfrm>
              <a:off x="3049667" y="4072744"/>
              <a:ext cx="495944" cy="476880"/>
            </a:xfrm>
            <a:prstGeom prst="rect">
              <a:avLst/>
            </a:prstGeom>
            <a:gradFill rotWithShape="1">
              <a:gsLst>
                <a:gs pos="0">
                  <a:srgbClr val="FAFAF8"/>
                </a:gs>
                <a:gs pos="64999">
                  <a:srgbClr val="F1F2EE"/>
                </a:gs>
                <a:gs pos="100000">
                  <a:srgbClr val="ECEDE8"/>
                </a:gs>
              </a:gsLst>
              <a:lin ang="5400000" scaled="1"/>
            </a:gradFill>
            <a:ln w="12700">
              <a:solidFill>
                <a:srgbClr val="A6A6A6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srgbClr val="000000">
                  <a:alpha val="39998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GB">
                <a:solidFill>
                  <a:schemeClr val="dk1"/>
                </a:solidFill>
                <a:latin typeface="+mn-lt"/>
                <a:ea typeface="+mn-ea"/>
                <a:cs typeface="+mn-cs"/>
              </a:endParaRPr>
            </a:p>
          </p:txBody>
        </p:sp>
        <p:pic>
          <p:nvPicPr>
            <p:cNvPr id="22744" name="Picture 18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00960" y="4360462"/>
              <a:ext cx="116039" cy="1684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22745" name="Picture 19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42004" y="4381126"/>
              <a:ext cx="160546" cy="1446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22746" name="Picture 31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83047" y="4354104"/>
              <a:ext cx="149419" cy="1875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22747" name="Picture 22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3510" y="4088640"/>
              <a:ext cx="209822" cy="219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22748" name="Picture 22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99086" y="4098178"/>
              <a:ext cx="209822" cy="2209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22749" name="Picture 22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27840" y="4094998"/>
              <a:ext cx="209822" cy="219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</p:pic>
      </p:grpSp>
      <p:pic>
        <p:nvPicPr>
          <p:cNvPr id="22602" name="Picture 4" descr="C:\Users\ecoffey\AppData\Local\Temp\Rar$DRa0.400\30009_Device_cloud_white_default_256.pn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00" y="2955925"/>
            <a:ext cx="1466850" cy="183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0" name="TextBox 229"/>
          <p:cNvSpPr txBox="1"/>
          <p:nvPr/>
        </p:nvSpPr>
        <p:spPr>
          <a:xfrm>
            <a:off x="687388" y="4210050"/>
            <a:ext cx="1128712" cy="2460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000" b="1" dirty="0">
                <a:solidFill>
                  <a:schemeClr val="accent1">
                    <a:lumMod val="50000"/>
                  </a:schemeClr>
                </a:solidFill>
                <a:latin typeface="Arial" charset="0"/>
                <a:ea typeface="MS PGothic" pitchFamily="34" charset="-128"/>
                <a:cs typeface="+mn-cs"/>
              </a:rPr>
              <a:t>Cloud Services</a:t>
            </a:r>
          </a:p>
        </p:txBody>
      </p:sp>
      <p:pic>
        <p:nvPicPr>
          <p:cNvPr id="22605" name="Picture 1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138" y="3978275"/>
            <a:ext cx="155575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pic>
      <p:pic>
        <p:nvPicPr>
          <p:cNvPr id="22606" name="Picture 1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213" y="3998913"/>
            <a:ext cx="155575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pic>
      <p:pic>
        <p:nvPicPr>
          <p:cNvPr id="22607" name="Picture 1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438" y="3984625"/>
            <a:ext cx="233362" cy="209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pic>
      <p:pic>
        <p:nvPicPr>
          <p:cNvPr id="22608" name="Picture 1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9513" y="4013200"/>
            <a:ext cx="233362" cy="209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pic>
      <p:cxnSp>
        <p:nvCxnSpPr>
          <p:cNvPr id="237" name="Straight Connector 236"/>
          <p:cNvCxnSpPr/>
          <p:nvPr/>
        </p:nvCxnSpPr>
        <p:spPr>
          <a:xfrm flipV="1">
            <a:off x="674688" y="3930650"/>
            <a:ext cx="1128712" cy="9525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610" name="Picture 1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350" y="4013200"/>
            <a:ext cx="157163" cy="227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pic>
      <p:pic>
        <p:nvPicPr>
          <p:cNvPr id="22611" name="Picture 1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9350" y="4049713"/>
            <a:ext cx="234950" cy="209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pic>
      <p:pic>
        <p:nvPicPr>
          <p:cNvPr id="22612" name="Picture 3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9713" y="3995738"/>
            <a:ext cx="176212" cy="222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pic>
      <p:pic>
        <p:nvPicPr>
          <p:cNvPr id="22613" name="Picture 34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238" y="3608388"/>
            <a:ext cx="266700" cy="28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pic>
      <p:pic>
        <p:nvPicPr>
          <p:cNvPr id="22614" name="Picture 34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013" y="3636963"/>
            <a:ext cx="266700" cy="28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pic>
      <p:pic>
        <p:nvPicPr>
          <p:cNvPr id="22615" name="Picture 34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50" y="3608388"/>
            <a:ext cx="266700" cy="28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pic>
      <p:pic>
        <p:nvPicPr>
          <p:cNvPr id="22616" name="Picture 34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525" y="3636963"/>
            <a:ext cx="266700" cy="28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pic>
      <p:pic>
        <p:nvPicPr>
          <p:cNvPr id="22617" name="Picture 34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4150" y="3606800"/>
            <a:ext cx="266700" cy="28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pic>
      <p:pic>
        <p:nvPicPr>
          <p:cNvPr id="22618" name="Picture 34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1925" y="3635375"/>
            <a:ext cx="266700" cy="28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390525" y="1809750"/>
            <a:ext cx="8174038" cy="2897188"/>
          </a:xfrm>
          <a:prstGeom prst="rect">
            <a:avLst/>
          </a:prstGeom>
          <a:solidFill>
            <a:schemeClr val="bg1">
              <a:lumMod val="85000"/>
              <a:alpha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grpSp>
        <p:nvGrpSpPr>
          <p:cNvPr id="22619" name="Group 6"/>
          <p:cNvGrpSpPr>
            <a:grpSpLocks/>
          </p:cNvGrpSpPr>
          <p:nvPr/>
        </p:nvGrpSpPr>
        <p:grpSpPr bwMode="auto">
          <a:xfrm>
            <a:off x="5937250" y="2371725"/>
            <a:ext cx="2016125" cy="522288"/>
            <a:chOff x="5937885" y="2371692"/>
            <a:chExt cx="2016125" cy="522287"/>
          </a:xfrm>
        </p:grpSpPr>
        <p:sp>
          <p:nvSpPr>
            <p:cNvPr id="435" name="Rectangle 434"/>
            <p:cNvSpPr>
              <a:spLocks noChangeArrowheads="1"/>
            </p:cNvSpPr>
            <p:nvPr/>
          </p:nvSpPr>
          <p:spPr bwMode="auto">
            <a:xfrm>
              <a:off x="5937885" y="2371692"/>
              <a:ext cx="1087438" cy="522287"/>
            </a:xfrm>
            <a:prstGeom prst="rect">
              <a:avLst/>
            </a:prstGeom>
            <a:gradFill rotWithShape="1">
              <a:gsLst>
                <a:gs pos="0">
                  <a:srgbClr val="FAFAF8"/>
                </a:gs>
                <a:gs pos="64999">
                  <a:srgbClr val="F1F2EE"/>
                </a:gs>
                <a:gs pos="100000">
                  <a:srgbClr val="ECEDE8"/>
                </a:gs>
              </a:gsLst>
              <a:lin ang="5400000" scaled="1"/>
            </a:gradFill>
            <a:ln w="12700">
              <a:solidFill>
                <a:srgbClr val="A6A6A6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srgbClr val="000000">
                  <a:alpha val="39998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GB">
                <a:solidFill>
                  <a:schemeClr val="dk1"/>
                </a:solidFill>
                <a:latin typeface="+mn-lt"/>
                <a:ea typeface="+mn-ea"/>
                <a:cs typeface="+mn-cs"/>
              </a:endParaRPr>
            </a:p>
          </p:txBody>
        </p:sp>
        <p:pic>
          <p:nvPicPr>
            <p:cNvPr id="22722" name="Picture 18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77685" y="2681254"/>
              <a:ext cx="115888" cy="1698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22723" name="Picture 19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36373" y="2700304"/>
              <a:ext cx="161925" cy="1444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22724" name="Picture 22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96623" y="2397092"/>
              <a:ext cx="209550" cy="2190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22725" name="Picture 22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2198" y="2405030"/>
              <a:ext cx="207962" cy="2190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22726" name="Picture 22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79198" y="2405030"/>
              <a:ext cx="209550" cy="2206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22727" name="Picture 22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95085" y="2409792"/>
              <a:ext cx="209550" cy="2190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22728" name="Picture 31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09335" y="2622517"/>
              <a:ext cx="149225" cy="1873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22729" name="Picture 18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20535" y="2681254"/>
              <a:ext cx="115888" cy="1698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22730" name="Picture 18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63385" y="2687604"/>
              <a:ext cx="114300" cy="1698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22731" name="Picture 18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12585" y="2689191"/>
              <a:ext cx="115888" cy="1698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22732" name="Picture 19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99860" y="2705066"/>
              <a:ext cx="160338" cy="1444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22733" name="Picture 19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50648" y="2708241"/>
              <a:ext cx="161925" cy="142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22734" name="Picture 19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07785" y="2711416"/>
              <a:ext cx="160338" cy="142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22735" name="Picture 31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91885" y="2674904"/>
              <a:ext cx="149225" cy="1889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22736" name="Picture 31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06148" y="2622517"/>
              <a:ext cx="149225" cy="1873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22737" name="Picture 31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69635" y="2674904"/>
              <a:ext cx="149225" cy="1889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22738" name="Picture 31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0760" y="2676491"/>
              <a:ext cx="147638" cy="1873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22739" name="Picture 22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34785" y="2401855"/>
              <a:ext cx="209550" cy="2206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22740" name="Picture 22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52260" y="2406617"/>
              <a:ext cx="209550" cy="2206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22741" name="Picture 22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76085" y="2403442"/>
              <a:ext cx="207963" cy="2206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445" name="Text Box 216"/>
            <p:cNvSpPr txBox="1">
              <a:spLocks noChangeArrowheads="1"/>
            </p:cNvSpPr>
            <p:nvPr/>
          </p:nvSpPr>
          <p:spPr bwMode="auto">
            <a:xfrm>
              <a:off x="6993573" y="2373280"/>
              <a:ext cx="960437" cy="4619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  <a:defRPr/>
              </a:pPr>
              <a:r>
                <a:rPr lang="fr-FR" sz="800" b="1" dirty="0">
                  <a:solidFill>
                    <a:schemeClr val="bg1"/>
                  </a:solidFill>
                </a:rPr>
                <a:t>Pick-Up Point</a:t>
              </a:r>
              <a:br>
                <a:rPr lang="fr-FR" sz="800" b="1" dirty="0">
                  <a:solidFill>
                    <a:schemeClr val="bg1"/>
                  </a:solidFill>
                </a:rPr>
              </a:br>
              <a:r>
                <a:rPr lang="en-GB" sz="800" dirty="0">
                  <a:solidFill>
                    <a:schemeClr val="bg1"/>
                  </a:solidFill>
                </a:rPr>
                <a:t>Data Hub Portals</a:t>
              </a:r>
            </a:p>
          </p:txBody>
        </p:sp>
      </p:grpSp>
      <p:grpSp>
        <p:nvGrpSpPr>
          <p:cNvPr id="22620" name="Group 4"/>
          <p:cNvGrpSpPr>
            <a:grpSpLocks/>
          </p:cNvGrpSpPr>
          <p:nvPr/>
        </p:nvGrpSpPr>
        <p:grpSpPr bwMode="auto">
          <a:xfrm>
            <a:off x="1731963" y="2252663"/>
            <a:ext cx="1111250" cy="901700"/>
            <a:chOff x="1732597" y="2252629"/>
            <a:chExt cx="1111250" cy="901700"/>
          </a:xfrm>
        </p:grpSpPr>
        <p:grpSp>
          <p:nvGrpSpPr>
            <p:cNvPr id="11" name="Group 36"/>
            <p:cNvGrpSpPr>
              <a:grpSpLocks/>
            </p:cNvGrpSpPr>
            <p:nvPr/>
          </p:nvGrpSpPr>
          <p:grpSpPr bwMode="auto">
            <a:xfrm>
              <a:off x="1910397" y="2358992"/>
              <a:ext cx="633413" cy="477837"/>
              <a:chOff x="433493" y="2338504"/>
              <a:chExt cx="634593" cy="476880"/>
            </a:xfrm>
          </p:grpSpPr>
          <p:sp>
            <p:nvSpPr>
              <p:cNvPr id="408" name="Rectangle 407"/>
              <p:cNvSpPr>
                <a:spLocks noChangeArrowheads="1"/>
              </p:cNvSpPr>
              <p:nvPr/>
            </p:nvSpPr>
            <p:spPr bwMode="auto">
              <a:xfrm>
                <a:off x="433493" y="2338503"/>
                <a:ext cx="634592" cy="476881"/>
              </a:xfrm>
              <a:prstGeom prst="rect">
                <a:avLst/>
              </a:prstGeom>
              <a:gradFill rotWithShape="1">
                <a:gsLst>
                  <a:gs pos="0">
                    <a:srgbClr val="FAFAF8"/>
                  </a:gs>
                  <a:gs pos="64999">
                    <a:srgbClr val="F1F2EE"/>
                  </a:gs>
                  <a:gs pos="100000">
                    <a:srgbClr val="ECEDE8"/>
                  </a:gs>
                </a:gsLst>
                <a:lin ang="5400000" scaled="1"/>
              </a:gradFill>
              <a:ln w="12700">
                <a:solidFill>
                  <a:srgbClr val="A6A6A6"/>
                </a:solidFill>
                <a:miter lim="800000"/>
                <a:headEnd/>
                <a:tailEnd/>
              </a:ln>
              <a:effectLst>
                <a:outerShdw blurRad="50800" dist="38100" dir="2700000" algn="tl" rotWithShape="0">
                  <a:srgbClr val="000000">
                    <a:alpha val="39998"/>
                  </a:srgbClr>
                </a:outerShdw>
              </a:effectLst>
            </p:spPr>
            <p:txBody>
              <a:bodyPr anchor="ctr"/>
              <a:lstStyle/>
              <a:p>
                <a:pPr algn="ctr">
                  <a:defRPr/>
                </a:pPr>
                <a:endParaRPr lang="en-GB">
                  <a:solidFill>
                    <a:schemeClr val="dk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pic>
            <p:nvPicPr>
              <p:cNvPr id="22712" name="Picture 18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18582" y="2622097"/>
                <a:ext cx="114513" cy="16952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</p:pic>
          <p:pic>
            <p:nvPicPr>
              <p:cNvPr id="22713" name="Picture 19"/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2022" y="2647446"/>
                <a:ext cx="160636" cy="144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</p:pic>
          <p:pic>
            <p:nvPicPr>
              <p:cNvPr id="22714" name="Picture 22"/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7349" y="2354346"/>
                <a:ext cx="208350" cy="22022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</p:pic>
          <p:pic>
            <p:nvPicPr>
              <p:cNvPr id="22715" name="Picture 22"/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2996" y="2363852"/>
                <a:ext cx="209940" cy="22022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</p:pic>
          <p:pic>
            <p:nvPicPr>
              <p:cNvPr id="22716" name="Picture 22"/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11823" y="2360683"/>
                <a:ext cx="209940" cy="22022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</p:pic>
          <p:pic>
            <p:nvPicPr>
              <p:cNvPr id="22717" name="Picture 22"/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26335" y="2363852"/>
                <a:ext cx="209940" cy="22022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</p:pic>
          <p:pic>
            <p:nvPicPr>
              <p:cNvPr id="22718" name="Picture 31"/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6197" y="2584073"/>
                <a:ext cx="149503" cy="18853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</p:pic>
          <p:pic>
            <p:nvPicPr>
              <p:cNvPr id="22719" name="Picture 31"/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8443" y="2620512"/>
                <a:ext cx="149503" cy="18853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</p:pic>
          <p:pic>
            <p:nvPicPr>
              <p:cNvPr id="22720" name="Picture 31"/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6892" y="2620512"/>
                <a:ext cx="149503" cy="1869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418" name="Text Box 216"/>
            <p:cNvSpPr txBox="1">
              <a:spLocks noChangeArrowheads="1"/>
            </p:cNvSpPr>
            <p:nvPr/>
          </p:nvSpPr>
          <p:spPr bwMode="auto">
            <a:xfrm>
              <a:off x="1842134" y="2816191"/>
              <a:ext cx="1001713" cy="3381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  <a:defRPr/>
              </a:pPr>
              <a:r>
                <a:rPr lang="en-GB" sz="800" b="1" dirty="0"/>
                <a:t>Dissemination</a:t>
              </a:r>
              <a:r>
                <a:rPr lang="fr-FR" sz="800" b="1" dirty="0"/>
                <a:t> Center</a:t>
              </a:r>
              <a:endParaRPr lang="en-GB" sz="800" b="1" dirty="0"/>
            </a:p>
          </p:txBody>
        </p:sp>
        <p:sp>
          <p:nvSpPr>
            <p:cNvPr id="22709" name="Rectangle 45"/>
            <p:cNvSpPr>
              <a:spLocks noChangeArrowheads="1"/>
            </p:cNvSpPr>
            <p:nvPr/>
          </p:nvSpPr>
          <p:spPr bwMode="auto">
            <a:xfrm rot="-5400000">
              <a:off x="1469865" y="2515361"/>
              <a:ext cx="741363" cy="215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fr-FR" sz="800" b="1">
                  <a:cs typeface="Verdana" charset="0"/>
                </a:rPr>
                <a:t>DissHarm</a:t>
              </a:r>
              <a:endParaRPr lang="en-GB" sz="800">
                <a:cs typeface="Verdana" charset="0"/>
              </a:endParaRPr>
            </a:p>
          </p:txBody>
        </p:sp>
      </p:grpSp>
      <p:grpSp>
        <p:nvGrpSpPr>
          <p:cNvPr id="22621" name="Group 7"/>
          <p:cNvGrpSpPr>
            <a:grpSpLocks/>
          </p:cNvGrpSpPr>
          <p:nvPr/>
        </p:nvGrpSpPr>
        <p:grpSpPr bwMode="auto">
          <a:xfrm>
            <a:off x="2238375" y="3344863"/>
            <a:ext cx="708025" cy="390525"/>
            <a:chOff x="2239010" y="3344829"/>
            <a:chExt cx="708025" cy="390208"/>
          </a:xfrm>
        </p:grpSpPr>
        <p:sp>
          <p:nvSpPr>
            <p:cNvPr id="12" name="Rectangle 184"/>
            <p:cNvSpPr>
              <a:spLocks noChangeArrowheads="1"/>
            </p:cNvSpPr>
            <p:nvPr/>
          </p:nvSpPr>
          <p:spPr bwMode="auto">
            <a:xfrm>
              <a:off x="2239010" y="3344829"/>
              <a:ext cx="461962" cy="215900"/>
            </a:xfrm>
            <a:prstGeom prst="rect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800">
                  <a:cs typeface="Verdana" charset="0"/>
                </a:rPr>
                <a:t>ESAC</a:t>
              </a:r>
            </a:p>
          </p:txBody>
        </p:sp>
        <p:pic>
          <p:nvPicPr>
            <p:cNvPr id="22701" name="Picture 1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6048" y="3374967"/>
              <a:ext cx="280987" cy="3600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</p:pic>
        <p:grpSp>
          <p:nvGrpSpPr>
            <p:cNvPr id="13" name="Group 264"/>
            <p:cNvGrpSpPr>
              <a:grpSpLocks/>
            </p:cNvGrpSpPr>
            <p:nvPr/>
          </p:nvGrpSpPr>
          <p:grpSpPr bwMode="auto">
            <a:xfrm>
              <a:off x="2613660" y="3538187"/>
              <a:ext cx="177800" cy="173037"/>
              <a:chOff x="1694519" y="2371927"/>
              <a:chExt cx="282276" cy="243317"/>
            </a:xfrm>
          </p:grpSpPr>
          <p:pic>
            <p:nvPicPr>
              <p:cNvPr id="22703" name="Picture 24"/>
              <p:cNvPicPr>
                <a:picLocks noChangeAspect="1"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94519" y="2427912"/>
                <a:ext cx="194066" cy="13382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</p:pic>
          <p:pic>
            <p:nvPicPr>
              <p:cNvPr id="22704" name="Picture 24"/>
              <p:cNvPicPr>
                <a:picLocks noChangeAspect="1"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94519" y="2403378"/>
                <a:ext cx="194066" cy="13382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</p:pic>
          <p:pic>
            <p:nvPicPr>
              <p:cNvPr id="22705" name="Picture 24"/>
              <p:cNvPicPr>
                <a:picLocks noChangeAspect="1"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94519" y="2372152"/>
                <a:ext cx="194066" cy="13382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</p:pic>
          <p:pic>
            <p:nvPicPr>
              <p:cNvPr id="22706" name="Picture 21"/>
              <p:cNvPicPr>
                <a:picLocks noChangeAspect="1" noChangeArrowheads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80210" y="2387764"/>
                <a:ext cx="141138" cy="19628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</p:pic>
          <p:pic>
            <p:nvPicPr>
              <p:cNvPr id="22707" name="Picture 21"/>
              <p:cNvPicPr>
                <a:picLocks noChangeAspect="1" noChangeArrowheads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35657" y="2418991"/>
                <a:ext cx="141138" cy="19628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</p:pic>
        </p:grpSp>
      </p:grpSp>
      <p:sp>
        <p:nvSpPr>
          <p:cNvPr id="22622" name="Rectangle 129"/>
          <p:cNvSpPr>
            <a:spLocks noChangeArrowheads="1"/>
          </p:cNvSpPr>
          <p:nvPr/>
        </p:nvSpPr>
        <p:spPr bwMode="auto">
          <a:xfrm>
            <a:off x="6315075" y="4506913"/>
            <a:ext cx="461963" cy="2159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800">
                <a:cs typeface="Verdana" charset="0"/>
              </a:rPr>
              <a:t>Indra</a:t>
            </a:r>
          </a:p>
        </p:txBody>
      </p:sp>
      <p:sp>
        <p:nvSpPr>
          <p:cNvPr id="22623" name="Rectangle 189"/>
          <p:cNvSpPr>
            <a:spLocks noChangeArrowheads="1"/>
          </p:cNvSpPr>
          <p:nvPr/>
        </p:nvSpPr>
        <p:spPr bwMode="auto">
          <a:xfrm>
            <a:off x="7346950" y="4121150"/>
            <a:ext cx="576263" cy="21431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800">
                <a:cs typeface="Verdana" charset="0"/>
              </a:rPr>
              <a:t>CLS - B</a:t>
            </a:r>
          </a:p>
        </p:txBody>
      </p:sp>
      <p:sp>
        <p:nvSpPr>
          <p:cNvPr id="22624" name="Rectangle 194"/>
          <p:cNvSpPr>
            <a:spLocks noChangeArrowheads="1"/>
          </p:cNvSpPr>
          <p:nvPr/>
        </p:nvSpPr>
        <p:spPr bwMode="auto">
          <a:xfrm>
            <a:off x="5670550" y="4530725"/>
            <a:ext cx="442913" cy="21431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800">
                <a:cs typeface="Verdana" charset="0"/>
              </a:rPr>
              <a:t>ACRI</a:t>
            </a:r>
          </a:p>
        </p:txBody>
      </p:sp>
      <p:sp>
        <p:nvSpPr>
          <p:cNvPr id="22625" name="Rectangle 226"/>
          <p:cNvSpPr>
            <a:spLocks noChangeArrowheads="1"/>
          </p:cNvSpPr>
          <p:nvPr/>
        </p:nvSpPr>
        <p:spPr bwMode="auto">
          <a:xfrm>
            <a:off x="6802438" y="4451350"/>
            <a:ext cx="566737" cy="2159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800">
                <a:cs typeface="Verdana" charset="0"/>
              </a:rPr>
              <a:t>CLS - T</a:t>
            </a:r>
          </a:p>
        </p:txBody>
      </p:sp>
      <p:grpSp>
        <p:nvGrpSpPr>
          <p:cNvPr id="22626" name="Group 348"/>
          <p:cNvGrpSpPr>
            <a:grpSpLocks/>
          </p:cNvGrpSpPr>
          <p:nvPr/>
        </p:nvGrpSpPr>
        <p:grpSpPr bwMode="auto">
          <a:xfrm>
            <a:off x="7204075" y="3862388"/>
            <a:ext cx="280988" cy="360362"/>
            <a:chOff x="2259314" y="3068949"/>
            <a:chExt cx="281008" cy="360424"/>
          </a:xfrm>
        </p:grpSpPr>
        <p:pic>
          <p:nvPicPr>
            <p:cNvPr id="22693" name="Picture 1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59314" y="3068949"/>
              <a:ext cx="281008" cy="3604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</p:pic>
        <p:grpSp>
          <p:nvGrpSpPr>
            <p:cNvPr id="14" name="Group 350"/>
            <p:cNvGrpSpPr>
              <a:grpSpLocks/>
            </p:cNvGrpSpPr>
            <p:nvPr/>
          </p:nvGrpSpPr>
          <p:grpSpPr bwMode="auto">
            <a:xfrm>
              <a:off x="2274710" y="3231219"/>
              <a:ext cx="176524" cy="174548"/>
              <a:chOff x="1694519" y="2371927"/>
              <a:chExt cx="282276" cy="243317"/>
            </a:xfrm>
          </p:grpSpPr>
          <p:pic>
            <p:nvPicPr>
              <p:cNvPr id="22695" name="Picture 24"/>
              <p:cNvPicPr>
                <a:picLocks noChangeAspect="1"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95287" y="2426818"/>
                <a:ext cx="192943" cy="13501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</p:pic>
          <p:pic>
            <p:nvPicPr>
              <p:cNvPr id="22696" name="Picture 24"/>
              <p:cNvPicPr>
                <a:picLocks noChangeAspect="1"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95287" y="2402472"/>
                <a:ext cx="192943" cy="1350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</p:pic>
          <p:pic>
            <p:nvPicPr>
              <p:cNvPr id="22697" name="Picture 24"/>
              <p:cNvPicPr>
                <a:picLocks noChangeAspect="1"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95287" y="2371485"/>
                <a:ext cx="192943" cy="1350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</p:pic>
          <p:pic>
            <p:nvPicPr>
              <p:cNvPr id="22698" name="Picture 21"/>
              <p:cNvPicPr>
                <a:picLocks noChangeAspect="1" noChangeArrowheads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81603" y="2386978"/>
                <a:ext cx="142169" cy="19698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</p:pic>
          <p:pic>
            <p:nvPicPr>
              <p:cNvPr id="22699" name="Picture 21"/>
              <p:cNvPicPr>
                <a:picLocks noChangeAspect="1" noChangeArrowheads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34917" y="2420178"/>
                <a:ext cx="142169" cy="1947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</p:pic>
        </p:grpSp>
      </p:grpSp>
      <p:grpSp>
        <p:nvGrpSpPr>
          <p:cNvPr id="22627" name="Group 356"/>
          <p:cNvGrpSpPr>
            <a:grpSpLocks/>
          </p:cNvGrpSpPr>
          <p:nvPr/>
        </p:nvGrpSpPr>
        <p:grpSpPr bwMode="auto">
          <a:xfrm>
            <a:off x="6354763" y="4168775"/>
            <a:ext cx="280987" cy="360363"/>
            <a:chOff x="2259314" y="3068949"/>
            <a:chExt cx="281008" cy="360424"/>
          </a:xfrm>
        </p:grpSpPr>
        <p:pic>
          <p:nvPicPr>
            <p:cNvPr id="22686" name="Picture 1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59314" y="3068949"/>
              <a:ext cx="281008" cy="3604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</p:pic>
        <p:grpSp>
          <p:nvGrpSpPr>
            <p:cNvPr id="15" name="Group 358"/>
            <p:cNvGrpSpPr>
              <a:grpSpLocks/>
            </p:cNvGrpSpPr>
            <p:nvPr/>
          </p:nvGrpSpPr>
          <p:grpSpPr bwMode="auto">
            <a:xfrm>
              <a:off x="2274710" y="3231219"/>
              <a:ext cx="176524" cy="174548"/>
              <a:chOff x="1694519" y="2371927"/>
              <a:chExt cx="282276" cy="243317"/>
            </a:xfrm>
          </p:grpSpPr>
          <p:pic>
            <p:nvPicPr>
              <p:cNvPr id="22688" name="Picture 24"/>
              <p:cNvPicPr>
                <a:picLocks noChangeAspect="1"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95287" y="2426818"/>
                <a:ext cx="192943" cy="1350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</p:pic>
          <p:pic>
            <p:nvPicPr>
              <p:cNvPr id="22689" name="Picture 24"/>
              <p:cNvPicPr>
                <a:picLocks noChangeAspect="1"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95287" y="2402470"/>
                <a:ext cx="192943" cy="13501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</p:pic>
          <p:pic>
            <p:nvPicPr>
              <p:cNvPr id="22690" name="Picture 24"/>
              <p:cNvPicPr>
                <a:picLocks noChangeAspect="1"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95287" y="2371484"/>
                <a:ext cx="192943" cy="13501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</p:pic>
          <p:pic>
            <p:nvPicPr>
              <p:cNvPr id="22691" name="Picture 21"/>
              <p:cNvPicPr>
                <a:picLocks noChangeAspect="1" noChangeArrowheads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81603" y="2386978"/>
                <a:ext cx="142169" cy="19698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</p:pic>
          <p:pic>
            <p:nvPicPr>
              <p:cNvPr id="22692" name="Picture 21"/>
              <p:cNvPicPr>
                <a:picLocks noChangeAspect="1" noChangeArrowheads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34916" y="2420177"/>
                <a:ext cx="142169" cy="1947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</p:pic>
        </p:grpSp>
      </p:grpSp>
      <p:grpSp>
        <p:nvGrpSpPr>
          <p:cNvPr id="22628" name="Group 364"/>
          <p:cNvGrpSpPr>
            <a:grpSpLocks/>
          </p:cNvGrpSpPr>
          <p:nvPr/>
        </p:nvGrpSpPr>
        <p:grpSpPr bwMode="auto">
          <a:xfrm>
            <a:off x="5764213" y="4203700"/>
            <a:ext cx="280987" cy="360363"/>
            <a:chOff x="2259314" y="3068949"/>
            <a:chExt cx="281008" cy="360424"/>
          </a:xfrm>
        </p:grpSpPr>
        <p:pic>
          <p:nvPicPr>
            <p:cNvPr id="22679" name="Picture 1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59314" y="3068949"/>
              <a:ext cx="281008" cy="3604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</p:pic>
        <p:grpSp>
          <p:nvGrpSpPr>
            <p:cNvPr id="16" name="Group 366"/>
            <p:cNvGrpSpPr>
              <a:grpSpLocks/>
            </p:cNvGrpSpPr>
            <p:nvPr/>
          </p:nvGrpSpPr>
          <p:grpSpPr bwMode="auto">
            <a:xfrm>
              <a:off x="2274710" y="3231219"/>
              <a:ext cx="176524" cy="174548"/>
              <a:chOff x="1694519" y="2371927"/>
              <a:chExt cx="282276" cy="243317"/>
            </a:xfrm>
          </p:grpSpPr>
          <p:pic>
            <p:nvPicPr>
              <p:cNvPr id="22681" name="Picture 24"/>
              <p:cNvPicPr>
                <a:picLocks noChangeAspect="1"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95287" y="2426818"/>
                <a:ext cx="192943" cy="1350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</p:pic>
          <p:pic>
            <p:nvPicPr>
              <p:cNvPr id="22682" name="Picture 24"/>
              <p:cNvPicPr>
                <a:picLocks noChangeAspect="1"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95287" y="2402470"/>
                <a:ext cx="192943" cy="13501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</p:pic>
          <p:pic>
            <p:nvPicPr>
              <p:cNvPr id="22683" name="Picture 24"/>
              <p:cNvPicPr>
                <a:picLocks noChangeAspect="1"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95287" y="2371484"/>
                <a:ext cx="192943" cy="13501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</p:pic>
          <p:pic>
            <p:nvPicPr>
              <p:cNvPr id="22684" name="Picture 21"/>
              <p:cNvPicPr>
                <a:picLocks noChangeAspect="1" noChangeArrowheads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81603" y="2386978"/>
                <a:ext cx="142169" cy="19698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</p:pic>
          <p:pic>
            <p:nvPicPr>
              <p:cNvPr id="22685" name="Picture 21"/>
              <p:cNvPicPr>
                <a:picLocks noChangeAspect="1" noChangeArrowheads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34916" y="2420177"/>
                <a:ext cx="142169" cy="1947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</p:pic>
        </p:grpSp>
      </p:grpSp>
      <p:grpSp>
        <p:nvGrpSpPr>
          <p:cNvPr id="22629" name="Group 372"/>
          <p:cNvGrpSpPr>
            <a:grpSpLocks/>
          </p:cNvGrpSpPr>
          <p:nvPr/>
        </p:nvGrpSpPr>
        <p:grpSpPr bwMode="auto">
          <a:xfrm>
            <a:off x="6894513" y="4114800"/>
            <a:ext cx="280987" cy="361950"/>
            <a:chOff x="2259314" y="3068949"/>
            <a:chExt cx="281008" cy="360424"/>
          </a:xfrm>
        </p:grpSpPr>
        <p:pic>
          <p:nvPicPr>
            <p:cNvPr id="22672" name="Picture 1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59314" y="3068949"/>
              <a:ext cx="281008" cy="3604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</p:pic>
        <p:grpSp>
          <p:nvGrpSpPr>
            <p:cNvPr id="17" name="Group 374"/>
            <p:cNvGrpSpPr>
              <a:grpSpLocks/>
            </p:cNvGrpSpPr>
            <p:nvPr/>
          </p:nvGrpSpPr>
          <p:grpSpPr bwMode="auto">
            <a:xfrm>
              <a:off x="2274710" y="3231219"/>
              <a:ext cx="176524" cy="174548"/>
              <a:chOff x="1694519" y="2371927"/>
              <a:chExt cx="282276" cy="243317"/>
            </a:xfrm>
          </p:grpSpPr>
          <p:pic>
            <p:nvPicPr>
              <p:cNvPr id="22674" name="Picture 24"/>
              <p:cNvPicPr>
                <a:picLocks noChangeAspect="1"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95287" y="2427789"/>
                <a:ext cx="192943" cy="13442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</p:pic>
          <p:pic>
            <p:nvPicPr>
              <p:cNvPr id="22675" name="Picture 24"/>
              <p:cNvPicPr>
                <a:picLocks noChangeAspect="1"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95287" y="2403549"/>
                <a:ext cx="192943" cy="13442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</p:pic>
          <p:pic>
            <p:nvPicPr>
              <p:cNvPr id="22676" name="Picture 24"/>
              <p:cNvPicPr>
                <a:picLocks noChangeAspect="1"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95287" y="2372699"/>
                <a:ext cx="192943" cy="13442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</p:pic>
          <p:pic>
            <p:nvPicPr>
              <p:cNvPr id="22677" name="Picture 21"/>
              <p:cNvPicPr>
                <a:picLocks noChangeAspect="1" noChangeArrowheads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81603" y="2388123"/>
                <a:ext cx="142169" cy="19612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</p:pic>
          <p:pic>
            <p:nvPicPr>
              <p:cNvPr id="22678" name="Picture 21"/>
              <p:cNvPicPr>
                <a:picLocks noChangeAspect="1" noChangeArrowheads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34916" y="2421178"/>
                <a:ext cx="142169" cy="19391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</p:pic>
        </p:grpSp>
      </p:grpSp>
      <p:pic>
        <p:nvPicPr>
          <p:cNvPr id="22631" name="Picture 2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3925" y="3937000"/>
            <a:ext cx="204788" cy="217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pic>
      <p:pic>
        <p:nvPicPr>
          <p:cNvPr id="22632" name="Picture 2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9125" y="4192588"/>
            <a:ext cx="206375" cy="217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pic>
      <p:pic>
        <p:nvPicPr>
          <p:cNvPr id="22633" name="Picture 2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0963" y="4233863"/>
            <a:ext cx="204787" cy="219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pic>
      <p:pic>
        <p:nvPicPr>
          <p:cNvPr id="22634" name="Picture 2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7238" y="4271963"/>
            <a:ext cx="204787" cy="217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pic>
      <p:sp>
        <p:nvSpPr>
          <p:cNvPr id="18" name="Rectangle 158"/>
          <p:cNvSpPr>
            <a:spLocks noChangeArrowheads="1"/>
          </p:cNvSpPr>
          <p:nvPr/>
        </p:nvSpPr>
        <p:spPr bwMode="auto">
          <a:xfrm>
            <a:off x="4038600" y="3087688"/>
            <a:ext cx="393700" cy="2159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800">
                <a:cs typeface="Verdana" charset="0"/>
              </a:rPr>
              <a:t>DLR</a:t>
            </a:r>
          </a:p>
        </p:txBody>
      </p:sp>
      <p:grpSp>
        <p:nvGrpSpPr>
          <p:cNvPr id="22635" name="Group 5"/>
          <p:cNvGrpSpPr>
            <a:grpSpLocks/>
          </p:cNvGrpSpPr>
          <p:nvPr/>
        </p:nvGrpSpPr>
        <p:grpSpPr bwMode="auto">
          <a:xfrm>
            <a:off x="4346575" y="3141663"/>
            <a:ext cx="280988" cy="360362"/>
            <a:chOff x="2259314" y="3068949"/>
            <a:chExt cx="281008" cy="360424"/>
          </a:xfrm>
        </p:grpSpPr>
        <p:pic>
          <p:nvPicPr>
            <p:cNvPr id="22665" name="Picture 1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59314" y="3068949"/>
              <a:ext cx="281008" cy="3604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</p:pic>
        <p:grpSp>
          <p:nvGrpSpPr>
            <p:cNvPr id="19" name="Group 317"/>
            <p:cNvGrpSpPr>
              <a:grpSpLocks/>
            </p:cNvGrpSpPr>
            <p:nvPr/>
          </p:nvGrpSpPr>
          <p:grpSpPr bwMode="auto">
            <a:xfrm>
              <a:off x="2274710" y="3231219"/>
              <a:ext cx="176524" cy="174548"/>
              <a:chOff x="1694519" y="2371927"/>
              <a:chExt cx="282276" cy="243317"/>
            </a:xfrm>
          </p:grpSpPr>
          <p:pic>
            <p:nvPicPr>
              <p:cNvPr id="22667" name="Picture 24"/>
              <p:cNvPicPr>
                <a:picLocks noChangeAspect="1"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95287" y="2426818"/>
                <a:ext cx="192943" cy="13501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</p:pic>
          <p:pic>
            <p:nvPicPr>
              <p:cNvPr id="22668" name="Picture 24"/>
              <p:cNvPicPr>
                <a:picLocks noChangeAspect="1"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95287" y="2402472"/>
                <a:ext cx="192943" cy="1350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</p:pic>
          <p:pic>
            <p:nvPicPr>
              <p:cNvPr id="22669" name="Picture 24"/>
              <p:cNvPicPr>
                <a:picLocks noChangeAspect="1"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95287" y="2371485"/>
                <a:ext cx="192943" cy="1350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</p:pic>
          <p:pic>
            <p:nvPicPr>
              <p:cNvPr id="22670" name="Picture 21"/>
              <p:cNvPicPr>
                <a:picLocks noChangeAspect="1" noChangeArrowheads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81603" y="2386978"/>
                <a:ext cx="142169" cy="19698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</p:pic>
          <p:pic>
            <p:nvPicPr>
              <p:cNvPr id="22671" name="Picture 21"/>
              <p:cNvPicPr>
                <a:picLocks noChangeAspect="1" noChangeArrowheads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34917" y="2420178"/>
                <a:ext cx="142169" cy="1947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</p:pic>
        </p:grpSp>
      </p:grpSp>
      <p:sp>
        <p:nvSpPr>
          <p:cNvPr id="22636" name="Rectangle 217"/>
          <p:cNvSpPr>
            <a:spLocks noChangeArrowheads="1"/>
          </p:cNvSpPr>
          <p:nvPr/>
        </p:nvSpPr>
        <p:spPr bwMode="auto">
          <a:xfrm>
            <a:off x="6002338" y="3152775"/>
            <a:ext cx="515937" cy="338138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800">
                <a:cs typeface="Verdana" charset="0"/>
              </a:rPr>
              <a:t>Airbus</a:t>
            </a:r>
            <a:br>
              <a:rPr lang="en-US" sz="800">
                <a:cs typeface="Verdana" charset="0"/>
              </a:rPr>
            </a:br>
            <a:r>
              <a:rPr lang="en-US" sz="800">
                <a:cs typeface="Verdana" charset="0"/>
              </a:rPr>
              <a:t>UK</a:t>
            </a:r>
          </a:p>
        </p:txBody>
      </p:sp>
      <p:grpSp>
        <p:nvGrpSpPr>
          <p:cNvPr id="22637" name="Group 380"/>
          <p:cNvGrpSpPr>
            <a:grpSpLocks/>
          </p:cNvGrpSpPr>
          <p:nvPr/>
        </p:nvGrpSpPr>
        <p:grpSpPr bwMode="auto">
          <a:xfrm>
            <a:off x="5805488" y="3087688"/>
            <a:ext cx="280987" cy="360362"/>
            <a:chOff x="2259314" y="3068949"/>
            <a:chExt cx="281008" cy="360424"/>
          </a:xfrm>
        </p:grpSpPr>
        <p:pic>
          <p:nvPicPr>
            <p:cNvPr id="22658" name="Picture 1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59314" y="3068949"/>
              <a:ext cx="281008" cy="3604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</p:pic>
        <p:grpSp>
          <p:nvGrpSpPr>
            <p:cNvPr id="20" name="Group 382"/>
            <p:cNvGrpSpPr>
              <a:grpSpLocks/>
            </p:cNvGrpSpPr>
            <p:nvPr/>
          </p:nvGrpSpPr>
          <p:grpSpPr bwMode="auto">
            <a:xfrm>
              <a:off x="2274710" y="3231219"/>
              <a:ext cx="176524" cy="174548"/>
              <a:chOff x="1694519" y="2371927"/>
              <a:chExt cx="282276" cy="243317"/>
            </a:xfrm>
          </p:grpSpPr>
          <p:pic>
            <p:nvPicPr>
              <p:cNvPr id="22660" name="Picture 24"/>
              <p:cNvPicPr>
                <a:picLocks noChangeAspect="1"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95287" y="2426818"/>
                <a:ext cx="192943" cy="13501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</p:pic>
          <p:pic>
            <p:nvPicPr>
              <p:cNvPr id="22661" name="Picture 24"/>
              <p:cNvPicPr>
                <a:picLocks noChangeAspect="1"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95287" y="2402472"/>
                <a:ext cx="192943" cy="1350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</p:pic>
          <p:pic>
            <p:nvPicPr>
              <p:cNvPr id="22662" name="Picture 24"/>
              <p:cNvPicPr>
                <a:picLocks noChangeAspect="1"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95287" y="2371485"/>
                <a:ext cx="192943" cy="1350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</p:pic>
          <p:pic>
            <p:nvPicPr>
              <p:cNvPr id="22663" name="Picture 21"/>
              <p:cNvPicPr>
                <a:picLocks noChangeAspect="1" noChangeArrowheads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81603" y="2386978"/>
                <a:ext cx="142169" cy="19698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</p:pic>
          <p:pic>
            <p:nvPicPr>
              <p:cNvPr id="22664" name="Picture 21"/>
              <p:cNvPicPr>
                <a:picLocks noChangeAspect="1" noChangeArrowheads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34916" y="2420178"/>
                <a:ext cx="142169" cy="1947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</p:pic>
        </p:grpSp>
      </p:grpSp>
      <p:pic>
        <p:nvPicPr>
          <p:cNvPr id="22639" name="Picture 2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3750" y="3151188"/>
            <a:ext cx="204788" cy="217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pic>
      <p:sp>
        <p:nvSpPr>
          <p:cNvPr id="21" name="Rectangle 202"/>
          <p:cNvSpPr>
            <a:spLocks noChangeArrowheads="1"/>
          </p:cNvSpPr>
          <p:nvPr/>
        </p:nvSpPr>
        <p:spPr bwMode="auto">
          <a:xfrm>
            <a:off x="2755900" y="4400550"/>
            <a:ext cx="468313" cy="2159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800">
                <a:cs typeface="Verdana" charset="0"/>
              </a:rPr>
              <a:t>CNES</a:t>
            </a:r>
          </a:p>
        </p:txBody>
      </p:sp>
      <p:sp>
        <p:nvSpPr>
          <p:cNvPr id="22640" name="Rectangle 207"/>
          <p:cNvSpPr>
            <a:spLocks noChangeArrowheads="1"/>
          </p:cNvSpPr>
          <p:nvPr/>
        </p:nvSpPr>
        <p:spPr bwMode="auto">
          <a:xfrm>
            <a:off x="3241675" y="4487863"/>
            <a:ext cx="563563" cy="2159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800">
                <a:cs typeface="Verdana" charset="0"/>
              </a:rPr>
              <a:t>CNMCA</a:t>
            </a:r>
          </a:p>
        </p:txBody>
      </p:sp>
      <p:grpSp>
        <p:nvGrpSpPr>
          <p:cNvPr id="22641" name="Group 324"/>
          <p:cNvGrpSpPr>
            <a:grpSpLocks/>
          </p:cNvGrpSpPr>
          <p:nvPr/>
        </p:nvGrpSpPr>
        <p:grpSpPr bwMode="auto">
          <a:xfrm>
            <a:off x="3057525" y="4168775"/>
            <a:ext cx="280988" cy="360363"/>
            <a:chOff x="2259314" y="3068949"/>
            <a:chExt cx="281008" cy="360424"/>
          </a:xfrm>
        </p:grpSpPr>
        <p:pic>
          <p:nvPicPr>
            <p:cNvPr id="22651" name="Picture 1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59314" y="3068949"/>
              <a:ext cx="281008" cy="3604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</p:pic>
        <p:grpSp>
          <p:nvGrpSpPr>
            <p:cNvPr id="22" name="Group 326"/>
            <p:cNvGrpSpPr>
              <a:grpSpLocks/>
            </p:cNvGrpSpPr>
            <p:nvPr/>
          </p:nvGrpSpPr>
          <p:grpSpPr bwMode="auto">
            <a:xfrm>
              <a:off x="2274710" y="3231219"/>
              <a:ext cx="176524" cy="174548"/>
              <a:chOff x="1694519" y="2371927"/>
              <a:chExt cx="282276" cy="243317"/>
            </a:xfrm>
          </p:grpSpPr>
          <p:pic>
            <p:nvPicPr>
              <p:cNvPr id="22653" name="Picture 24"/>
              <p:cNvPicPr>
                <a:picLocks noChangeAspect="1"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95287" y="2426818"/>
                <a:ext cx="192943" cy="1350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</p:pic>
          <p:pic>
            <p:nvPicPr>
              <p:cNvPr id="22654" name="Picture 24"/>
              <p:cNvPicPr>
                <a:picLocks noChangeAspect="1"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95287" y="2402470"/>
                <a:ext cx="192943" cy="13501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</p:pic>
          <p:pic>
            <p:nvPicPr>
              <p:cNvPr id="22655" name="Picture 24"/>
              <p:cNvPicPr>
                <a:picLocks noChangeAspect="1"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95287" y="2371484"/>
                <a:ext cx="192943" cy="13501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</p:pic>
          <p:pic>
            <p:nvPicPr>
              <p:cNvPr id="22656" name="Picture 21"/>
              <p:cNvPicPr>
                <a:picLocks noChangeAspect="1" noChangeArrowheads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81603" y="2386978"/>
                <a:ext cx="142169" cy="19698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</p:pic>
          <p:pic>
            <p:nvPicPr>
              <p:cNvPr id="22657" name="Picture 21"/>
              <p:cNvPicPr>
                <a:picLocks noChangeAspect="1" noChangeArrowheads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34917" y="2420177"/>
                <a:ext cx="142169" cy="1947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</p:pic>
        </p:grpSp>
      </p:grpSp>
      <p:grpSp>
        <p:nvGrpSpPr>
          <p:cNvPr id="22642" name="Group 332"/>
          <p:cNvGrpSpPr>
            <a:grpSpLocks/>
          </p:cNvGrpSpPr>
          <p:nvPr/>
        </p:nvGrpSpPr>
        <p:grpSpPr bwMode="auto">
          <a:xfrm>
            <a:off x="3565525" y="4248150"/>
            <a:ext cx="280988" cy="360363"/>
            <a:chOff x="2259314" y="3068949"/>
            <a:chExt cx="281008" cy="360424"/>
          </a:xfrm>
        </p:grpSpPr>
        <p:pic>
          <p:nvPicPr>
            <p:cNvPr id="22644" name="Picture 1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59314" y="3068949"/>
              <a:ext cx="281008" cy="3604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</p:pic>
        <p:grpSp>
          <p:nvGrpSpPr>
            <p:cNvPr id="23" name="Group 334"/>
            <p:cNvGrpSpPr>
              <a:grpSpLocks/>
            </p:cNvGrpSpPr>
            <p:nvPr/>
          </p:nvGrpSpPr>
          <p:grpSpPr bwMode="auto">
            <a:xfrm>
              <a:off x="2274710" y="3231219"/>
              <a:ext cx="176524" cy="174548"/>
              <a:chOff x="1694519" y="2371927"/>
              <a:chExt cx="282276" cy="243317"/>
            </a:xfrm>
          </p:grpSpPr>
          <p:pic>
            <p:nvPicPr>
              <p:cNvPr id="22646" name="Picture 24"/>
              <p:cNvPicPr>
                <a:picLocks noChangeAspect="1"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95287" y="2426818"/>
                <a:ext cx="192943" cy="1350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</p:pic>
          <p:pic>
            <p:nvPicPr>
              <p:cNvPr id="22647" name="Picture 24"/>
              <p:cNvPicPr>
                <a:picLocks noChangeAspect="1"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95287" y="2402470"/>
                <a:ext cx="192943" cy="13501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</p:pic>
          <p:pic>
            <p:nvPicPr>
              <p:cNvPr id="22648" name="Picture 24"/>
              <p:cNvPicPr>
                <a:picLocks noChangeAspect="1"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95287" y="2371484"/>
                <a:ext cx="192943" cy="13501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</p:pic>
          <p:pic>
            <p:nvPicPr>
              <p:cNvPr id="22649" name="Picture 21"/>
              <p:cNvPicPr>
                <a:picLocks noChangeAspect="1" noChangeArrowheads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81603" y="2386978"/>
                <a:ext cx="142169" cy="19698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</p:pic>
          <p:pic>
            <p:nvPicPr>
              <p:cNvPr id="22650" name="Picture 21"/>
              <p:cNvPicPr>
                <a:picLocks noChangeAspect="1" noChangeArrowheads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34917" y="2420177"/>
                <a:ext cx="142169" cy="1947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</p:pic>
        </p:grp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6" grpId="0" animBg="1"/>
    </p:bldLst>
  </p:timing>
</p:sld>
</file>

<file path=ppt/theme/theme1.xml><?xml version="1.0" encoding="utf-8"?>
<a:theme xmlns:a="http://schemas.openxmlformats.org/drawingml/2006/main" name="ESA Presentation">
  <a:themeElements>
    <a:clrScheme name="Esa presentation 7">
      <a:dk1>
        <a:srgbClr val="000000"/>
      </a:dk1>
      <a:lt1>
        <a:srgbClr val="FFFFFF"/>
      </a:lt1>
      <a:dk2>
        <a:srgbClr val="747678"/>
      </a:dk2>
      <a:lt2>
        <a:srgbClr val="4D4F53"/>
      </a:lt2>
      <a:accent1>
        <a:srgbClr val="0098DB"/>
      </a:accent1>
      <a:accent2>
        <a:srgbClr val="D5D6D2"/>
      </a:accent2>
      <a:accent3>
        <a:srgbClr val="FFFFFF"/>
      </a:accent3>
      <a:accent4>
        <a:srgbClr val="000000"/>
      </a:accent4>
      <a:accent5>
        <a:srgbClr val="AACAEA"/>
      </a:accent5>
      <a:accent6>
        <a:srgbClr val="C1C2BE"/>
      </a:accent6>
      <a:hlink>
        <a:srgbClr val="8B8D8E"/>
      </a:hlink>
      <a:folHlink>
        <a:srgbClr val="9A9B9C"/>
      </a:folHlink>
    </a:clrScheme>
    <a:fontScheme name="Esa presentatio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ESA Presentation.potx" id="{4035F37E-B9D1-4636-97E4-60CF27A625BA}" vid="{04ACA1D1-02E6-4B19-B828-578536E30479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Esa presentation 7">
    <a:dk1>
      <a:srgbClr val="000000"/>
    </a:dk1>
    <a:lt1>
      <a:srgbClr val="FFFFFF"/>
    </a:lt1>
    <a:dk2>
      <a:srgbClr val="747678"/>
    </a:dk2>
    <a:lt2>
      <a:srgbClr val="4D4F53"/>
    </a:lt2>
    <a:accent1>
      <a:srgbClr val="0098DB"/>
    </a:accent1>
    <a:accent2>
      <a:srgbClr val="D5D6D2"/>
    </a:accent2>
    <a:accent3>
      <a:srgbClr val="FFFFFF"/>
    </a:accent3>
    <a:accent4>
      <a:srgbClr val="000000"/>
    </a:accent4>
    <a:accent5>
      <a:srgbClr val="AACAEA"/>
    </a:accent5>
    <a:accent6>
      <a:srgbClr val="C1C2BE"/>
    </a:accent6>
    <a:hlink>
      <a:srgbClr val="8B8D8E"/>
    </a:hlink>
    <a:folHlink>
      <a:srgbClr val="9A9B9C"/>
    </a:folHlink>
  </a:clrScheme>
  <a:fontScheme name="Esa presentation">
    <a:majorFont>
      <a:latin typeface="Verdana"/>
      <a:ea typeface=""/>
      <a:cs typeface=""/>
    </a:majorFont>
    <a:minorFont>
      <a:latin typeface="Verdana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Esa presentation 7">
    <a:dk1>
      <a:srgbClr val="000000"/>
    </a:dk1>
    <a:lt1>
      <a:srgbClr val="FFFFFF"/>
    </a:lt1>
    <a:dk2>
      <a:srgbClr val="747678"/>
    </a:dk2>
    <a:lt2>
      <a:srgbClr val="4D4F53"/>
    </a:lt2>
    <a:accent1>
      <a:srgbClr val="0098DB"/>
    </a:accent1>
    <a:accent2>
      <a:srgbClr val="D5D6D2"/>
    </a:accent2>
    <a:accent3>
      <a:srgbClr val="FFFFFF"/>
    </a:accent3>
    <a:accent4>
      <a:srgbClr val="000000"/>
    </a:accent4>
    <a:accent5>
      <a:srgbClr val="AACAEA"/>
    </a:accent5>
    <a:accent6>
      <a:srgbClr val="C1C2BE"/>
    </a:accent6>
    <a:hlink>
      <a:srgbClr val="8B8D8E"/>
    </a:hlink>
    <a:folHlink>
      <a:srgbClr val="9A9B9C"/>
    </a:folHlink>
  </a:clrScheme>
  <a:fontScheme name="Esa presentation">
    <a:majorFont>
      <a:latin typeface="Verdana"/>
      <a:ea typeface=""/>
      <a:cs typeface=""/>
    </a:majorFont>
    <a:minorFont>
      <a:latin typeface="Verdana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3437</TotalTime>
  <Words>2128</Words>
  <Application>Microsoft Macintosh PowerPoint</Application>
  <PresentationFormat>On-screen Show (16:9)</PresentationFormat>
  <Paragraphs>522</Paragraphs>
  <Slides>28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ESA Presentation</vt:lpstr>
      <vt:lpstr>PowerPoint Presentation</vt:lpstr>
      <vt:lpstr>Before we start</vt:lpstr>
      <vt:lpstr>Agenda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Conclusions</vt:lpstr>
      <vt:lpstr>PowerPoint Presentation</vt:lpstr>
    </vt:vector>
  </TitlesOfParts>
  <Company>ESA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Name Surname</dc:creator>
  <cp:lastModifiedBy>Gioacchno Buscemi</cp:lastModifiedBy>
  <cp:revision>572</cp:revision>
  <cp:lastPrinted>2016-02-10T19:45:31Z</cp:lastPrinted>
  <dcterms:created xsi:type="dcterms:W3CDTF">2015-07-01T15:01:13Z</dcterms:created>
  <dcterms:modified xsi:type="dcterms:W3CDTF">2017-05-09T10:37:11Z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Title">
    <vt:lpwstr>ESA Presentation</vt:lpwstr>
  </property>
  <property fmtid="{D5CDD505-2E9C-101B-9397-08002B2CF9AE}" pid="3" name="PSubtitle">
    <vt:lpwstr>ESA Presentation</vt:lpwstr>
  </property>
  <property fmtid="{D5CDD505-2E9C-101B-9397-08002B2CF9AE}" pid="4" name="PAuthor">
    <vt:lpwstr/>
  </property>
  <property fmtid="{D5CDD505-2E9C-101B-9397-08002B2CF9AE}" pid="5" name="PPlace">
    <vt:lpwstr/>
  </property>
  <property fmtid="{D5CDD505-2E9C-101B-9397-08002B2CF9AE}" pid="6" name="PDate">
    <vt:lpwstr>DD/MM/YYYY</vt:lpwstr>
  </property>
  <property fmtid="{D5CDD505-2E9C-101B-9397-08002B2CF9AE}" pid="7" name="PProgramme">
    <vt:lpwstr/>
  </property>
  <property fmtid="{D5CDD505-2E9C-101B-9397-08002B2CF9AE}" pid="8" name="PEmail">
    <vt:lpwstr/>
  </property>
  <property fmtid="{D5CDD505-2E9C-101B-9397-08002B2CF9AE}" pid="9" name="PClassification">
    <vt:lpwstr>ESA UNCLASSIFIED – For Official Use</vt:lpwstr>
  </property>
  <property fmtid="{D5CDD505-2E9C-101B-9397-08002B2CF9AE}" pid="10" name="POptionButton1">
    <vt:bool>true</vt:bool>
  </property>
  <property fmtid="{D5CDD505-2E9C-101B-9397-08002B2CF9AE}" pid="11" name="POptionButton2">
    <vt:bool>false</vt:bool>
  </property>
  <property fmtid="{D5CDD505-2E9C-101B-9397-08002B2CF9AE}" pid="12" name="ESAVersion">
    <vt:lpwstr>4GV1.0</vt:lpwstr>
  </property>
  <property fmtid="{D5CDD505-2E9C-101B-9397-08002B2CF9AE}" pid="13" name="ShowESADialog1">
    <vt:bool>true</vt:bool>
  </property>
  <property fmtid="{D5CDD505-2E9C-101B-9397-08002B2CF9AE}" pid="14" name="Issue Date">
    <vt:filetime>2015-06-30T22:00:00Z</vt:filetime>
  </property>
  <property fmtid="{D5CDD505-2E9C-101B-9397-08002B2CF9AE}" pid="15" name="Document Type">
    <vt:lpwstr>HO - Handout / Presentation</vt:lpwstr>
  </property>
  <property fmtid="{D5CDD505-2E9C-101B-9397-08002B2CF9AE}" pid="16" name="Reference">
    <vt:lpwstr/>
  </property>
  <property fmtid="{D5CDD505-2E9C-101B-9397-08002B2CF9AE}" pid="17" name="Classification">
    <vt:lpwstr>ESA UNCLASSIFIED - For Official Use</vt:lpwstr>
  </property>
  <property fmtid="{D5CDD505-2E9C-101B-9397-08002B2CF9AE}" pid="18" name="Classification Caveat">
    <vt:lpwstr/>
  </property>
  <property fmtid="{D5CDD505-2E9C-101B-9397-08002B2CF9AE}" pid="19" name="Status">
    <vt:lpwstr/>
  </property>
  <property fmtid="{D5CDD505-2E9C-101B-9397-08002B2CF9AE}" pid="20" name="bmsSiteName">
    <vt:lpwstr/>
  </property>
  <property fmtid="{D5CDD505-2E9C-101B-9397-08002B2CF9AE}" pid="21" name="Originating Organisation">
    <vt:lpwstr/>
  </property>
  <property fmtid="{D5CDD505-2E9C-101B-9397-08002B2CF9AE}" pid="22" name="Distribution">
    <vt:lpwstr/>
  </property>
  <property fmtid="{D5CDD505-2E9C-101B-9397-08002B2CF9AE}" pid="23" name="bmsSitename2">
    <vt:lpwstr/>
  </property>
  <property fmtid="{D5CDD505-2E9C-101B-9397-08002B2CF9AE}" pid="24" name="bmsAddress">
    <vt:lpwstr/>
  </property>
  <property fmtid="{D5CDD505-2E9C-101B-9397-08002B2CF9AE}" pid="25" name="bmsPlace">
    <vt:lpwstr/>
  </property>
  <property fmtid="{D5CDD505-2E9C-101B-9397-08002B2CF9AE}" pid="26" name="bmsPhoneFax">
    <vt:lpwstr/>
  </property>
  <property fmtid="{D5CDD505-2E9C-101B-9397-08002B2CF9AE}" pid="27" name="Issue">
    <vt:i4>0</vt:i4>
  </property>
  <property fmtid="{D5CDD505-2E9C-101B-9397-08002B2CF9AE}" pid="28" name="Revision">
    <vt:i4>0</vt:i4>
  </property>
</Properties>
</file>