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280" r:id="rId4"/>
    <p:sldId id="321" r:id="rId5"/>
    <p:sldId id="298" r:id="rId6"/>
    <p:sldId id="304" r:id="rId7"/>
    <p:sldId id="307" r:id="rId8"/>
    <p:sldId id="336" r:id="rId9"/>
    <p:sldId id="337" r:id="rId10"/>
    <p:sldId id="299" r:id="rId11"/>
    <p:sldId id="330" r:id="rId12"/>
    <p:sldId id="322" r:id="rId13"/>
    <p:sldId id="323" r:id="rId14"/>
    <p:sldId id="324" r:id="rId15"/>
    <p:sldId id="325" r:id="rId16"/>
    <p:sldId id="328" r:id="rId17"/>
    <p:sldId id="327" r:id="rId18"/>
    <p:sldId id="28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94707" autoAdjust="0"/>
  </p:normalViewPr>
  <p:slideViewPr>
    <p:cSldViewPr showGuides="1">
      <p:cViewPr>
        <p:scale>
          <a:sx n="100" d="100"/>
          <a:sy n="100" d="100"/>
        </p:scale>
        <p:origin x="-1784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2017.05.10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‹nr›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2017.05.10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‹nr›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5D0A-433E-AC40-81F2-28ED84FEA3E1}" type="datetimeFigureOut">
              <a:rPr lang="en-US"/>
              <a:pPr>
                <a:defRPr/>
              </a:pPr>
              <a:t>2017.05.10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9421-54E9-254E-9FAB-1FA6E332616B}" type="slidenum">
              <a:rPr lang="en-US"/>
              <a:pPr>
                <a:defRPr/>
              </a:pPr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EGI Open Data Platform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Visi</a:t>
            </a:r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‹nr›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EGI </a:t>
            </a:r>
            <a:r>
              <a:rPr lang="en-GB" dirty="0" err="1" smtClean="0"/>
              <a:t>Opendata</a:t>
            </a:r>
            <a:r>
              <a:rPr lang="en-GB" dirty="0" smtClean="0"/>
              <a:t> Platform – ESA </a:t>
            </a:r>
            <a:r>
              <a:rPr lang="en-GB" dirty="0" err="1" smtClean="0"/>
              <a:t>Terradue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2017.05.10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wmf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ONEDATA</a:t>
            </a:r>
            <a:br>
              <a:rPr lang="en-GB" dirty="0" smtClean="0"/>
            </a:br>
            <a:r>
              <a:rPr lang="en-GB" dirty="0" smtClean="0"/>
              <a:t> and </a:t>
            </a:r>
            <a:br>
              <a:rPr lang="en-GB" dirty="0" smtClean="0"/>
            </a:br>
            <a:r>
              <a:rPr lang="en-GB" dirty="0" smtClean="0"/>
              <a:t>EGI </a:t>
            </a:r>
            <a:r>
              <a:rPr lang="en-GB" dirty="0" err="1" smtClean="0"/>
              <a:t>DataHub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504056"/>
          </a:xfrm>
        </p:spPr>
        <p:txBody>
          <a:bodyPr/>
          <a:lstStyle/>
          <a:p>
            <a:r>
              <a:rPr lang="en-GB" dirty="0" smtClean="0"/>
              <a:t>Lukasz Dutka</a:t>
            </a:r>
            <a:endParaRPr lang="en-GB" dirty="0"/>
          </a:p>
        </p:txBody>
      </p:sp>
      <p:pic>
        <p:nvPicPr>
          <p:cNvPr id="5" name="Obraz 4" descr="INDIGO 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760494" cy="1335163"/>
          </a:xfrm>
          <a:prstGeom prst="rect">
            <a:avLst/>
          </a:prstGeom>
        </p:spPr>
      </p:pic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</a:t>
            </a:r>
            <a:r>
              <a:rPr lang="en-GB" dirty="0" err="1" smtClean="0"/>
              <a:t>DataHub</a:t>
            </a:r>
            <a:r>
              <a:rPr lang="en-GB" dirty="0" smtClean="0"/>
              <a:t> Role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Unified access to </a:t>
            </a:r>
            <a:r>
              <a:rPr lang="en-US" sz="2400" i="1" dirty="0" smtClean="0"/>
              <a:t>reference</a:t>
            </a:r>
            <a:r>
              <a:rPr lang="en-US" sz="2400" dirty="0" smtClean="0"/>
              <a:t> scientific data of public interest. </a:t>
            </a:r>
          </a:p>
          <a:p>
            <a:r>
              <a:rPr lang="en-US" sz="2400" dirty="0" smtClean="0"/>
              <a:t>Host </a:t>
            </a:r>
            <a:r>
              <a:rPr lang="en-US" sz="2400" i="1" dirty="0" smtClean="0"/>
              <a:t>experimental </a:t>
            </a:r>
            <a:r>
              <a:rPr lang="en-US" sz="2400" dirty="0" smtClean="0"/>
              <a:t>or </a:t>
            </a:r>
            <a:r>
              <a:rPr lang="en-US" sz="2400" i="1" dirty="0" smtClean="0"/>
              <a:t>temporary </a:t>
            </a:r>
            <a:r>
              <a:rPr lang="en-US" sz="2400" dirty="0" smtClean="0"/>
              <a:t>scientific data and enable easy access to it by appropriate scientific applications. </a:t>
            </a:r>
          </a:p>
          <a:p>
            <a:r>
              <a:rPr lang="en-US" sz="2400" dirty="0" smtClean="0"/>
              <a:t>Distributed platform for managing replicas of publicly available data collection available on EGI Infrastructure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/>
              <a:t>Data here could mean datasets ­ a collection of data/files/</a:t>
            </a:r>
            <a:r>
              <a:rPr lang="en-US" sz="1800" dirty="0" err="1" smtClean="0"/>
              <a:t>filesets</a:t>
            </a:r>
            <a:r>
              <a:rPr lang="en-US" sz="1800" dirty="0" smtClean="0"/>
              <a:t> at a level of granularity considered useful to user communities. </a:t>
            </a:r>
          </a:p>
          <a:p>
            <a:endParaRPr lang="en-US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28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44" descr="cloud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80928"/>
            <a:ext cx="864096" cy="519069"/>
          </a:xfrm>
          <a:prstGeom prst="rect">
            <a:avLst/>
          </a:prstGeom>
        </p:spPr>
      </p:pic>
      <p:pic>
        <p:nvPicPr>
          <p:cNvPr id="20" name="Obraz 19" descr="web2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2244795" cy="144016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Landscape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6" name="Grupa 15"/>
          <p:cNvGrpSpPr/>
          <p:nvPr/>
        </p:nvGrpSpPr>
        <p:grpSpPr>
          <a:xfrm>
            <a:off x="323528" y="4293096"/>
            <a:ext cx="2376264" cy="1521460"/>
            <a:chOff x="323528" y="4293096"/>
            <a:chExt cx="2376264" cy="1521460"/>
          </a:xfrm>
          <a:effectLst/>
        </p:grpSpPr>
        <p:sp>
          <p:nvSpPr>
            <p:cNvPr id="13" name="Prostokąt 12"/>
            <p:cNvSpPr/>
            <p:nvPr/>
          </p:nvSpPr>
          <p:spPr>
            <a:xfrm>
              <a:off x="323528" y="4293096"/>
              <a:ext cx="2376264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oleTekstowe 14"/>
            <p:cNvSpPr txBox="1"/>
            <p:nvPr/>
          </p:nvSpPr>
          <p:spPr>
            <a:xfrm>
              <a:off x="395536" y="5445224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EGI Resource Centres</a:t>
              </a:r>
              <a:endParaRPr lang="en-GB" dirty="0"/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2987824" y="4293096"/>
            <a:ext cx="3024336" cy="1521460"/>
            <a:chOff x="3347864" y="4293096"/>
            <a:chExt cx="3024336" cy="1521460"/>
          </a:xfrm>
          <a:effectLst/>
        </p:grpSpPr>
        <p:sp>
          <p:nvSpPr>
            <p:cNvPr id="19" name="Prostokąt 18"/>
            <p:cNvSpPr/>
            <p:nvPr/>
          </p:nvSpPr>
          <p:spPr>
            <a:xfrm>
              <a:off x="3347864" y="4293096"/>
              <a:ext cx="3024336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oleTekstowe 17"/>
            <p:cNvSpPr txBox="1"/>
            <p:nvPr/>
          </p:nvSpPr>
          <p:spPr>
            <a:xfrm>
              <a:off x="3707904" y="5445224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EGI Resource Centres</a:t>
              </a:r>
              <a:endParaRPr lang="en-GB" dirty="0"/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6372200" y="4293096"/>
            <a:ext cx="2376264" cy="1521460"/>
            <a:chOff x="6372200" y="4293096"/>
            <a:chExt cx="2376264" cy="1521460"/>
          </a:xfrm>
          <a:effectLst/>
        </p:grpSpPr>
        <p:sp>
          <p:nvSpPr>
            <p:cNvPr id="22" name="Prostokąt 21"/>
            <p:cNvSpPr/>
            <p:nvPr/>
          </p:nvSpPr>
          <p:spPr>
            <a:xfrm>
              <a:off x="6372200" y="4293096"/>
              <a:ext cx="2376264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oleTekstowe 22"/>
            <p:cNvSpPr txBox="1"/>
            <p:nvPr/>
          </p:nvSpPr>
          <p:spPr>
            <a:xfrm>
              <a:off x="6516216" y="5445224"/>
              <a:ext cx="20882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Private Resources</a:t>
              </a:r>
              <a:endParaRPr lang="en-GB" dirty="0"/>
            </a:p>
          </p:txBody>
        </p:sp>
      </p:grpSp>
      <p:sp>
        <p:nvSpPr>
          <p:cNvPr id="28" name="PoleTekstowe 27"/>
          <p:cNvSpPr txBox="1"/>
          <p:nvPr/>
        </p:nvSpPr>
        <p:spPr>
          <a:xfrm>
            <a:off x="1691680" y="13407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Public Data </a:t>
            </a:r>
          </a:p>
          <a:p>
            <a:pPr algn="ctr"/>
            <a:r>
              <a:rPr lang="en-GB" sz="1400" dirty="0" smtClean="0"/>
              <a:t>Repository X</a:t>
            </a:r>
            <a:endParaRPr lang="en-GB" sz="1400" dirty="0"/>
          </a:p>
        </p:txBody>
      </p:sp>
      <p:sp>
        <p:nvSpPr>
          <p:cNvPr id="32" name="PoleTekstowe 31"/>
          <p:cNvSpPr txBox="1"/>
          <p:nvPr/>
        </p:nvSpPr>
        <p:spPr>
          <a:xfrm>
            <a:off x="4139952" y="14127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Public Data</a:t>
            </a:r>
          </a:p>
          <a:p>
            <a:pPr algn="ctr"/>
            <a:r>
              <a:rPr lang="en-GB" sz="1400" dirty="0" smtClean="0"/>
              <a:t>Repository Y</a:t>
            </a:r>
            <a:endParaRPr lang="en-GB" sz="1400" dirty="0"/>
          </a:p>
        </p:txBody>
      </p:sp>
      <p:grpSp>
        <p:nvGrpSpPr>
          <p:cNvPr id="36" name="Grupa 35"/>
          <p:cNvGrpSpPr/>
          <p:nvPr/>
        </p:nvGrpSpPr>
        <p:grpSpPr>
          <a:xfrm>
            <a:off x="5652120" y="2348880"/>
            <a:ext cx="3024336" cy="1593468"/>
            <a:chOff x="3347864" y="4293096"/>
            <a:chExt cx="3024336" cy="1521460"/>
          </a:xfrm>
          <a:effectLst/>
        </p:grpSpPr>
        <p:sp>
          <p:nvSpPr>
            <p:cNvPr id="40" name="Prostokąt 39"/>
            <p:cNvSpPr/>
            <p:nvPr/>
          </p:nvSpPr>
          <p:spPr>
            <a:xfrm>
              <a:off x="3347864" y="4293096"/>
              <a:ext cx="3024336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oleTekstowe 40"/>
            <p:cNvSpPr txBox="1"/>
            <p:nvPr/>
          </p:nvSpPr>
          <p:spPr>
            <a:xfrm>
              <a:off x="3707904" y="5445224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Public Clouds</a:t>
              </a:r>
              <a:endParaRPr lang="en-GB" dirty="0"/>
            </a:p>
          </p:txBody>
        </p:sp>
        <p:sp>
          <p:nvSpPr>
            <p:cNvPr id="60" name="PoleTekstowe 59"/>
            <p:cNvSpPr txBox="1"/>
            <p:nvPr/>
          </p:nvSpPr>
          <p:spPr>
            <a:xfrm>
              <a:off x="3491880" y="5002724"/>
              <a:ext cx="576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S3</a:t>
              </a:r>
              <a:endParaRPr lang="en-GB" sz="1200" dirty="0"/>
            </a:p>
          </p:txBody>
        </p:sp>
      </p:grpSp>
      <p:sp>
        <p:nvSpPr>
          <p:cNvPr id="42" name="PoleTekstowe 41"/>
          <p:cNvSpPr txBox="1"/>
          <p:nvPr/>
        </p:nvSpPr>
        <p:spPr>
          <a:xfrm>
            <a:off x="7884368" y="328498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3" name="Prostokąt 42"/>
          <p:cNvSpPr/>
          <p:nvPr/>
        </p:nvSpPr>
        <p:spPr>
          <a:xfrm>
            <a:off x="6732240" y="2852936"/>
            <a:ext cx="648072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AWS</a:t>
            </a:r>
            <a:endParaRPr lang="en-GB" sz="1600" dirty="0"/>
          </a:p>
        </p:txBody>
      </p:sp>
      <p:sp>
        <p:nvSpPr>
          <p:cNvPr id="52" name="PoleTekstowe 51"/>
          <p:cNvSpPr txBox="1"/>
          <p:nvPr/>
        </p:nvSpPr>
        <p:spPr>
          <a:xfrm>
            <a:off x="7524328" y="30689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Existing Replica</a:t>
            </a:r>
            <a:endParaRPr lang="en-GB" sz="1200" dirty="0"/>
          </a:p>
        </p:txBody>
      </p:sp>
      <p:cxnSp>
        <p:nvCxnSpPr>
          <p:cNvPr id="56" name="Łącznik prosty ze strzałką 55"/>
          <p:cNvCxnSpPr/>
          <p:nvPr/>
        </p:nvCxnSpPr>
        <p:spPr>
          <a:xfrm flipV="1">
            <a:off x="1187624" y="1340768"/>
            <a:ext cx="864096" cy="864096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 flipV="1">
            <a:off x="3563888" y="1484784"/>
            <a:ext cx="720080" cy="7920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5292080" y="1196752"/>
            <a:ext cx="2376264" cy="1368152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509821" y="2708920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Community Specific Data Discovery</a:t>
            </a:r>
          </a:p>
        </p:txBody>
      </p:sp>
      <p:pic>
        <p:nvPicPr>
          <p:cNvPr id="48" name="Obraz 47" descr="web2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2244795" cy="1440160"/>
          </a:xfrm>
          <a:prstGeom prst="rect">
            <a:avLst/>
          </a:prstGeom>
        </p:spPr>
      </p:pic>
      <p:sp>
        <p:nvSpPr>
          <p:cNvPr id="26" name="Prostokąt 25"/>
          <p:cNvSpPr/>
          <p:nvPr/>
        </p:nvSpPr>
        <p:spPr>
          <a:xfrm>
            <a:off x="3308763" y="2708920"/>
            <a:ext cx="1602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Community Specific Data Discovery</a:t>
            </a:r>
          </a:p>
        </p:txBody>
      </p:sp>
      <p:pic>
        <p:nvPicPr>
          <p:cNvPr id="35" name="Obraz 34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782975" cy="897260"/>
          </a:xfrm>
          <a:prstGeom prst="rect">
            <a:avLst/>
          </a:prstGeom>
        </p:spPr>
      </p:pic>
      <p:pic>
        <p:nvPicPr>
          <p:cNvPr id="55" name="Obraz 54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782975" cy="897260"/>
          </a:xfrm>
          <a:prstGeom prst="rect">
            <a:avLst/>
          </a:prstGeom>
        </p:spPr>
      </p:pic>
      <p:pic>
        <p:nvPicPr>
          <p:cNvPr id="59" name="Obraz 58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4904"/>
            <a:ext cx="439854" cy="504056"/>
          </a:xfrm>
          <a:prstGeom prst="rect">
            <a:avLst/>
          </a:prstGeom>
        </p:spPr>
      </p:pic>
      <p:pic>
        <p:nvPicPr>
          <p:cNvPr id="61" name="Obraz 60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564904"/>
            <a:ext cx="439854" cy="504056"/>
          </a:xfrm>
          <a:prstGeom prst="rect">
            <a:avLst/>
          </a:prstGeom>
        </p:spPr>
      </p:pic>
      <p:sp>
        <p:nvSpPr>
          <p:cNvPr id="65" name="PoleTekstowe 64"/>
          <p:cNvSpPr txBox="1"/>
          <p:nvPr/>
        </p:nvSpPr>
        <p:spPr>
          <a:xfrm>
            <a:off x="467544" y="5074732"/>
            <a:ext cx="6480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LUSTRE</a:t>
            </a:r>
            <a:endParaRPr lang="en-GB" sz="1200" dirty="0"/>
          </a:p>
        </p:txBody>
      </p:sp>
      <p:pic>
        <p:nvPicPr>
          <p:cNvPr id="66" name="Obraz 65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439854" cy="504056"/>
          </a:xfrm>
          <a:prstGeom prst="rect">
            <a:avLst/>
          </a:prstGeom>
        </p:spPr>
      </p:pic>
      <p:sp>
        <p:nvSpPr>
          <p:cNvPr id="67" name="PoleTekstowe 66"/>
          <p:cNvSpPr txBox="1"/>
          <p:nvPr/>
        </p:nvSpPr>
        <p:spPr>
          <a:xfrm>
            <a:off x="3203848" y="50747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S3</a:t>
            </a:r>
            <a:endParaRPr lang="en-GB" sz="1200" dirty="0"/>
          </a:p>
        </p:txBody>
      </p:sp>
      <p:pic>
        <p:nvPicPr>
          <p:cNvPr id="68" name="Obraz 67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439854" cy="504056"/>
          </a:xfrm>
          <a:prstGeom prst="rect">
            <a:avLst/>
          </a:prstGeom>
        </p:spPr>
      </p:pic>
      <p:sp>
        <p:nvSpPr>
          <p:cNvPr id="71" name="PoleTekstowe 70"/>
          <p:cNvSpPr txBox="1"/>
          <p:nvPr/>
        </p:nvSpPr>
        <p:spPr>
          <a:xfrm>
            <a:off x="5220072" y="50747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Ceph</a:t>
            </a:r>
            <a:endParaRPr lang="en-GB" sz="1200" dirty="0"/>
          </a:p>
        </p:txBody>
      </p:sp>
      <p:pic>
        <p:nvPicPr>
          <p:cNvPr id="72" name="Obraz 71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81128"/>
            <a:ext cx="439854" cy="504056"/>
          </a:xfrm>
          <a:prstGeom prst="rect">
            <a:avLst/>
          </a:prstGeom>
        </p:spPr>
      </p:pic>
      <p:sp>
        <p:nvSpPr>
          <p:cNvPr id="73" name="PoleTekstowe 72"/>
          <p:cNvSpPr txBox="1"/>
          <p:nvPr/>
        </p:nvSpPr>
        <p:spPr>
          <a:xfrm>
            <a:off x="7884368" y="50747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NFS</a:t>
            </a:r>
            <a:endParaRPr lang="en-GB" sz="1200" dirty="0"/>
          </a:p>
        </p:txBody>
      </p:sp>
      <p:pic>
        <p:nvPicPr>
          <p:cNvPr id="74" name="Obraz 73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581128"/>
            <a:ext cx="439854" cy="504056"/>
          </a:xfrm>
          <a:prstGeom prst="rect">
            <a:avLst/>
          </a:prstGeom>
        </p:spPr>
      </p:pic>
      <p:pic>
        <p:nvPicPr>
          <p:cNvPr id="75" name="Obraz 74" descr="cloud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53136"/>
            <a:ext cx="1078848" cy="648072"/>
          </a:xfrm>
          <a:prstGeom prst="rect">
            <a:avLst/>
          </a:prstGeom>
        </p:spPr>
      </p:pic>
      <p:sp>
        <p:nvSpPr>
          <p:cNvPr id="46" name="Prostokąt 45"/>
          <p:cNvSpPr/>
          <p:nvPr/>
        </p:nvSpPr>
        <p:spPr>
          <a:xfrm>
            <a:off x="6516216" y="4767535"/>
            <a:ext cx="13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err="1">
                <a:solidFill>
                  <a:srgbClr val="FFFFFF"/>
                </a:solidFill>
              </a:rPr>
              <a:t>Private</a:t>
            </a:r>
            <a:r>
              <a:rPr lang="pl-PL" sz="1200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pl-PL" sz="1200" dirty="0" err="1">
                <a:solidFill>
                  <a:srgbClr val="FFFFFF"/>
                </a:solidFill>
              </a:rPr>
              <a:t>Comp</a:t>
            </a:r>
            <a:r>
              <a:rPr lang="pl-PL" sz="1200" dirty="0">
                <a:solidFill>
                  <a:srgbClr val="FFFFFF"/>
                </a:solidFill>
              </a:rPr>
              <a:t>. </a:t>
            </a:r>
            <a:r>
              <a:rPr lang="pl-PL" sz="1200" dirty="0" err="1">
                <a:solidFill>
                  <a:srgbClr val="FFFFFF"/>
                </a:solidFill>
              </a:rPr>
              <a:t>Cloud</a:t>
            </a:r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51" name="Obraz 50" descr="cloud_egi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53136"/>
            <a:ext cx="1078849" cy="648072"/>
          </a:xfrm>
          <a:prstGeom prst="rect">
            <a:avLst/>
          </a:prstGeom>
        </p:spPr>
      </p:pic>
      <p:pic>
        <p:nvPicPr>
          <p:cNvPr id="77" name="Obraz 76" descr="cloud_egi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653136"/>
            <a:ext cx="107884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7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/>
          <a:lstStyle/>
          <a:p>
            <a:r>
              <a:rPr lang="en-GB" dirty="0" smtClean="0"/>
              <a:t>The Landscape Changed by </a:t>
            </a:r>
            <a:r>
              <a:rPr lang="en-GB" dirty="0" err="1" smtClean="0"/>
              <a:t>DataHub</a:t>
            </a:r>
            <a:endParaRPr lang="en-GB" dirty="0"/>
          </a:p>
        </p:txBody>
      </p:sp>
      <p:pic>
        <p:nvPicPr>
          <p:cNvPr id="11" name="Obraz 10" descr="Ensamble DaaS Layered Deploymen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/>
          <a:stretch/>
        </p:blipFill>
        <p:spPr>
          <a:xfrm>
            <a:off x="755576" y="1835770"/>
            <a:ext cx="9177635" cy="3681462"/>
          </a:xfrm>
          <a:prstGeom prst="rect">
            <a:avLst/>
          </a:prstGeom>
        </p:spPr>
      </p:pic>
      <p:pic>
        <p:nvPicPr>
          <p:cNvPr id="5" name="Obraz 4" descr="Ensamble DaaS Layered Deploymen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65"/>
          <a:stretch/>
        </p:blipFill>
        <p:spPr>
          <a:xfrm>
            <a:off x="80671" y="1778000"/>
            <a:ext cx="1034945" cy="37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DataHub</a:t>
            </a:r>
            <a:r>
              <a:rPr lang="en-GB" dirty="0" smtClean="0"/>
              <a:t> Processes / Use Cases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 err="1" smtClean="0"/>
              <a:t>EGI.eu</a:t>
            </a:r>
            <a:r>
              <a:rPr lang="en-GB" sz="2000" dirty="0" smtClean="0"/>
              <a:t> collects interest for data collections that should be available in </a:t>
            </a:r>
            <a:r>
              <a:rPr lang="en-GB" sz="2000" dirty="0" err="1" smtClean="0"/>
              <a:t>DataHub</a:t>
            </a:r>
            <a:endParaRPr lang="en-GB" sz="2000" dirty="0" smtClean="0"/>
          </a:p>
          <a:p>
            <a:r>
              <a:rPr lang="en-GB" sz="2000" dirty="0" err="1" smtClean="0"/>
              <a:t>EGI.eu</a:t>
            </a:r>
            <a:r>
              <a:rPr lang="en-GB" sz="2000" dirty="0" smtClean="0"/>
              <a:t> finds Resource Centres willing to support replica of the collections</a:t>
            </a:r>
          </a:p>
          <a:p>
            <a:r>
              <a:rPr lang="en-GB" sz="2000" dirty="0" err="1" smtClean="0"/>
              <a:t>EGI.eu</a:t>
            </a:r>
            <a:r>
              <a:rPr lang="en-GB" sz="2000" dirty="0" smtClean="0"/>
              <a:t> and Data Providers negotiate technical means of replication data collection to the Resource </a:t>
            </a:r>
            <a:r>
              <a:rPr lang="en-GB" sz="2000" dirty="0" err="1" smtClean="0"/>
              <a:t>Centers</a:t>
            </a:r>
            <a:endParaRPr lang="en-GB" sz="2000" dirty="0" smtClean="0"/>
          </a:p>
          <a:p>
            <a:r>
              <a:rPr lang="en-GB" sz="2000" dirty="0" smtClean="0"/>
              <a:t>Data Providers inform users about EGI replicas</a:t>
            </a:r>
          </a:p>
          <a:p>
            <a:r>
              <a:rPr lang="en-GB" sz="2000" dirty="0" smtClean="0"/>
              <a:t>Data Collections discoverable in </a:t>
            </a:r>
            <a:r>
              <a:rPr lang="en-GB" sz="2000" dirty="0" err="1" smtClean="0"/>
              <a:t>AppDB</a:t>
            </a:r>
            <a:endParaRPr lang="en-GB" sz="2000" dirty="0" smtClean="0"/>
          </a:p>
          <a:p>
            <a:r>
              <a:rPr lang="en-GB" sz="2000" dirty="0" smtClean="0"/>
              <a:t>Users “link” collections of their interest in personal data hub space trough Data Providers JS widget or </a:t>
            </a:r>
            <a:r>
              <a:rPr lang="en-GB" sz="2000" dirty="0" err="1" smtClean="0"/>
              <a:t>AppDB</a:t>
            </a:r>
            <a:endParaRPr lang="en-GB" sz="2000" dirty="0" smtClean="0"/>
          </a:p>
          <a:p>
            <a:r>
              <a:rPr lang="en-GB" sz="2000" dirty="0" smtClean="0"/>
              <a:t>Users can access data collections via POSIX virtual file system or HTTP requests on all EGI resources</a:t>
            </a:r>
          </a:p>
          <a:p>
            <a:r>
              <a:rPr lang="en-GB" sz="2000" dirty="0" smtClean="0"/>
              <a:t>Users can share their private resources in the same way as public collections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55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Data Widgets</a:t>
            </a:r>
            <a:endParaRPr lang="en-GB" dirty="0"/>
          </a:p>
        </p:txBody>
      </p:sp>
      <p:pic>
        <p:nvPicPr>
          <p:cNvPr id="5" name="Obraz 4" descr="Screen Shot 2016-04-07 at 11.23.2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14307" r="7923" b="22057"/>
          <a:stretch/>
        </p:blipFill>
        <p:spPr>
          <a:xfrm>
            <a:off x="75625" y="1340768"/>
            <a:ext cx="9044206" cy="453650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23928" y="4365104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1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Discovery Issues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300" dirty="0" err="1" smtClean="0"/>
              <a:t>DataHub</a:t>
            </a:r>
            <a:r>
              <a:rPr lang="en-GB" sz="2300" dirty="0" smtClean="0"/>
              <a:t> </a:t>
            </a:r>
            <a:r>
              <a:rPr lang="en-GB" sz="2300" b="1" dirty="0" smtClean="0"/>
              <a:t>is not</a:t>
            </a:r>
            <a:r>
              <a:rPr lang="en-GB" sz="2300" dirty="0" smtClean="0"/>
              <a:t> to replace community specific data discovery mechanism</a:t>
            </a:r>
          </a:p>
          <a:p>
            <a:r>
              <a:rPr lang="en-GB" sz="2300" dirty="0" err="1" smtClean="0"/>
              <a:t>DataHub</a:t>
            </a:r>
            <a:r>
              <a:rPr lang="en-GB" sz="2300" dirty="0" smtClean="0"/>
              <a:t> provides basic interface for access to metadata </a:t>
            </a:r>
          </a:p>
          <a:p>
            <a:r>
              <a:rPr lang="en-GB" sz="2300" dirty="0" err="1" smtClean="0"/>
              <a:t>DataHub</a:t>
            </a:r>
            <a:r>
              <a:rPr lang="en-GB" sz="2300" dirty="0" smtClean="0"/>
              <a:t> provides interface for building added value discovery services running on top of EGI Cloud</a:t>
            </a:r>
          </a:p>
          <a:p>
            <a:r>
              <a:rPr lang="en-GB" sz="2300" dirty="0" smtClean="0"/>
              <a:t>Ideally </a:t>
            </a:r>
            <a:r>
              <a:rPr lang="en-GB" sz="2300" dirty="0" err="1" smtClean="0"/>
              <a:t>DataHub</a:t>
            </a:r>
            <a:r>
              <a:rPr lang="en-GB" sz="2300" dirty="0" smtClean="0"/>
              <a:t> should be integrated with existing discovery webpages using JS widget to enable direct “linking” selected data to make it available on cloud </a:t>
            </a:r>
            <a:r>
              <a:rPr lang="en-GB" sz="2300" dirty="0" smtClean="0"/>
              <a:t>resources</a:t>
            </a:r>
            <a:endParaRPr lang="en-GB" sz="2300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80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we start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Onedata</a:t>
            </a:r>
            <a:endParaRPr lang="en-GB" dirty="0"/>
          </a:p>
          <a:p>
            <a:pPr lvl="1"/>
            <a:r>
              <a:rPr lang="en-GB" dirty="0"/>
              <a:t>s</a:t>
            </a:r>
            <a:r>
              <a:rPr lang="en-GB" dirty="0" smtClean="0"/>
              <a:t>oftware stack for distributed data management platform developed externally to </a:t>
            </a:r>
            <a:r>
              <a:rPr lang="en-GB" dirty="0" smtClean="0"/>
              <a:t>EGI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b="1" dirty="0" smtClean="0"/>
              <a:t>EGI </a:t>
            </a:r>
            <a:r>
              <a:rPr lang="en-GB" b="1" dirty="0" err="1" smtClean="0"/>
              <a:t>DataHub</a:t>
            </a:r>
            <a:endParaRPr lang="en-GB" dirty="0"/>
          </a:p>
          <a:p>
            <a:pPr lvl="1"/>
            <a:r>
              <a:rPr lang="en-GB" dirty="0" smtClean="0"/>
              <a:t>deployment of Onedata and ODP making existing large scale open data collection available in easy way for EGI </a:t>
            </a:r>
            <a:r>
              <a:rPr lang="en-GB" dirty="0" err="1" smtClean="0"/>
              <a:t>Fedcloud</a:t>
            </a:r>
            <a:r>
              <a:rPr lang="en-GB" dirty="0" smtClean="0"/>
              <a:t> users. </a:t>
            </a:r>
          </a:p>
          <a:p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9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az 3" descr="Onedat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2466132" cy="4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Onedata Big Picture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603322" cy="429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6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Onedata Spaces</a:t>
            </a:r>
            <a:endParaRPr lang="en-GB" dirty="0"/>
          </a:p>
        </p:txBody>
      </p:sp>
      <p:sp>
        <p:nvSpPr>
          <p:cNvPr id="10" name="PoleTekstowe 9"/>
          <p:cNvSpPr txBox="1"/>
          <p:nvPr/>
        </p:nvSpPr>
        <p:spPr>
          <a:xfrm>
            <a:off x="1979712" y="179488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User 1</a:t>
            </a:r>
            <a:endParaRPr lang="pl-PL" sz="1000" dirty="0"/>
          </a:p>
        </p:txBody>
      </p:sp>
      <p:sp>
        <p:nvSpPr>
          <p:cNvPr id="32" name="PoleTekstowe 31"/>
          <p:cNvSpPr txBox="1"/>
          <p:nvPr/>
        </p:nvSpPr>
        <p:spPr>
          <a:xfrm>
            <a:off x="2987824" y="1794882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User 2</a:t>
            </a:r>
            <a:endParaRPr lang="pl-PL" sz="1000" dirty="0"/>
          </a:p>
        </p:txBody>
      </p:sp>
      <p:sp>
        <p:nvSpPr>
          <p:cNvPr id="33" name="PoleTekstowe 32"/>
          <p:cNvSpPr txBox="1"/>
          <p:nvPr/>
        </p:nvSpPr>
        <p:spPr>
          <a:xfrm>
            <a:off x="4355976" y="179488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User 3</a:t>
            </a:r>
            <a:endParaRPr lang="pl-PL" sz="1000" dirty="0"/>
          </a:p>
        </p:txBody>
      </p:sp>
      <p:sp>
        <p:nvSpPr>
          <p:cNvPr id="34" name="PoleTekstowe 33"/>
          <p:cNvSpPr txBox="1"/>
          <p:nvPr/>
        </p:nvSpPr>
        <p:spPr>
          <a:xfrm>
            <a:off x="5951207" y="1772816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Group</a:t>
            </a:r>
            <a:endParaRPr lang="pl-PL" sz="1000" dirty="0"/>
          </a:p>
        </p:txBody>
      </p:sp>
      <p:cxnSp>
        <p:nvCxnSpPr>
          <p:cNvPr id="36" name="Łącznik prosty ze strzałką 13"/>
          <p:cNvCxnSpPr>
            <a:endCxn id="32" idx="2"/>
          </p:cNvCxnSpPr>
          <p:nvPr/>
        </p:nvCxnSpPr>
        <p:spPr>
          <a:xfrm flipH="1" flipV="1">
            <a:off x="3419872" y="2041103"/>
            <a:ext cx="2304256" cy="52380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13"/>
          <p:cNvCxnSpPr>
            <a:endCxn id="32" idx="2"/>
          </p:cNvCxnSpPr>
          <p:nvPr/>
        </p:nvCxnSpPr>
        <p:spPr>
          <a:xfrm flipV="1">
            <a:off x="2555776" y="2041103"/>
            <a:ext cx="864096" cy="45179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13"/>
          <p:cNvCxnSpPr>
            <a:endCxn id="10" idx="2"/>
          </p:cNvCxnSpPr>
          <p:nvPr/>
        </p:nvCxnSpPr>
        <p:spPr>
          <a:xfrm flipV="1">
            <a:off x="2267744" y="2041103"/>
            <a:ext cx="180020" cy="24680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13"/>
          <p:cNvCxnSpPr>
            <a:endCxn id="33" idx="2"/>
          </p:cNvCxnSpPr>
          <p:nvPr/>
        </p:nvCxnSpPr>
        <p:spPr>
          <a:xfrm flipH="1" flipV="1">
            <a:off x="4824028" y="2041103"/>
            <a:ext cx="1044116" cy="379786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13"/>
          <p:cNvCxnSpPr/>
          <p:nvPr/>
        </p:nvCxnSpPr>
        <p:spPr>
          <a:xfrm flipV="1">
            <a:off x="6228184" y="2060848"/>
            <a:ext cx="216024" cy="28803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Obraz 47" descr="spac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37" y="2420888"/>
            <a:ext cx="718882" cy="453349"/>
          </a:xfrm>
          <a:prstGeom prst="rect">
            <a:avLst/>
          </a:prstGeom>
        </p:spPr>
      </p:pic>
      <p:pic>
        <p:nvPicPr>
          <p:cNvPr id="49" name="Obraz 48" descr="spac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1199"/>
            <a:ext cx="720080" cy="456388"/>
          </a:xfrm>
          <a:prstGeom prst="rect">
            <a:avLst/>
          </a:prstGeom>
        </p:spPr>
      </p:pic>
      <p:sp>
        <p:nvSpPr>
          <p:cNvPr id="51" name="PoleTekstowe 50"/>
          <p:cNvSpPr txBox="1"/>
          <p:nvPr/>
        </p:nvSpPr>
        <p:spPr>
          <a:xfrm>
            <a:off x="5076056" y="292494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 smtClean="0">
                <a:solidFill>
                  <a:srgbClr val="FF0000"/>
                </a:solidFill>
              </a:rPr>
              <a:t>Is</a:t>
            </a:r>
            <a:r>
              <a:rPr lang="pl-PL" sz="1200" dirty="0" smtClean="0">
                <a:solidFill>
                  <a:srgbClr val="FF0000"/>
                </a:solidFill>
              </a:rPr>
              <a:t> a </a:t>
            </a:r>
            <a:r>
              <a:rPr lang="pl-PL" sz="1200" dirty="0" err="1" smtClean="0">
                <a:solidFill>
                  <a:srgbClr val="FF0000"/>
                </a:solidFill>
              </a:rPr>
              <a:t>kind</a:t>
            </a:r>
            <a:r>
              <a:rPr lang="pl-PL" sz="1200" dirty="0" smtClean="0">
                <a:solidFill>
                  <a:srgbClr val="FF0000"/>
                </a:solidFill>
              </a:rPr>
              <a:t> of Virtual Directory with </a:t>
            </a:r>
            <a:r>
              <a:rPr lang="pl-PL" sz="1200" dirty="0" err="1" smtClean="0">
                <a:solidFill>
                  <a:srgbClr val="FF0000"/>
                </a:solidFill>
              </a:rPr>
              <a:t>metadata</a:t>
            </a:r>
            <a:endParaRPr lang="pl-PL" sz="1200" dirty="0">
              <a:solidFill>
                <a:srgbClr val="FF0000"/>
              </a:solidFill>
            </a:endParaRPr>
          </a:p>
        </p:txBody>
      </p:sp>
      <p:cxnSp>
        <p:nvCxnSpPr>
          <p:cNvPr id="52" name="Łącznik prosty ze strzałką 13"/>
          <p:cNvCxnSpPr/>
          <p:nvPr/>
        </p:nvCxnSpPr>
        <p:spPr>
          <a:xfrm flipH="1" flipV="1">
            <a:off x="6228184" y="3284984"/>
            <a:ext cx="1224136" cy="216024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13"/>
          <p:cNvCxnSpPr/>
          <p:nvPr/>
        </p:nvCxnSpPr>
        <p:spPr>
          <a:xfrm flipV="1">
            <a:off x="5436096" y="3284984"/>
            <a:ext cx="648072" cy="155050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13"/>
          <p:cNvCxnSpPr/>
          <p:nvPr/>
        </p:nvCxnSpPr>
        <p:spPr>
          <a:xfrm flipH="1" flipV="1">
            <a:off x="2123728" y="3284984"/>
            <a:ext cx="864096" cy="14401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13"/>
          <p:cNvCxnSpPr/>
          <p:nvPr/>
        </p:nvCxnSpPr>
        <p:spPr>
          <a:xfrm flipV="1">
            <a:off x="1619672" y="3284984"/>
            <a:ext cx="432048" cy="14401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PoleTekstowe 65"/>
          <p:cNvSpPr txBox="1"/>
          <p:nvPr/>
        </p:nvSpPr>
        <p:spPr>
          <a:xfrm>
            <a:off x="5076056" y="40050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sp>
        <p:nvSpPr>
          <p:cNvPr id="73" name="PoleTekstowe 72"/>
          <p:cNvSpPr txBox="1"/>
          <p:nvPr/>
        </p:nvSpPr>
        <p:spPr>
          <a:xfrm>
            <a:off x="683568" y="292494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 smtClean="0">
                <a:solidFill>
                  <a:srgbClr val="FF0000"/>
                </a:solidFill>
              </a:rPr>
              <a:t>Is</a:t>
            </a:r>
            <a:r>
              <a:rPr lang="pl-PL" sz="1200" dirty="0" smtClean="0">
                <a:solidFill>
                  <a:srgbClr val="FF0000"/>
                </a:solidFill>
              </a:rPr>
              <a:t> a </a:t>
            </a:r>
            <a:r>
              <a:rPr lang="pl-PL" sz="1200" dirty="0" err="1" smtClean="0">
                <a:solidFill>
                  <a:srgbClr val="FF0000"/>
                </a:solidFill>
              </a:rPr>
              <a:t>kind</a:t>
            </a:r>
            <a:r>
              <a:rPr lang="pl-PL" sz="1200" dirty="0" smtClean="0">
                <a:solidFill>
                  <a:srgbClr val="FF0000"/>
                </a:solidFill>
              </a:rPr>
              <a:t> of Virtual Directory with </a:t>
            </a:r>
            <a:r>
              <a:rPr lang="pl-PL" sz="1200" dirty="0" err="1" smtClean="0">
                <a:solidFill>
                  <a:srgbClr val="FF0000"/>
                </a:solidFill>
              </a:rPr>
              <a:t>metadata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74" name="PoleTekstowe 73"/>
          <p:cNvSpPr txBox="1"/>
          <p:nvPr/>
        </p:nvSpPr>
        <p:spPr>
          <a:xfrm>
            <a:off x="7380311" y="40050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sp>
        <p:nvSpPr>
          <p:cNvPr id="75" name="PoleTekstowe 74"/>
          <p:cNvSpPr txBox="1"/>
          <p:nvPr/>
        </p:nvSpPr>
        <p:spPr>
          <a:xfrm>
            <a:off x="2627784" y="400506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sp>
        <p:nvSpPr>
          <p:cNvPr id="76" name="PoleTekstowe 75"/>
          <p:cNvSpPr txBox="1"/>
          <p:nvPr/>
        </p:nvSpPr>
        <p:spPr>
          <a:xfrm>
            <a:off x="971600" y="400506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pic>
        <p:nvPicPr>
          <p:cNvPr id="89" name="Obraz 88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85184"/>
            <a:ext cx="294572" cy="357349"/>
          </a:xfrm>
          <a:prstGeom prst="rect">
            <a:avLst/>
          </a:prstGeom>
        </p:spPr>
      </p:pic>
      <p:pic>
        <p:nvPicPr>
          <p:cNvPr id="90" name="Obraz 89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085184"/>
            <a:ext cx="294572" cy="357349"/>
          </a:xfrm>
          <a:prstGeom prst="rect">
            <a:avLst/>
          </a:prstGeom>
        </p:spPr>
      </p:pic>
      <p:pic>
        <p:nvPicPr>
          <p:cNvPr id="91" name="Obraz 90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85184"/>
            <a:ext cx="294572" cy="357349"/>
          </a:xfrm>
          <a:prstGeom prst="rect">
            <a:avLst/>
          </a:prstGeom>
        </p:spPr>
      </p:pic>
      <p:cxnSp>
        <p:nvCxnSpPr>
          <p:cNvPr id="96" name="Łącznik prosty ze strzałką 13"/>
          <p:cNvCxnSpPr/>
          <p:nvPr/>
        </p:nvCxnSpPr>
        <p:spPr>
          <a:xfrm flipH="1" flipV="1">
            <a:off x="3275856" y="4509120"/>
            <a:ext cx="648072" cy="50405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3"/>
          <p:cNvCxnSpPr/>
          <p:nvPr/>
        </p:nvCxnSpPr>
        <p:spPr>
          <a:xfrm flipH="1" flipV="1">
            <a:off x="5724128" y="4509120"/>
            <a:ext cx="619774" cy="50405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PoleTekstowe 102"/>
          <p:cNvSpPr txBox="1"/>
          <p:nvPr/>
        </p:nvSpPr>
        <p:spPr>
          <a:xfrm>
            <a:off x="3491880" y="537321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Storage </a:t>
            </a:r>
          </a:p>
          <a:p>
            <a:pPr algn="ctr"/>
            <a:r>
              <a:rPr lang="pl-PL" sz="1000" dirty="0" err="1" smtClean="0"/>
              <a:t>LustreFS</a:t>
            </a:r>
            <a:endParaRPr lang="pl-PL" sz="1000" dirty="0"/>
          </a:p>
        </p:txBody>
      </p:sp>
      <p:sp>
        <p:nvSpPr>
          <p:cNvPr id="104" name="PoleTekstowe 103"/>
          <p:cNvSpPr txBox="1"/>
          <p:nvPr/>
        </p:nvSpPr>
        <p:spPr>
          <a:xfrm>
            <a:off x="5868144" y="5456257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 </a:t>
            </a:r>
            <a:r>
              <a:rPr lang="pl-PL" sz="1000" dirty="0" err="1" smtClean="0"/>
              <a:t>CephFS</a:t>
            </a:r>
            <a:endParaRPr lang="pl-PL" sz="1000" dirty="0"/>
          </a:p>
        </p:txBody>
      </p:sp>
      <p:pic>
        <p:nvPicPr>
          <p:cNvPr id="108" name="Obraz 107" descr="computers1.png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96217"/>
            <a:ext cx="491390" cy="451667"/>
          </a:xfrm>
          <a:prstGeom prst="rect">
            <a:avLst/>
          </a:prstGeom>
        </p:spPr>
      </p:pic>
      <p:pic>
        <p:nvPicPr>
          <p:cNvPr id="117" name="Obraz 116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12" y="5085184"/>
            <a:ext cx="294572" cy="357349"/>
          </a:xfrm>
          <a:prstGeom prst="rect">
            <a:avLst/>
          </a:prstGeom>
        </p:spPr>
      </p:pic>
      <p:cxnSp>
        <p:nvCxnSpPr>
          <p:cNvPr id="118" name="Łącznik prosty ze strzałką 13"/>
          <p:cNvCxnSpPr/>
          <p:nvPr/>
        </p:nvCxnSpPr>
        <p:spPr>
          <a:xfrm flipV="1">
            <a:off x="7884368" y="4509120"/>
            <a:ext cx="0" cy="432048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PoleTekstowe 118"/>
          <p:cNvSpPr txBox="1"/>
          <p:nvPr/>
        </p:nvSpPr>
        <p:spPr>
          <a:xfrm>
            <a:off x="7308304" y="544522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Amazon S3</a:t>
            </a:r>
            <a:endParaRPr lang="pl-PL" sz="1000" dirty="0"/>
          </a:p>
        </p:txBody>
      </p:sp>
      <p:cxnSp>
        <p:nvCxnSpPr>
          <p:cNvPr id="125" name="Łącznik prosty ze strzałką 13"/>
          <p:cNvCxnSpPr/>
          <p:nvPr/>
        </p:nvCxnSpPr>
        <p:spPr>
          <a:xfrm flipV="1">
            <a:off x="1547664" y="4509120"/>
            <a:ext cx="0" cy="432048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PoleTekstowe 125"/>
          <p:cNvSpPr txBox="1"/>
          <p:nvPr/>
        </p:nvSpPr>
        <p:spPr>
          <a:xfrm>
            <a:off x="3419872" y="306896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Each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Space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might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pl-PL" sz="1000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upported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by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providers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0" name="Łącznik prosty ze strzałką 13"/>
          <p:cNvCxnSpPr/>
          <p:nvPr/>
        </p:nvCxnSpPr>
        <p:spPr>
          <a:xfrm flipV="1">
            <a:off x="2987824" y="4509120"/>
            <a:ext cx="0" cy="504056"/>
          </a:xfrm>
          <a:prstGeom prst="straightConnector1">
            <a:avLst/>
          </a:prstGeom>
          <a:ln w="952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Łącznik prosty ze strzałką 13"/>
          <p:cNvCxnSpPr/>
          <p:nvPr/>
        </p:nvCxnSpPr>
        <p:spPr>
          <a:xfrm flipV="1">
            <a:off x="5436096" y="4509120"/>
            <a:ext cx="0" cy="504056"/>
          </a:xfrm>
          <a:prstGeom prst="straightConnector1">
            <a:avLst/>
          </a:prstGeom>
          <a:ln w="952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PoleTekstowe 134"/>
          <p:cNvSpPr txBox="1"/>
          <p:nvPr/>
        </p:nvSpPr>
        <p:spPr>
          <a:xfrm>
            <a:off x="899592" y="541618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Local</a:t>
            </a:r>
            <a:r>
              <a:rPr lang="pl-PL" sz="1000" dirty="0" smtClean="0"/>
              <a:t> Network Attached Storage </a:t>
            </a:r>
            <a:endParaRPr lang="pl-PL" sz="1000" dirty="0"/>
          </a:p>
        </p:txBody>
      </p:sp>
      <p:sp>
        <p:nvSpPr>
          <p:cNvPr id="136" name="Prostokąt 135"/>
          <p:cNvSpPr/>
          <p:nvPr/>
        </p:nvSpPr>
        <p:spPr>
          <a:xfrm>
            <a:off x="899592" y="3501008"/>
            <a:ext cx="1224136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7" name="Prostokąt 136"/>
          <p:cNvSpPr/>
          <p:nvPr/>
        </p:nvSpPr>
        <p:spPr>
          <a:xfrm>
            <a:off x="2555776" y="3501008"/>
            <a:ext cx="2016224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9" name="Prostokąt 138"/>
          <p:cNvSpPr/>
          <p:nvPr/>
        </p:nvSpPr>
        <p:spPr>
          <a:xfrm>
            <a:off x="5076056" y="3501008"/>
            <a:ext cx="1944216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2" name="Prostokąt 141"/>
          <p:cNvSpPr/>
          <p:nvPr/>
        </p:nvSpPr>
        <p:spPr>
          <a:xfrm>
            <a:off x="7308304" y="3501008"/>
            <a:ext cx="1224136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6" name="PoleTekstowe 145"/>
          <p:cNvSpPr txBox="1"/>
          <p:nvPr/>
        </p:nvSpPr>
        <p:spPr>
          <a:xfrm>
            <a:off x="1043608" y="5848235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Private Resources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47" name="PoleTekstowe 146"/>
          <p:cNvSpPr txBox="1"/>
          <p:nvPr/>
        </p:nvSpPr>
        <p:spPr>
          <a:xfrm>
            <a:off x="7452320" y="5848235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Private </a:t>
            </a:r>
            <a:r>
              <a:rPr lang="en-GB" sz="1000" dirty="0" smtClean="0">
                <a:solidFill>
                  <a:srgbClr val="FF0000"/>
                </a:solidFill>
              </a:rPr>
              <a:t>Resources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48" name="PoleTekstowe 147"/>
          <p:cNvSpPr txBox="1"/>
          <p:nvPr/>
        </p:nvSpPr>
        <p:spPr>
          <a:xfrm>
            <a:off x="5220072" y="5888305"/>
            <a:ext cx="15841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Active Repository </a:t>
            </a:r>
            <a:r>
              <a:rPr lang="en-GB" sz="1000" dirty="0" err="1" smtClean="0">
                <a:solidFill>
                  <a:srgbClr val="FF0000"/>
                </a:solidFill>
              </a:rPr>
              <a:t>Center</a:t>
            </a:r>
            <a:r>
              <a:rPr lang="en-GB" sz="1000" dirty="0" smtClean="0">
                <a:solidFill>
                  <a:srgbClr val="FF0000"/>
                </a:solidFill>
              </a:rPr>
              <a:t> 2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49" name="PoleTekstowe 148"/>
          <p:cNvSpPr txBox="1"/>
          <p:nvPr/>
        </p:nvSpPr>
        <p:spPr>
          <a:xfrm>
            <a:off x="2699792" y="5888305"/>
            <a:ext cx="15841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Active Repository </a:t>
            </a:r>
            <a:r>
              <a:rPr lang="en-GB" sz="1000" dirty="0" err="1" smtClean="0">
                <a:solidFill>
                  <a:srgbClr val="FF0000"/>
                </a:solidFill>
              </a:rPr>
              <a:t>Center</a:t>
            </a:r>
            <a:r>
              <a:rPr lang="en-GB" sz="1000" dirty="0" smtClean="0">
                <a:solidFill>
                  <a:srgbClr val="FF0000"/>
                </a:solidFill>
              </a:rPr>
              <a:t> 2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150" name="Łącznik prosty ze strzałką 13"/>
          <p:cNvCxnSpPr/>
          <p:nvPr/>
        </p:nvCxnSpPr>
        <p:spPr>
          <a:xfrm>
            <a:off x="3347864" y="5312241"/>
            <a:ext cx="504056" cy="0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Łącznik prosty ze strzałką 13"/>
          <p:cNvCxnSpPr/>
          <p:nvPr/>
        </p:nvCxnSpPr>
        <p:spPr>
          <a:xfrm>
            <a:off x="5796136" y="5312241"/>
            <a:ext cx="504056" cy="0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PoleTekstowe 155"/>
          <p:cNvSpPr txBox="1"/>
          <p:nvPr/>
        </p:nvSpPr>
        <p:spPr>
          <a:xfrm>
            <a:off x="3059832" y="5024209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/>
              <a:t>Direct Access</a:t>
            </a:r>
            <a:endParaRPr lang="pl-PL" sz="800" dirty="0"/>
          </a:p>
        </p:txBody>
      </p:sp>
      <p:sp>
        <p:nvSpPr>
          <p:cNvPr id="157" name="PoleTekstowe 156"/>
          <p:cNvSpPr txBox="1"/>
          <p:nvPr/>
        </p:nvSpPr>
        <p:spPr>
          <a:xfrm>
            <a:off x="5508104" y="5024209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/>
              <a:t>Direct Access</a:t>
            </a:r>
            <a:endParaRPr lang="pl-PL" sz="800" dirty="0"/>
          </a:p>
        </p:txBody>
      </p:sp>
      <p:pic>
        <p:nvPicPr>
          <p:cNvPr id="160" name="Obraz 159" descr="user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5817"/>
            <a:ext cx="276738" cy="363971"/>
          </a:xfrm>
          <a:prstGeom prst="rect">
            <a:avLst/>
          </a:prstGeom>
        </p:spPr>
      </p:pic>
      <p:pic>
        <p:nvPicPr>
          <p:cNvPr id="161" name="Obraz 160" descr="user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95817"/>
            <a:ext cx="270722" cy="336899"/>
          </a:xfrm>
          <a:prstGeom prst="rect">
            <a:avLst/>
          </a:prstGeom>
        </p:spPr>
      </p:pic>
      <p:pic>
        <p:nvPicPr>
          <p:cNvPr id="162" name="Obraz 161" descr="user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95817"/>
            <a:ext cx="309827" cy="362467"/>
          </a:xfrm>
          <a:prstGeom prst="rect">
            <a:avLst/>
          </a:prstGeom>
        </p:spPr>
      </p:pic>
      <p:pic>
        <p:nvPicPr>
          <p:cNvPr id="163" name="Obraz 162" descr="grou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803143" cy="457220"/>
          </a:xfrm>
          <a:prstGeom prst="rect">
            <a:avLst/>
          </a:prstGeom>
        </p:spPr>
      </p:pic>
      <p:cxnSp>
        <p:nvCxnSpPr>
          <p:cNvPr id="176" name="Łącznik prosty ze strzałką 175"/>
          <p:cNvCxnSpPr/>
          <p:nvPr/>
        </p:nvCxnSpPr>
        <p:spPr>
          <a:xfrm>
            <a:off x="1907704" y="3861048"/>
            <a:ext cx="792088" cy="0"/>
          </a:xfrm>
          <a:prstGeom prst="straightConnector1">
            <a:avLst/>
          </a:prstGeom>
          <a:ln>
            <a:solidFill>
              <a:srgbClr val="FB24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PoleTekstowe 176"/>
          <p:cNvSpPr txBox="1"/>
          <p:nvPr/>
        </p:nvSpPr>
        <p:spPr>
          <a:xfrm>
            <a:off x="2123728" y="364502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P2P</a:t>
            </a:r>
            <a:endParaRPr lang="en-GB" sz="1000" dirty="0"/>
          </a:p>
        </p:txBody>
      </p:sp>
      <p:cxnSp>
        <p:nvCxnSpPr>
          <p:cNvPr id="180" name="Łącznik prosty ze strzałką 179"/>
          <p:cNvCxnSpPr/>
          <p:nvPr/>
        </p:nvCxnSpPr>
        <p:spPr>
          <a:xfrm>
            <a:off x="6732240" y="3861048"/>
            <a:ext cx="792088" cy="0"/>
          </a:xfrm>
          <a:prstGeom prst="straightConnector1">
            <a:avLst/>
          </a:prstGeom>
          <a:ln>
            <a:solidFill>
              <a:srgbClr val="FB24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PoleTekstowe 180"/>
          <p:cNvSpPr txBox="1"/>
          <p:nvPr/>
        </p:nvSpPr>
        <p:spPr>
          <a:xfrm>
            <a:off x="6948264" y="364502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P2P</a:t>
            </a:r>
            <a:endParaRPr lang="en-GB" sz="1000" dirty="0"/>
          </a:p>
        </p:txBody>
      </p:sp>
      <p:pic>
        <p:nvPicPr>
          <p:cNvPr id="182" name="Obraz 181" descr="computers1.png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96217"/>
            <a:ext cx="491390" cy="451667"/>
          </a:xfrm>
          <a:prstGeom prst="rect">
            <a:avLst/>
          </a:prstGeom>
        </p:spPr>
      </p:pic>
      <p:pic>
        <p:nvPicPr>
          <p:cNvPr id="3" name="Obraz 2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438457" cy="438457"/>
          </a:xfrm>
          <a:prstGeom prst="rect">
            <a:avLst/>
          </a:prstGeom>
        </p:spPr>
      </p:pic>
      <p:pic>
        <p:nvPicPr>
          <p:cNvPr id="79" name="Obraz 78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73016"/>
            <a:ext cx="438457" cy="438457"/>
          </a:xfrm>
          <a:prstGeom prst="rect">
            <a:avLst/>
          </a:prstGeom>
        </p:spPr>
      </p:pic>
      <p:pic>
        <p:nvPicPr>
          <p:cNvPr id="80" name="Obraz 79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438457" cy="438457"/>
          </a:xfrm>
          <a:prstGeom prst="rect">
            <a:avLst/>
          </a:prstGeom>
        </p:spPr>
      </p:pic>
      <p:pic>
        <p:nvPicPr>
          <p:cNvPr id="81" name="Obraz 80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573016"/>
            <a:ext cx="438457" cy="438457"/>
          </a:xfrm>
          <a:prstGeom prst="rect">
            <a:avLst/>
          </a:prstGeom>
        </p:spPr>
      </p:pic>
      <p:sp>
        <p:nvSpPr>
          <p:cNvPr id="242" name="Prostokąt 241"/>
          <p:cNvSpPr/>
          <p:nvPr/>
        </p:nvSpPr>
        <p:spPr>
          <a:xfrm>
            <a:off x="0" y="3140968"/>
            <a:ext cx="9144000" cy="3240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4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56" grpId="0"/>
      <p:bldP spid="156" grpId="1"/>
      <p:bldP spid="157" grpId="0"/>
      <p:bldP spid="157" grpId="1"/>
      <p:bldP spid="177" grpId="0"/>
      <p:bldP spid="181" grpId="0"/>
      <p:bldP spid="2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 descr="map providers and spaces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640960" cy="5112568"/>
          </a:xfrm>
          <a:prstGeom prst="rect">
            <a:avLst/>
          </a:prstGeom>
        </p:spPr>
      </p:pic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344154" cy="874712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rgbClr val="291568"/>
                </a:solidFill>
              </a:rPr>
              <a:t>ONEWORLD </a:t>
            </a:r>
            <a:endParaRPr lang="pl-PL" sz="2800" b="1" dirty="0">
              <a:solidFill>
                <a:srgbClr val="291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5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rostokąt 69"/>
          <p:cNvSpPr/>
          <p:nvPr/>
        </p:nvSpPr>
        <p:spPr>
          <a:xfrm>
            <a:off x="2478850" y="3058160"/>
            <a:ext cx="1911185" cy="36705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1691680" y="235229"/>
            <a:ext cx="6925947" cy="874712"/>
          </a:xfrm>
        </p:spPr>
        <p:txBody>
          <a:bodyPr>
            <a:noAutofit/>
          </a:bodyPr>
          <a:lstStyle/>
          <a:p>
            <a:pPr algn="l"/>
            <a:r>
              <a:rPr lang="en-GB" sz="2800" dirty="0" smtClean="0">
                <a:solidFill>
                  <a:srgbClr val="291568"/>
                </a:solidFill>
              </a:rPr>
              <a:t>OPPORTUNITIES FOR LEGACY DATA</a:t>
            </a:r>
            <a:endParaRPr lang="pl-PL" sz="2800" b="1" dirty="0">
              <a:solidFill>
                <a:srgbClr val="291568"/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3101987" y="4866640"/>
            <a:ext cx="975118" cy="1480654"/>
            <a:chOff x="4134905" y="4653280"/>
            <a:chExt cx="1299819" cy="1480654"/>
          </a:xfrm>
        </p:grpSpPr>
        <p:pic>
          <p:nvPicPr>
            <p:cNvPr id="42" name="Obraz 41" descr="strag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439" y="4653280"/>
              <a:ext cx="687754" cy="834323"/>
            </a:xfrm>
            <a:prstGeom prst="rect">
              <a:avLst/>
            </a:prstGeom>
          </p:spPr>
        </p:pic>
        <p:sp>
          <p:nvSpPr>
            <p:cNvPr id="4" name="PoleTekstowe 3"/>
            <p:cNvSpPr txBox="1"/>
            <p:nvPr/>
          </p:nvSpPr>
          <p:spPr>
            <a:xfrm>
              <a:off x="4134905" y="5487603"/>
              <a:ext cx="12998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Meteo</a:t>
              </a:r>
              <a:endParaRPr lang="en-GB" dirty="0" smtClean="0"/>
            </a:p>
            <a:p>
              <a:pPr algn="ctr"/>
              <a:r>
                <a:rPr lang="en-GB" dirty="0" smtClean="0"/>
                <a:t>(NFS)</a:t>
              </a:r>
              <a:endParaRPr lang="en-GB" dirty="0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4715101" y="4792029"/>
            <a:ext cx="975118" cy="1480654"/>
            <a:chOff x="6285164" y="4505574"/>
            <a:chExt cx="1299819" cy="1480654"/>
          </a:xfrm>
        </p:grpSpPr>
        <p:pic>
          <p:nvPicPr>
            <p:cNvPr id="44" name="Obraz 43" descr="strag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698" y="4505574"/>
              <a:ext cx="687754" cy="834323"/>
            </a:xfrm>
            <a:prstGeom prst="rect">
              <a:avLst/>
            </a:prstGeom>
          </p:spPr>
        </p:pic>
        <p:sp>
          <p:nvSpPr>
            <p:cNvPr id="45" name="PoleTekstowe 44"/>
            <p:cNvSpPr txBox="1"/>
            <p:nvPr/>
          </p:nvSpPr>
          <p:spPr>
            <a:xfrm>
              <a:off x="6285164" y="5339897"/>
              <a:ext cx="12998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Scans (Lustre)</a:t>
              </a:r>
              <a:endParaRPr lang="en-GB" dirty="0"/>
            </a:p>
          </p:txBody>
        </p:sp>
      </p:grpSp>
      <p:grpSp>
        <p:nvGrpSpPr>
          <p:cNvPr id="110" name="Grupa 109"/>
          <p:cNvGrpSpPr/>
          <p:nvPr/>
        </p:nvGrpSpPr>
        <p:grpSpPr>
          <a:xfrm>
            <a:off x="2478850" y="2226270"/>
            <a:ext cx="2178025" cy="2616558"/>
            <a:chOff x="3304272" y="2226270"/>
            <a:chExt cx="2903276" cy="2616558"/>
          </a:xfrm>
        </p:grpSpPr>
        <p:pic>
          <p:nvPicPr>
            <p:cNvPr id="47" name="Obraz 46" descr="computerwork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905" y="3227545"/>
              <a:ext cx="1036584" cy="982029"/>
            </a:xfrm>
            <a:prstGeom prst="rect">
              <a:avLst/>
            </a:prstGeom>
          </p:spPr>
        </p:pic>
        <p:grpSp>
          <p:nvGrpSpPr>
            <p:cNvPr id="12" name="Grupa 11"/>
            <p:cNvGrpSpPr/>
            <p:nvPr/>
          </p:nvGrpSpPr>
          <p:grpSpPr>
            <a:xfrm>
              <a:off x="4684302" y="4258052"/>
              <a:ext cx="1416539" cy="584776"/>
              <a:chOff x="4684302" y="4258052"/>
              <a:chExt cx="1416539" cy="584776"/>
            </a:xfrm>
          </p:grpSpPr>
          <p:cxnSp>
            <p:nvCxnSpPr>
              <p:cNvPr id="10" name="Łącznik prosty ze strzałką 9"/>
              <p:cNvCxnSpPr/>
              <p:nvPr/>
            </p:nvCxnSpPr>
            <p:spPr>
              <a:xfrm>
                <a:off x="4684302" y="4301014"/>
                <a:ext cx="0" cy="49101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PoleTekstowe 10"/>
              <p:cNvSpPr txBox="1"/>
              <p:nvPr/>
            </p:nvSpPr>
            <p:spPr>
              <a:xfrm>
                <a:off x="4764792" y="4258052"/>
                <a:ext cx="133604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Metadata </a:t>
                </a:r>
              </a:p>
              <a:p>
                <a:r>
                  <a:rPr lang="en-GB" sz="1600" dirty="0" smtClean="0"/>
                  <a:t>Sync</a:t>
                </a:r>
                <a:endParaRPr lang="en-GB" sz="1600" dirty="0"/>
              </a:p>
            </p:txBody>
          </p:sp>
        </p:grpSp>
        <p:grpSp>
          <p:nvGrpSpPr>
            <p:cNvPr id="108" name="Grupa 107"/>
            <p:cNvGrpSpPr/>
            <p:nvPr/>
          </p:nvGrpSpPr>
          <p:grpSpPr>
            <a:xfrm>
              <a:off x="3304272" y="2226270"/>
              <a:ext cx="2903276" cy="923330"/>
              <a:chOff x="3304272" y="2226270"/>
              <a:chExt cx="2903276" cy="923330"/>
            </a:xfrm>
          </p:grpSpPr>
          <p:cxnSp>
            <p:nvCxnSpPr>
              <p:cNvPr id="22" name="Łącznik prosty ze strzałką 21"/>
              <p:cNvCxnSpPr/>
              <p:nvPr/>
            </p:nvCxnSpPr>
            <p:spPr>
              <a:xfrm flipH="1" flipV="1">
                <a:off x="3304272" y="2324986"/>
                <a:ext cx="1643390" cy="8246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PoleTekstowe 56"/>
              <p:cNvSpPr txBox="1"/>
              <p:nvPr/>
            </p:nvSpPr>
            <p:spPr>
              <a:xfrm>
                <a:off x="3487134" y="2226270"/>
                <a:ext cx="272041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Support with synching </a:t>
                </a:r>
              </a:p>
              <a:p>
                <a:r>
                  <a:rPr lang="en-GB" sz="1600" dirty="0" smtClean="0"/>
                  <a:t>to existing collection</a:t>
                </a:r>
                <a:endParaRPr lang="en-GB" sz="1600" dirty="0"/>
              </a:p>
            </p:txBody>
          </p:sp>
        </p:grpSp>
      </p:grpSp>
      <p:grpSp>
        <p:nvGrpSpPr>
          <p:cNvPr id="111" name="Grupa 110"/>
          <p:cNvGrpSpPr/>
          <p:nvPr/>
        </p:nvGrpSpPr>
        <p:grpSpPr>
          <a:xfrm>
            <a:off x="4683372" y="2218876"/>
            <a:ext cx="3028376" cy="2575474"/>
            <a:chOff x="6242868" y="2218876"/>
            <a:chExt cx="4036783" cy="2575474"/>
          </a:xfrm>
        </p:grpSpPr>
        <p:pic>
          <p:nvPicPr>
            <p:cNvPr id="48" name="Obraz 47" descr="computerwork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868" y="3227545"/>
              <a:ext cx="1036584" cy="982029"/>
            </a:xfrm>
            <a:prstGeom prst="rect">
              <a:avLst/>
            </a:prstGeom>
          </p:spPr>
        </p:pic>
        <p:grpSp>
          <p:nvGrpSpPr>
            <p:cNvPr id="51" name="Grupa 50"/>
            <p:cNvGrpSpPr/>
            <p:nvPr/>
          </p:nvGrpSpPr>
          <p:grpSpPr>
            <a:xfrm>
              <a:off x="6888915" y="4209574"/>
              <a:ext cx="1416540" cy="584776"/>
              <a:chOff x="4684302" y="4258052"/>
              <a:chExt cx="1416540" cy="584776"/>
            </a:xfrm>
          </p:grpSpPr>
          <p:cxnSp>
            <p:nvCxnSpPr>
              <p:cNvPr id="52" name="Łącznik prosty ze strzałką 51"/>
              <p:cNvCxnSpPr/>
              <p:nvPr/>
            </p:nvCxnSpPr>
            <p:spPr>
              <a:xfrm>
                <a:off x="4684302" y="4301014"/>
                <a:ext cx="0" cy="49101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PoleTekstowe 52"/>
              <p:cNvSpPr txBox="1"/>
              <p:nvPr/>
            </p:nvSpPr>
            <p:spPr>
              <a:xfrm>
                <a:off x="4764792" y="4258052"/>
                <a:ext cx="133605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Metadata </a:t>
                </a:r>
              </a:p>
              <a:p>
                <a:r>
                  <a:rPr lang="en-GB" sz="1600" dirty="0" smtClean="0"/>
                  <a:t>Sync</a:t>
                </a:r>
                <a:endParaRPr lang="en-GB" sz="1600" dirty="0"/>
              </a:p>
            </p:txBody>
          </p:sp>
        </p:grpSp>
        <p:grpSp>
          <p:nvGrpSpPr>
            <p:cNvPr id="109" name="Grupa 108"/>
            <p:cNvGrpSpPr/>
            <p:nvPr/>
          </p:nvGrpSpPr>
          <p:grpSpPr>
            <a:xfrm>
              <a:off x="7081151" y="2218876"/>
              <a:ext cx="3198500" cy="930724"/>
              <a:chOff x="7081151" y="2218876"/>
              <a:chExt cx="3198500" cy="930724"/>
            </a:xfrm>
          </p:grpSpPr>
          <p:cxnSp>
            <p:nvCxnSpPr>
              <p:cNvPr id="58" name="Łącznik prosty ze strzałką 57"/>
              <p:cNvCxnSpPr>
                <a:endCxn id="55" idx="2"/>
              </p:cNvCxnSpPr>
              <p:nvPr/>
            </p:nvCxnSpPr>
            <p:spPr>
              <a:xfrm flipV="1">
                <a:off x="7081151" y="2324986"/>
                <a:ext cx="2159451" cy="8246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PoleTekstowe 61"/>
              <p:cNvSpPr txBox="1"/>
              <p:nvPr/>
            </p:nvSpPr>
            <p:spPr>
              <a:xfrm>
                <a:off x="7279451" y="2218876"/>
                <a:ext cx="30002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sz="1600" dirty="0" smtClean="0"/>
              </a:p>
              <a:p>
                <a:r>
                  <a:rPr lang="en-GB" sz="1600" dirty="0" smtClean="0"/>
                  <a:t>Supported with synching </a:t>
                </a:r>
              </a:p>
              <a:p>
                <a:r>
                  <a:rPr lang="en-GB" sz="1600" dirty="0" smtClean="0"/>
                  <a:t>to existing collection</a:t>
                </a:r>
                <a:endParaRPr lang="en-GB" sz="1600" dirty="0"/>
              </a:p>
            </p:txBody>
          </p:sp>
        </p:grpSp>
      </p:grpSp>
      <p:grpSp>
        <p:nvGrpSpPr>
          <p:cNvPr id="118" name="Grupa 117"/>
          <p:cNvGrpSpPr/>
          <p:nvPr/>
        </p:nvGrpSpPr>
        <p:grpSpPr>
          <a:xfrm>
            <a:off x="1365063" y="3458964"/>
            <a:ext cx="1393952" cy="369332"/>
            <a:chOff x="1819609" y="3458964"/>
            <a:chExt cx="1858119" cy="369332"/>
          </a:xfrm>
        </p:grpSpPr>
        <p:cxnSp>
          <p:nvCxnSpPr>
            <p:cNvPr id="66" name="Łącznik prosty ze strzałką 65"/>
            <p:cNvCxnSpPr/>
            <p:nvPr/>
          </p:nvCxnSpPr>
          <p:spPr>
            <a:xfrm>
              <a:off x="1819609" y="3769360"/>
              <a:ext cx="1858119" cy="203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PoleTekstowe 67"/>
            <p:cNvSpPr txBox="1"/>
            <p:nvPr/>
          </p:nvSpPr>
          <p:spPr>
            <a:xfrm>
              <a:off x="2002471" y="3458964"/>
              <a:ext cx="166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P2P Comm.</a:t>
              </a:r>
              <a:endParaRPr lang="en-GB" dirty="0"/>
            </a:p>
          </p:txBody>
        </p:sp>
      </p:grpSp>
      <p:grpSp>
        <p:nvGrpSpPr>
          <p:cNvPr id="119" name="Grupa 118"/>
          <p:cNvGrpSpPr/>
          <p:nvPr/>
        </p:nvGrpSpPr>
        <p:grpSpPr>
          <a:xfrm>
            <a:off x="5980335" y="3440668"/>
            <a:ext cx="1393952" cy="369332"/>
            <a:chOff x="7971703" y="3440668"/>
            <a:chExt cx="1858119" cy="369332"/>
          </a:xfrm>
        </p:grpSpPr>
        <p:cxnSp>
          <p:nvCxnSpPr>
            <p:cNvPr id="67" name="Łącznik prosty ze strzałką 66"/>
            <p:cNvCxnSpPr/>
            <p:nvPr/>
          </p:nvCxnSpPr>
          <p:spPr>
            <a:xfrm>
              <a:off x="7971703" y="3789680"/>
              <a:ext cx="1858119" cy="2032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PoleTekstowe 68"/>
            <p:cNvSpPr txBox="1"/>
            <p:nvPr/>
          </p:nvSpPr>
          <p:spPr>
            <a:xfrm>
              <a:off x="8035095" y="3440668"/>
              <a:ext cx="1667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P2P Comm.</a:t>
              </a:r>
              <a:endParaRPr lang="en-GB" dirty="0"/>
            </a:p>
          </p:txBody>
        </p:sp>
      </p:grpSp>
      <p:sp>
        <p:nvSpPr>
          <p:cNvPr id="71" name="Prostokąt 70"/>
          <p:cNvSpPr/>
          <p:nvPr/>
        </p:nvSpPr>
        <p:spPr>
          <a:xfrm>
            <a:off x="4464178" y="3058160"/>
            <a:ext cx="1911185" cy="36705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Prostokąt 71"/>
          <p:cNvSpPr/>
          <p:nvPr/>
        </p:nvSpPr>
        <p:spPr>
          <a:xfrm>
            <a:off x="157892" y="3031374"/>
            <a:ext cx="1911185" cy="36705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Prostokąt 72"/>
          <p:cNvSpPr/>
          <p:nvPr/>
        </p:nvSpPr>
        <p:spPr>
          <a:xfrm>
            <a:off x="7032570" y="3031374"/>
            <a:ext cx="1911185" cy="36705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3" name="Grupa 112"/>
          <p:cNvGrpSpPr/>
          <p:nvPr/>
        </p:nvGrpSpPr>
        <p:grpSpPr>
          <a:xfrm>
            <a:off x="335844" y="2378670"/>
            <a:ext cx="1665621" cy="1922344"/>
            <a:chOff x="447675" y="2378670"/>
            <a:chExt cx="2220250" cy="1922344"/>
          </a:xfrm>
        </p:grpSpPr>
        <p:pic>
          <p:nvPicPr>
            <p:cNvPr id="63" name="Obraz 62" descr="computerwork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75" y="3318985"/>
              <a:ext cx="1036584" cy="982029"/>
            </a:xfrm>
            <a:prstGeom prst="rect">
              <a:avLst/>
            </a:prstGeom>
          </p:spPr>
        </p:pic>
        <p:grpSp>
          <p:nvGrpSpPr>
            <p:cNvPr id="112" name="Grupa 111"/>
            <p:cNvGrpSpPr/>
            <p:nvPr/>
          </p:nvGrpSpPr>
          <p:grpSpPr>
            <a:xfrm>
              <a:off x="971293" y="2378670"/>
              <a:ext cx="1696632" cy="923330"/>
              <a:chOff x="971293" y="2378670"/>
              <a:chExt cx="1696632" cy="923330"/>
            </a:xfrm>
          </p:grpSpPr>
          <p:cxnSp>
            <p:nvCxnSpPr>
              <p:cNvPr id="75" name="Łącznik prosty ze strzałką 74"/>
              <p:cNvCxnSpPr/>
              <p:nvPr/>
            </p:nvCxnSpPr>
            <p:spPr>
              <a:xfrm flipV="1">
                <a:off x="1280093" y="2378670"/>
                <a:ext cx="965150" cy="9233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PoleTekstowe 79"/>
              <p:cNvSpPr txBox="1"/>
              <p:nvPr/>
            </p:nvSpPr>
            <p:spPr>
              <a:xfrm>
                <a:off x="971293" y="2464813"/>
                <a:ext cx="16966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Support with local storage cache</a:t>
                </a:r>
                <a:endParaRPr lang="en-GB" sz="1600" dirty="0"/>
              </a:p>
            </p:txBody>
          </p:sp>
        </p:grpSp>
      </p:grpSp>
      <p:grpSp>
        <p:nvGrpSpPr>
          <p:cNvPr id="115" name="Grupa 114"/>
          <p:cNvGrpSpPr/>
          <p:nvPr/>
        </p:nvGrpSpPr>
        <p:grpSpPr>
          <a:xfrm>
            <a:off x="6932257" y="2324986"/>
            <a:ext cx="1794461" cy="2057308"/>
            <a:chOff x="9240602" y="2324986"/>
            <a:chExt cx="2391992" cy="2057308"/>
          </a:xfrm>
        </p:grpSpPr>
        <p:pic>
          <p:nvPicPr>
            <p:cNvPr id="64" name="Obraz 63" descr="computerwork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3008" y="3400265"/>
              <a:ext cx="1036584" cy="982029"/>
            </a:xfrm>
            <a:prstGeom prst="rect">
              <a:avLst/>
            </a:prstGeom>
          </p:spPr>
        </p:pic>
        <p:grpSp>
          <p:nvGrpSpPr>
            <p:cNvPr id="114" name="Grupa 113"/>
            <p:cNvGrpSpPr/>
            <p:nvPr/>
          </p:nvGrpSpPr>
          <p:grpSpPr>
            <a:xfrm>
              <a:off x="9240602" y="2324986"/>
              <a:ext cx="2391992" cy="1075279"/>
              <a:chOff x="9240602" y="2324986"/>
              <a:chExt cx="2391992" cy="1075279"/>
            </a:xfrm>
          </p:grpSpPr>
          <p:cxnSp>
            <p:nvCxnSpPr>
              <p:cNvPr id="76" name="Łącznik prosty ze strzałką 75"/>
              <p:cNvCxnSpPr>
                <a:endCxn id="55" idx="2"/>
              </p:cNvCxnSpPr>
              <p:nvPr/>
            </p:nvCxnSpPr>
            <p:spPr>
              <a:xfrm flipH="1" flipV="1">
                <a:off x="9240602" y="2324986"/>
                <a:ext cx="1843381" cy="10752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PoleTekstowe 80"/>
              <p:cNvSpPr txBox="1"/>
              <p:nvPr/>
            </p:nvSpPr>
            <p:spPr>
              <a:xfrm>
                <a:off x="9799477" y="2324986"/>
                <a:ext cx="18331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Support with local storage cache</a:t>
                </a:r>
                <a:endParaRPr lang="en-GB" sz="1600" dirty="0"/>
              </a:p>
            </p:txBody>
          </p:sp>
        </p:grpSp>
      </p:grpSp>
      <p:grpSp>
        <p:nvGrpSpPr>
          <p:cNvPr id="82" name="Grupa 81"/>
          <p:cNvGrpSpPr/>
          <p:nvPr/>
        </p:nvGrpSpPr>
        <p:grpSpPr>
          <a:xfrm>
            <a:off x="291159" y="4743552"/>
            <a:ext cx="487559" cy="917293"/>
            <a:chOff x="4134905" y="4653280"/>
            <a:chExt cx="1299819" cy="1396665"/>
          </a:xfrm>
        </p:grpSpPr>
        <p:pic>
          <p:nvPicPr>
            <p:cNvPr id="83" name="Obraz 82" descr="strag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439" y="4653280"/>
              <a:ext cx="687754" cy="834323"/>
            </a:xfrm>
            <a:prstGeom prst="rect">
              <a:avLst/>
            </a:prstGeom>
          </p:spPr>
        </p:pic>
        <p:sp>
          <p:nvSpPr>
            <p:cNvPr id="84" name="PoleTekstowe 83"/>
            <p:cNvSpPr txBox="1"/>
            <p:nvPr/>
          </p:nvSpPr>
          <p:spPr>
            <a:xfrm>
              <a:off x="4134905" y="5487602"/>
              <a:ext cx="1299819" cy="562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S3</a:t>
              </a:r>
              <a:endParaRPr lang="en-GB" dirty="0"/>
            </a:p>
          </p:txBody>
        </p:sp>
      </p:grpSp>
      <p:grpSp>
        <p:nvGrpSpPr>
          <p:cNvPr id="85" name="Grupa 84"/>
          <p:cNvGrpSpPr/>
          <p:nvPr/>
        </p:nvGrpSpPr>
        <p:grpSpPr>
          <a:xfrm>
            <a:off x="8082199" y="4837307"/>
            <a:ext cx="666265" cy="1019739"/>
            <a:chOff x="4134905" y="4653280"/>
            <a:chExt cx="1343675" cy="1308090"/>
          </a:xfrm>
        </p:grpSpPr>
        <p:pic>
          <p:nvPicPr>
            <p:cNvPr id="86" name="Obraz 85" descr="strage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439" y="4653280"/>
              <a:ext cx="687754" cy="834323"/>
            </a:xfrm>
            <a:prstGeom prst="rect">
              <a:avLst/>
            </a:prstGeom>
          </p:spPr>
        </p:pic>
        <p:sp>
          <p:nvSpPr>
            <p:cNvPr id="87" name="PoleTekstowe 86"/>
            <p:cNvSpPr txBox="1"/>
            <p:nvPr/>
          </p:nvSpPr>
          <p:spPr>
            <a:xfrm>
              <a:off x="4134905" y="5487602"/>
              <a:ext cx="1343675" cy="47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Ceph</a:t>
              </a:r>
              <a:endParaRPr lang="en-GB" dirty="0"/>
            </a:p>
          </p:txBody>
        </p:sp>
      </p:grpSp>
      <p:pic>
        <p:nvPicPr>
          <p:cNvPr id="88" name="Obraz 25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839" y="5718067"/>
            <a:ext cx="433291" cy="6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Obraz 25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0130" y="5718067"/>
            <a:ext cx="433291" cy="6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Obraz 25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7641" y="5857045"/>
            <a:ext cx="433291" cy="6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Obraz 25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0446" y="5857045"/>
            <a:ext cx="433291" cy="6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" name="Grupa 115"/>
          <p:cNvGrpSpPr/>
          <p:nvPr/>
        </p:nvGrpSpPr>
        <p:grpSpPr>
          <a:xfrm>
            <a:off x="914915" y="4258052"/>
            <a:ext cx="1436423" cy="1229662"/>
            <a:chOff x="1219569" y="4258052"/>
            <a:chExt cx="1914732" cy="1229662"/>
          </a:xfrm>
        </p:grpSpPr>
        <p:cxnSp>
          <p:nvCxnSpPr>
            <p:cNvPr id="93" name="Łącznik prosty ze strzałką 92"/>
            <p:cNvCxnSpPr/>
            <p:nvPr/>
          </p:nvCxnSpPr>
          <p:spPr>
            <a:xfrm flipH="1" flipV="1">
              <a:off x="1280093" y="4258052"/>
              <a:ext cx="539517" cy="12296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PoleTekstowe 95"/>
            <p:cNvSpPr txBox="1"/>
            <p:nvPr/>
          </p:nvSpPr>
          <p:spPr>
            <a:xfrm>
              <a:off x="1219569" y="4533606"/>
              <a:ext cx="19147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Access to </a:t>
              </a:r>
            </a:p>
            <a:p>
              <a:r>
                <a:rPr lang="en-GB" sz="1400" dirty="0" err="1" smtClean="0"/>
                <a:t>Meteo</a:t>
              </a:r>
              <a:r>
                <a:rPr lang="en-GB" sz="1400" dirty="0" smtClean="0"/>
                <a:t> and Scans</a:t>
              </a:r>
            </a:p>
            <a:p>
              <a:r>
                <a:rPr lang="en-GB" sz="1400" dirty="0" smtClean="0"/>
                <a:t>as local data.</a:t>
              </a:r>
            </a:p>
            <a:p>
              <a:r>
                <a:rPr lang="en-GB" sz="1400" dirty="0" err="1" smtClean="0"/>
                <a:t>Meteo</a:t>
              </a:r>
              <a:r>
                <a:rPr lang="en-GB" sz="1400" dirty="0" smtClean="0"/>
                <a:t> Cached</a:t>
              </a:r>
              <a:endParaRPr lang="en-GB" sz="1400" dirty="0"/>
            </a:p>
          </p:txBody>
        </p:sp>
      </p:grpSp>
      <p:pic>
        <p:nvPicPr>
          <p:cNvPr id="97" name="Obraz 96" descr="user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17" y="1109941"/>
            <a:ext cx="911521" cy="1215045"/>
          </a:xfrm>
          <a:prstGeom prst="rect">
            <a:avLst/>
          </a:prstGeom>
        </p:spPr>
      </p:pic>
      <p:grpSp>
        <p:nvGrpSpPr>
          <p:cNvPr id="106" name="Grupa 105"/>
          <p:cNvGrpSpPr/>
          <p:nvPr/>
        </p:nvGrpSpPr>
        <p:grpSpPr>
          <a:xfrm>
            <a:off x="1365062" y="1312639"/>
            <a:ext cx="2514565" cy="989773"/>
            <a:chOff x="1819609" y="1312638"/>
            <a:chExt cx="3351880" cy="989773"/>
          </a:xfrm>
        </p:grpSpPr>
        <p:grpSp>
          <p:nvGrpSpPr>
            <p:cNvPr id="20" name="Grupa 19"/>
            <p:cNvGrpSpPr/>
            <p:nvPr/>
          </p:nvGrpSpPr>
          <p:grpSpPr>
            <a:xfrm>
              <a:off x="1819609" y="1312638"/>
              <a:ext cx="1667525" cy="989773"/>
              <a:chOff x="3199639" y="1335213"/>
              <a:chExt cx="1667525" cy="989773"/>
            </a:xfrm>
          </p:grpSpPr>
          <p:pic>
            <p:nvPicPr>
              <p:cNvPr id="41" name="Obraz 40" descr="space.wm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9639" y="1335213"/>
                <a:ext cx="1484663" cy="989773"/>
              </a:xfrm>
              <a:prstGeom prst="rect">
                <a:avLst/>
              </a:prstGeom>
            </p:spPr>
          </p:pic>
          <p:sp>
            <p:nvSpPr>
              <p:cNvPr id="19" name="PoleTekstowe 18"/>
              <p:cNvSpPr txBox="1"/>
              <p:nvPr/>
            </p:nvSpPr>
            <p:spPr>
              <a:xfrm>
                <a:off x="3382501" y="1595120"/>
                <a:ext cx="1484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Space</a:t>
                </a:r>
              </a:p>
              <a:p>
                <a:r>
                  <a:rPr lang="en-GB" dirty="0" err="1" smtClean="0">
                    <a:solidFill>
                      <a:schemeClr val="bg1"/>
                    </a:solidFill>
                  </a:rPr>
                  <a:t>Meteo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9" name="Łącznik prosty ze strzałką 98"/>
            <p:cNvCxnSpPr/>
            <p:nvPr/>
          </p:nvCxnSpPr>
          <p:spPr>
            <a:xfrm flipH="1">
              <a:off x="3304272" y="1666240"/>
              <a:ext cx="1867217" cy="101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a 106"/>
          <p:cNvGrpSpPr/>
          <p:nvPr/>
        </p:nvGrpSpPr>
        <p:grpSpPr>
          <a:xfrm>
            <a:off x="5007384" y="1335213"/>
            <a:ext cx="2618949" cy="989773"/>
            <a:chOff x="6674772" y="1335213"/>
            <a:chExt cx="3491023" cy="989773"/>
          </a:xfrm>
        </p:grpSpPr>
        <p:grpSp>
          <p:nvGrpSpPr>
            <p:cNvPr id="54" name="Grupa 53"/>
            <p:cNvGrpSpPr/>
            <p:nvPr/>
          </p:nvGrpSpPr>
          <p:grpSpPr>
            <a:xfrm>
              <a:off x="8498270" y="1335213"/>
              <a:ext cx="1667525" cy="989773"/>
              <a:chOff x="3199639" y="1335213"/>
              <a:chExt cx="1667525" cy="989773"/>
            </a:xfrm>
          </p:grpSpPr>
          <p:pic>
            <p:nvPicPr>
              <p:cNvPr id="55" name="Obraz 54" descr="space.wm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9639" y="1335213"/>
                <a:ext cx="1484663" cy="989773"/>
              </a:xfrm>
              <a:prstGeom prst="rect">
                <a:avLst/>
              </a:prstGeom>
            </p:spPr>
          </p:pic>
          <p:sp>
            <p:nvSpPr>
              <p:cNvPr id="56" name="PoleTekstowe 55"/>
              <p:cNvSpPr txBox="1"/>
              <p:nvPr/>
            </p:nvSpPr>
            <p:spPr>
              <a:xfrm>
                <a:off x="3382501" y="1595120"/>
                <a:ext cx="1484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Space</a:t>
                </a:r>
              </a:p>
              <a:p>
                <a:r>
                  <a:rPr lang="en-GB" dirty="0" smtClean="0">
                    <a:solidFill>
                      <a:schemeClr val="bg1"/>
                    </a:solidFill>
                  </a:rPr>
                  <a:t>Scans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01" name="Łącznik prosty ze strzałką 100"/>
            <p:cNvCxnSpPr/>
            <p:nvPr/>
          </p:nvCxnSpPr>
          <p:spPr>
            <a:xfrm>
              <a:off x="6674772" y="1666240"/>
              <a:ext cx="1676313" cy="203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a 116"/>
          <p:cNvGrpSpPr/>
          <p:nvPr/>
        </p:nvGrpSpPr>
        <p:grpSpPr>
          <a:xfrm>
            <a:off x="7052422" y="4643121"/>
            <a:ext cx="1620957" cy="1074947"/>
            <a:chOff x="9400780" y="4643120"/>
            <a:chExt cx="2160714" cy="1074947"/>
          </a:xfrm>
        </p:grpSpPr>
        <p:cxnSp>
          <p:nvCxnSpPr>
            <p:cNvPr id="95" name="Łącznik prosty ze strzałką 94"/>
            <p:cNvCxnSpPr/>
            <p:nvPr/>
          </p:nvCxnSpPr>
          <p:spPr>
            <a:xfrm flipV="1">
              <a:off x="9829822" y="4643120"/>
              <a:ext cx="746187" cy="1074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PoleTekstowe 104"/>
            <p:cNvSpPr txBox="1"/>
            <p:nvPr/>
          </p:nvSpPr>
          <p:spPr>
            <a:xfrm>
              <a:off x="9400780" y="4643120"/>
              <a:ext cx="21607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Access to </a:t>
              </a:r>
            </a:p>
            <a:p>
              <a:r>
                <a:rPr lang="en-GB" sz="1400" dirty="0" err="1" smtClean="0"/>
                <a:t>Meteo</a:t>
              </a:r>
              <a:r>
                <a:rPr lang="en-GB" sz="1400" dirty="0" smtClean="0"/>
                <a:t> and Satellite </a:t>
              </a:r>
            </a:p>
            <a:p>
              <a:r>
                <a:rPr lang="en-GB" sz="1400" dirty="0" smtClean="0"/>
                <a:t>as local data.</a:t>
              </a:r>
            </a:p>
            <a:p>
              <a:r>
                <a:rPr lang="en-GB" sz="1400" dirty="0" smtClean="0"/>
                <a:t>Scans Cached</a:t>
              </a:r>
              <a:endParaRPr lang="en-GB" sz="1400" dirty="0"/>
            </a:p>
          </p:txBody>
        </p:sp>
      </p:grpSp>
      <p:sp>
        <p:nvSpPr>
          <p:cNvPr id="120" name="PoleTekstowe 119"/>
          <p:cNvSpPr txBox="1"/>
          <p:nvPr/>
        </p:nvSpPr>
        <p:spPr>
          <a:xfrm>
            <a:off x="2478850" y="6488668"/>
            <a:ext cx="191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Private Cloud 1</a:t>
            </a:r>
            <a:endParaRPr lang="en-GB" dirty="0"/>
          </a:p>
        </p:txBody>
      </p:sp>
      <p:sp>
        <p:nvSpPr>
          <p:cNvPr id="121" name="PoleTekstowe 120"/>
          <p:cNvSpPr txBox="1"/>
          <p:nvPr/>
        </p:nvSpPr>
        <p:spPr>
          <a:xfrm>
            <a:off x="4464178" y="6488668"/>
            <a:ext cx="191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Private Cloud 2</a:t>
            </a:r>
            <a:endParaRPr lang="en-GB" dirty="0"/>
          </a:p>
        </p:txBody>
      </p:sp>
      <p:sp>
        <p:nvSpPr>
          <p:cNvPr id="122" name="PoleTekstowe 121"/>
          <p:cNvSpPr txBox="1"/>
          <p:nvPr/>
        </p:nvSpPr>
        <p:spPr>
          <a:xfrm>
            <a:off x="157891" y="6488668"/>
            <a:ext cx="191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Public Cloud</a:t>
            </a:r>
            <a:endParaRPr lang="en-GB" dirty="0"/>
          </a:p>
        </p:txBody>
      </p:sp>
      <p:sp>
        <p:nvSpPr>
          <p:cNvPr id="123" name="PoleTekstowe 122"/>
          <p:cNvSpPr txBox="1"/>
          <p:nvPr/>
        </p:nvSpPr>
        <p:spPr>
          <a:xfrm>
            <a:off x="7025432" y="6478653"/>
            <a:ext cx="191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Private Cloud 3</a:t>
            </a:r>
            <a:endParaRPr lang="en-GB" dirty="0"/>
          </a:p>
        </p:txBody>
      </p:sp>
      <p:pic>
        <p:nvPicPr>
          <p:cNvPr id="79" name="Obraz 78" descr="oneprovid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634986" cy="150992"/>
          </a:xfrm>
          <a:prstGeom prst="rect">
            <a:avLst/>
          </a:prstGeom>
        </p:spPr>
      </p:pic>
      <p:pic>
        <p:nvPicPr>
          <p:cNvPr id="92" name="Obraz 91" descr="oneprovid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140968"/>
            <a:ext cx="634986" cy="150992"/>
          </a:xfrm>
          <a:prstGeom prst="rect">
            <a:avLst/>
          </a:prstGeom>
        </p:spPr>
      </p:pic>
      <p:pic>
        <p:nvPicPr>
          <p:cNvPr id="94" name="Obraz 93" descr="oneprovid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40968"/>
            <a:ext cx="634986" cy="150992"/>
          </a:xfrm>
          <a:prstGeom prst="rect">
            <a:avLst/>
          </a:prstGeom>
        </p:spPr>
      </p:pic>
      <p:pic>
        <p:nvPicPr>
          <p:cNvPr id="98" name="Obraz 97" descr="oneprovid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634986" cy="1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8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Onedata Summary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612" cy="4525963"/>
          </a:xfrm>
        </p:spPr>
        <p:txBody>
          <a:bodyPr/>
          <a:lstStyle/>
          <a:p>
            <a:r>
              <a:rPr lang="en-GB" sz="2200" dirty="0" smtClean="0"/>
              <a:t>Distributed and decentralized repositories</a:t>
            </a:r>
          </a:p>
          <a:p>
            <a:r>
              <a:rPr lang="en-GB" sz="2200" dirty="0" smtClean="0"/>
              <a:t>Pluggable architecture for various data types</a:t>
            </a:r>
          </a:p>
          <a:p>
            <a:r>
              <a:rPr lang="en-GB" sz="2200" dirty="0" smtClean="0"/>
              <a:t>Flexible data sharing and access control</a:t>
            </a:r>
          </a:p>
          <a:p>
            <a:r>
              <a:rPr lang="en-GB" sz="2200" dirty="0" smtClean="0"/>
              <a:t>Concept of “projects” called “data spaces”</a:t>
            </a:r>
          </a:p>
          <a:p>
            <a:r>
              <a:rPr lang="en-GB" sz="2200" dirty="0" smtClean="0"/>
              <a:t>Multiple interfaces for data access: CDMI, POSIX, REST, </a:t>
            </a:r>
            <a:r>
              <a:rPr lang="en-GB" sz="2200" dirty="0" err="1" smtClean="0"/>
              <a:t>WebGUI</a:t>
            </a:r>
            <a:r>
              <a:rPr lang="en-GB" sz="2200" dirty="0" smtClean="0"/>
              <a:t>, command line</a:t>
            </a:r>
          </a:p>
          <a:p>
            <a:r>
              <a:rPr lang="en-GB" sz="2200" dirty="0" smtClean="0"/>
              <a:t>High-throughput clients for larger data centres</a:t>
            </a:r>
          </a:p>
          <a:p>
            <a:r>
              <a:rPr lang="en-GB" sz="2200" dirty="0" smtClean="0"/>
              <a:t>Metadata management</a:t>
            </a:r>
          </a:p>
          <a:p>
            <a:r>
              <a:rPr lang="en-GB" sz="2200" dirty="0" smtClean="0"/>
              <a:t>Data migration and replication</a:t>
            </a:r>
          </a:p>
          <a:p>
            <a:r>
              <a:rPr lang="en-GB" sz="2200" dirty="0" smtClean="0"/>
              <a:t>Fine-grain ACL</a:t>
            </a:r>
          </a:p>
        </p:txBody>
      </p:sp>
    </p:spTree>
    <p:extLst>
      <p:ext uri="{BB962C8B-B14F-4D97-AF65-F5344CB8AC3E}">
        <p14:creationId xmlns:p14="http://schemas.microsoft.com/office/powerpoint/2010/main" val="152169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EGI </a:t>
            </a:r>
            <a:r>
              <a:rPr lang="en-GB" dirty="0" err="1" smtClean="0"/>
              <a:t>DataHub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0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 Opendata Platform Vision v2.0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Opendata Platform Vision v2.0.potx</Template>
  <TotalTime>4874</TotalTime>
  <Words>550</Words>
  <Application>Microsoft Macintosh PowerPoint</Application>
  <PresentationFormat>Pokaz na ekranie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EGI Opendata Platform Vision v2.0</vt:lpstr>
      <vt:lpstr>EGI Powerpoint Presentation (body)</vt:lpstr>
      <vt:lpstr>EGI Powerpoint Presentation (closing)</vt:lpstr>
      <vt:lpstr>ONEDATA  and  EGI DataHub</vt:lpstr>
      <vt:lpstr>Before we start</vt:lpstr>
      <vt:lpstr>Prezentacja programu PowerPoint</vt:lpstr>
      <vt:lpstr>Onedata Big Picture</vt:lpstr>
      <vt:lpstr>Onedata Spaces</vt:lpstr>
      <vt:lpstr>ONEWORLD </vt:lpstr>
      <vt:lpstr>OPPORTUNITIES FOR LEGACY DATA</vt:lpstr>
      <vt:lpstr>Onedata Summary</vt:lpstr>
      <vt:lpstr>Prezentacja programu PowerPoint</vt:lpstr>
      <vt:lpstr>EGI DataHub Role</vt:lpstr>
      <vt:lpstr>Current Landscape</vt:lpstr>
      <vt:lpstr>The Landscape Changed by DataHub</vt:lpstr>
      <vt:lpstr>DataHub Processes / Use Cases</vt:lpstr>
      <vt:lpstr>Concept of Data Widgets</vt:lpstr>
      <vt:lpstr>Data Discovery Issues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Łukasz Dutka</cp:lastModifiedBy>
  <cp:revision>258</cp:revision>
  <dcterms:created xsi:type="dcterms:W3CDTF">2015-05-07T09:24:15Z</dcterms:created>
  <dcterms:modified xsi:type="dcterms:W3CDTF">2017-05-10T07:32:15Z</dcterms:modified>
</cp:coreProperties>
</file>