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7" r:id="rId4"/>
    <p:sldId id="289" r:id="rId5"/>
    <p:sldId id="290" r:id="rId6"/>
    <p:sldId id="296" r:id="rId7"/>
    <p:sldId id="292" r:id="rId8"/>
    <p:sldId id="259" r:id="rId9"/>
    <p:sldId id="286" r:id="rId10"/>
    <p:sldId id="260" r:id="rId11"/>
    <p:sldId id="261" r:id="rId12"/>
    <p:sldId id="262" r:id="rId13"/>
    <p:sldId id="263" r:id="rId14"/>
    <p:sldId id="264" r:id="rId15"/>
    <p:sldId id="288" r:id="rId16"/>
    <p:sldId id="293" r:id="rId17"/>
    <p:sldId id="294" r:id="rId18"/>
    <p:sldId id="271" r:id="rId19"/>
    <p:sldId id="295" r:id="rId20"/>
    <p:sldId id="273" r:id="rId21"/>
    <p:sldId id="274" r:id="rId22"/>
    <p:sldId id="275" r:id="rId23"/>
    <p:sldId id="276" r:id="rId24"/>
    <p:sldId id="277" r:id="rId25"/>
    <p:sldId id="278" r:id="rId26"/>
    <p:sldId id="297" r:id="rId27"/>
    <p:sldId id="298" r:id="rId28"/>
    <p:sldId id="291" r:id="rId29"/>
    <p:sldId id="299" r:id="rId30"/>
    <p:sldId id="300" r:id="rId31"/>
    <p:sldId id="301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4"/>
    <p:restoredTop sz="95238"/>
  </p:normalViewPr>
  <p:slideViewPr>
    <p:cSldViewPr snapToGrid="0" snapToObjects="1">
      <p:cViewPr varScale="1">
        <p:scale>
          <a:sx n="56" d="100"/>
          <a:sy n="56" d="100"/>
        </p:scale>
        <p:origin x="80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D70D-B991-9A42-9380-CBC13A9D12FB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FB181-FD58-9A4C-932B-DB167B651B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827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1E320-792E-124C-A0A7-EA949955C849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774F4-F907-E242-A32E-9DAB7BCC39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740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5271-BAEA-914F-ADD7-75633A4B457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29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A5A0-FD89-4794-B8C6-383AB17F749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80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across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8081-0710-B349-980A-9E4F9BF9D0D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across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8081-0710-B349-980A-9E4F9BF9D0D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44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across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8081-0710-B349-980A-9E4F9BF9D0D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4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across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8081-0710-B349-980A-9E4F9BF9D0D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44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across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8081-0710-B349-980A-9E4F9BF9D0D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7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across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8081-0710-B349-980A-9E4F9BF9D0D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73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across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8081-0710-B349-980A-9E4F9BF9D0D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94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410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across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8081-0710-B349-980A-9E4F9BF9D0D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6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000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across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8081-0710-B349-980A-9E4F9BF9D0D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7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27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45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97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A5A0-FD89-4794-B8C6-383AB17F749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01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A5A0-FD89-4794-B8C6-383AB17F749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46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A5A0-FD89-4794-B8C6-383AB17F749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536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A5A0-FD89-4794-B8C6-383AB17F749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4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8059" y="1319751"/>
            <a:ext cx="5354424" cy="211479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4B00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8059" y="3771724"/>
            <a:ext cx="4194928" cy="11019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8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832291"/>
            <a:ext cx="92831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947684"/>
            <a:ext cx="9283111" cy="12721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5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6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1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2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4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68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ido@to.infn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8059" y="533400"/>
            <a:ext cx="5892312" cy="2487489"/>
          </a:xfrm>
        </p:spPr>
        <p:txBody>
          <a:bodyPr>
            <a:normAutofit/>
          </a:bodyPr>
          <a:lstStyle/>
          <a:p>
            <a:r>
              <a:rPr lang="en-GB" dirty="0" smtClean="0"/>
              <a:t>EOSC: an ecosystem of services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1407538" y="4815988"/>
            <a:ext cx="1284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RIA-653549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1480" y="4671152"/>
            <a:ext cx="4684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Luciano Gaido (</a:t>
            </a:r>
            <a:r>
              <a:rPr lang="it-IT" dirty="0" smtClean="0">
                <a:hlinkClick r:id="rId3"/>
              </a:rPr>
              <a:t>gaido@to.infn.it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INDIGO Summit 2017 – Catania, </a:t>
            </a:r>
            <a:r>
              <a:rPr lang="it-IT" dirty="0" err="1" smtClean="0"/>
              <a:t>May</a:t>
            </a:r>
            <a:r>
              <a:rPr lang="it-IT" dirty="0" smtClean="0"/>
              <a:t> 9-12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5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0" y="1568530"/>
            <a:ext cx="6561081" cy="492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788" y="404665"/>
            <a:ext cx="8575675" cy="612775"/>
          </a:xfrm>
          <a:noFill/>
        </p:spPr>
        <p:txBody>
          <a:bodyPr/>
          <a:lstStyle/>
          <a:p>
            <a:pPr algn="ctr">
              <a:defRPr/>
            </a:pPr>
            <a:r>
              <a:rPr lang="en-GB" sz="3200" dirty="0" err="1"/>
              <a:t>EOSCpilot</a:t>
            </a:r>
            <a:r>
              <a:rPr lang="en-GB" sz="3200" dirty="0"/>
              <a:t> WP structure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67369"/>
            <a:ext cx="2743200" cy="365125"/>
          </a:xfrm>
        </p:spPr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10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1744579" y="1751682"/>
            <a:ext cx="8888864" cy="389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0005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23900" indent="-282575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governance framework (rules of engagement, business plan, ...),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</a:rPr>
              <a:t>15 science </a:t>
            </a:r>
            <a:r>
              <a:rPr lang="en-GB" altLang="en-US" b="1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demonstrators</a:t>
            </a:r>
            <a:endParaRPr lang="en-GB" altLang="en-US" i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federated service management 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framework</a:t>
            </a:r>
            <a:endParaRPr lang="en-GB" altLang="en-US" b="1" i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</a:rPr>
              <a:t>interoperability demonstrators </a:t>
            </a:r>
            <a:endParaRPr lang="en-GB" altLang="en-US" i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identification of training needs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open innovation platform for industry engagement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workshops for engagement of different stakeholders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5788" y="404665"/>
            <a:ext cx="8575675" cy="612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err="1">
                <a:latin typeface="+mn-lt"/>
              </a:rPr>
              <a:t>EOSCpilot</a:t>
            </a:r>
            <a:r>
              <a:rPr lang="en-GB" sz="3200" dirty="0">
                <a:latin typeface="+mn-lt"/>
              </a:rPr>
              <a:t> expected output</a:t>
            </a:r>
            <a:endParaRPr lang="en-US" sz="32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11</a:t>
            </a:fld>
            <a:endParaRPr lang="en-GB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1721644" y="1621301"/>
            <a:ext cx="8843962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0005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23900" indent="-282575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" indent="0">
              <a:spcBef>
                <a:spcPct val="0"/>
              </a:spcBef>
              <a:buClrTx/>
              <a:buNone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5 already selected: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b="1" i="0" dirty="0" err="1">
                <a:solidFill>
                  <a:schemeClr val="tx1"/>
                </a:solidFill>
                <a:latin typeface="Calibri" panose="020F0502020204030204" pitchFamily="34" charset="0"/>
              </a:rPr>
              <a:t>PanCancer</a:t>
            </a: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</a:rPr>
              <a:t> Analysis 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of Whole genomes (EMBL):  Sensitive genomic data for cancer patient health care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</a:rPr>
              <a:t>ENVRI Radiative Forcing Integration 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(ICOS ERIC + ACTRIS + DKRZ + IPSL): Integration of heterogeneous climate data sources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</a:rPr>
              <a:t>Research with Photons &amp; Neutrons 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(DESY, ESFR, XFEL, ESS, EMBL, ILL): Exploitation of data from analytical facilities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</a:rPr>
              <a:t>WLCG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 (CERN): Large-scale long-term data preservation and reuse of physics data 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</a:rPr>
              <a:t>TEXTCROWD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  (Univ. of Florence): Collaborative semantic enrichment of text-based datasets –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TEXTCROWD</a:t>
            </a:r>
          </a:p>
          <a:p>
            <a:pPr marL="57150" indent="0">
              <a:spcBef>
                <a:spcPct val="0"/>
              </a:spcBef>
              <a:buClrTx/>
              <a:buNone/>
              <a:defRPr/>
            </a:pPr>
            <a:endParaRPr lang="en-GB" altLang="en-US" i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7150" indent="0">
              <a:spcBef>
                <a:spcPct val="0"/>
              </a:spcBef>
              <a:buClrTx/>
              <a:buNone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10 more demonstrators being selected through an open 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call (review of the proposals is currently ongoing)</a:t>
            </a:r>
            <a:endParaRPr lang="en-GB" altLang="en-US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5788" y="404665"/>
            <a:ext cx="8575675" cy="612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err="1">
                <a:latin typeface="+mn-lt"/>
              </a:rPr>
              <a:t>EOSCpilot</a:t>
            </a:r>
            <a:r>
              <a:rPr lang="en-GB" sz="3200" dirty="0">
                <a:latin typeface="+mn-lt"/>
              </a:rPr>
              <a:t> science demonstrators</a:t>
            </a:r>
            <a:endParaRPr lang="en-US" sz="32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12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EOSCpilot</a:t>
            </a:r>
            <a:r>
              <a:rPr lang="en-US" sz="3200" dirty="0"/>
              <a:t>  Interoperability WP (WP6)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74019" y="1680949"/>
            <a:ext cx="8843962" cy="494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0005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23900" indent="-282575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" indent="0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</a:rPr>
              <a:t>Objectives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Research and Data Interoperability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: data &amp; services to be findable, accessible, interoperable and reusable (FAIR)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Infrastructure interoperability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: facilitate the most adequate infrastructures for the treatment of extensive amounts of data. Demonstrate with multi-infrastructure, multi-community pilots</a:t>
            </a:r>
          </a:p>
          <a:p>
            <a:pPr marL="57150" indent="0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</a:rPr>
              <a:t>Key Output: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The design of a future EOSC based on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federated interoperable services 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meeting the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needs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of the thematic research domains and wider user base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</a:rPr>
              <a:t>Tasks: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T6.1: gap analysis &amp; interoperability architecture [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CNRS lead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]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T6.2: EOSC Research and Data interoperability [ELIXIR lead]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T6.3: Interoperability pilots [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INFN lead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]</a:t>
            </a:r>
          </a:p>
          <a:p>
            <a:pPr marL="57150" indent="0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sz="2200" b="1" i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13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err="1"/>
              <a:t>EOSCpilot</a:t>
            </a:r>
            <a:r>
              <a:rPr lang="en-US" sz="3200" dirty="0"/>
              <a:t> T6.3 - Interoperability pilots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42496" y="1703780"/>
            <a:ext cx="8843962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00050" indent="-34290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23900" indent="-2825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200150" indent="-28575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" indent="0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Validation regarding: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AAI requirements 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for both e-infrastructures and scientific communities solutions offered by </a:t>
            </a:r>
            <a:r>
              <a:rPr lang="en-GB" alt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INDIGO- DataCloud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, ELIXIR AAI, EUDAT B2ACCESS and AARC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Resource brokering solutions 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- spanning multiple infrastructures and user communities and aimed for high-level resource discoverability and addressability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Accessibility 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- EOSC local, Grid, HPC and Cloud resources accessible by multiple communities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Data accessibility 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– through personal resources, scientific portals, CLI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Interoperability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-  underlying distributed storage systems with the EOSC platform services; services and tools - as those provided by the EUDAT service suite and </a:t>
            </a:r>
            <a:r>
              <a:rPr lang="en-GB" alt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INDIGO-DataCloud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toolbox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14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err="1" smtClean="0"/>
              <a:t>Outline</a:t>
            </a:r>
            <a:endParaRPr lang="it-IT" sz="3200" dirty="0"/>
          </a:p>
        </p:txBody>
      </p:sp>
      <p:sp>
        <p:nvSpPr>
          <p:cNvPr id="9" name="Segnaposto contenuto 7"/>
          <p:cNvSpPr txBox="1">
            <a:spLocks/>
          </p:cNvSpPr>
          <p:nvPr/>
        </p:nvSpPr>
        <p:spPr>
          <a:xfrm>
            <a:off x="1157689" y="1847504"/>
            <a:ext cx="9815111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context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EOSCpilot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3200" dirty="0" smtClean="0"/>
              <a:t>EOSC-</a:t>
            </a:r>
            <a:r>
              <a:rPr lang="it-IT" sz="3200" dirty="0" err="1" smtClean="0"/>
              <a:t>hub</a:t>
            </a:r>
            <a:r>
              <a:rPr lang="it-IT" sz="3200" dirty="0" smtClean="0"/>
              <a:t> </a:t>
            </a:r>
            <a:r>
              <a:rPr lang="it-IT" sz="3200" dirty="0" err="1" smtClean="0"/>
              <a:t>proposal</a:t>
            </a:r>
            <a:endParaRPr lang="it-IT" sz="3200" dirty="0" smtClean="0"/>
          </a:p>
          <a:p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it-IT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dirty="0" smtClean="0"/>
              <a:t>EOSC-hub proposal in a nutshell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16</a:t>
            </a:fld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Joint EGI, EUDAT and INDIGO proposal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Integrating and managing services for the European Open Science Cloud</a:t>
            </a:r>
            <a:endParaRPr lang="en-US" sz="2400" dirty="0" smtClean="0"/>
          </a:p>
          <a:p>
            <a:pPr lvl="1"/>
            <a:r>
              <a:rPr lang="en-US" dirty="0" smtClean="0"/>
              <a:t>Call: EINFRA-12-2017 (Data and Distributed Computing e-infrastructures for Open Science), topic a: Secure and agile data and distributed computing e-infrastructure</a:t>
            </a:r>
          </a:p>
          <a:p>
            <a:pPr lvl="1"/>
            <a:r>
              <a:rPr lang="en-US" dirty="0" smtClean="0"/>
              <a:t>Budget: 30 M€</a:t>
            </a:r>
          </a:p>
          <a:p>
            <a:pPr lvl="1"/>
            <a:r>
              <a:rPr lang="en-US" dirty="0" smtClean="0"/>
              <a:t>Coordinator: EGI Foundation (EGI.eu)</a:t>
            </a:r>
          </a:p>
          <a:p>
            <a:pPr lvl="1"/>
            <a:r>
              <a:rPr lang="en-US" dirty="0" smtClean="0"/>
              <a:t>Participants: 74 beneficiaries (plus 20 linked third-parties) from 36 countries</a:t>
            </a:r>
          </a:p>
          <a:p>
            <a:pPr lvl="1"/>
            <a:r>
              <a:rPr lang="en-US" dirty="0" smtClean="0"/>
              <a:t>Duration: 36 months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187" y="2302525"/>
            <a:ext cx="1337808" cy="1337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662" y="2256188"/>
            <a:ext cx="1977352" cy="1207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659" y="1834932"/>
            <a:ext cx="1628799" cy="1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/>
              <a:t>EOSC-hub </a:t>
            </a:r>
            <a:r>
              <a:rPr lang="en-GB" sz="3200" dirty="0"/>
              <a:t>Objectives</a:t>
            </a:r>
            <a:endParaRPr lang="en-US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27113" y="1703780"/>
            <a:ext cx="11049918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00050" indent="-34290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23900" indent="-2825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200150" indent="-28575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b="1" i="0" dirty="0">
                <a:solidFill>
                  <a:schemeClr val="tx1"/>
                </a:solidFill>
                <a:latin typeface="+mn-lt"/>
              </a:rPr>
              <a:t>Simplify access</a:t>
            </a:r>
            <a:r>
              <a:rPr lang="en-US" i="0" dirty="0">
                <a:solidFill>
                  <a:schemeClr val="tx1"/>
                </a:solidFill>
                <a:latin typeface="+mn-lt"/>
              </a:rPr>
              <a:t> to a broad portfolio of products, resources and </a:t>
            </a:r>
            <a:r>
              <a:rPr lang="en-US" i="0" dirty="0" smtClean="0">
                <a:solidFill>
                  <a:schemeClr val="tx1"/>
                </a:solidFill>
                <a:latin typeface="+mn-lt"/>
              </a:rPr>
              <a:t>services </a:t>
            </a:r>
            <a:r>
              <a:rPr lang="en-US" i="0" dirty="0">
                <a:solidFill>
                  <a:schemeClr val="tx1"/>
                </a:solidFill>
                <a:latin typeface="+mn-lt"/>
              </a:rPr>
              <a:t>provided by </a:t>
            </a:r>
            <a:r>
              <a:rPr lang="en-US" i="0" dirty="0" smtClean="0">
                <a:solidFill>
                  <a:schemeClr val="tx1"/>
                </a:solidFill>
                <a:latin typeface="+mn-lt"/>
              </a:rPr>
              <a:t>different actors through </a:t>
            </a:r>
            <a:r>
              <a:rPr lang="en-US" i="0" dirty="0">
                <a:solidFill>
                  <a:schemeClr val="tx1"/>
                </a:solidFill>
                <a:latin typeface="+mn-lt"/>
              </a:rPr>
              <a:t>an </a:t>
            </a:r>
            <a:r>
              <a:rPr lang="en-US" b="1" i="0" dirty="0">
                <a:solidFill>
                  <a:srgbClr val="C00000"/>
                </a:solidFill>
                <a:latin typeface="+mn-lt"/>
              </a:rPr>
              <a:t>open service catalogue</a:t>
            </a:r>
          </a:p>
          <a:p>
            <a:pPr>
              <a:buClrTx/>
            </a:pPr>
            <a:r>
              <a:rPr lang="en-US" b="1" i="0" dirty="0" smtClean="0">
                <a:solidFill>
                  <a:schemeClr val="tx1"/>
                </a:solidFill>
                <a:latin typeface="+mn-lt"/>
              </a:rPr>
              <a:t>Remove </a:t>
            </a:r>
            <a:r>
              <a:rPr lang="en-US" b="1" i="0" dirty="0">
                <a:solidFill>
                  <a:schemeClr val="tx1"/>
                </a:solidFill>
                <a:latin typeface="+mn-lt"/>
              </a:rPr>
              <a:t>fragmentation </a:t>
            </a:r>
            <a:r>
              <a:rPr lang="en-US" i="0" dirty="0">
                <a:solidFill>
                  <a:schemeClr val="tx1"/>
                </a:solidFill>
                <a:latin typeface="+mn-lt"/>
              </a:rPr>
              <a:t>of service provisioning and access to digital services </a:t>
            </a:r>
            <a:endParaRPr lang="en-US" i="0" dirty="0" smtClean="0">
              <a:solidFill>
                <a:schemeClr val="tx1"/>
              </a:solidFill>
              <a:latin typeface="+mn-lt"/>
            </a:endParaRPr>
          </a:p>
          <a:p>
            <a:pPr>
              <a:buClrTx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i="0" dirty="0" smtClean="0">
                <a:solidFill>
                  <a:schemeClr val="tx1"/>
                </a:solidFill>
                <a:latin typeface="+mn-lt"/>
              </a:rPr>
              <a:t>ncrease</a:t>
            </a:r>
            <a:r>
              <a:rPr lang="en-US" b="1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i="0" dirty="0">
                <a:solidFill>
                  <a:schemeClr val="tx1"/>
                </a:solidFill>
                <a:latin typeface="+mn-lt"/>
              </a:rPr>
              <a:t>innovation capacity </a:t>
            </a:r>
            <a:r>
              <a:rPr lang="en-US" i="0" dirty="0">
                <a:solidFill>
                  <a:schemeClr val="tx1"/>
                </a:solidFill>
                <a:latin typeface="+mn-lt"/>
              </a:rPr>
              <a:t>of  digital Infrastructures </a:t>
            </a:r>
            <a:endParaRPr lang="en-US" i="0" dirty="0" smtClean="0">
              <a:solidFill>
                <a:schemeClr val="tx1"/>
              </a:solidFill>
              <a:latin typeface="+mn-lt"/>
            </a:endParaRPr>
          </a:p>
          <a:p>
            <a:pPr>
              <a:buClrTx/>
            </a:pPr>
            <a:r>
              <a:rPr lang="en-US" b="1" i="0" dirty="0">
                <a:solidFill>
                  <a:schemeClr val="tx1"/>
                </a:solidFill>
                <a:latin typeface="+mn-lt"/>
              </a:rPr>
              <a:t>Consolidate digital infrastructures</a:t>
            </a:r>
            <a:r>
              <a:rPr lang="en-US" i="0" dirty="0">
                <a:solidFill>
                  <a:schemeClr val="tx1"/>
                </a:solidFill>
                <a:latin typeface="+mn-lt"/>
              </a:rPr>
              <a:t> by </a:t>
            </a:r>
          </a:p>
          <a:p>
            <a:pPr lvl="1">
              <a:buClrTx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Expanding capacities and capabilities </a:t>
            </a:r>
          </a:p>
          <a:p>
            <a:pPr lvl="1">
              <a:buClrTx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Improving discoverability, access, interoperability and sharing , across research communities and countries</a:t>
            </a:r>
          </a:p>
          <a:p>
            <a:pPr>
              <a:buClrTx/>
            </a:pPr>
            <a:r>
              <a:rPr lang="en-US" b="1" i="0" dirty="0">
                <a:solidFill>
                  <a:schemeClr val="tx1"/>
                </a:solidFill>
                <a:latin typeface="+mn-lt"/>
              </a:rPr>
              <a:t>Extend access to integrated compute, storage, data and software to new user groups </a:t>
            </a:r>
            <a:r>
              <a:rPr lang="en-US" i="0" dirty="0">
                <a:solidFill>
                  <a:schemeClr val="tx1"/>
                </a:solidFill>
                <a:latin typeface="+mn-lt"/>
              </a:rPr>
              <a:t>including high-education and  industry, increase the user base</a:t>
            </a:r>
          </a:p>
          <a:p>
            <a:pPr>
              <a:buClrTx/>
            </a:pPr>
            <a:r>
              <a:rPr lang="en-US" b="1" i="0" dirty="0">
                <a:solidFill>
                  <a:schemeClr val="tx1"/>
                </a:solidFill>
                <a:latin typeface="+mn-lt"/>
              </a:rPr>
              <a:t>Expand human </a:t>
            </a:r>
            <a:r>
              <a:rPr lang="en-US" b="1" i="0" dirty="0" smtClean="0">
                <a:solidFill>
                  <a:schemeClr val="tx1"/>
                </a:solidFill>
                <a:latin typeface="+mn-lt"/>
              </a:rPr>
              <a:t>capacity</a:t>
            </a:r>
            <a:r>
              <a:rPr lang="en-US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i="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i="0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i="0" dirty="0" smtClean="0">
                <a:solidFill>
                  <a:schemeClr val="tx1"/>
                </a:solidFill>
                <a:latin typeface="+mn-lt"/>
              </a:rPr>
              <a:t>onsolidate/expand </a:t>
            </a:r>
            <a:r>
              <a:rPr lang="en-US" sz="2400" i="0" dirty="0">
                <a:solidFill>
                  <a:schemeClr val="tx1"/>
                </a:solidFill>
                <a:latin typeface="+mn-lt"/>
              </a:rPr>
              <a:t>a distributed network of experts and service operators at local/national </a:t>
            </a:r>
            <a:r>
              <a:rPr lang="en-US" sz="2400" i="0" dirty="0" smtClean="0">
                <a:solidFill>
                  <a:schemeClr val="tx1"/>
                </a:solidFill>
                <a:latin typeface="+mn-lt"/>
              </a:rPr>
              <a:t>level)</a:t>
            </a:r>
            <a:endParaRPr lang="en-US" sz="2400" i="0" dirty="0">
              <a:solidFill>
                <a:schemeClr val="tx1"/>
              </a:solidFill>
              <a:latin typeface="+mn-lt"/>
            </a:endParaRPr>
          </a:p>
          <a:p>
            <a:pPr>
              <a:buClrTx/>
            </a:pPr>
            <a:endParaRPr lang="en-US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17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9249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EOSC-hub Service architecture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18</a:t>
            </a:fld>
            <a:endParaRPr lang="en-GB" sz="1400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82834" y="1838120"/>
            <a:ext cx="8426332" cy="4346888"/>
            <a:chOff x="119778" y="1662455"/>
            <a:chExt cx="8918114" cy="5191094"/>
          </a:xfrm>
        </p:grpSpPr>
        <p:sp>
          <p:nvSpPr>
            <p:cNvPr id="12" name="Rounded Rectangle 11"/>
            <p:cNvSpPr/>
            <p:nvPr/>
          </p:nvSpPr>
          <p:spPr>
            <a:xfrm>
              <a:off x="268591" y="4057630"/>
              <a:ext cx="1511999" cy="2408665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Federation Services</a:t>
              </a: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AAI,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Accounting,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Monitoring,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Operations, Security </a:t>
              </a:r>
              <a:r>
                <a:rPr lang="en-US" sz="1400" dirty="0" err="1">
                  <a:solidFill>
                    <a:srgbClr val="000000"/>
                  </a:solidFill>
                </a:rPr>
                <a:t>Coord</a:t>
              </a:r>
              <a:r>
                <a:rPr lang="en-US" sz="1400" dirty="0">
                  <a:solidFill>
                    <a:srgbClr val="000000"/>
                  </a:solidFill>
                </a:rPr>
                <a:t>.</a:t>
              </a:r>
            </a:p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24358" y="5379854"/>
              <a:ext cx="5291656" cy="1079996"/>
            </a:xfrm>
            <a:prstGeom prst="round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Basic Infrastructure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Compute and Storage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412628" y="4036349"/>
              <a:ext cx="1479852" cy="2423501"/>
            </a:xfrm>
            <a:prstGeom prst="round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 Open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Collab.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Platforms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Application Repository,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Configuration Management,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Marketplace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9779" y="3911599"/>
              <a:ext cx="8918113" cy="2870221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0824" y="6412489"/>
              <a:ext cx="1978921" cy="441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Common services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80877" y="2039050"/>
              <a:ext cx="1219695" cy="937328"/>
            </a:xfrm>
            <a:prstGeom prst="round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Thematic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57719" y="2039050"/>
              <a:ext cx="1219695" cy="937328"/>
            </a:xfrm>
            <a:prstGeom prst="round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Thematic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38281" y="2046234"/>
              <a:ext cx="1219695" cy="937328"/>
            </a:xfrm>
            <a:prstGeom prst="round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Thematic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20767" y="2046234"/>
              <a:ext cx="1219695" cy="937328"/>
            </a:xfrm>
            <a:prstGeom prst="round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Thematic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8510" y="2024996"/>
              <a:ext cx="1219695" cy="937328"/>
            </a:xfrm>
            <a:prstGeom prst="round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Thematic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56490" y="1662455"/>
              <a:ext cx="2980265" cy="441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Community Support services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19778" y="1662455"/>
              <a:ext cx="8918113" cy="144949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1038" y="2031787"/>
              <a:ext cx="1219695" cy="937328"/>
            </a:xfrm>
            <a:prstGeom prst="round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Thematic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762022" y="3045105"/>
              <a:ext cx="601579" cy="1028255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3435685" y="3040920"/>
              <a:ext cx="1001625" cy="268076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924358" y="4057059"/>
              <a:ext cx="5286509" cy="1078075"/>
            </a:xfrm>
            <a:prstGeom prst="round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Added Value Services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Compute, Data, Software 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Management and Preservation </a:t>
              </a:r>
            </a:p>
          </p:txBody>
        </p:sp>
        <p:sp>
          <p:nvSpPr>
            <p:cNvPr id="28" name="Up-Down Arrow 27"/>
            <p:cNvSpPr/>
            <p:nvPr/>
          </p:nvSpPr>
          <p:spPr>
            <a:xfrm>
              <a:off x="3623490" y="3111945"/>
              <a:ext cx="601579" cy="1028255"/>
            </a:xfrm>
            <a:prstGeom prst="upDownArrow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7705580" y="3008095"/>
              <a:ext cx="601579" cy="1028255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Up-Down Arrow 29"/>
            <p:cNvSpPr/>
            <p:nvPr/>
          </p:nvSpPr>
          <p:spPr>
            <a:xfrm>
              <a:off x="6267138" y="4693428"/>
              <a:ext cx="601579" cy="1028255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Up-Down Arrow 30"/>
            <p:cNvSpPr/>
            <p:nvPr/>
          </p:nvSpPr>
          <p:spPr>
            <a:xfrm rot="5400000">
              <a:off x="4431052" y="3263649"/>
              <a:ext cx="289745" cy="6007939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44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9249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EOSC-hub Project </a:t>
            </a:r>
            <a:r>
              <a:rPr lang="en-US" sz="3200" dirty="0"/>
              <a:t>structure</a:t>
            </a:r>
          </a:p>
        </p:txBody>
      </p:sp>
      <p:pic>
        <p:nvPicPr>
          <p:cNvPr id="7" name="image3.jpe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16075" y="1766909"/>
            <a:ext cx="8423275" cy="45942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19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err="1" smtClean="0"/>
              <a:t>Outline</a:t>
            </a:r>
            <a:endParaRPr lang="it-IT" sz="3200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608463" y="1825625"/>
            <a:ext cx="8934680" cy="435133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context</a:t>
            </a:r>
            <a:endParaRPr lang="it-IT" sz="3200" dirty="0" smtClean="0"/>
          </a:p>
          <a:p>
            <a:r>
              <a:rPr lang="it-IT" sz="3200" dirty="0" err="1" smtClean="0"/>
              <a:t>EOSCpilot</a:t>
            </a:r>
            <a:r>
              <a:rPr lang="it-IT" sz="3200" dirty="0" smtClean="0"/>
              <a:t> </a:t>
            </a:r>
            <a:r>
              <a:rPr lang="it-IT" sz="3200" dirty="0" err="1" smtClean="0"/>
              <a:t>project</a:t>
            </a:r>
            <a:endParaRPr lang="it-IT" sz="3200" dirty="0" smtClean="0"/>
          </a:p>
          <a:p>
            <a:r>
              <a:rPr lang="it-IT" sz="3200" dirty="0" smtClean="0"/>
              <a:t>EOSC-</a:t>
            </a:r>
            <a:r>
              <a:rPr lang="it-IT" sz="3200" dirty="0" err="1"/>
              <a:t>h</a:t>
            </a:r>
            <a:r>
              <a:rPr lang="it-IT" sz="3200" dirty="0" err="1" smtClean="0"/>
              <a:t>ub</a:t>
            </a:r>
            <a:r>
              <a:rPr lang="it-IT" sz="3200" dirty="0" smtClean="0"/>
              <a:t> </a:t>
            </a:r>
            <a:r>
              <a:rPr lang="it-IT" sz="3200" dirty="0" err="1" smtClean="0"/>
              <a:t>proposal</a:t>
            </a:r>
            <a:endParaRPr lang="it-IT" sz="3200" dirty="0" smtClean="0"/>
          </a:p>
          <a:p>
            <a:r>
              <a:rPr lang="it-IT" sz="3200" dirty="0" err="1" smtClean="0"/>
              <a:t>Conclusions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4000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441058" y="1693675"/>
            <a:ext cx="9309884" cy="4879975"/>
          </a:xfrm>
        </p:spPr>
        <p:txBody>
          <a:bodyPr>
            <a:normAutofit/>
          </a:bodyPr>
          <a:lstStyle/>
          <a:p>
            <a:r>
              <a:rPr lang="en-US" sz="2400" b="1" dirty="0"/>
              <a:t>Thematic Service Providers</a:t>
            </a:r>
          </a:p>
          <a:p>
            <a:pPr lvl="1"/>
            <a:r>
              <a:rPr lang="en-US" dirty="0"/>
              <a:t>Interested in providing a thematic production service as part of </a:t>
            </a:r>
            <a:r>
              <a:rPr lang="en-US" dirty="0" smtClean="0"/>
              <a:t>EINFRA-12 </a:t>
            </a:r>
            <a:r>
              <a:rPr lang="en-US" dirty="0"/>
              <a:t>and the future EOSC</a:t>
            </a:r>
          </a:p>
          <a:p>
            <a:r>
              <a:rPr lang="en-US" sz="2400" b="1" dirty="0"/>
              <a:t>Early adopters</a:t>
            </a:r>
          </a:p>
          <a:p>
            <a:pPr lvl="1"/>
            <a:r>
              <a:rPr lang="en-US" dirty="0"/>
              <a:t>Interested in piloting common services, using and advancing cross-infrastructure usage for the benefit of their research community and beyond</a:t>
            </a:r>
          </a:p>
          <a:p>
            <a:pPr lvl="1"/>
            <a:r>
              <a:rPr lang="en-US" dirty="0"/>
              <a:t>Organized through “</a:t>
            </a:r>
            <a:r>
              <a:rPr lang="en-US" b="1" dirty="0"/>
              <a:t>competence centers</a:t>
            </a:r>
            <a:r>
              <a:rPr lang="en-US" dirty="0"/>
              <a:t>”  bringing together e-Infrastructure providers and relevant research organizations and technology providers/experts</a:t>
            </a: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  <a:p>
            <a:pPr marL="57150" indent="0">
              <a:buNone/>
            </a:pPr>
            <a:r>
              <a:rPr lang="en-US" sz="2400" dirty="0">
                <a:sym typeface="Wingdings"/>
              </a:rPr>
              <a:t>Both have already been selected via an open call, but an additional call is expected during the project (about 0.5 M€ earmarked)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19489"/>
            <a:ext cx="10515600" cy="8534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EOSC-hub Engagement </a:t>
            </a:r>
            <a:r>
              <a:rPr lang="en-US" sz="3200" dirty="0"/>
              <a:t>with research communities</a:t>
            </a:r>
            <a:endParaRPr lang="it-IT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20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13678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EOSC-</a:t>
            </a:r>
            <a:r>
              <a:rPr lang="it-IT" sz="3200" dirty="0" err="1" smtClean="0"/>
              <a:t>hub</a:t>
            </a:r>
            <a:r>
              <a:rPr lang="it-IT" sz="3200" dirty="0" smtClean="0"/>
              <a:t> </a:t>
            </a:r>
            <a:r>
              <a:rPr lang="en-US" sz="3200" dirty="0"/>
              <a:t>Thematic Services 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23090" y="1679846"/>
            <a:ext cx="9673440" cy="5043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60 proposals received, 9 selected</a:t>
            </a:r>
            <a:r>
              <a:rPr lang="en-US" sz="2600" dirty="0"/>
              <a:t>:</a:t>
            </a:r>
          </a:p>
          <a:p>
            <a:pPr lvl="1"/>
            <a:r>
              <a:rPr lang="en-US" dirty="0"/>
              <a:t>CLARIN (European Research Infrastructure for Language Resources and Technology)</a:t>
            </a:r>
          </a:p>
          <a:p>
            <a:pPr lvl="1"/>
            <a:r>
              <a:rPr lang="en-US" dirty="0"/>
              <a:t>DODAS (CMS) </a:t>
            </a:r>
            <a:endParaRPr lang="en-US" dirty="0" smtClean="0"/>
          </a:p>
          <a:p>
            <a:pPr lvl="1"/>
            <a:r>
              <a:rPr lang="en-US" dirty="0" smtClean="0"/>
              <a:t>ECAS </a:t>
            </a:r>
            <a:r>
              <a:rPr lang="en-US" dirty="0"/>
              <a:t>(climate studies)</a:t>
            </a:r>
          </a:p>
          <a:p>
            <a:pPr lvl="1"/>
            <a:r>
              <a:rPr lang="en-US" dirty="0"/>
              <a:t>GEOSS (Global Earth Observation System of Systems)</a:t>
            </a:r>
          </a:p>
          <a:p>
            <a:pPr lvl="1"/>
            <a:r>
              <a:rPr lang="en-US" dirty="0" err="1"/>
              <a:t>OPENCoasts</a:t>
            </a:r>
            <a:r>
              <a:rPr lang="en-US" dirty="0"/>
              <a:t> (On-demand Operational Coastal Circulation Forecast Service)</a:t>
            </a:r>
          </a:p>
          <a:p>
            <a:pPr lvl="1"/>
            <a:r>
              <a:rPr lang="en-US" dirty="0" err="1"/>
              <a:t>WeNMR</a:t>
            </a:r>
            <a:r>
              <a:rPr lang="en-US" dirty="0"/>
              <a:t> (Worldwide e-Infrastructure for Nuclear Magnetic Resonance and structural biology) </a:t>
            </a:r>
          </a:p>
          <a:p>
            <a:pPr lvl="1"/>
            <a:r>
              <a:rPr lang="en-US" dirty="0"/>
              <a:t>DARIAH (Digital Research Infrastructure for the Arts and Humanities)</a:t>
            </a:r>
          </a:p>
          <a:p>
            <a:pPr lvl="1"/>
            <a:r>
              <a:rPr lang="en-US" dirty="0" err="1"/>
              <a:t>LifeWatch</a:t>
            </a:r>
            <a:endParaRPr lang="en-US" dirty="0"/>
          </a:p>
          <a:p>
            <a:pPr lvl="1"/>
            <a:r>
              <a:rPr lang="en-US" dirty="0"/>
              <a:t>EO Pillar (Earth Observation)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21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00208" y="1689102"/>
            <a:ext cx="9827676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ym typeface="Wingdings"/>
              </a:rPr>
              <a:t>The Competence Centre is driven by </a:t>
            </a:r>
            <a:r>
              <a:rPr lang="en-GB" sz="2400" b="1" dirty="0">
                <a:sym typeface="Wingdings"/>
              </a:rPr>
              <a:t>well established and mature research infrastructure or international collaboration </a:t>
            </a:r>
            <a:r>
              <a:rPr lang="en-GB" sz="2400" dirty="0">
                <a:sym typeface="Wingdings"/>
              </a:rPr>
              <a:t>requiring advanced and integrated data and computing services. </a:t>
            </a:r>
          </a:p>
          <a:p>
            <a:pPr marL="0" indent="0">
              <a:buNone/>
            </a:pPr>
            <a:r>
              <a:rPr lang="en-GB" sz="2400" dirty="0">
                <a:sym typeface="Wingdings"/>
              </a:rPr>
              <a:t>In the Competence Centre </a:t>
            </a:r>
            <a:r>
              <a:rPr lang="en-GB" sz="2400" b="1" dirty="0">
                <a:sym typeface="Wingdings"/>
              </a:rPr>
              <a:t>early adopters </a:t>
            </a:r>
            <a:r>
              <a:rPr lang="en-GB" sz="2400" dirty="0">
                <a:sym typeface="Wingdings"/>
              </a:rPr>
              <a:t>test, adapt, and integrate the digital capabilities they need to pursue they research, with the support of e-Infrastructure and technology experts. </a:t>
            </a:r>
          </a:p>
          <a:p>
            <a:pPr marL="0" indent="0">
              <a:buNone/>
            </a:pPr>
            <a:r>
              <a:rPr lang="en-GB" sz="2400" dirty="0">
                <a:sym typeface="Wingdings"/>
              </a:rPr>
              <a:t>The Competence Centre will: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/>
              </a:rPr>
              <a:t>Run </a:t>
            </a:r>
            <a:r>
              <a:rPr lang="en-GB" b="1" dirty="0">
                <a:sym typeface="Wingdings"/>
              </a:rPr>
              <a:t>Proof of </a:t>
            </a:r>
            <a:r>
              <a:rPr lang="en-GB" b="1" dirty="0" smtClean="0">
                <a:sym typeface="Wingdings"/>
              </a:rPr>
              <a:t>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/>
              </a:rPr>
              <a:t>Conduct</a:t>
            </a:r>
            <a:r>
              <a:rPr lang="en-GB" b="1" dirty="0" smtClean="0">
                <a:sym typeface="Wingdings"/>
              </a:rPr>
              <a:t> Pilots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/>
              </a:rPr>
              <a:t>Prepare the</a:t>
            </a:r>
            <a:r>
              <a:rPr lang="en-GB" b="1" dirty="0" smtClean="0">
                <a:sym typeface="Wingdings"/>
              </a:rPr>
              <a:t> production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/>
              </a:rPr>
              <a:t>Define </a:t>
            </a:r>
            <a:r>
              <a:rPr lang="en-GB" dirty="0">
                <a:sym typeface="Wingdings"/>
              </a:rPr>
              <a:t>appropriate </a:t>
            </a:r>
            <a:r>
              <a:rPr lang="en-GB" b="1" dirty="0">
                <a:sym typeface="Wingdings"/>
              </a:rPr>
              <a:t>business models</a:t>
            </a:r>
            <a:r>
              <a:rPr lang="en-GB" dirty="0">
                <a:sym typeface="Wingdings"/>
              </a:rPr>
              <a:t> to sustain the solutions after the end of the project</a:t>
            </a:r>
            <a:endParaRPr lang="en-GB" dirty="0" smtClean="0">
              <a:sym typeface="Wingding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6961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EOSC-</a:t>
            </a:r>
            <a:r>
              <a:rPr lang="it-IT" sz="3200" dirty="0" err="1" smtClean="0"/>
              <a:t>hub</a:t>
            </a:r>
            <a:r>
              <a:rPr lang="it-IT" sz="3200" dirty="0" smtClean="0"/>
              <a:t> </a:t>
            </a:r>
            <a:r>
              <a:rPr lang="en-US" sz="3200" dirty="0"/>
              <a:t>Early Adopters/Competence Centers</a:t>
            </a:r>
            <a:endParaRPr lang="it-IT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22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57836" y="1887025"/>
            <a:ext cx="9805644" cy="4469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ym typeface="Wingdings"/>
              </a:rPr>
              <a:t>Out of 51 proposals received, 7 Competence Centres have been selected</a:t>
            </a:r>
            <a:r>
              <a:rPr lang="en-GB" sz="2400" dirty="0">
                <a:sym typeface="Wingdings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/>
              </a:rPr>
              <a:t>Elixir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Lead Partner: EMBL-EBI</a:t>
            </a:r>
            <a:endParaRPr lang="en-GB" dirty="0" smtClean="0">
              <a:sym typeface="Wingding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/>
              </a:rPr>
              <a:t>Fusion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Lead </a:t>
            </a:r>
            <a:r>
              <a:rPr lang="en-US" dirty="0"/>
              <a:t>Partner: </a:t>
            </a:r>
            <a:r>
              <a:rPr lang="en-US" dirty="0" smtClean="0"/>
              <a:t>CCFE</a:t>
            </a:r>
            <a:endParaRPr lang="en-GB" dirty="0" smtClean="0">
              <a:sym typeface="Wingding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/>
              </a:rPr>
              <a:t>Marine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Lead </a:t>
            </a:r>
            <a:r>
              <a:rPr lang="en-US" dirty="0"/>
              <a:t>Partner: </a:t>
            </a:r>
            <a:r>
              <a:rPr lang="en-US" dirty="0" smtClean="0"/>
              <a:t>IFREMER</a:t>
            </a:r>
            <a:endParaRPr lang="en-GB" dirty="0" smtClean="0">
              <a:sym typeface="Wingding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/>
              </a:rPr>
              <a:t>EISCAT_3D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Lead </a:t>
            </a:r>
            <a:r>
              <a:rPr lang="en-US" dirty="0"/>
              <a:t>Partner: </a:t>
            </a:r>
            <a:r>
              <a:rPr lang="en-US" dirty="0" smtClean="0"/>
              <a:t>EISCAT</a:t>
            </a:r>
            <a:endParaRPr lang="en-GB" dirty="0" smtClean="0">
              <a:sym typeface="Wingding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/>
              </a:rPr>
              <a:t>EPOS-ORFEUS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Lead </a:t>
            </a:r>
            <a:r>
              <a:rPr lang="en-US" dirty="0"/>
              <a:t>Partner: </a:t>
            </a:r>
            <a:r>
              <a:rPr lang="en-US" dirty="0" err="1" smtClean="0"/>
              <a:t>SURFsara</a:t>
            </a:r>
            <a:endParaRPr lang="en-GB" dirty="0" smtClean="0">
              <a:sym typeface="Wingding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Radio Astronomy Competence Center (RACC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Lead </a:t>
            </a:r>
            <a:r>
              <a:rPr lang="en-US" dirty="0"/>
              <a:t>Partner: ASTRON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ICOS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Lead Partner: SNIC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Disaster Mitigation Competence Centre Plus (DMCC</a:t>
            </a:r>
            <a:r>
              <a:rPr lang="en-US" dirty="0" smtClean="0"/>
              <a:t>+)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Lead  Partner:  </a:t>
            </a:r>
            <a:r>
              <a:rPr lang="en-US" dirty="0" smtClean="0"/>
              <a:t>ASGC,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unfunded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2400" dirty="0">
              <a:sym typeface="Wingdings"/>
            </a:endParaRPr>
          </a:p>
          <a:p>
            <a:pPr marL="0" indent="0">
              <a:buNone/>
            </a:pPr>
            <a:endParaRPr lang="en-GB" sz="2000" dirty="0">
              <a:sym typeface="Wingdings"/>
            </a:endParaRPr>
          </a:p>
          <a:p>
            <a:pPr marL="0" indent="0">
              <a:buNone/>
            </a:pPr>
            <a:endParaRPr lang="en-GB" sz="2000" dirty="0">
              <a:sym typeface="Wingding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8997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EOSC-</a:t>
            </a:r>
            <a:r>
              <a:rPr lang="it-IT" sz="3200" dirty="0" err="1" smtClean="0"/>
              <a:t>hub</a:t>
            </a:r>
            <a:r>
              <a:rPr lang="it-IT" sz="3200" dirty="0" smtClean="0"/>
              <a:t> </a:t>
            </a:r>
            <a:r>
              <a:rPr lang="en-US" sz="3200" dirty="0"/>
              <a:t>Competence Centers</a:t>
            </a:r>
            <a:endParaRPr lang="it-IT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23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90887" y="1851964"/>
            <a:ext cx="9816659" cy="469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Organized through </a:t>
            </a:r>
            <a:r>
              <a:rPr lang="en-GB" sz="2400" b="1" dirty="0"/>
              <a:t>Business Pilots:</a:t>
            </a:r>
          </a:p>
          <a:p>
            <a:r>
              <a:rPr lang="en-GB" sz="2400" b="1" dirty="0"/>
              <a:t> </a:t>
            </a:r>
            <a:r>
              <a:rPr lang="en-GB" sz="2400" dirty="0"/>
              <a:t>relevant to EGI participants with a national business programme and have activities of pan-European impact/interest</a:t>
            </a:r>
          </a:p>
          <a:p>
            <a:r>
              <a:rPr lang="en-GB" sz="2400" dirty="0"/>
              <a:t>designed to foster innovation between e-Infrastructures and the private sector through building an ecosystem of SMEs, large industries, </a:t>
            </a:r>
            <a:r>
              <a:rPr lang="en-GB" sz="2400" dirty="0" err="1"/>
              <a:t>startups</a:t>
            </a:r>
            <a:r>
              <a:rPr lang="en-GB" sz="2400" dirty="0"/>
              <a:t>, researchers, accelerators, and investors </a:t>
            </a:r>
            <a:r>
              <a:rPr lang="en-GB" sz="2400" b="1" dirty="0"/>
              <a:t>to become active business partners of e-Infrastructures as </a:t>
            </a:r>
            <a:r>
              <a:rPr lang="en-GB" sz="2400" b="1" dirty="0">
                <a:solidFill>
                  <a:srgbClr val="C00000"/>
                </a:solidFill>
              </a:rPr>
              <a:t>customers and/or service providers</a:t>
            </a:r>
            <a:r>
              <a:rPr lang="en-GB" sz="2400" dirty="0"/>
              <a:t>. These initial pilots will serve as early demonstrators of the project’s </a:t>
            </a:r>
            <a:r>
              <a:rPr lang="en-GB" sz="2400" b="1" dirty="0"/>
              <a:t>Joint Digital Innovation Hub (DIH).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Selected via an open call at proposal preparation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90796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EOSC-</a:t>
            </a:r>
            <a:r>
              <a:rPr lang="it-IT" sz="3200" dirty="0" err="1" smtClean="0"/>
              <a:t>hub</a:t>
            </a:r>
            <a:r>
              <a:rPr lang="it-IT" sz="3200" dirty="0" smtClean="0"/>
              <a:t> </a:t>
            </a:r>
            <a:r>
              <a:rPr lang="en-US" sz="3200" dirty="0"/>
              <a:t>Involvement of Industries</a:t>
            </a:r>
            <a:endParaRPr lang="it-IT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24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431562" y="1846264"/>
            <a:ext cx="9563272" cy="469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6 proposals selected, out of 31 received</a:t>
            </a:r>
            <a:r>
              <a:rPr lang="en-GB" sz="2400" dirty="0"/>
              <a:t>:</a:t>
            </a:r>
            <a:endParaRPr lang="en-GB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CyberHAB</a:t>
            </a:r>
            <a:r>
              <a:rPr lang="en-US" dirty="0" smtClean="0"/>
              <a:t> </a:t>
            </a:r>
            <a:r>
              <a:rPr lang="en-US" dirty="0"/>
              <a:t>(Water body management sector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Sports Smart Video Analysis (Sports sector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Bot Mitigation Engine (Business sector)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ACTION Seaport (Local coastal authorities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Space Weather Data Services for the future DRACO </a:t>
            </a:r>
            <a:r>
              <a:rPr lang="en-US" dirty="0" smtClean="0"/>
              <a:t>Observatory </a:t>
            </a:r>
            <a:r>
              <a:rPr lang="en-US" dirty="0"/>
              <a:t>(Climate sector)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Furniture Enterprise Analytics - </a:t>
            </a:r>
            <a:r>
              <a:rPr lang="en-US" dirty="0" err="1"/>
              <a:t>DataFurn</a:t>
            </a:r>
            <a:r>
              <a:rPr lang="en-US" dirty="0"/>
              <a:t> (Furniture industry sector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Two transversal activities will support these pilots, an </a:t>
            </a:r>
            <a:r>
              <a:rPr lang="en-US" sz="2400" dirty="0" err="1"/>
              <a:t>OpenLab</a:t>
            </a:r>
            <a:r>
              <a:rPr lang="en-US" sz="2400" dirty="0"/>
              <a:t> and the commercialization support.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21782"/>
            <a:ext cx="10515600" cy="758821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EOSC-</a:t>
            </a:r>
            <a:r>
              <a:rPr lang="it-IT" sz="3200" dirty="0" err="1" smtClean="0"/>
              <a:t>hub</a:t>
            </a:r>
            <a:r>
              <a:rPr lang="it-IT" sz="3200" dirty="0" smtClean="0"/>
              <a:t> </a:t>
            </a:r>
            <a:r>
              <a:rPr lang="en-US" sz="3200" dirty="0"/>
              <a:t>Business Pilots</a:t>
            </a:r>
            <a:endParaRPr lang="it-IT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25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01696" y="1663702"/>
            <a:ext cx="10252103" cy="469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Some INDIGO-DataCloud services are already been selected during the proposal preparation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smtClean="0"/>
              <a:t>their maintenance and support are part of the project. They are:</a:t>
            </a:r>
          </a:p>
          <a:p>
            <a:pPr lvl="1"/>
            <a:r>
              <a:rPr lang="en-GB" sz="2000" dirty="0" smtClean="0"/>
              <a:t>WATTS (WP5)</a:t>
            </a:r>
          </a:p>
          <a:p>
            <a:pPr lvl="1"/>
            <a:r>
              <a:rPr lang="en-GB" sz="2000" dirty="0" smtClean="0"/>
              <a:t>IAM (WP6)</a:t>
            </a:r>
          </a:p>
          <a:p>
            <a:pPr lvl="1"/>
            <a:r>
              <a:rPr lang="en-GB" sz="2000" dirty="0" err="1" smtClean="0"/>
              <a:t>Onedata</a:t>
            </a:r>
            <a:r>
              <a:rPr lang="en-GB" sz="2000" dirty="0" smtClean="0"/>
              <a:t> (WP6)</a:t>
            </a:r>
          </a:p>
          <a:p>
            <a:pPr lvl="1"/>
            <a:r>
              <a:rPr lang="en-GB" sz="2000" dirty="0" smtClean="0"/>
              <a:t>Advanced IaaS Services (WP6)</a:t>
            </a:r>
          </a:p>
          <a:p>
            <a:pPr lvl="1"/>
            <a:r>
              <a:rPr lang="en-GB" sz="2000" dirty="0" smtClean="0"/>
              <a:t>Infrastructure Manager (WP6)</a:t>
            </a:r>
          </a:p>
          <a:p>
            <a:pPr lvl="1"/>
            <a:r>
              <a:rPr lang="en-GB" sz="2000" dirty="0" smtClean="0"/>
              <a:t>PaaS + Orchestrator (WP6)</a:t>
            </a:r>
          </a:p>
          <a:p>
            <a:pPr lvl="1"/>
            <a:r>
              <a:rPr lang="en-GB" sz="2000" dirty="0" smtClean="0"/>
              <a:t>Web Frontend Services (WP6)</a:t>
            </a:r>
          </a:p>
          <a:p>
            <a:pPr lvl="1"/>
            <a:r>
              <a:rPr lang="en-GB" sz="2000" dirty="0" err="1" smtClean="0"/>
              <a:t>Udocker</a:t>
            </a:r>
            <a:r>
              <a:rPr lang="en-GB" sz="2000" dirty="0" smtClean="0"/>
              <a:t> (WP6)</a:t>
            </a:r>
          </a:p>
          <a:p>
            <a:pPr marL="0" indent="0">
              <a:buNone/>
            </a:pPr>
            <a:r>
              <a:rPr lang="en-GB" sz="2400" dirty="0" smtClean="0"/>
              <a:t>They will be part of the </a:t>
            </a:r>
            <a:r>
              <a:rPr lang="en-GB" sz="2400" b="1" dirty="0" smtClean="0"/>
              <a:t>EOSC-hub service catalogue (</a:t>
            </a:r>
            <a:r>
              <a:rPr lang="en-GB" sz="2400" dirty="0" smtClean="0"/>
              <a:t>together with the EGI and EUDAT services).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Other INDIGO services could become part of the SC in the future, if requested by users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7745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EOSC-hub: INDIGO contribution/1</a:t>
            </a:r>
            <a:endParaRPr lang="it-IT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26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09981" y="1862981"/>
            <a:ext cx="9465364" cy="469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Many INDIGO partners will contribute to important project activities:</a:t>
            </a:r>
          </a:p>
          <a:p>
            <a:pPr lvl="1"/>
            <a:r>
              <a:rPr lang="en-GB" sz="2000" dirty="0" smtClean="0"/>
              <a:t> </a:t>
            </a:r>
            <a:r>
              <a:rPr lang="en-GB" dirty="0" smtClean="0"/>
              <a:t>definition of policies and governance of the EOSC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takeholders engagement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echnical coordination (which includes the definition of the technical roadmap, and the evolution of the service catalogue)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ontribution to the external liaison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upport and training</a:t>
            </a:r>
          </a:p>
          <a:p>
            <a:pPr marL="457189" lvl="1" indent="0">
              <a:buNone/>
            </a:pPr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7745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EOSC-hub: INDIGO contribution/2</a:t>
            </a:r>
            <a:endParaRPr lang="it-IT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27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940949"/>
          </a:xfrm>
        </p:spPr>
        <p:txBody>
          <a:bodyPr>
            <a:normAutofit/>
          </a:bodyPr>
          <a:lstStyle/>
          <a:p>
            <a:pPr algn="ctr"/>
            <a:r>
              <a:rPr lang="it-IT" sz="3200" dirty="0" err="1" smtClean="0"/>
              <a:t>Outline</a:t>
            </a:r>
            <a:endParaRPr lang="it-IT" sz="3200" dirty="0"/>
          </a:p>
        </p:txBody>
      </p:sp>
      <p:sp>
        <p:nvSpPr>
          <p:cNvPr id="7" name="Segnaposto contenuto 7"/>
          <p:cNvSpPr>
            <a:spLocks noGrp="1"/>
          </p:cNvSpPr>
          <p:nvPr>
            <p:ph idx="1"/>
          </p:nvPr>
        </p:nvSpPr>
        <p:spPr>
          <a:xfrm>
            <a:off x="1861850" y="1825625"/>
            <a:ext cx="7855027" cy="4351338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context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EOSCpilot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EOSC-</a:t>
            </a:r>
            <a:r>
              <a:rPr lang="it-IT" sz="3200" dirty="0" err="1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ub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proposal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3200" dirty="0" err="1" smtClean="0"/>
              <a:t>Conclusions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995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09981" y="1862981"/>
            <a:ext cx="9465364" cy="469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The EOSC landscape is starting to be shaped now and it is a big challenge due to:</a:t>
            </a:r>
          </a:p>
          <a:p>
            <a:pPr lvl="1"/>
            <a:r>
              <a:rPr lang="en-GB" dirty="0" smtClean="0"/>
              <a:t>the pre-existing fragmentation of e-infrastructures, services, projects </a:t>
            </a:r>
            <a:endParaRPr lang="en-GB" dirty="0"/>
          </a:p>
          <a:p>
            <a:pPr lvl="1"/>
            <a:r>
              <a:rPr lang="en-GB" dirty="0" smtClean="0"/>
              <a:t>the great number of actors (often with different agendas)</a:t>
            </a:r>
          </a:p>
          <a:p>
            <a:pPr lvl="1"/>
            <a:r>
              <a:rPr lang="en-GB" dirty="0" smtClean="0"/>
              <a:t> the current fragmentation of funding streams </a:t>
            </a:r>
          </a:p>
          <a:p>
            <a:pPr marL="0" indent="0">
              <a:buNone/>
            </a:pPr>
            <a:r>
              <a:rPr lang="en-GB" sz="2400" dirty="0" smtClean="0"/>
              <a:t>However:</a:t>
            </a:r>
          </a:p>
          <a:p>
            <a:pPr lvl="1"/>
            <a:r>
              <a:rPr lang="en-GB" dirty="0" smtClean="0"/>
              <a:t> the </a:t>
            </a:r>
            <a:r>
              <a:rPr lang="en-GB" dirty="0" err="1"/>
              <a:t>E</a:t>
            </a:r>
            <a:r>
              <a:rPr lang="en-GB" dirty="0" err="1" smtClean="0"/>
              <a:t>OSCpilot</a:t>
            </a:r>
            <a:r>
              <a:rPr lang="en-GB" dirty="0" smtClean="0"/>
              <a:t> project has already started defining the first pilot implementation of </a:t>
            </a:r>
            <a:r>
              <a:rPr lang="en-GB" dirty="0" smtClean="0"/>
              <a:t>the EOSC</a:t>
            </a:r>
            <a:endParaRPr lang="en-GB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here is the common feeling </a:t>
            </a:r>
            <a:r>
              <a:rPr lang="en-GB" dirty="0" smtClean="0"/>
              <a:t>that the </a:t>
            </a:r>
            <a:r>
              <a:rPr lang="en-GB" dirty="0"/>
              <a:t>E</a:t>
            </a:r>
            <a:r>
              <a:rPr lang="en-GB" dirty="0" smtClean="0"/>
              <a:t>OSC should be ‘flexible’ and evolve over time, including new services, resources and addressing the needs of more and more user communities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7745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Conclusions/1</a:t>
            </a:r>
            <a:endParaRPr lang="it-IT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29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err="1" smtClean="0"/>
              <a:t>Outline</a:t>
            </a:r>
            <a:endParaRPr lang="it-IT" sz="3200" dirty="0"/>
          </a:p>
        </p:txBody>
      </p:sp>
      <p:sp>
        <p:nvSpPr>
          <p:cNvPr id="10" name="Segnaposto contenuto 7"/>
          <p:cNvSpPr>
            <a:spLocks noGrp="1"/>
          </p:cNvSpPr>
          <p:nvPr>
            <p:ph idx="1"/>
          </p:nvPr>
        </p:nvSpPr>
        <p:spPr>
          <a:xfrm>
            <a:off x="1157689" y="1847504"/>
            <a:ext cx="9815111" cy="4351337"/>
          </a:xfrm>
        </p:spPr>
        <p:txBody>
          <a:bodyPr>
            <a:normAutofit/>
          </a:bodyPr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context</a:t>
            </a:r>
            <a:endParaRPr lang="it-IT" sz="3200" dirty="0" smtClean="0"/>
          </a:p>
          <a:p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EOSCpilot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EOSC-</a:t>
            </a:r>
            <a:r>
              <a:rPr lang="it-IT" sz="3200" dirty="0" err="1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ub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proposal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it-IT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18541" y="1663702"/>
            <a:ext cx="9465364" cy="4692650"/>
          </a:xfrm>
        </p:spPr>
        <p:txBody>
          <a:bodyPr>
            <a:noAutofit/>
          </a:bodyPr>
          <a:lstStyle/>
          <a:p>
            <a:pPr marL="457189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the project(s) which will be approved in the EINFRA-12a call will be a big step further</a:t>
            </a:r>
          </a:p>
          <a:p>
            <a:pPr lvl="1"/>
            <a:r>
              <a:rPr lang="en-GB" dirty="0"/>
              <a:t>the </a:t>
            </a:r>
            <a:r>
              <a:rPr lang="en-GB" dirty="0" smtClean="0"/>
              <a:t>projects </a:t>
            </a:r>
            <a:r>
              <a:rPr lang="en-GB" dirty="0"/>
              <a:t>which will be approved in the </a:t>
            </a:r>
            <a:r>
              <a:rPr lang="en-GB" dirty="0" smtClean="0"/>
              <a:t>EINFRA-21 will </a:t>
            </a:r>
            <a:r>
              <a:rPr lang="en-GB" b="1" dirty="0" smtClean="0"/>
              <a:t>hopefully</a:t>
            </a:r>
            <a:r>
              <a:rPr lang="en-GB" dirty="0" smtClean="0"/>
              <a:t> provide new services relevant to the user communities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>
                <a:sym typeface="Wingdings" panose="05000000000000000000" pitchFamily="2" charset="2"/>
              </a:rPr>
              <a:t>possible </a:t>
            </a:r>
            <a:r>
              <a:rPr lang="en-GB" dirty="0" smtClean="0">
                <a:sym typeface="Wingdings" panose="05000000000000000000" pitchFamily="2" charset="2"/>
              </a:rPr>
              <a:t>candidates to be included in the EOSC service </a:t>
            </a:r>
            <a:r>
              <a:rPr lang="en-GB" dirty="0" smtClean="0">
                <a:sym typeface="Wingdings" panose="05000000000000000000" pitchFamily="2" charset="2"/>
              </a:rPr>
              <a:t>catalogue</a:t>
            </a: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400" dirty="0" smtClean="0">
                <a:sym typeface="Wingdings" panose="05000000000000000000" pitchFamily="2" charset="2"/>
              </a:rPr>
              <a:t>INDIGO-DataCloud </a:t>
            </a:r>
            <a:r>
              <a:rPr lang="en-GB" sz="2400" dirty="0" smtClean="0">
                <a:sym typeface="Wingdings" panose="05000000000000000000" pitchFamily="2" charset="2"/>
              </a:rPr>
              <a:t>and its partners (including the user communities and industries involved) can </a:t>
            </a:r>
            <a:r>
              <a:rPr lang="en-GB" sz="2400" dirty="0" smtClean="0">
                <a:sym typeface="Wingdings" panose="05000000000000000000" pitchFamily="2" charset="2"/>
              </a:rPr>
              <a:t>contribute </a:t>
            </a:r>
            <a:r>
              <a:rPr lang="en-GB" sz="2400" dirty="0" smtClean="0">
                <a:sym typeface="Wingdings" panose="05000000000000000000" pitchFamily="2" charset="2"/>
              </a:rPr>
              <a:t>to the </a:t>
            </a:r>
            <a:r>
              <a:rPr lang="en-GB" sz="2400" dirty="0" smtClean="0">
                <a:sym typeface="Wingdings" panose="05000000000000000000" pitchFamily="2" charset="2"/>
              </a:rPr>
              <a:t>EOSC by: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exploiting the INDIGO services in all possible environments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supporting the research communities to understand and adopt our services</a:t>
            </a:r>
          </a:p>
          <a:p>
            <a:r>
              <a:rPr lang="en-GB" sz="2400" dirty="0">
                <a:sym typeface="Wingdings" panose="05000000000000000000" pitchFamily="2" charset="2"/>
              </a:rPr>
              <a:t>c</a:t>
            </a:r>
            <a:r>
              <a:rPr lang="en-GB" sz="2400" dirty="0" smtClean="0">
                <a:sym typeface="Wingdings" panose="05000000000000000000" pitchFamily="2" charset="2"/>
              </a:rPr>
              <a:t>ontinuing to foster innovation</a:t>
            </a:r>
          </a:p>
          <a:p>
            <a:endParaRPr lang="en-GB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7745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Conclusions/2</a:t>
            </a:r>
            <a:endParaRPr lang="it-IT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30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9257"/>
            <a:ext cx="10515600" cy="7371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dirty="0" smtClean="0"/>
              <a:t>Thanks!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894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788" y="404665"/>
            <a:ext cx="8575675" cy="612775"/>
          </a:xfrm>
          <a:noFill/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en-GB" sz="3200" dirty="0" smtClean="0"/>
              <a:t>The context/1</a:t>
            </a:r>
            <a:endParaRPr lang="en-US" sz="3200" dirty="0"/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885950" y="1811340"/>
            <a:ext cx="8324850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The European Open Science Cloud is quite a vague concept</a:t>
            </a: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US" sz="2000" i="0" dirty="0">
                <a:solidFill>
                  <a:schemeClr val="tx1"/>
                </a:solidFill>
                <a:latin typeface="+mn-lt"/>
              </a:rPr>
              <a:t>The Commission High Level Expert Group 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on the European 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Open Science Cloud was created in September 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2015</a:t>
            </a:r>
            <a:endParaRPr lang="en-GB" altLang="en-US" sz="2000" i="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2000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They published the report “Realizing 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European Open Science 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Cloud” on October 11, 2016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altLang="en-US" sz="1800" i="0" dirty="0" smtClean="0">
                <a:solidFill>
                  <a:schemeClr val="tx1"/>
                </a:solidFill>
                <a:latin typeface="+mn-lt"/>
                <a:cs typeface="Arial" charset="0"/>
              </a:rPr>
              <a:t>From the Executive summary: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altLang="en-US" sz="1800" i="0" dirty="0" smtClean="0">
                <a:solidFill>
                  <a:schemeClr val="tx1"/>
                </a:solidFill>
                <a:latin typeface="+mn-lt"/>
                <a:cs typeface="Arial" charset="0"/>
              </a:rPr>
              <a:t>“EOSC </a:t>
            </a:r>
            <a:r>
              <a:rPr lang="en-US" altLang="en-US" sz="1800" i="0" dirty="0">
                <a:solidFill>
                  <a:schemeClr val="tx1"/>
                </a:solidFill>
                <a:latin typeface="+mn-lt"/>
                <a:cs typeface="Arial" charset="0"/>
              </a:rPr>
              <a:t>aims to accelerate and support the current transition to more effective </a:t>
            </a:r>
            <a:r>
              <a:rPr lang="en-US" altLang="en-US" sz="1800" b="1" i="0" dirty="0">
                <a:solidFill>
                  <a:schemeClr val="tx1"/>
                </a:solidFill>
                <a:latin typeface="+mn-lt"/>
                <a:cs typeface="Arial" charset="0"/>
              </a:rPr>
              <a:t>Open Science</a:t>
            </a:r>
            <a:r>
              <a:rPr lang="en-US" altLang="en-US" sz="1800" i="0" dirty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en-US" altLang="en-US" sz="1800" b="1" i="0" dirty="0">
                <a:solidFill>
                  <a:schemeClr val="tx1"/>
                </a:solidFill>
                <a:latin typeface="+mn-lt"/>
                <a:cs typeface="Arial" charset="0"/>
              </a:rPr>
              <a:t>Open Innovation </a:t>
            </a:r>
            <a:r>
              <a:rPr lang="en-US" altLang="en-US" sz="1800" i="0" dirty="0">
                <a:solidFill>
                  <a:schemeClr val="tx1"/>
                </a:solidFill>
                <a:latin typeface="+mn-lt"/>
                <a:cs typeface="Arial" charset="0"/>
              </a:rPr>
              <a:t>in the </a:t>
            </a:r>
            <a:r>
              <a:rPr lang="en-US" altLang="en-US" sz="1800" b="1" i="0" dirty="0">
                <a:solidFill>
                  <a:schemeClr val="tx1"/>
                </a:solidFill>
                <a:latin typeface="+mn-lt"/>
                <a:cs typeface="Arial" charset="0"/>
              </a:rPr>
              <a:t>Digital Single Market</a:t>
            </a:r>
            <a:r>
              <a:rPr lang="en-US" altLang="en-US" sz="1800" i="0" dirty="0">
                <a:solidFill>
                  <a:schemeClr val="tx1"/>
                </a:solidFill>
                <a:latin typeface="+mn-lt"/>
                <a:cs typeface="Arial" charset="0"/>
              </a:rPr>
              <a:t>. It should enable trusted access to services, systems and the re-use of shared scientific data across disciplinary, social and geographical borders</a:t>
            </a:r>
            <a:r>
              <a:rPr lang="en-US" altLang="en-US" sz="1800" i="0" dirty="0" smtClean="0">
                <a:solidFill>
                  <a:schemeClr val="tx1"/>
                </a:solidFill>
                <a:latin typeface="+mn-lt"/>
                <a:cs typeface="Arial" charset="0"/>
              </a:rPr>
              <a:t>... EOSC </a:t>
            </a:r>
            <a:r>
              <a:rPr lang="en-US" altLang="en-US" sz="1800" i="0" dirty="0">
                <a:solidFill>
                  <a:schemeClr val="tx1"/>
                </a:solidFill>
                <a:latin typeface="+mn-lt"/>
                <a:cs typeface="Arial" charset="0"/>
              </a:rPr>
              <a:t>as a </a:t>
            </a:r>
            <a:r>
              <a:rPr lang="en-US" altLang="en-US" sz="1800" b="1" i="0" dirty="0">
                <a:solidFill>
                  <a:schemeClr val="tx1"/>
                </a:solidFill>
                <a:latin typeface="+mn-lt"/>
                <a:cs typeface="Arial" charset="0"/>
              </a:rPr>
              <a:t>federated environment </a:t>
            </a:r>
            <a:r>
              <a:rPr lang="en-US" altLang="en-US" sz="1800" i="0" dirty="0">
                <a:solidFill>
                  <a:schemeClr val="tx1"/>
                </a:solidFill>
                <a:latin typeface="+mn-lt"/>
                <a:cs typeface="Arial" charset="0"/>
              </a:rPr>
              <a:t>for scientific data sharing and re-use, based on existing and emerging elements in the Member States, with </a:t>
            </a:r>
            <a:r>
              <a:rPr lang="en-US" altLang="en-US" sz="1800" b="1" i="0" dirty="0">
                <a:solidFill>
                  <a:schemeClr val="tx1"/>
                </a:solidFill>
                <a:latin typeface="+mn-lt"/>
                <a:cs typeface="Arial" charset="0"/>
              </a:rPr>
              <a:t>light-weight international guidance and governance </a:t>
            </a:r>
            <a:r>
              <a:rPr lang="en-US" altLang="en-US" sz="1800" i="0" dirty="0">
                <a:solidFill>
                  <a:schemeClr val="tx1"/>
                </a:solidFill>
                <a:latin typeface="+mn-lt"/>
                <a:cs typeface="Arial" charset="0"/>
              </a:rPr>
              <a:t>and a </a:t>
            </a:r>
            <a:r>
              <a:rPr lang="en-US" altLang="en-US" sz="1800" b="1" i="0" dirty="0">
                <a:solidFill>
                  <a:schemeClr val="tx1"/>
                </a:solidFill>
                <a:latin typeface="+mn-lt"/>
                <a:cs typeface="Arial" charset="0"/>
              </a:rPr>
              <a:t>large degree of freedom regarding practical </a:t>
            </a:r>
            <a:r>
              <a:rPr lang="en-US" altLang="en-US" sz="1800" b="1" i="0" dirty="0" smtClean="0">
                <a:solidFill>
                  <a:schemeClr val="tx1"/>
                </a:solidFill>
                <a:latin typeface="+mn-lt"/>
                <a:cs typeface="Arial" charset="0"/>
              </a:rPr>
              <a:t>implementation</a:t>
            </a:r>
            <a:r>
              <a:rPr lang="en-US" altLang="en-US" sz="1800" i="0" dirty="0" smtClean="0">
                <a:solidFill>
                  <a:schemeClr val="tx1"/>
                </a:solidFill>
                <a:latin typeface="+mn-lt"/>
                <a:cs typeface="Arial" charset="0"/>
              </a:rPr>
              <a:t>…. An </a:t>
            </a:r>
            <a:r>
              <a:rPr lang="en-US" altLang="en-US" sz="1800" i="0" dirty="0">
                <a:solidFill>
                  <a:schemeClr val="tx1"/>
                </a:solidFill>
                <a:latin typeface="+mn-lt"/>
                <a:cs typeface="Arial" charset="0"/>
              </a:rPr>
              <a:t>important aspect of the EOSC is systematic and professional </a:t>
            </a:r>
            <a:r>
              <a:rPr lang="en-US" altLang="en-US" sz="1800" b="1" i="0" dirty="0">
                <a:solidFill>
                  <a:schemeClr val="tx1"/>
                </a:solidFill>
                <a:latin typeface="+mn-lt"/>
                <a:cs typeface="Arial" charset="0"/>
              </a:rPr>
              <a:t>data management and long-term stewardship of scientific data assets and services </a:t>
            </a:r>
            <a:r>
              <a:rPr lang="en-US" altLang="en-US" sz="1800" i="0" dirty="0">
                <a:solidFill>
                  <a:schemeClr val="tx1"/>
                </a:solidFill>
                <a:latin typeface="+mn-lt"/>
                <a:cs typeface="Arial" charset="0"/>
              </a:rPr>
              <a:t>in Europe and </a:t>
            </a:r>
            <a:r>
              <a:rPr lang="en-US" altLang="en-US" sz="1800" i="0" dirty="0" smtClean="0">
                <a:solidFill>
                  <a:schemeClr val="tx1"/>
                </a:solidFill>
                <a:latin typeface="+mn-lt"/>
                <a:cs typeface="Arial" charset="0"/>
              </a:rPr>
              <a:t>globally…”</a:t>
            </a:r>
            <a:endParaRPr lang="en-GB" altLang="en-US" i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sz="2000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GB" altLang="en-US" sz="2000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4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788" y="404665"/>
            <a:ext cx="8575675" cy="612775"/>
          </a:xfrm>
          <a:noFill/>
        </p:spPr>
        <p:txBody>
          <a:bodyPr/>
          <a:lstStyle/>
          <a:p>
            <a:pPr algn="ctr">
              <a:defRPr/>
            </a:pPr>
            <a:r>
              <a:rPr lang="en-GB" sz="3200" dirty="0" smtClean="0"/>
              <a:t>The context/2</a:t>
            </a:r>
            <a:endParaRPr lang="en-US" sz="3200" dirty="0"/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657350" y="1754962"/>
            <a:ext cx="8324850" cy="477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The first attempts to start building the EOSC are funded by the EC through two subsequent H2020 calls:</a:t>
            </a: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INFRADEV-04-2016</a:t>
            </a:r>
          </a:p>
          <a:p>
            <a:pPr marL="1085850" lvl="1" indent="-342900" algn="just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  <a:defRPr/>
            </a:pPr>
            <a:r>
              <a:rPr lang="en-GB" altLang="en-US" b="0" i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EOSCpilot</a:t>
            </a:r>
            <a:r>
              <a:rPr lang="en-GB" alt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project has been approved</a:t>
            </a:r>
            <a:endParaRPr lang="en-GB" altLang="en-US" b="0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EINFRA-12-2017</a:t>
            </a:r>
          </a:p>
          <a:p>
            <a:pPr marL="1085850" lvl="1" indent="-342900" algn="just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  <a:defRPr/>
            </a:pPr>
            <a:r>
              <a:rPr lang="en-GB" altLang="en-US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Call closed on march 29</a:t>
            </a:r>
            <a:r>
              <a:rPr lang="en-GB" altLang="en-US" b="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</a:t>
            </a:r>
            <a:r>
              <a:rPr lang="en-GB" altLang="en-US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2017, evaluation of the proposals ongoing</a:t>
            </a:r>
          </a:p>
          <a:p>
            <a:pPr marL="1085850" lvl="1" indent="-342900" algn="just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  <a:defRPr/>
            </a:pPr>
            <a:r>
              <a:rPr lang="en-GB" altLang="en-US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Worth mentioning the EOSC-hub proposal jointly prepared by EGI, EUDAT and INDIGO</a:t>
            </a:r>
            <a:endParaRPr lang="en-GB" altLang="en-US" b="0" i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These are the grounds (at least our possible contribution) to the </a:t>
            </a:r>
            <a:r>
              <a:rPr lang="en-GB" altLang="en-US" b="1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EOSC ecosystem</a:t>
            </a:r>
            <a:r>
              <a:rPr lang="en-GB" alt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Note that we have also submitted two proposals for the EINFRA-21-2017 call: </a:t>
            </a:r>
            <a:r>
              <a:rPr lang="it-IT" i="0" dirty="0">
                <a:solidFill>
                  <a:schemeClr val="tx1"/>
                </a:solidFill>
                <a:latin typeface="+mn-lt"/>
              </a:rPr>
              <a:t>DEEP-</a:t>
            </a:r>
            <a:r>
              <a:rPr lang="en-US" i="0" dirty="0" err="1">
                <a:solidFill>
                  <a:schemeClr val="tx1"/>
                </a:solidFill>
                <a:latin typeface="+mn-lt"/>
              </a:rPr>
              <a:t>HybridDataCloud</a:t>
            </a:r>
            <a:r>
              <a:rPr lang="it-IT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i="0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it-IT" i="0" dirty="0" smtClean="0">
                <a:solidFill>
                  <a:schemeClr val="tx1"/>
                </a:solidFill>
                <a:latin typeface="+mn-lt"/>
              </a:rPr>
              <a:t>eXtreme DataCloud (XDC).</a:t>
            </a:r>
            <a:endParaRPr lang="en-GB" altLang="en-US" i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i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sz="2000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GB" altLang="en-US" sz="2000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5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788" y="404665"/>
            <a:ext cx="8575675" cy="612775"/>
          </a:xfrm>
          <a:noFill/>
        </p:spPr>
        <p:txBody>
          <a:bodyPr/>
          <a:lstStyle/>
          <a:p>
            <a:pPr algn="ctr">
              <a:defRPr/>
            </a:pPr>
            <a:r>
              <a:rPr lang="en-GB" sz="3200" dirty="0" smtClean="0"/>
              <a:t>The context/3</a:t>
            </a:r>
            <a:endParaRPr lang="en-US" sz="3200" dirty="0"/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657350" y="1754962"/>
            <a:ext cx="8324850" cy="477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Our 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vision (shared 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with most relevant stakeholders) 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for 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the EOSC 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is that:</a:t>
            </a:r>
            <a:endParaRPr lang="en-GB" altLang="en-US" i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it should be an ecosystem of services provided by various different service providers</a:t>
            </a: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It should rely on the existing e-infrastructures 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 effort should be devoted to the integration/interoperability of their services</a:t>
            </a: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User needs should be driving the EOSC shaping</a:t>
            </a: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It should be </a:t>
            </a:r>
            <a:r>
              <a:rPr lang="en-GB" altLang="en-US" b="1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continuously evolving and integrating new services 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and new technologies as soon as they become available, are production-ready (TRL8+) </a:t>
            </a:r>
            <a:r>
              <a:rPr lang="en-GB" altLang="en-US" b="1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AND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 are requested by users </a:t>
            </a:r>
            <a:endParaRPr lang="en-GB" altLang="en-US" i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i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i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sz="2000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GB" altLang="en-US" sz="2000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6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err="1" smtClean="0"/>
              <a:t>Outline</a:t>
            </a:r>
            <a:endParaRPr lang="it-IT" sz="3200" dirty="0"/>
          </a:p>
        </p:txBody>
      </p:sp>
      <p:sp>
        <p:nvSpPr>
          <p:cNvPr id="10" name="Segnaposto contenuto 7"/>
          <p:cNvSpPr>
            <a:spLocks noGrp="1"/>
          </p:cNvSpPr>
          <p:nvPr>
            <p:ph idx="1"/>
          </p:nvPr>
        </p:nvSpPr>
        <p:spPr>
          <a:xfrm>
            <a:off x="1157689" y="1847504"/>
            <a:ext cx="9815111" cy="4351337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context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3200" dirty="0" err="1" smtClean="0"/>
              <a:t>EOSCpilot</a:t>
            </a:r>
            <a:r>
              <a:rPr lang="it-IT" sz="3200" dirty="0" smtClean="0"/>
              <a:t> </a:t>
            </a:r>
            <a:r>
              <a:rPr lang="it-IT" sz="3200" dirty="0" err="1" smtClean="0"/>
              <a:t>project</a:t>
            </a:r>
            <a:endParaRPr lang="it-IT" sz="3200" dirty="0" smtClean="0"/>
          </a:p>
          <a:p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EOSC-</a:t>
            </a:r>
            <a:r>
              <a:rPr lang="it-IT" sz="3200" dirty="0" err="1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ub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proposal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it-IT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789" y="404665"/>
            <a:ext cx="7717870" cy="612775"/>
          </a:xfrm>
          <a:noFill/>
        </p:spPr>
        <p:txBody>
          <a:bodyPr/>
          <a:lstStyle/>
          <a:p>
            <a:pPr algn="ctr">
              <a:defRPr/>
            </a:pPr>
            <a:r>
              <a:rPr lang="en-GB" sz="3200" dirty="0" err="1"/>
              <a:t>EOSCpilot</a:t>
            </a:r>
            <a:r>
              <a:rPr lang="en-GB" sz="3200" dirty="0"/>
              <a:t> </a:t>
            </a:r>
            <a:r>
              <a:rPr lang="en-GB" sz="3200" dirty="0" smtClean="0"/>
              <a:t>project in a </a:t>
            </a:r>
            <a:r>
              <a:rPr lang="en-GB" sz="3200" dirty="0" err="1" smtClean="0"/>
              <a:t>nuthsell</a:t>
            </a:r>
            <a:endParaRPr lang="en-US" sz="3200" dirty="0"/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885950" y="1811340"/>
            <a:ext cx="8324850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Budget: about 10 M€ </a:t>
            </a: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Coordinator: STFC</a:t>
            </a: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Duration: 1.1.2017 – 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31.12.2018</a:t>
            </a: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33 partners, 15 third parties (plus one unfunded partner) of which  </a:t>
            </a:r>
            <a:r>
              <a:rPr lang="en-GB" altLang="en-US" b="1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13 are also participating to INDIGO-DataCloud</a:t>
            </a:r>
            <a:r>
              <a:rPr lang="en-GB" altLang="en-US" i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:</a:t>
            </a:r>
          </a:p>
          <a:p>
            <a:pPr marL="1085850" lvl="1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STFC, CEA, CERN, CNR, CNRS, CYFRONET, DESY, </a:t>
            </a:r>
            <a:r>
              <a:rPr lang="en-GB" altLang="en-US" b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EGI </a:t>
            </a:r>
            <a:r>
              <a:rPr lang="en-GB" altLang="en-US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Foundation, INAF, INFN, INGV, KIT, PSNC</a:t>
            </a:r>
            <a:endParaRPr lang="en-GB" altLang="en-US" b="0" i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GB" altLang="en-US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https://eoscpilot.eu</a:t>
            </a:r>
            <a:endParaRPr lang="en-GB" altLang="en-US" i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GB" altLang="en-US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GB" altLang="en-US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GB" altLang="en-US" sz="2000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400050" indent="-342900" algn="just"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GB" altLang="en-US" sz="2000" i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8</a:t>
            </a:fld>
            <a:endParaRPr lang="en-GB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788" y="404665"/>
            <a:ext cx="8575675" cy="612775"/>
          </a:xfrm>
          <a:noFill/>
        </p:spPr>
        <p:txBody>
          <a:bodyPr/>
          <a:lstStyle/>
          <a:p>
            <a:pPr algn="ctr">
              <a:defRPr/>
            </a:pPr>
            <a:r>
              <a:rPr lang="en-GB" sz="3200" dirty="0" err="1"/>
              <a:t>EOSCpilot</a:t>
            </a:r>
            <a:r>
              <a:rPr lang="en-GB" sz="3200" dirty="0"/>
              <a:t> objectives</a:t>
            </a:r>
            <a:endParaRPr lang="en-US" sz="3200" dirty="0"/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885950" y="1811340"/>
            <a:ext cx="8324850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GB" altLang="en-US" i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EOSCpilot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represents a first</a:t>
            </a:r>
            <a:r>
              <a:rPr lang="en-GB" altLang="en-US" i="0" baseline="300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step towards the development of the European Open Science Cloud.       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It will:</a:t>
            </a:r>
          </a:p>
          <a:p>
            <a:pPr marL="400050" indent="-342900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Design and trial a stakeholder-driven </a:t>
            </a: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governance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framework </a:t>
            </a:r>
          </a:p>
          <a:p>
            <a:pPr marL="400050" indent="-342900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Contribute to the development of European </a:t>
            </a: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open science policy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and best practice; </a:t>
            </a:r>
          </a:p>
          <a:p>
            <a:pPr marL="400050" indent="-342900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Develop </a:t>
            </a: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demonstrators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of </a:t>
            </a: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integrated services and infrastructures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in a number of scientific domains, showcasing </a:t>
            </a: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interoperability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and its benefits; </a:t>
            </a:r>
          </a:p>
          <a:p>
            <a:pPr marL="400050" indent="-342900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Engage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with a broad range of </a:t>
            </a: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stakeholders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, crossing borders and communities, to </a:t>
            </a: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build</a:t>
            </a:r>
            <a:r>
              <a:rPr lang="en-GB" altLang="en-US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GB" altLang="en-US" b="1" i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trust and skills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838B9F-EE4C-4B1B-86A1-0FBFA4BEBAE2}" type="slidenum">
              <a:rPr lang="en-GB" sz="1400" smtClean="0">
                <a:solidFill>
                  <a:prstClr val="black"/>
                </a:solidFill>
              </a:rPr>
              <a:pPr algn="r"/>
              <a:t>9</a:t>
            </a:fld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IGO" id="{4B595207-3196-4FE4-85B7-73156B9BCD7A}" vid="{29744A66-688F-4AE3-8EB8-9CF9D05EEA9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</Template>
  <TotalTime>4173</TotalTime>
  <Words>2081</Words>
  <Application>Microsoft Office PowerPoint</Application>
  <PresentationFormat>Widescreen</PresentationFormat>
  <Paragraphs>310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SciFly</vt:lpstr>
      <vt:lpstr>Verdana</vt:lpstr>
      <vt:lpstr>Wingdings</vt:lpstr>
      <vt:lpstr>INDIGO</vt:lpstr>
      <vt:lpstr>EOSC: an ecosystem of services</vt:lpstr>
      <vt:lpstr>Outline</vt:lpstr>
      <vt:lpstr>Outline</vt:lpstr>
      <vt:lpstr>The context/1</vt:lpstr>
      <vt:lpstr>The context/2</vt:lpstr>
      <vt:lpstr>The context/3</vt:lpstr>
      <vt:lpstr>Outline</vt:lpstr>
      <vt:lpstr>EOSCpilot project in a nuthsell</vt:lpstr>
      <vt:lpstr>EOSCpilot objectives</vt:lpstr>
      <vt:lpstr>EOSCpilot WP structure</vt:lpstr>
      <vt:lpstr>PowerPoint Presentation</vt:lpstr>
      <vt:lpstr>PowerPoint Presentation</vt:lpstr>
      <vt:lpstr>EOSCpilot  Interoperability WP (WP6)</vt:lpstr>
      <vt:lpstr>EOSCpilot T6.3 - Interoperability pilots </vt:lpstr>
      <vt:lpstr>Outline</vt:lpstr>
      <vt:lpstr>EOSC-hub proposal in a nutshell</vt:lpstr>
      <vt:lpstr>EOSC-hub Objectives</vt:lpstr>
      <vt:lpstr>EOSC-hub Service architecture</vt:lpstr>
      <vt:lpstr>EOSC-hub Project structure</vt:lpstr>
      <vt:lpstr>EOSC-hub Engagement with research communities</vt:lpstr>
      <vt:lpstr>EOSC-hub Thematic Services </vt:lpstr>
      <vt:lpstr>EOSC-hub Early Adopters/Competence Centers</vt:lpstr>
      <vt:lpstr>EOSC-hub Competence Centers</vt:lpstr>
      <vt:lpstr>EOSC-hub Involvement of Industries</vt:lpstr>
      <vt:lpstr>EOSC-hub Business Pilots</vt:lpstr>
      <vt:lpstr>EOSC-hub: INDIGO contribution/1</vt:lpstr>
      <vt:lpstr>EOSC-hub: INDIGO contribution/2</vt:lpstr>
      <vt:lpstr>Outline</vt:lpstr>
      <vt:lpstr>Conclusions/1</vt:lpstr>
      <vt:lpstr>Conclusions/2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5.4</dc:title>
  <dc:creator>Giacinto Donvito</dc:creator>
  <cp:lastModifiedBy>luciano gaido</cp:lastModifiedBy>
  <cp:revision>212</cp:revision>
  <cp:lastPrinted>2015-10-19T17:29:02Z</cp:lastPrinted>
  <dcterms:created xsi:type="dcterms:W3CDTF">2015-09-21T20:42:03Z</dcterms:created>
  <dcterms:modified xsi:type="dcterms:W3CDTF">2017-05-09T11:20:57Z</dcterms:modified>
</cp:coreProperties>
</file>