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59" r:id="rId4"/>
    <p:sldId id="262" r:id="rId5"/>
    <p:sldId id="281" r:id="rId6"/>
    <p:sldId id="260" r:id="rId7"/>
    <p:sldId id="261" r:id="rId8"/>
    <p:sldId id="269" r:id="rId9"/>
    <p:sldId id="286" r:id="rId10"/>
    <p:sldId id="285" r:id="rId11"/>
    <p:sldId id="263" r:id="rId12"/>
    <p:sldId id="271" r:id="rId13"/>
    <p:sldId id="282" r:id="rId14"/>
    <p:sldId id="280" r:id="rId15"/>
    <p:sldId id="273" r:id="rId16"/>
    <p:sldId id="274" r:id="rId17"/>
    <p:sldId id="275" r:id="rId18"/>
    <p:sldId id="277" r:id="rId19"/>
    <p:sldId id="278" r:id="rId20"/>
    <p:sldId id="279" r:id="rId21"/>
    <p:sldId id="268" r:id="rId22"/>
  </p:sldIdLst>
  <p:sldSz cx="9144000" cy="6858000" type="screen4x3"/>
  <p:notesSz cx="6796088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0082"/>
    <a:srgbClr val="F2F2F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349" autoAdjust="0"/>
    <p:restoredTop sz="84766" autoAdjust="0"/>
  </p:normalViewPr>
  <p:slideViewPr>
    <p:cSldViewPr>
      <p:cViewPr>
        <p:scale>
          <a:sx n="120" d="100"/>
          <a:sy n="120" d="100"/>
        </p:scale>
        <p:origin x="24" y="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71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544" y="0"/>
            <a:ext cx="2944971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C0F47-EF0C-4F8F-B76C-8A32B69AC62E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7075"/>
            <a:ext cx="2944971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544" y="9427075"/>
            <a:ext cx="2944971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8682E-A379-46F9-BB47-C4EE03B1D8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71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544" y="0"/>
            <a:ext cx="2944971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2A7C7-7FBF-41B0-91AB-51A4102BB491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9" y="4714399"/>
            <a:ext cx="5436870" cy="4466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4971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544" y="9427075"/>
            <a:ext cx="2944971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90B40-384F-4072-9375-6E477D76D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Welcome to </a:t>
            </a:r>
            <a:r>
              <a:rPr lang="en-US" sz="1600" dirty="0" err="1" smtClean="0"/>
              <a:t>udocker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0B40-384F-4072-9375-6E477D76D17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</a:t>
            </a:r>
            <a:r>
              <a:rPr lang="en-US" baseline="0" dirty="0" smtClean="0"/>
              <a:t> further information visit us at github.com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Thank you for attending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0B40-384F-4072-9375-6E477D76D17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Everything is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seamless integrated by </a:t>
            </a:r>
            <a:r>
              <a:rPr lang="en-US" baseline="0" dirty="0" err="1" smtClean="0"/>
              <a:t>udocker</a:t>
            </a: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and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packaged to run easily in the most popular Linux distributions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0B40-384F-4072-9375-6E477D76D17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0B40-384F-4072-9375-6E477D76D17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0B40-384F-4072-9375-6E477D76D17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udocker</a:t>
            </a:r>
            <a:r>
              <a:rPr lang="en-US" dirty="0" smtClean="0"/>
              <a:t> offers a subset of </a:t>
            </a:r>
            <a:r>
              <a:rPr lang="en-US" dirty="0" err="1" smtClean="0"/>
              <a:t>docker</a:t>
            </a:r>
            <a:r>
              <a:rPr lang="en-US" dirty="0" smtClean="0"/>
              <a:t> functionalities to get containers and run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0B40-384F-4072-9375-6E477D76D17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0B40-384F-4072-9375-6E477D76D17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 err="1" smtClean="0"/>
              <a:t>udocker</a:t>
            </a:r>
            <a:r>
              <a:rPr lang="en-US" dirty="0" smtClean="0"/>
              <a:t> execution methods are named</a:t>
            </a:r>
            <a:r>
              <a:rPr lang="en-US" baseline="0" dirty="0" smtClean="0"/>
              <a:t> execution engines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Currently three are supported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err="1" smtClean="0"/>
              <a:t>ptrace</a:t>
            </a:r>
            <a:r>
              <a:rPr lang="en-US" baseline="0" dirty="0" smtClean="0"/>
              <a:t> is the default method and offers a balance between performance and functionality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library call interception is faster than </a:t>
            </a:r>
            <a:r>
              <a:rPr lang="en-US" baseline="0" dirty="0" err="1" smtClean="0"/>
              <a:t>ptrace</a:t>
            </a:r>
            <a:r>
              <a:rPr lang="en-US" baseline="0" dirty="0" smtClean="0"/>
              <a:t> and in most cases can offer native host performance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rootless namespaces are the closest to the real </a:t>
            </a:r>
            <a:r>
              <a:rPr lang="en-US" baseline="0" dirty="0" err="1" smtClean="0"/>
              <a:t>docker</a:t>
            </a:r>
            <a:r>
              <a:rPr lang="en-US" baseline="0" dirty="0" smtClean="0"/>
              <a:t> but suffer from several limitations, this is a recent development and not yet extensively tested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0B40-384F-4072-9375-6E477D76D17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 err="1" smtClean="0"/>
              <a:t>udocker</a:t>
            </a:r>
            <a:r>
              <a:rPr lang="en-US" dirty="0" smtClean="0"/>
              <a:t> execution methods are named</a:t>
            </a:r>
            <a:r>
              <a:rPr lang="en-US" baseline="0" dirty="0" smtClean="0"/>
              <a:t> execution engines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Currently three are supported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err="1" smtClean="0"/>
              <a:t>ptrace</a:t>
            </a:r>
            <a:r>
              <a:rPr lang="en-US" baseline="0" dirty="0" smtClean="0"/>
              <a:t> is the default method and offers a balance between performance and functionality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library call interception is faster than </a:t>
            </a:r>
            <a:r>
              <a:rPr lang="en-US" baseline="0" dirty="0" err="1" smtClean="0"/>
              <a:t>ptrace</a:t>
            </a:r>
            <a:r>
              <a:rPr lang="en-US" baseline="0" dirty="0" smtClean="0"/>
              <a:t> and in most cases can offer native host performance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rootless namespaces are the closest to the real </a:t>
            </a:r>
            <a:r>
              <a:rPr lang="en-US" baseline="0" dirty="0" err="1" smtClean="0"/>
              <a:t>docker</a:t>
            </a:r>
            <a:r>
              <a:rPr lang="en-US" baseline="0" dirty="0" smtClean="0"/>
              <a:t> but suffer from several limitations, this is a recent development and not yet extensively tested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0B40-384F-4072-9375-6E477D76D17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Lets see how easy it is</a:t>
            </a:r>
          </a:p>
          <a:p>
            <a:r>
              <a:rPr lang="en-US" dirty="0" smtClean="0"/>
              <a:t>First we need to download </a:t>
            </a:r>
            <a:r>
              <a:rPr lang="en-US" dirty="0" err="1" smtClean="0"/>
              <a:t>udocker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0B40-384F-4072-9375-6E477D76D17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Lets see how easy it is</a:t>
            </a:r>
          </a:p>
          <a:p>
            <a:r>
              <a:rPr lang="en-US" dirty="0" smtClean="0"/>
              <a:t>First we need to download </a:t>
            </a:r>
            <a:r>
              <a:rPr lang="en-US" dirty="0" err="1" smtClean="0"/>
              <a:t>udocker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0B40-384F-4072-9375-6E477D76D17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0B40-384F-4072-9375-6E477D76D17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Lets see how easy it is</a:t>
            </a:r>
          </a:p>
          <a:p>
            <a:r>
              <a:rPr lang="en-US" dirty="0" smtClean="0"/>
              <a:t>First we need to download </a:t>
            </a:r>
            <a:r>
              <a:rPr lang="en-US" dirty="0" err="1" smtClean="0"/>
              <a:t>udocker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0B40-384F-4072-9375-6E477D76D17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</a:t>
            </a:r>
            <a:r>
              <a:rPr lang="en-US" baseline="0" dirty="0" smtClean="0"/>
              <a:t> further information visit us at github.com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Thank you for attending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0B40-384F-4072-9375-6E477D76D17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udocker</a:t>
            </a:r>
            <a:r>
              <a:rPr lang="en-US" dirty="0" smtClean="0"/>
              <a:t> is about empowering users to run applications encapsulated in Docker containers</a:t>
            </a:r>
            <a:r>
              <a:rPr lang="en-US" baseline="0" dirty="0" smtClean="0"/>
              <a:t> </a:t>
            </a:r>
          </a:p>
          <a:p>
            <a:r>
              <a:rPr lang="en-US" b="1" baseline="0" dirty="0" smtClean="0"/>
              <a:t>and to enable them do it </a:t>
            </a:r>
            <a:r>
              <a:rPr lang="en-US" b="1" dirty="0" smtClean="0"/>
              <a:t>by</a:t>
            </a:r>
            <a:r>
              <a:rPr lang="en-US" b="1" baseline="0" dirty="0" smtClean="0"/>
              <a:t> themselves everywhere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0B40-384F-4072-9375-6E477D76D17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Download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udocker</a:t>
            </a:r>
            <a:r>
              <a:rPr lang="en-US" baseline="0" dirty="0" smtClean="0"/>
              <a:t> and you are ready to go</a:t>
            </a:r>
            <a:endParaRPr lang="en-US" dirty="0" smtClean="0"/>
          </a:p>
          <a:p>
            <a:r>
              <a:rPr lang="en-US" dirty="0" err="1" smtClean="0"/>
              <a:t>udocker</a:t>
            </a:r>
            <a:r>
              <a:rPr lang="en-US" dirty="0" smtClean="0"/>
              <a:t> offers a subset of </a:t>
            </a:r>
            <a:r>
              <a:rPr lang="en-US" dirty="0" err="1" smtClean="0"/>
              <a:t>docker</a:t>
            </a:r>
            <a:r>
              <a:rPr lang="en-US" dirty="0" smtClean="0"/>
              <a:t> functionalities to get containers and run them</a:t>
            </a:r>
          </a:p>
          <a:p>
            <a:r>
              <a:rPr lang="en-US" dirty="0" smtClean="0"/>
              <a:t>With </a:t>
            </a:r>
            <a:r>
              <a:rPr lang="en-US" dirty="0" err="1" smtClean="0"/>
              <a:t>udocker</a:t>
            </a:r>
            <a:r>
              <a:rPr lang="en-US" dirty="0" smtClean="0"/>
              <a:t> you can pull container</a:t>
            </a:r>
            <a:r>
              <a:rPr lang="en-US" baseline="0" dirty="0" smtClean="0"/>
              <a:t> fr</a:t>
            </a:r>
            <a:r>
              <a:rPr lang="en-US" dirty="0" smtClean="0"/>
              <a:t>om dockerhub,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gitlab</a:t>
            </a:r>
            <a:r>
              <a:rPr lang="en-US" baseline="0" dirty="0" smtClean="0"/>
              <a:t> or other repositories</a:t>
            </a:r>
          </a:p>
          <a:p>
            <a:r>
              <a:rPr lang="en-US" baseline="0" dirty="0" smtClean="0"/>
              <a:t>You can also:</a:t>
            </a:r>
          </a:p>
          <a:p>
            <a:r>
              <a:rPr lang="en-US" baseline="0" dirty="0" smtClean="0"/>
              <a:t>load containers saved by </a:t>
            </a:r>
            <a:r>
              <a:rPr lang="en-US" baseline="0" dirty="0" err="1" smtClean="0"/>
              <a:t>docker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Import containers exported by </a:t>
            </a:r>
            <a:r>
              <a:rPr lang="en-US" baseline="0" dirty="0" err="1" smtClean="0"/>
              <a:t>docker</a:t>
            </a:r>
            <a:endParaRPr lang="en-US" baseline="0" dirty="0" smtClean="0"/>
          </a:p>
          <a:p>
            <a:r>
              <a:rPr lang="en-US" baseline="0" dirty="0" smtClean="0"/>
              <a:t>And Import </a:t>
            </a:r>
            <a:r>
              <a:rPr lang="en-US" baseline="0" dirty="0" err="1" smtClean="0"/>
              <a:t>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tarballs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finally you can execute the containers</a:t>
            </a:r>
          </a:p>
          <a:p>
            <a:r>
              <a:rPr lang="en-US" baseline="0" dirty="0" smtClean="0"/>
              <a:t>Everything is done in user space and without additional software or privileges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0B40-384F-4072-9375-6E477D76D17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udocker</a:t>
            </a:r>
            <a:r>
              <a:rPr lang="en-US" dirty="0" smtClean="0"/>
              <a:t> offers a subset of </a:t>
            </a:r>
            <a:r>
              <a:rPr lang="en-US" dirty="0" err="1" smtClean="0"/>
              <a:t>docker</a:t>
            </a:r>
            <a:r>
              <a:rPr lang="en-US" dirty="0" smtClean="0"/>
              <a:t> functionalities to get containers and run them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udocker</a:t>
            </a:r>
            <a:r>
              <a:rPr lang="en-US" dirty="0" smtClean="0"/>
              <a:t> syntax is simple and if used Docker befor</a:t>
            </a:r>
            <a:r>
              <a:rPr lang="en-US" baseline="0" dirty="0" smtClean="0"/>
              <a:t>e it will look familiar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0B40-384F-4072-9375-6E477D76D17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Unlike other tools</a:t>
            </a:r>
          </a:p>
          <a:p>
            <a:r>
              <a:rPr lang="en-US" dirty="0" err="1" smtClean="0"/>
              <a:t>udocker</a:t>
            </a:r>
            <a:r>
              <a:rPr lang="en-US" dirty="0" smtClean="0"/>
              <a:t> is not bound to a single specific Linux kernel technologies such as Linux namespaces</a:t>
            </a:r>
          </a:p>
          <a:p>
            <a:endParaRPr lang="en-US" dirty="0" smtClean="0"/>
          </a:p>
          <a:p>
            <a:r>
              <a:rPr lang="en-US" dirty="0" smtClean="0"/>
              <a:t>Therefore </a:t>
            </a:r>
            <a:r>
              <a:rPr lang="en-US" dirty="0" err="1" smtClean="0"/>
              <a:t>udocker</a:t>
            </a:r>
            <a:r>
              <a:rPr lang="en-US" dirty="0" smtClean="0"/>
              <a:t> can run containers in </a:t>
            </a:r>
            <a:r>
              <a:rPr lang="en-US" dirty="0" err="1" smtClean="0"/>
              <a:t>CentOS</a:t>
            </a:r>
            <a:r>
              <a:rPr lang="en-US" baseline="0" dirty="0" smtClean="0"/>
              <a:t> 6, older Linux kernels and is well suited </a:t>
            </a:r>
          </a:p>
          <a:p>
            <a:r>
              <a:rPr lang="en-US" baseline="0" dirty="0" smtClean="0"/>
              <a:t>to run on batch systems, farms, grids and HPC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udocker</a:t>
            </a:r>
            <a:r>
              <a:rPr lang="en-US" baseline="0" dirty="0" smtClean="0"/>
              <a:t> is also being used within production to support GPU computing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0B40-384F-4072-9375-6E477D76D17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Udocker</a:t>
            </a:r>
            <a:r>
              <a:rPr lang="en-US" dirty="0" smtClean="0"/>
              <a:t> integrates several execution methods</a:t>
            </a:r>
            <a:r>
              <a:rPr lang="en-US" baseline="0" dirty="0" smtClean="0"/>
              <a:t> that have different capabilities and advantages.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three execution methods currently supported</a:t>
            </a:r>
            <a:r>
              <a:rPr lang="en-US" baseline="0" dirty="0" smtClean="0"/>
              <a:t> are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* </a:t>
            </a:r>
            <a:r>
              <a:rPr lang="en-US" dirty="0" err="1" smtClean="0"/>
              <a:t>ptrace</a:t>
            </a:r>
            <a:endParaRPr lang="en-US" dirty="0" smtClean="0"/>
          </a:p>
          <a:p>
            <a:r>
              <a:rPr lang="en-US" dirty="0" smtClean="0"/>
              <a:t>* shared</a:t>
            </a:r>
            <a:r>
              <a:rPr lang="en-US" baseline="0" dirty="0" smtClean="0"/>
              <a:t> library call interception</a:t>
            </a:r>
          </a:p>
          <a:p>
            <a:r>
              <a:rPr lang="en-US" baseline="0" dirty="0" smtClean="0"/>
              <a:t>and</a:t>
            </a:r>
          </a:p>
          <a:p>
            <a:pPr>
              <a:buFont typeface="Arial" charset="0"/>
              <a:buNone/>
            </a:pPr>
            <a:r>
              <a:rPr lang="en-US" baseline="0" dirty="0" smtClean="0"/>
              <a:t>* user namespaces</a:t>
            </a:r>
          </a:p>
          <a:p>
            <a:pPr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0B40-384F-4072-9375-6E477D76D17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How does it work in detail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Docker</a:t>
            </a:r>
            <a:r>
              <a:rPr lang="en-US" dirty="0" smtClean="0"/>
              <a:t> images are made of layers and metadata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Regardless</a:t>
            </a:r>
            <a:r>
              <a:rPr lang="en-US" baseline="0" dirty="0" smtClean="0"/>
              <a:t> of how obtained they are stored in the </a:t>
            </a:r>
            <a:r>
              <a:rPr lang="en-US" baseline="0" dirty="0" err="1" smtClean="0"/>
              <a:t>udocker</a:t>
            </a:r>
            <a:r>
              <a:rPr lang="en-US" baseline="0" dirty="0" smtClean="0"/>
              <a:t> repository usually under $HOME/.</a:t>
            </a:r>
            <a:r>
              <a:rPr lang="en-US" baseline="0" dirty="0" err="1" smtClean="0"/>
              <a:t>udocker</a:t>
            </a:r>
            <a:endParaRPr lang="en-US" baseline="0" dirty="0" smtClean="0"/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The command create takes an image name &amp; tag, reads the corresponding layers and produces a flattened directory tree that is also stored under $HOME/.</a:t>
            </a:r>
            <a:r>
              <a:rPr lang="en-US" baseline="0" dirty="0" err="1" smtClean="0"/>
              <a:t>udocker</a:t>
            </a:r>
            <a:endParaRPr lang="en-US" baseline="0" dirty="0" smtClean="0"/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The command run launches executables from within a directory tree</a:t>
            </a:r>
          </a:p>
          <a:p>
            <a:pPr>
              <a:buFont typeface="Arial" pitchFamily="34" charset="0"/>
              <a:buChar char="•"/>
            </a:pP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0B40-384F-4072-9375-6E477D76D17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Lets see </a:t>
            </a:r>
            <a:r>
              <a:rPr lang="en-US" smtClean="0"/>
              <a:t>some examples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90B40-384F-4072-9375-6E477D76D17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4276" name="AutoShape 4" descr="https://web.lip.pt/logos/LIP-Black-Logos/LIP-black-100x68.pn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00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D874BF9-0C9A-4AEB-B910-D7AF39E6A56C}" type="datetimeFigureOut">
              <a:rPr lang="en-US" smtClean="0"/>
              <a:pPr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FB390C8C-8236-4D17-80C6-C3E7CDD429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143644"/>
            <a:ext cx="9144000" cy="69057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2" descr="https://www.indigo-datacloud.eu/sites/default/files/logo_new_1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286136" y="6072212"/>
            <a:ext cx="2571748" cy="857249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88001" y="6196794"/>
            <a:ext cx="1555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4B0082"/>
                </a:solidFill>
              </a:rPr>
              <a:t>udocker</a:t>
            </a:r>
            <a:endParaRPr lang="en-US" sz="3200" b="1" dirty="0">
              <a:solidFill>
                <a:srgbClr val="4B0082"/>
              </a:solidFill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72461" y="6168596"/>
            <a:ext cx="928695" cy="64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16">
            <a:lum bright="30000" contrast="-10000"/>
          </a:blip>
          <a:srcRect/>
          <a:stretch>
            <a:fillRect/>
          </a:stretch>
        </p:blipFill>
        <p:spPr bwMode="auto">
          <a:xfrm>
            <a:off x="7236660" y="6258328"/>
            <a:ext cx="703812" cy="47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9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err="1" smtClean="0"/>
              <a:t>udocker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Running containers everywhere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4035" name="AutoShape 3" descr="https://web.lip.pt/logos/LIP-Computing/LIPCC-yellow-200x10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4714884"/>
            <a:ext cx="171451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FFFF00"/>
                </a:solidFill>
              </a:rPr>
              <a:t>https://github.com/indigo-dc/udocker</a:t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4000" dirty="0">
                <a:solidFill>
                  <a:srgbClr val="FFFF00"/>
                </a:solidFill>
              </a:rPr>
              <a:t/>
            </a:r>
            <a:br>
              <a:rPr lang="en-US" sz="4000" dirty="0">
                <a:solidFill>
                  <a:srgbClr val="FFFF00"/>
                </a:solidFill>
              </a:rPr>
            </a:br>
            <a:r>
              <a:rPr lang="en-US" sz="3200" dirty="0" err="1" smtClean="0"/>
              <a:t>udocker</a:t>
            </a:r>
            <a:r>
              <a:rPr lang="en-US" sz="3200" dirty="0" smtClean="0"/>
              <a:t> running containers everywhere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214282" y="5889728"/>
            <a:ext cx="871543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accent1"/>
                </a:solidFill>
              </a:rPr>
              <a:t>INDIGO - DataCloud receives funding from the European Union’s Horizon 2020 research and innovation </a:t>
            </a:r>
            <a:r>
              <a:rPr lang="en-US" sz="1050" b="1" dirty="0" err="1" smtClean="0">
                <a:solidFill>
                  <a:schemeClr val="accent1"/>
                </a:solidFill>
              </a:rPr>
              <a:t>programme</a:t>
            </a:r>
            <a:r>
              <a:rPr lang="en-US" sz="1050" b="1" dirty="0" smtClean="0">
                <a:solidFill>
                  <a:schemeClr val="accent1"/>
                </a:solidFill>
              </a:rPr>
              <a:t> under grant agreement RIA 653549 </a:t>
            </a:r>
            <a:endParaRPr lang="en-US" sz="105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en-US" dirty="0" smtClean="0"/>
              <a:t>All seamlessly integrated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7158" y="4929198"/>
            <a:ext cx="2643206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Linux</a:t>
            </a:r>
          </a:p>
          <a:p>
            <a:pPr algn="ctr"/>
            <a:r>
              <a:rPr lang="en-US" sz="2800" b="1" dirty="0" err="1" smtClean="0">
                <a:solidFill>
                  <a:srgbClr val="FFFF00"/>
                </a:solidFill>
              </a:rPr>
              <a:t>ptrace</a:t>
            </a:r>
            <a:endParaRPr lang="en-US" sz="2800" b="1" dirty="0" smtClean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86116" y="4929198"/>
            <a:ext cx="2643206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800" b="1" dirty="0">
                <a:solidFill>
                  <a:srgbClr val="FFFF00"/>
                </a:solidFill>
              </a:rPr>
              <a:t>s</a:t>
            </a:r>
            <a:r>
              <a:rPr lang="en-US" sz="2800" b="1" dirty="0" smtClean="0">
                <a:solidFill>
                  <a:srgbClr val="FFFF00"/>
                </a:solidFill>
              </a:rPr>
              <a:t>hared lib interception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6215074" y="4929198"/>
            <a:ext cx="2643206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rootless</a:t>
            </a:r>
          </a:p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namespaces</a:t>
            </a:r>
          </a:p>
        </p:txBody>
      </p:sp>
      <p:sp>
        <p:nvSpPr>
          <p:cNvPr id="8" name="Rectangle 7"/>
          <p:cNvSpPr/>
          <p:nvPr/>
        </p:nvSpPr>
        <p:spPr>
          <a:xfrm>
            <a:off x="357158" y="1285860"/>
            <a:ext cx="264320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pull</a:t>
            </a:r>
          </a:p>
        </p:txBody>
      </p:sp>
      <p:sp>
        <p:nvSpPr>
          <p:cNvPr id="9" name="Rectangle 8"/>
          <p:cNvSpPr/>
          <p:nvPr/>
        </p:nvSpPr>
        <p:spPr>
          <a:xfrm>
            <a:off x="3286116" y="1285860"/>
            <a:ext cx="264320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800" b="1" dirty="0">
                <a:solidFill>
                  <a:srgbClr val="FFFF00"/>
                </a:solidFill>
              </a:rPr>
              <a:t>i</a:t>
            </a:r>
            <a:r>
              <a:rPr lang="en-US" sz="2800" b="1" dirty="0" smtClean="0">
                <a:solidFill>
                  <a:srgbClr val="FFFF00"/>
                </a:solidFill>
              </a:rPr>
              <a:t>mport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15074" y="1285860"/>
            <a:ext cx="264320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load</a:t>
            </a:r>
          </a:p>
        </p:txBody>
      </p:sp>
      <p:sp>
        <p:nvSpPr>
          <p:cNvPr id="16" name="Isosceles Triangle 15"/>
          <p:cNvSpPr/>
          <p:nvPr/>
        </p:nvSpPr>
        <p:spPr>
          <a:xfrm>
            <a:off x="357158" y="4143380"/>
            <a:ext cx="8501122" cy="6429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 flipV="1">
            <a:off x="357158" y="2357430"/>
            <a:ext cx="8501122" cy="6429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an 17"/>
          <p:cNvSpPr/>
          <p:nvPr/>
        </p:nvSpPr>
        <p:spPr>
          <a:xfrm>
            <a:off x="3428992" y="2786058"/>
            <a:ext cx="2357454" cy="1571636"/>
          </a:xfrm>
          <a:prstGeom prst="ca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</a:rPr>
              <a:t>udocker</a:t>
            </a:r>
            <a:r>
              <a:rPr lang="en-US" sz="2800" b="1" dirty="0" smtClean="0">
                <a:solidFill>
                  <a:srgbClr val="002060"/>
                </a:solidFill>
              </a:rPr>
              <a:t> local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repository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en-US" dirty="0" smtClean="0"/>
              <a:t>Execution Engines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57156" y="1825954"/>
          <a:ext cx="8501125" cy="324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225"/>
                <a:gridCol w="1585925"/>
                <a:gridCol w="1785950"/>
                <a:gridCol w="1728800"/>
                <a:gridCol w="1700225"/>
              </a:tblGrid>
              <a:tr h="370840">
                <a:tc>
                  <a:txBody>
                    <a:bodyPr/>
                    <a:lstStyle/>
                    <a:p>
                      <a:endParaRPr lang="en-US" sz="2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b="1" dirty="0" smtClean="0"/>
                        <a:t>2.6</a:t>
                      </a:r>
                      <a:r>
                        <a:rPr lang="en-US" sz="2100" b="1" baseline="0" dirty="0" smtClean="0"/>
                        <a:t> k</a:t>
                      </a:r>
                      <a:r>
                        <a:rPr lang="en-US" sz="2100" b="1" dirty="0" smtClean="0"/>
                        <a:t>ernels</a:t>
                      </a:r>
                    </a:p>
                    <a:p>
                      <a:r>
                        <a:rPr lang="en-US" sz="2100" b="1" dirty="0" err="1" smtClean="0"/>
                        <a:t>CentOS</a:t>
                      </a:r>
                      <a:r>
                        <a:rPr lang="en-US" sz="2100" b="1" dirty="0" smtClean="0"/>
                        <a:t> 6</a:t>
                      </a:r>
                      <a:endParaRPr lang="en-US" sz="2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b="1" dirty="0" smtClean="0"/>
                        <a:t>yum</a:t>
                      </a:r>
                      <a:r>
                        <a:rPr lang="en-US" sz="2100" b="1" baseline="0" dirty="0" smtClean="0"/>
                        <a:t> install</a:t>
                      </a:r>
                    </a:p>
                    <a:p>
                      <a:r>
                        <a:rPr lang="en-US" sz="2100" b="1" baseline="0" dirty="0" smtClean="0"/>
                        <a:t>apt-get install</a:t>
                      </a:r>
                      <a:endParaRPr lang="en-US" sz="2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b="1" dirty="0" smtClean="0"/>
                        <a:t>Application</a:t>
                      </a:r>
                    </a:p>
                    <a:p>
                      <a:r>
                        <a:rPr lang="en-US" sz="2100" b="1" dirty="0" smtClean="0"/>
                        <a:t>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b="1" dirty="0" smtClean="0"/>
                        <a:t>System/App</a:t>
                      </a:r>
                    </a:p>
                    <a:p>
                      <a:r>
                        <a:rPr lang="en-US" sz="2100" b="1" dirty="0" smtClean="0"/>
                        <a:t>compatibility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b="1" dirty="0" smtClean="0">
                          <a:solidFill>
                            <a:srgbClr val="4B0082"/>
                          </a:solidFill>
                        </a:rPr>
                        <a:t>Linux </a:t>
                      </a:r>
                      <a:r>
                        <a:rPr lang="en-US" sz="2100" b="1" dirty="0" err="1" smtClean="0">
                          <a:solidFill>
                            <a:srgbClr val="4B0082"/>
                          </a:solidFill>
                        </a:rPr>
                        <a:t>ptrace</a:t>
                      </a:r>
                      <a:endParaRPr lang="en-US" sz="2100" b="1" dirty="0">
                        <a:solidFill>
                          <a:srgbClr val="4B008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>
                          <a:solidFill>
                            <a:srgbClr val="00B050"/>
                          </a:solidFill>
                        </a:rPr>
                        <a:t>Y</a:t>
                      </a:r>
                      <a:endParaRPr lang="en-US" sz="21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1" dirty="0" smtClean="0">
                          <a:solidFill>
                            <a:srgbClr val="00B050"/>
                          </a:solidFill>
                        </a:rPr>
                        <a:t>Y</a:t>
                      </a:r>
                    </a:p>
                    <a:p>
                      <a:pPr algn="ctr"/>
                      <a:endParaRPr lang="en-US" sz="2100" b="1" dirty="0">
                        <a:solidFill>
                          <a:srgbClr val="4B008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b="1" dirty="0" smtClean="0">
                          <a:solidFill>
                            <a:srgbClr val="4B0082"/>
                          </a:solidFill>
                        </a:rPr>
                        <a:t>depends on application</a:t>
                      </a:r>
                      <a:endParaRPr lang="en-US" sz="2100" b="1" dirty="0">
                        <a:solidFill>
                          <a:srgbClr val="4B008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b="1" dirty="0" smtClean="0">
                          <a:solidFill>
                            <a:srgbClr val="4B0082"/>
                          </a:solidFill>
                        </a:rPr>
                        <a:t>very complete</a:t>
                      </a:r>
                      <a:endParaRPr lang="en-US" sz="2100" b="1" dirty="0">
                        <a:solidFill>
                          <a:srgbClr val="4B008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b="1" dirty="0" smtClean="0">
                          <a:solidFill>
                            <a:srgbClr val="4B0082"/>
                          </a:solidFill>
                        </a:rPr>
                        <a:t>library call</a:t>
                      </a:r>
                    </a:p>
                    <a:p>
                      <a:r>
                        <a:rPr lang="en-US" sz="2100" b="1" dirty="0" smtClean="0">
                          <a:solidFill>
                            <a:srgbClr val="4B0082"/>
                          </a:solidFill>
                        </a:rPr>
                        <a:t>Interception</a:t>
                      </a:r>
                      <a:endParaRPr lang="en-US" sz="2100" b="1" dirty="0">
                        <a:solidFill>
                          <a:srgbClr val="4B008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1" dirty="0" smtClean="0">
                          <a:solidFill>
                            <a:srgbClr val="00B050"/>
                          </a:solidFill>
                        </a:rPr>
                        <a:t>Y</a:t>
                      </a:r>
                    </a:p>
                    <a:p>
                      <a:pPr algn="ctr"/>
                      <a:endParaRPr lang="en-US" sz="2100" b="1" dirty="0">
                        <a:solidFill>
                          <a:srgbClr val="4B008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1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  <a:p>
                      <a:pPr algn="ctr"/>
                      <a:endParaRPr lang="en-US" sz="2100" b="1" dirty="0">
                        <a:solidFill>
                          <a:srgbClr val="4B008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b="1" dirty="0" smtClean="0">
                          <a:solidFill>
                            <a:srgbClr val="4B0082"/>
                          </a:solidFill>
                        </a:rPr>
                        <a:t>native </a:t>
                      </a:r>
                    </a:p>
                    <a:p>
                      <a:r>
                        <a:rPr lang="en-US" sz="2100" b="1" dirty="0" smtClean="0">
                          <a:solidFill>
                            <a:srgbClr val="4B0082"/>
                          </a:solidFill>
                        </a:rPr>
                        <a:t>or close to</a:t>
                      </a:r>
                    </a:p>
                    <a:p>
                      <a:r>
                        <a:rPr lang="en-US" sz="2100" b="1" dirty="0" smtClean="0">
                          <a:solidFill>
                            <a:srgbClr val="4B0082"/>
                          </a:solidFill>
                        </a:rPr>
                        <a:t>native</a:t>
                      </a:r>
                      <a:endParaRPr lang="en-US" sz="2100" b="1" dirty="0">
                        <a:solidFill>
                          <a:srgbClr val="4B008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1" dirty="0" smtClean="0">
                          <a:solidFill>
                            <a:srgbClr val="4B0082"/>
                          </a:solidFill>
                        </a:rPr>
                        <a:t>very complete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b="1" dirty="0" smtClean="0">
                          <a:solidFill>
                            <a:srgbClr val="4B0082"/>
                          </a:solidFill>
                        </a:rPr>
                        <a:t>rootless namespaces</a:t>
                      </a:r>
                      <a:endParaRPr lang="en-US" sz="2100" b="1" dirty="0">
                        <a:solidFill>
                          <a:srgbClr val="4B008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en-US" sz="21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1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  <a:p>
                      <a:pPr algn="ctr"/>
                      <a:endParaRPr lang="en-US" sz="2100" b="1" dirty="0">
                        <a:solidFill>
                          <a:srgbClr val="4B008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b="1" dirty="0" smtClean="0">
                          <a:solidFill>
                            <a:srgbClr val="4B0082"/>
                          </a:solidFill>
                        </a:rPr>
                        <a:t>native</a:t>
                      </a:r>
                      <a:endParaRPr lang="en-US" sz="2100" b="1" dirty="0">
                        <a:solidFill>
                          <a:srgbClr val="4B008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b="1" dirty="0" smtClean="0">
                          <a:solidFill>
                            <a:srgbClr val="4B0082"/>
                          </a:solidFill>
                        </a:rPr>
                        <a:t>some</a:t>
                      </a:r>
                    </a:p>
                    <a:p>
                      <a:r>
                        <a:rPr lang="en-US" sz="2100" b="1" dirty="0" smtClean="0">
                          <a:solidFill>
                            <a:srgbClr val="4B0082"/>
                          </a:solidFill>
                        </a:rPr>
                        <a:t>limitations</a:t>
                      </a:r>
                      <a:endParaRPr lang="en-US" sz="2100" b="1" dirty="0">
                        <a:solidFill>
                          <a:srgbClr val="4B008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en-US" dirty="0" smtClean="0"/>
              <a:t>All seamlessly integrated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7158" y="4929198"/>
            <a:ext cx="2643206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Linux</a:t>
            </a:r>
          </a:p>
          <a:p>
            <a:pPr algn="ctr"/>
            <a:r>
              <a:rPr lang="en-US" sz="2800" b="1" dirty="0" err="1" smtClean="0">
                <a:solidFill>
                  <a:srgbClr val="FFFF00"/>
                </a:solidFill>
              </a:rPr>
              <a:t>ptrace</a:t>
            </a:r>
            <a:endParaRPr lang="en-US" sz="2800" b="1" dirty="0" smtClean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86116" y="4929198"/>
            <a:ext cx="2643206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800" b="1" dirty="0">
                <a:solidFill>
                  <a:srgbClr val="FFFF00"/>
                </a:solidFill>
              </a:rPr>
              <a:t>s</a:t>
            </a:r>
            <a:r>
              <a:rPr lang="en-US" sz="2800" b="1" dirty="0" smtClean="0">
                <a:solidFill>
                  <a:srgbClr val="FFFF00"/>
                </a:solidFill>
              </a:rPr>
              <a:t>hared lib interception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6215074" y="4929198"/>
            <a:ext cx="2643206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rootless</a:t>
            </a:r>
          </a:p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namespaces</a:t>
            </a:r>
          </a:p>
        </p:txBody>
      </p:sp>
      <p:sp>
        <p:nvSpPr>
          <p:cNvPr id="8" name="Rectangle 7"/>
          <p:cNvSpPr/>
          <p:nvPr/>
        </p:nvSpPr>
        <p:spPr>
          <a:xfrm>
            <a:off x="357158" y="1285860"/>
            <a:ext cx="264320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pull</a:t>
            </a:r>
          </a:p>
        </p:txBody>
      </p:sp>
      <p:sp>
        <p:nvSpPr>
          <p:cNvPr id="9" name="Rectangle 8"/>
          <p:cNvSpPr/>
          <p:nvPr/>
        </p:nvSpPr>
        <p:spPr>
          <a:xfrm>
            <a:off x="3286116" y="1285860"/>
            <a:ext cx="264320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800" b="1" dirty="0">
                <a:solidFill>
                  <a:srgbClr val="FFFF00"/>
                </a:solidFill>
              </a:rPr>
              <a:t>i</a:t>
            </a:r>
            <a:r>
              <a:rPr lang="en-US" sz="2800" b="1" dirty="0" smtClean="0">
                <a:solidFill>
                  <a:srgbClr val="FFFF00"/>
                </a:solidFill>
              </a:rPr>
              <a:t>mport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15074" y="1285860"/>
            <a:ext cx="264320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load</a:t>
            </a:r>
          </a:p>
        </p:txBody>
      </p:sp>
      <p:sp>
        <p:nvSpPr>
          <p:cNvPr id="16" name="Isosceles Triangle 15"/>
          <p:cNvSpPr/>
          <p:nvPr/>
        </p:nvSpPr>
        <p:spPr>
          <a:xfrm>
            <a:off x="357158" y="4143380"/>
            <a:ext cx="8501122" cy="6429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 flipV="1">
            <a:off x="357158" y="2357430"/>
            <a:ext cx="8501122" cy="6429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86182" y="2786058"/>
            <a:ext cx="1714512" cy="157163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</a:rPr>
              <a:t>run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repository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By default is under $HOME/.</a:t>
            </a:r>
            <a:r>
              <a:rPr lang="en-US" dirty="0" err="1" smtClean="0"/>
              <a:t>udocker</a:t>
            </a:r>
            <a:endParaRPr lang="en-US" dirty="0" smtClean="0"/>
          </a:p>
          <a:p>
            <a:r>
              <a:rPr lang="en-US" dirty="0" smtClean="0"/>
              <a:t>Contains </a:t>
            </a:r>
            <a:r>
              <a:rPr lang="en-US" dirty="0" err="1" smtClean="0"/>
              <a:t>Docker</a:t>
            </a:r>
            <a:r>
              <a:rPr lang="en-US" dirty="0" smtClean="0"/>
              <a:t> images structured as layers</a:t>
            </a:r>
          </a:p>
          <a:p>
            <a:pPr lvl="1"/>
            <a:r>
              <a:rPr lang="en-US" dirty="0" smtClean="0"/>
              <a:t>They are identified by an image name and tag</a:t>
            </a:r>
          </a:p>
          <a:p>
            <a:r>
              <a:rPr lang="en-US" dirty="0" smtClean="0"/>
              <a:t>Layers can be extracted and overlapped to produce a directory tree</a:t>
            </a:r>
          </a:p>
          <a:p>
            <a:pPr lvl="1"/>
            <a:r>
              <a:rPr lang="en-US" dirty="0" smtClean="0"/>
              <a:t>This process is called flattening</a:t>
            </a:r>
          </a:p>
          <a:p>
            <a:r>
              <a:rPr lang="en-US" dirty="0" smtClean="0"/>
              <a:t>The content of the file system trees can then be execute with the run command</a:t>
            </a:r>
          </a:p>
          <a:p>
            <a:pPr lvl="1"/>
            <a:r>
              <a:rPr lang="en-US" dirty="0" smtClean="0"/>
              <a:t>Under a chroot like environment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run command provides a chroot like environment to execute programs in the flattened directory trees</a:t>
            </a:r>
          </a:p>
          <a:p>
            <a:r>
              <a:rPr lang="en-US" dirty="0" smtClean="0"/>
              <a:t>The run command does not provide isolation between the container and the host, only mimics a chroot</a:t>
            </a:r>
          </a:p>
          <a:p>
            <a:r>
              <a:rPr lang="en-US" dirty="0" smtClean="0"/>
              <a:t>No privileges are involved therefore actions that only the root user can perform will likely not work within </a:t>
            </a:r>
            <a:r>
              <a:rPr lang="en-US" dirty="0" err="1" smtClean="0"/>
              <a:t>udocker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Engines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401080" cy="4768865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ptrace</a:t>
            </a:r>
            <a:r>
              <a:rPr lang="en-US" dirty="0" smtClean="0"/>
              <a:t> is the default method</a:t>
            </a:r>
          </a:p>
          <a:p>
            <a:pPr lvl="1"/>
            <a:r>
              <a:rPr lang="en-US" dirty="0" smtClean="0"/>
              <a:t>Intercepts system calls and changes pathnames </a:t>
            </a:r>
          </a:p>
          <a:p>
            <a:pPr lvl="1"/>
            <a:r>
              <a:rPr lang="en-US" dirty="0" smtClean="0"/>
              <a:t>Works in most circumstances but can be slow</a:t>
            </a:r>
          </a:p>
          <a:p>
            <a:r>
              <a:rPr lang="en-US" dirty="0" smtClean="0"/>
              <a:t>library call interception</a:t>
            </a:r>
          </a:p>
          <a:p>
            <a:pPr lvl="1"/>
            <a:r>
              <a:rPr lang="en-US" dirty="0" smtClean="0"/>
              <a:t>Override of shared library functions</a:t>
            </a:r>
          </a:p>
          <a:p>
            <a:pPr lvl="1"/>
            <a:r>
              <a:rPr lang="en-US" dirty="0" smtClean="0"/>
              <a:t>Host performance in most cases faster than </a:t>
            </a:r>
            <a:r>
              <a:rPr lang="en-US" dirty="0" err="1" smtClean="0"/>
              <a:t>ptrace</a:t>
            </a:r>
            <a:endParaRPr lang="en-US" dirty="0" smtClean="0"/>
          </a:p>
          <a:p>
            <a:r>
              <a:rPr lang="en-US" dirty="0" smtClean="0"/>
              <a:t>rootless namespaces</a:t>
            </a:r>
          </a:p>
          <a:p>
            <a:pPr lvl="1"/>
            <a:r>
              <a:rPr lang="en-US" dirty="0" smtClean="0"/>
              <a:t>Uses namespaces but without root privileges</a:t>
            </a:r>
          </a:p>
          <a:p>
            <a:pPr lvl="1"/>
            <a:r>
              <a:rPr lang="en-US" dirty="0" smtClean="0"/>
              <a:t>Closest to what </a:t>
            </a:r>
            <a:r>
              <a:rPr lang="en-US" dirty="0" err="1" smtClean="0"/>
              <a:t>Docker</a:t>
            </a:r>
            <a:r>
              <a:rPr lang="en-US" dirty="0" smtClean="0"/>
              <a:t> does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and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401080" cy="4768865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ptrace</a:t>
            </a:r>
            <a:endParaRPr lang="en-US" dirty="0" smtClean="0"/>
          </a:p>
          <a:p>
            <a:pPr lvl="1"/>
            <a:r>
              <a:rPr lang="en-US" dirty="0" smtClean="0"/>
              <a:t>Performance varies across applications</a:t>
            </a:r>
          </a:p>
          <a:p>
            <a:pPr lvl="1"/>
            <a:r>
              <a:rPr lang="en-US" dirty="0" smtClean="0"/>
              <a:t>Relies on complex stack rewriting </a:t>
            </a:r>
          </a:p>
          <a:p>
            <a:r>
              <a:rPr lang="en-US" dirty="0" smtClean="0"/>
              <a:t>library call interception</a:t>
            </a:r>
          </a:p>
          <a:p>
            <a:pPr lvl="1"/>
            <a:r>
              <a:rPr lang="en-US" dirty="0" smtClean="0"/>
              <a:t>Does not offer root emulation or capabilities</a:t>
            </a:r>
          </a:p>
          <a:p>
            <a:pPr lvl="1"/>
            <a:r>
              <a:rPr lang="en-US" dirty="0" smtClean="0"/>
              <a:t>Issues with applications that also perform themselves shared library call interception</a:t>
            </a:r>
          </a:p>
          <a:p>
            <a:r>
              <a:rPr lang="en-US" dirty="0" smtClean="0"/>
              <a:t>rootless namespaces</a:t>
            </a:r>
          </a:p>
          <a:p>
            <a:pPr lvl="1"/>
            <a:r>
              <a:rPr lang="en-US" dirty="0" smtClean="0"/>
              <a:t>Some system calls will not work properly due to the kernel</a:t>
            </a:r>
          </a:p>
          <a:p>
            <a:pPr lvl="1"/>
            <a:r>
              <a:rPr lang="en-US" dirty="0" smtClean="0"/>
              <a:t>Some functionalities available in the other methods do not work with rootless namespaces</a:t>
            </a:r>
          </a:p>
          <a:p>
            <a:pPr lvl="1"/>
            <a:r>
              <a:rPr lang="en-US" dirty="0" smtClean="0"/>
              <a:t>Recent and not extensively tested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428604"/>
            <a:ext cx="8572560" cy="57864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$ </a:t>
            </a:r>
            <a:r>
              <a:rPr lang="en-US" sz="2800" dirty="0" err="1" smtClean="0">
                <a:solidFill>
                  <a:srgbClr val="FFFF00"/>
                </a:solidFill>
              </a:rPr>
              <a:t>udocker</a:t>
            </a:r>
            <a:r>
              <a:rPr lang="en-US" sz="2800" dirty="0" smtClean="0">
                <a:solidFill>
                  <a:srgbClr val="FFFF00"/>
                </a:solidFill>
              </a:rPr>
              <a:t>  </a:t>
            </a:r>
            <a:r>
              <a:rPr lang="en-US" sz="2800" dirty="0" smtClean="0">
                <a:solidFill>
                  <a:srgbClr val="00B0F0"/>
                </a:solidFill>
              </a:rPr>
              <a:t>pull</a:t>
            </a:r>
            <a:r>
              <a:rPr lang="en-US" sz="2800" dirty="0" smtClean="0">
                <a:solidFill>
                  <a:srgbClr val="FFFF00"/>
                </a:solidFill>
              </a:rPr>
              <a:t>  ubuntu:16.04</a:t>
            </a:r>
          </a:p>
          <a:p>
            <a:pPr>
              <a:buNone/>
            </a:pPr>
            <a:r>
              <a:rPr lang="en-US" sz="1500" dirty="0" smtClean="0"/>
              <a:t>Downloading layer: sha256:aafe6b5e13de557451e1781fe7276620275625f970015cbd10036ab7d8ae27c0</a:t>
            </a:r>
          </a:p>
          <a:p>
            <a:pPr>
              <a:buNone/>
            </a:pPr>
            <a:r>
              <a:rPr lang="en-US" sz="1500" dirty="0" smtClean="0"/>
              <a:t>Downloading layer: sha256:0a2b43a726608d3835aa027bbe181624789130c212eb191baa481f1d788a0676</a:t>
            </a:r>
          </a:p>
          <a:p>
            <a:pPr>
              <a:buNone/>
            </a:pPr>
            <a:r>
              <a:rPr lang="en-US" sz="1500" dirty="0" smtClean="0"/>
              <a:t>…</a:t>
            </a:r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r>
              <a:rPr lang="en-US" sz="2800" dirty="0" smtClean="0"/>
              <a:t>$ </a:t>
            </a:r>
            <a:r>
              <a:rPr lang="en-US" sz="2800" dirty="0" err="1" smtClean="0">
                <a:solidFill>
                  <a:srgbClr val="FFFF00"/>
                </a:solidFill>
              </a:rPr>
              <a:t>udocker</a:t>
            </a:r>
            <a:r>
              <a:rPr lang="en-US" sz="2800" dirty="0" smtClean="0">
                <a:solidFill>
                  <a:srgbClr val="FFFF00"/>
                </a:solidFill>
              </a:rPr>
              <a:t>  </a:t>
            </a:r>
            <a:r>
              <a:rPr lang="en-US" sz="2800" dirty="0" smtClean="0">
                <a:solidFill>
                  <a:srgbClr val="00B0F0"/>
                </a:solidFill>
              </a:rPr>
              <a:t>create</a:t>
            </a:r>
            <a:r>
              <a:rPr lang="en-US" sz="2800" dirty="0" smtClean="0">
                <a:solidFill>
                  <a:srgbClr val="FFFF00"/>
                </a:solidFill>
              </a:rPr>
              <a:t>  --name=ub16  ubuntu:16.04</a:t>
            </a:r>
          </a:p>
          <a:p>
            <a:pPr>
              <a:buNone/>
            </a:pPr>
            <a:r>
              <a:rPr lang="en-US" sz="1800" dirty="0" smtClean="0"/>
              <a:t>de13a504-dd22-3e77-8fd5-37e3376f703a</a:t>
            </a:r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r>
              <a:rPr lang="en-US" sz="2800" dirty="0" smtClean="0"/>
              <a:t>$ </a:t>
            </a:r>
            <a:r>
              <a:rPr lang="en-US" sz="2800" dirty="0" err="1" smtClean="0">
                <a:solidFill>
                  <a:srgbClr val="FFFF00"/>
                </a:solidFill>
              </a:rPr>
              <a:t>udocker</a:t>
            </a:r>
            <a:r>
              <a:rPr lang="en-US" sz="2800" dirty="0" smtClean="0">
                <a:solidFill>
                  <a:srgbClr val="FFFF00"/>
                </a:solidFill>
              </a:rPr>
              <a:t>   -q  </a:t>
            </a:r>
            <a:r>
              <a:rPr lang="en-US" sz="2800" dirty="0" smtClean="0">
                <a:solidFill>
                  <a:srgbClr val="00B0F0"/>
                </a:solidFill>
              </a:rPr>
              <a:t>run</a:t>
            </a:r>
            <a:r>
              <a:rPr lang="en-US" sz="2800" dirty="0" smtClean="0">
                <a:solidFill>
                  <a:srgbClr val="FFFF00"/>
                </a:solidFill>
              </a:rPr>
              <a:t>  ub16   </a:t>
            </a:r>
            <a:r>
              <a:rPr lang="en-US" sz="2800" dirty="0" smtClean="0">
                <a:solidFill>
                  <a:srgbClr val="FF0000"/>
                </a:solidFill>
              </a:rPr>
              <a:t>cat  /etc/</a:t>
            </a:r>
            <a:r>
              <a:rPr lang="en-US" sz="2800" dirty="0" err="1" smtClean="0">
                <a:solidFill>
                  <a:srgbClr val="FF0000"/>
                </a:solidFill>
              </a:rPr>
              <a:t>lsb</a:t>
            </a:r>
            <a:r>
              <a:rPr lang="en-US" sz="2800" dirty="0" smtClean="0">
                <a:solidFill>
                  <a:srgbClr val="FF0000"/>
                </a:solidFill>
              </a:rPr>
              <a:t>-release</a:t>
            </a:r>
          </a:p>
          <a:p>
            <a:pPr>
              <a:buNone/>
            </a:pPr>
            <a:r>
              <a:rPr lang="en-US" sz="1800" dirty="0" smtClean="0"/>
              <a:t>DISTRIB_ID=Ubuntu</a:t>
            </a:r>
          </a:p>
          <a:p>
            <a:pPr>
              <a:buNone/>
            </a:pPr>
            <a:r>
              <a:rPr lang="en-US" sz="1800" dirty="0" smtClean="0"/>
              <a:t>DISTRIB_RELEASE=16.04</a:t>
            </a:r>
          </a:p>
          <a:p>
            <a:pPr>
              <a:buNone/>
            </a:pPr>
            <a:r>
              <a:rPr lang="en-US" sz="1800" dirty="0" smtClean="0"/>
              <a:t>DISTRIB_CODENAME=</a:t>
            </a:r>
            <a:r>
              <a:rPr lang="en-US" sz="1800" dirty="0" err="1" smtClean="0"/>
              <a:t>xenial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DISTRIB_DESCRIPTION=" Ubuntu 16.04.2 LTS "</a:t>
            </a:r>
            <a:endParaRPr lang="en-US" sz="28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sz="1800" dirty="0"/>
          </a:p>
        </p:txBody>
      </p:sp>
      <p:sp>
        <p:nvSpPr>
          <p:cNvPr id="5" name="Line Callout 2 4"/>
          <p:cNvSpPr/>
          <p:nvPr/>
        </p:nvSpPr>
        <p:spPr>
          <a:xfrm>
            <a:off x="6643702" y="285728"/>
            <a:ext cx="2143140" cy="612648"/>
          </a:xfrm>
          <a:prstGeom prst="borderCallout2">
            <a:avLst>
              <a:gd name="adj1" fmla="val 44582"/>
              <a:gd name="adj2" fmla="val -5349"/>
              <a:gd name="adj3" fmla="val 47453"/>
              <a:gd name="adj4" fmla="val -5478"/>
              <a:gd name="adj5" fmla="val 110777"/>
              <a:gd name="adj6" fmla="val -190292"/>
            </a:avLst>
          </a:pr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Pull container</a:t>
            </a:r>
          </a:p>
          <a:p>
            <a:pPr algn="ctr"/>
            <a:r>
              <a:rPr lang="en-US" sz="2000" dirty="0" smtClean="0"/>
              <a:t>from dockerhub</a:t>
            </a:r>
            <a:endParaRPr lang="en-US" sz="2000" dirty="0"/>
          </a:p>
        </p:txBody>
      </p:sp>
      <p:sp>
        <p:nvSpPr>
          <p:cNvPr id="6" name="Line Callout 2 5"/>
          <p:cNvSpPr/>
          <p:nvPr/>
        </p:nvSpPr>
        <p:spPr>
          <a:xfrm>
            <a:off x="6643702" y="1959096"/>
            <a:ext cx="2143140" cy="612648"/>
          </a:xfrm>
          <a:prstGeom prst="borderCallout2">
            <a:avLst>
              <a:gd name="adj1" fmla="val 44582"/>
              <a:gd name="adj2" fmla="val -5349"/>
              <a:gd name="adj3" fmla="val 47453"/>
              <a:gd name="adj4" fmla="val -5478"/>
              <a:gd name="adj5" fmla="val 119388"/>
              <a:gd name="adj6" fmla="val -179625"/>
            </a:avLst>
          </a:pr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Extract it to your home directory</a:t>
            </a:r>
            <a:endParaRPr lang="en-US" sz="2000" dirty="0"/>
          </a:p>
        </p:txBody>
      </p:sp>
      <p:sp>
        <p:nvSpPr>
          <p:cNvPr id="7" name="Line Callout 2 6"/>
          <p:cNvSpPr/>
          <p:nvPr/>
        </p:nvSpPr>
        <p:spPr>
          <a:xfrm>
            <a:off x="6643702" y="3459294"/>
            <a:ext cx="2143140" cy="612648"/>
          </a:xfrm>
          <a:prstGeom prst="borderCallout2">
            <a:avLst>
              <a:gd name="adj1" fmla="val 44582"/>
              <a:gd name="adj2" fmla="val -5349"/>
              <a:gd name="adj3" fmla="val 47453"/>
              <a:gd name="adj4" fmla="val -5478"/>
              <a:gd name="adj5" fmla="val 116518"/>
              <a:gd name="adj6" fmla="val -169779"/>
            </a:avLst>
          </a:pr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Run a command</a:t>
            </a:r>
          </a:p>
          <a:p>
            <a:pPr algn="ctr"/>
            <a:r>
              <a:rPr lang="en-US" sz="2000" dirty="0" smtClean="0"/>
              <a:t>in the container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$ </a:t>
            </a:r>
            <a:r>
              <a:rPr lang="en-US" sz="2800" dirty="0" err="1" smtClean="0">
                <a:solidFill>
                  <a:srgbClr val="FFFF00"/>
                </a:solidFill>
              </a:rPr>
              <a:t>udocker</a:t>
            </a:r>
            <a:r>
              <a:rPr lang="en-US" sz="2800" dirty="0" smtClean="0">
                <a:solidFill>
                  <a:srgbClr val="FFFF00"/>
                </a:solidFill>
              </a:rPr>
              <a:t> -q  </a:t>
            </a:r>
            <a:r>
              <a:rPr lang="en-US" sz="2800" dirty="0" smtClean="0">
                <a:solidFill>
                  <a:srgbClr val="00B0F0"/>
                </a:solidFill>
              </a:rPr>
              <a:t>run</a:t>
            </a:r>
            <a:r>
              <a:rPr lang="en-US" sz="2800" dirty="0" smtClean="0">
                <a:solidFill>
                  <a:srgbClr val="FFFF00"/>
                </a:solidFill>
              </a:rPr>
              <a:t>  ub16   /bin/bash</a:t>
            </a:r>
            <a:endParaRPr lang="en-US" sz="2400" dirty="0" smtClean="0"/>
          </a:p>
          <a:p>
            <a:pPr>
              <a:buNone/>
            </a:pPr>
            <a:r>
              <a:rPr lang="en-US" sz="28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root@host</a:t>
            </a:r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:/#   </a:t>
            </a:r>
            <a:r>
              <a:rPr lang="en-US" sz="2800" dirty="0" smtClean="0">
                <a:solidFill>
                  <a:srgbClr val="FF0000"/>
                </a:solidFill>
              </a:rPr>
              <a:t>apt-get   update</a:t>
            </a:r>
            <a:endParaRPr lang="en-US" sz="28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en-US" sz="28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root@host</a:t>
            </a:r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:/#   </a:t>
            </a:r>
            <a:r>
              <a:rPr lang="en-US" sz="2800" dirty="0" smtClean="0">
                <a:solidFill>
                  <a:srgbClr val="FF0000"/>
                </a:solidFill>
              </a:rPr>
              <a:t>apt-get   install  </a:t>
            </a:r>
            <a:r>
              <a:rPr lang="en-US" sz="2800" dirty="0" err="1" smtClean="0">
                <a:solidFill>
                  <a:srgbClr val="FF0000"/>
                </a:solidFill>
              </a:rPr>
              <a:t>firefox</a:t>
            </a:r>
            <a:endParaRPr lang="en-US" sz="28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en-US" sz="28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en-US" sz="28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en-US" sz="28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en-US" sz="28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$ </a:t>
            </a:r>
            <a:r>
              <a:rPr lang="en-US" sz="2800" dirty="0" err="1" smtClean="0">
                <a:solidFill>
                  <a:srgbClr val="FFFF00"/>
                </a:solidFill>
              </a:rPr>
              <a:t>udocker</a:t>
            </a:r>
            <a:r>
              <a:rPr lang="en-US" sz="2800" dirty="0" smtClean="0">
                <a:solidFill>
                  <a:srgbClr val="FFFF00"/>
                </a:solidFill>
              </a:rPr>
              <a:t> -q  </a:t>
            </a:r>
            <a:r>
              <a:rPr lang="en-US" sz="2800" dirty="0" smtClean="0">
                <a:solidFill>
                  <a:srgbClr val="00B0F0"/>
                </a:solidFill>
              </a:rPr>
              <a:t>run</a:t>
            </a:r>
            <a:r>
              <a:rPr lang="en-US" sz="2800" dirty="0" smtClean="0">
                <a:solidFill>
                  <a:srgbClr val="FFFF00"/>
                </a:solidFill>
              </a:rPr>
              <a:t>  --user=$USER \</a:t>
            </a:r>
          </a:p>
          <a:p>
            <a:pPr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   --</a:t>
            </a:r>
            <a:r>
              <a:rPr lang="en-US" sz="2800" dirty="0" err="1" smtClean="0">
                <a:solidFill>
                  <a:srgbClr val="FFFF00"/>
                </a:solidFill>
              </a:rPr>
              <a:t>hostenv</a:t>
            </a:r>
            <a:r>
              <a:rPr lang="en-US" sz="2800" dirty="0" smtClean="0">
                <a:solidFill>
                  <a:srgbClr val="FFFF00"/>
                </a:solidFill>
              </a:rPr>
              <a:t>  --</a:t>
            </a:r>
            <a:r>
              <a:rPr lang="en-US" sz="2800" dirty="0" err="1" smtClean="0">
                <a:solidFill>
                  <a:srgbClr val="FFFF00"/>
                </a:solidFill>
              </a:rPr>
              <a:t>bindhome</a:t>
            </a:r>
            <a:r>
              <a:rPr lang="en-US" sz="2800" dirty="0" smtClean="0">
                <a:solidFill>
                  <a:srgbClr val="FFFF00"/>
                </a:solidFill>
              </a:rPr>
              <a:t>  --</a:t>
            </a:r>
            <a:r>
              <a:rPr lang="en-US" sz="2800" dirty="0" err="1" smtClean="0">
                <a:solidFill>
                  <a:srgbClr val="FFFF00"/>
                </a:solidFill>
              </a:rPr>
              <a:t>hostauth</a:t>
            </a:r>
            <a:r>
              <a:rPr lang="en-US" sz="2800" dirty="0" smtClean="0">
                <a:solidFill>
                  <a:srgbClr val="FFFF00"/>
                </a:solidFill>
              </a:rPr>
              <a:t>  ub16</a:t>
            </a:r>
          </a:p>
          <a:p>
            <a:pPr>
              <a:buNone/>
            </a:pPr>
            <a:r>
              <a:rPr lang="en-US" sz="28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user@host</a:t>
            </a:r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:~$  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firefox</a:t>
            </a:r>
            <a:r>
              <a:rPr lang="en-US" sz="2800" dirty="0" smtClean="0">
                <a:solidFill>
                  <a:srgbClr val="FF0000"/>
                </a:solidFill>
              </a:rPr>
              <a:t>  --no-remote</a:t>
            </a:r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endParaRPr lang="en-US" sz="28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sz="1800" dirty="0"/>
          </a:p>
        </p:txBody>
      </p:sp>
      <p:sp>
        <p:nvSpPr>
          <p:cNvPr id="6" name="Line Callout 2 5"/>
          <p:cNvSpPr/>
          <p:nvPr/>
        </p:nvSpPr>
        <p:spPr>
          <a:xfrm>
            <a:off x="6643702" y="285728"/>
            <a:ext cx="2143140" cy="612648"/>
          </a:xfrm>
          <a:prstGeom prst="borderCallout2">
            <a:avLst>
              <a:gd name="adj1" fmla="val 44582"/>
              <a:gd name="adj2" fmla="val -5349"/>
              <a:gd name="adj3" fmla="val 47453"/>
              <a:gd name="adj4" fmla="val -5478"/>
              <a:gd name="adj5" fmla="val 47632"/>
              <a:gd name="adj6" fmla="val -25370"/>
            </a:avLst>
          </a:pr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Interactive </a:t>
            </a:r>
          </a:p>
          <a:p>
            <a:pPr algn="ctr"/>
            <a:r>
              <a:rPr lang="en-US" sz="2000" dirty="0" smtClean="0"/>
              <a:t>shell</a:t>
            </a:r>
            <a:endParaRPr lang="en-US" sz="2000" dirty="0"/>
          </a:p>
        </p:txBody>
      </p:sp>
      <p:sp>
        <p:nvSpPr>
          <p:cNvPr id="7" name="Line Callout 2 6"/>
          <p:cNvSpPr/>
          <p:nvPr/>
        </p:nvSpPr>
        <p:spPr>
          <a:xfrm>
            <a:off x="6643702" y="1214422"/>
            <a:ext cx="2143140" cy="612648"/>
          </a:xfrm>
          <a:prstGeom prst="borderCallout2">
            <a:avLst>
              <a:gd name="adj1" fmla="val 44582"/>
              <a:gd name="adj2" fmla="val -5349"/>
              <a:gd name="adj3" fmla="val 47453"/>
              <a:gd name="adj4" fmla="val -5478"/>
              <a:gd name="adj5" fmla="val 47632"/>
              <a:gd name="adj6" fmla="val -25370"/>
            </a:avLst>
          </a:pr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Install</a:t>
            </a:r>
          </a:p>
          <a:p>
            <a:pPr algn="ctr"/>
            <a:r>
              <a:rPr lang="en-US" sz="2000" dirty="0" smtClean="0"/>
              <a:t>software</a:t>
            </a:r>
            <a:endParaRPr lang="en-US" sz="2000" dirty="0"/>
          </a:p>
        </p:txBody>
      </p:sp>
      <p:sp>
        <p:nvSpPr>
          <p:cNvPr id="10" name="Line Callout 2 9"/>
          <p:cNvSpPr/>
          <p:nvPr/>
        </p:nvSpPr>
        <p:spPr>
          <a:xfrm>
            <a:off x="642910" y="3214686"/>
            <a:ext cx="1643074" cy="928694"/>
          </a:xfrm>
          <a:prstGeom prst="borderCallout2">
            <a:avLst>
              <a:gd name="adj1" fmla="val 101298"/>
              <a:gd name="adj2" fmla="val 53531"/>
              <a:gd name="adj3" fmla="val 104169"/>
              <a:gd name="adj4" fmla="val 53402"/>
              <a:gd name="adj5" fmla="val 179627"/>
              <a:gd name="adj6" fmla="val 40304"/>
            </a:avLst>
          </a:pr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Use the host environment variables</a:t>
            </a:r>
            <a:endParaRPr lang="en-US" sz="2000" dirty="0"/>
          </a:p>
        </p:txBody>
      </p:sp>
      <p:sp>
        <p:nvSpPr>
          <p:cNvPr id="12" name="Line Callout 2 11"/>
          <p:cNvSpPr/>
          <p:nvPr/>
        </p:nvSpPr>
        <p:spPr>
          <a:xfrm>
            <a:off x="2500298" y="3214686"/>
            <a:ext cx="1643074" cy="928694"/>
          </a:xfrm>
          <a:prstGeom prst="borderCallout2">
            <a:avLst>
              <a:gd name="adj1" fmla="val 101298"/>
              <a:gd name="adj2" fmla="val 53531"/>
              <a:gd name="adj3" fmla="val 104169"/>
              <a:gd name="adj4" fmla="val 53402"/>
              <a:gd name="adj5" fmla="val 179627"/>
              <a:gd name="adj6" fmla="val 40304"/>
            </a:avLst>
          </a:pr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Mount user</a:t>
            </a:r>
          </a:p>
          <a:p>
            <a:pPr algn="ctr"/>
            <a:r>
              <a:rPr lang="en-US" sz="2000" dirty="0" smtClean="0"/>
              <a:t>home</a:t>
            </a:r>
            <a:endParaRPr lang="en-US" sz="2000" dirty="0"/>
          </a:p>
        </p:txBody>
      </p:sp>
      <p:sp>
        <p:nvSpPr>
          <p:cNvPr id="13" name="Line Callout 2 12"/>
          <p:cNvSpPr/>
          <p:nvPr/>
        </p:nvSpPr>
        <p:spPr>
          <a:xfrm>
            <a:off x="4429124" y="3214686"/>
            <a:ext cx="1643074" cy="928694"/>
          </a:xfrm>
          <a:prstGeom prst="borderCallout2">
            <a:avLst>
              <a:gd name="adj1" fmla="val 101298"/>
              <a:gd name="adj2" fmla="val 53531"/>
              <a:gd name="adj3" fmla="val 104169"/>
              <a:gd name="adj4" fmla="val 53402"/>
              <a:gd name="adj5" fmla="val 145544"/>
              <a:gd name="adj6" fmla="val 33882"/>
            </a:avLst>
          </a:pr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Run as </a:t>
            </a:r>
          </a:p>
          <a:p>
            <a:pPr algn="ctr"/>
            <a:r>
              <a:rPr lang="en-US" sz="2000" dirty="0" smtClean="0"/>
              <a:t>yourself</a:t>
            </a:r>
            <a:endParaRPr lang="en-US" sz="2000" dirty="0"/>
          </a:p>
        </p:txBody>
      </p:sp>
      <p:sp>
        <p:nvSpPr>
          <p:cNvPr id="14" name="Line Callout 2 13"/>
          <p:cNvSpPr/>
          <p:nvPr/>
        </p:nvSpPr>
        <p:spPr>
          <a:xfrm>
            <a:off x="6357950" y="3214686"/>
            <a:ext cx="1785950" cy="928694"/>
          </a:xfrm>
          <a:prstGeom prst="borderCallout2">
            <a:avLst>
              <a:gd name="adj1" fmla="val 101298"/>
              <a:gd name="adj2" fmla="val 53531"/>
              <a:gd name="adj3" fmla="val 104169"/>
              <a:gd name="adj4" fmla="val 53402"/>
              <a:gd name="adj5" fmla="val 183414"/>
              <a:gd name="adj6" fmla="val -75795"/>
            </a:avLst>
          </a:pr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Use host </a:t>
            </a:r>
          </a:p>
          <a:p>
            <a:pPr algn="ctr"/>
            <a:r>
              <a:rPr lang="en-US" sz="2000" dirty="0" smtClean="0"/>
              <a:t>authentication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</a:t>
            </a:r>
            <a:r>
              <a:rPr lang="en-US" dirty="0" err="1" smtClean="0"/>
              <a:t>docker</a:t>
            </a:r>
            <a:r>
              <a:rPr lang="en-US" dirty="0" smtClean="0"/>
              <a:t> is a tool to run containers in user space</a:t>
            </a:r>
            <a:br>
              <a:rPr lang="en-US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without </a:t>
            </a:r>
            <a:r>
              <a:rPr lang="en-US" sz="3600" dirty="0" err="1" smtClean="0"/>
              <a:t>Docker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 without privileges </a:t>
            </a:r>
            <a:br>
              <a:rPr lang="en-US" sz="3600" dirty="0" smtClean="0"/>
            </a:br>
            <a:r>
              <a:rPr lang="en-US" sz="3600" dirty="0" smtClean="0"/>
              <a:t>without </a:t>
            </a:r>
            <a:r>
              <a:rPr lang="en-US" sz="3600" dirty="0" err="1" smtClean="0"/>
              <a:t>sysadmin</a:t>
            </a:r>
            <a:r>
              <a:rPr lang="en-US" sz="3600" dirty="0" smtClean="0"/>
              <a:t> assistance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588961"/>
            <a:ext cx="857256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$ </a:t>
            </a:r>
            <a:r>
              <a:rPr lang="en-US" sz="2800" dirty="0" err="1" smtClean="0">
                <a:solidFill>
                  <a:srgbClr val="FFFF00"/>
                </a:solidFill>
              </a:rPr>
              <a:t>udocker</a:t>
            </a:r>
            <a:r>
              <a:rPr lang="en-US" sz="2800" dirty="0" smtClean="0">
                <a:solidFill>
                  <a:srgbClr val="FFFF00"/>
                </a:solidFill>
              </a:rPr>
              <a:t>  setup   ub16</a:t>
            </a: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execmode</a:t>
            </a:r>
            <a:r>
              <a:rPr lang="en-US" sz="2400" dirty="0" smtClean="0"/>
              <a:t>: P2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$ </a:t>
            </a:r>
            <a:r>
              <a:rPr lang="en-US" sz="2800" dirty="0" err="1" smtClean="0">
                <a:solidFill>
                  <a:srgbClr val="FFFF00"/>
                </a:solidFill>
              </a:rPr>
              <a:t>udocker</a:t>
            </a:r>
            <a:r>
              <a:rPr lang="en-US" sz="2800" dirty="0" smtClean="0">
                <a:solidFill>
                  <a:srgbClr val="FFFF00"/>
                </a:solidFill>
              </a:rPr>
              <a:t>  setup  --</a:t>
            </a:r>
            <a:r>
              <a:rPr lang="en-US" sz="2800" dirty="0" err="1" smtClean="0">
                <a:solidFill>
                  <a:srgbClr val="FFFF00"/>
                </a:solidFill>
              </a:rPr>
              <a:t>execmode</a:t>
            </a:r>
            <a:r>
              <a:rPr lang="en-US" sz="2800" dirty="0" smtClean="0">
                <a:solidFill>
                  <a:srgbClr val="FFFF00"/>
                </a:solidFill>
              </a:rPr>
              <a:t>=</a:t>
            </a:r>
            <a:r>
              <a:rPr lang="en-US" sz="2800" u="sng" dirty="0" smtClean="0">
                <a:solidFill>
                  <a:srgbClr val="00B0F0"/>
                </a:solidFill>
              </a:rPr>
              <a:t>R1</a:t>
            </a:r>
            <a:r>
              <a:rPr lang="en-US" sz="2800" dirty="0" smtClean="0">
                <a:solidFill>
                  <a:srgbClr val="FFFF00"/>
                </a:solidFill>
              </a:rPr>
              <a:t>  ub16</a:t>
            </a:r>
            <a:endParaRPr lang="en-US" sz="2400" dirty="0" smtClean="0"/>
          </a:p>
          <a:p>
            <a:pPr>
              <a:buNone/>
            </a:pPr>
            <a:endParaRPr lang="en-US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$ </a:t>
            </a:r>
            <a:r>
              <a:rPr lang="en-US" sz="2800" dirty="0" err="1" smtClean="0">
                <a:solidFill>
                  <a:srgbClr val="FFFF00"/>
                </a:solidFill>
              </a:rPr>
              <a:t>udocker</a:t>
            </a:r>
            <a:r>
              <a:rPr lang="en-US" sz="2800" dirty="0" smtClean="0">
                <a:solidFill>
                  <a:srgbClr val="FFFF00"/>
                </a:solidFill>
              </a:rPr>
              <a:t> -q  run  --user=$USER \</a:t>
            </a:r>
          </a:p>
          <a:p>
            <a:pPr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   --</a:t>
            </a:r>
            <a:r>
              <a:rPr lang="en-US" sz="2800" dirty="0" err="1" smtClean="0">
                <a:solidFill>
                  <a:srgbClr val="FFFF00"/>
                </a:solidFill>
              </a:rPr>
              <a:t>hostenv</a:t>
            </a:r>
            <a:r>
              <a:rPr lang="en-US" sz="2800" dirty="0" smtClean="0">
                <a:solidFill>
                  <a:srgbClr val="FFFF00"/>
                </a:solidFill>
              </a:rPr>
              <a:t>  --</a:t>
            </a:r>
            <a:r>
              <a:rPr lang="en-US" sz="2800" dirty="0" err="1" smtClean="0">
                <a:solidFill>
                  <a:srgbClr val="FFFF00"/>
                </a:solidFill>
              </a:rPr>
              <a:t>bindhome</a:t>
            </a:r>
            <a:r>
              <a:rPr lang="en-US" sz="2800" dirty="0" smtClean="0">
                <a:solidFill>
                  <a:srgbClr val="FFFF00"/>
                </a:solidFill>
              </a:rPr>
              <a:t>  --</a:t>
            </a:r>
            <a:r>
              <a:rPr lang="en-US" sz="2800" dirty="0" err="1" smtClean="0">
                <a:solidFill>
                  <a:srgbClr val="FFFF00"/>
                </a:solidFill>
              </a:rPr>
              <a:t>hostauth</a:t>
            </a:r>
            <a:r>
              <a:rPr lang="en-US" sz="2800" dirty="0" smtClean="0">
                <a:solidFill>
                  <a:srgbClr val="FFFF00"/>
                </a:solidFill>
              </a:rPr>
              <a:t>  ub16</a:t>
            </a:r>
          </a:p>
          <a:p>
            <a:pPr>
              <a:buNone/>
            </a:pPr>
            <a:r>
              <a:rPr lang="en-US" sz="28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root@host</a:t>
            </a:r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:~#  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firefox</a:t>
            </a:r>
            <a:r>
              <a:rPr lang="en-US" sz="2800" dirty="0" smtClean="0">
                <a:solidFill>
                  <a:srgbClr val="FF0000"/>
                </a:solidFill>
              </a:rPr>
              <a:t>  --no-remote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r>
              <a:rPr lang="en-US" sz="2800" dirty="0" smtClean="0"/>
              <a:t>$ </a:t>
            </a:r>
            <a:r>
              <a:rPr lang="en-US" sz="2800" dirty="0" err="1" smtClean="0">
                <a:solidFill>
                  <a:srgbClr val="FFFF00"/>
                </a:solidFill>
              </a:rPr>
              <a:t>udocker</a:t>
            </a:r>
            <a:r>
              <a:rPr lang="en-US" sz="2800" dirty="0" smtClean="0">
                <a:solidFill>
                  <a:srgbClr val="FFFF00"/>
                </a:solidFill>
              </a:rPr>
              <a:t>  setup  --</a:t>
            </a:r>
            <a:r>
              <a:rPr lang="en-US" sz="2800" dirty="0" err="1" smtClean="0">
                <a:solidFill>
                  <a:srgbClr val="FFFF00"/>
                </a:solidFill>
              </a:rPr>
              <a:t>execmode</a:t>
            </a:r>
            <a:r>
              <a:rPr lang="en-US" sz="2800" dirty="0" smtClean="0">
                <a:solidFill>
                  <a:srgbClr val="FFFF00"/>
                </a:solidFill>
              </a:rPr>
              <a:t>=</a:t>
            </a:r>
            <a:r>
              <a:rPr lang="en-US" sz="2800" u="sng" dirty="0" smtClean="0">
                <a:solidFill>
                  <a:srgbClr val="00B0F0"/>
                </a:solidFill>
              </a:rPr>
              <a:t>P2</a:t>
            </a:r>
            <a:r>
              <a:rPr lang="en-US" sz="2800" dirty="0" smtClean="0">
                <a:solidFill>
                  <a:srgbClr val="FFFF00"/>
                </a:solidFill>
              </a:rPr>
              <a:t>  ub16</a:t>
            </a:r>
            <a:endParaRPr lang="en-US" sz="2400" dirty="0" smtClean="0"/>
          </a:p>
          <a:p>
            <a:pPr>
              <a:buNone/>
            </a:pPr>
            <a:endParaRPr lang="en-US" sz="28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sz="1800" dirty="0"/>
          </a:p>
        </p:txBody>
      </p:sp>
      <p:sp>
        <p:nvSpPr>
          <p:cNvPr id="5" name="Line Callout 2 4"/>
          <p:cNvSpPr/>
          <p:nvPr/>
        </p:nvSpPr>
        <p:spPr>
          <a:xfrm>
            <a:off x="6786578" y="642918"/>
            <a:ext cx="2143140" cy="612648"/>
          </a:xfrm>
          <a:prstGeom prst="borderCallout2">
            <a:avLst>
              <a:gd name="adj1" fmla="val 44582"/>
              <a:gd name="adj2" fmla="val -5349"/>
              <a:gd name="adj3" fmla="val 47453"/>
              <a:gd name="adj4" fmla="val -5478"/>
              <a:gd name="adj5" fmla="val 47631"/>
              <a:gd name="adj6" fmla="val -70124"/>
            </a:avLst>
          </a:pr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 current </a:t>
            </a:r>
          </a:p>
          <a:p>
            <a:pPr algn="ctr"/>
            <a:r>
              <a:rPr lang="en-US" sz="2000" dirty="0" smtClean="0"/>
              <a:t>engine is </a:t>
            </a:r>
            <a:r>
              <a:rPr lang="en-US" sz="2000" dirty="0" err="1" smtClean="0"/>
              <a:t>ptrace</a:t>
            </a:r>
            <a:endParaRPr lang="en-US" sz="2000" dirty="0" smtClean="0"/>
          </a:p>
        </p:txBody>
      </p:sp>
      <p:sp>
        <p:nvSpPr>
          <p:cNvPr id="6" name="Line Callout 2 5"/>
          <p:cNvSpPr/>
          <p:nvPr/>
        </p:nvSpPr>
        <p:spPr>
          <a:xfrm>
            <a:off x="6786546" y="2071678"/>
            <a:ext cx="2143140" cy="612648"/>
          </a:xfrm>
          <a:prstGeom prst="borderCallout2">
            <a:avLst>
              <a:gd name="adj1" fmla="val 44582"/>
              <a:gd name="adj2" fmla="val -5349"/>
              <a:gd name="adj3" fmla="val 47453"/>
              <a:gd name="adj4" fmla="val -5478"/>
              <a:gd name="adj5" fmla="val 47632"/>
              <a:gd name="adj6" fmla="val -25370"/>
            </a:avLst>
          </a:pr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dirty="0" smtClean="0"/>
              <a:t>Select engine </a:t>
            </a:r>
          </a:p>
          <a:p>
            <a:pPr algn="ctr"/>
            <a:r>
              <a:rPr lang="en-US" sz="2000" dirty="0" smtClean="0"/>
              <a:t>rootless namespace</a:t>
            </a:r>
          </a:p>
        </p:txBody>
      </p:sp>
      <p:sp>
        <p:nvSpPr>
          <p:cNvPr id="7" name="Line Callout 2 6"/>
          <p:cNvSpPr/>
          <p:nvPr/>
        </p:nvSpPr>
        <p:spPr>
          <a:xfrm>
            <a:off x="6786578" y="3357562"/>
            <a:ext cx="2143140" cy="612648"/>
          </a:xfrm>
          <a:prstGeom prst="borderCallout2">
            <a:avLst>
              <a:gd name="adj1" fmla="val 44582"/>
              <a:gd name="adj2" fmla="val -5349"/>
              <a:gd name="adj3" fmla="val 47453"/>
              <a:gd name="adj4" fmla="val -5478"/>
              <a:gd name="adj5" fmla="val 47632"/>
              <a:gd name="adj6" fmla="val -25370"/>
            </a:avLst>
          </a:pr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Run in the </a:t>
            </a:r>
          </a:p>
          <a:p>
            <a:pPr algn="ctr"/>
            <a:r>
              <a:rPr lang="en-US" sz="2000" dirty="0" smtClean="0"/>
              <a:t>same manner</a:t>
            </a:r>
            <a:endParaRPr lang="en-US" sz="2000" dirty="0"/>
          </a:p>
        </p:txBody>
      </p:sp>
      <p:sp>
        <p:nvSpPr>
          <p:cNvPr id="9" name="Line Callout 2 8"/>
          <p:cNvSpPr/>
          <p:nvPr/>
        </p:nvSpPr>
        <p:spPr>
          <a:xfrm>
            <a:off x="6786578" y="5459558"/>
            <a:ext cx="2143140" cy="612648"/>
          </a:xfrm>
          <a:prstGeom prst="borderCallout2">
            <a:avLst>
              <a:gd name="adj1" fmla="val 44582"/>
              <a:gd name="adj2" fmla="val -5349"/>
              <a:gd name="adj3" fmla="val 47453"/>
              <a:gd name="adj4" fmla="val -5478"/>
              <a:gd name="adj5" fmla="val 47632"/>
              <a:gd name="adj6" fmla="val -25370"/>
            </a:avLst>
          </a:pr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Get back to</a:t>
            </a:r>
          </a:p>
          <a:p>
            <a:pPr algn="ctr"/>
            <a:r>
              <a:rPr lang="en-US" sz="2000" dirty="0" err="1" smtClean="0"/>
              <a:t>ptrace</a:t>
            </a:r>
            <a:r>
              <a:rPr lang="en-US" sz="2000" dirty="0" smtClean="0"/>
              <a:t> engine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FFFF00"/>
                </a:solidFill>
              </a:rPr>
              <a:t>https://github.com/indigo-dc/udocker</a:t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4000" dirty="0">
                <a:solidFill>
                  <a:srgbClr val="FFFF00"/>
                </a:solidFill>
              </a:rPr>
              <a:t/>
            </a:r>
            <a:br>
              <a:rPr lang="en-US" sz="4000" dirty="0">
                <a:solidFill>
                  <a:srgbClr val="FFFF00"/>
                </a:solidFill>
              </a:rPr>
            </a:br>
            <a:r>
              <a:rPr lang="en-US" sz="3200" dirty="0" err="1" smtClean="0"/>
              <a:t>udocker</a:t>
            </a:r>
            <a:r>
              <a:rPr lang="en-US" sz="3200" dirty="0" smtClean="0"/>
              <a:t> running containers everywhere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214282" y="5889728"/>
            <a:ext cx="871543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accent1"/>
                </a:solidFill>
              </a:rPr>
              <a:t>INDIGO - DataCloud receives funding from the European Union’s Horizon 2020 research and innovation </a:t>
            </a:r>
            <a:r>
              <a:rPr lang="en-US" sz="1050" b="1" dirty="0" err="1" smtClean="0">
                <a:solidFill>
                  <a:schemeClr val="accent1"/>
                </a:solidFill>
              </a:rPr>
              <a:t>programme</a:t>
            </a:r>
            <a:r>
              <a:rPr lang="en-US" sz="1050" b="1" dirty="0" smtClean="0">
                <a:solidFill>
                  <a:schemeClr val="accent1"/>
                </a:solidFill>
              </a:rPr>
              <a:t> under grant agreement RIA 653549 </a:t>
            </a:r>
            <a:endParaRPr lang="en-US" sz="105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</a:t>
            </a:r>
            <a:r>
              <a:rPr lang="en-US" dirty="0" err="1" smtClean="0"/>
              <a:t>docker</a:t>
            </a:r>
            <a:r>
              <a:rPr lang="en-US" dirty="0" smtClean="0"/>
              <a:t> empowers users </a:t>
            </a:r>
            <a:br>
              <a:rPr lang="en-US" dirty="0" smtClean="0"/>
            </a:br>
            <a:r>
              <a:rPr lang="en-US" dirty="0" smtClean="0"/>
              <a:t>to run applications </a:t>
            </a:r>
            <a:br>
              <a:rPr lang="en-US" dirty="0" smtClean="0"/>
            </a:br>
            <a:r>
              <a:rPr lang="en-US" dirty="0" smtClean="0"/>
              <a:t>encapsulated in </a:t>
            </a:r>
            <a:r>
              <a:rPr lang="en-US" dirty="0" err="1" smtClean="0"/>
              <a:t>Docker</a:t>
            </a:r>
            <a:r>
              <a:rPr lang="en-US" dirty="0" smtClean="0"/>
              <a:t> containers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200" dirty="0" smtClean="0"/>
              <a:t>but can be used to run any container that does not require privileges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Download </a:t>
            </a:r>
            <a:r>
              <a:rPr lang="en-US" dirty="0" err="1" smtClean="0"/>
              <a:t>udocker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</a:t>
            </a:r>
            <a:r>
              <a:rPr lang="en-US" dirty="0" err="1" smtClean="0"/>
              <a:t>udocker</a:t>
            </a:r>
            <a:r>
              <a:rPr lang="en-US" dirty="0" smtClean="0"/>
              <a:t> get a container image:</a:t>
            </a:r>
          </a:p>
          <a:p>
            <a:pPr marL="914400" lvl="1" indent="-514350"/>
            <a:r>
              <a:rPr lang="en-US" dirty="0" smtClean="0"/>
              <a:t>Pull containers from dockerhub</a:t>
            </a:r>
          </a:p>
          <a:p>
            <a:pPr marL="914400" lvl="1" indent="-514350"/>
            <a:r>
              <a:rPr lang="en-US" dirty="0" smtClean="0"/>
              <a:t>Load containers saved by </a:t>
            </a:r>
            <a:r>
              <a:rPr lang="en-US" dirty="0" err="1" smtClean="0"/>
              <a:t>Docker</a:t>
            </a:r>
            <a:endParaRPr lang="en-US" dirty="0" smtClean="0"/>
          </a:p>
          <a:p>
            <a:pPr marL="914400" lvl="1" indent="-514350"/>
            <a:r>
              <a:rPr lang="en-US" dirty="0" smtClean="0"/>
              <a:t>Import containers exported by </a:t>
            </a:r>
            <a:r>
              <a:rPr lang="en-US" dirty="0" err="1" smtClean="0"/>
              <a:t>Docker</a:t>
            </a:r>
            <a:endParaRPr lang="en-US" dirty="0"/>
          </a:p>
          <a:p>
            <a:pPr marL="914400" lvl="1" indent="-514350"/>
            <a:r>
              <a:rPr lang="en-US" dirty="0" smtClean="0"/>
              <a:t>Import an OS </a:t>
            </a:r>
            <a:r>
              <a:rPr lang="en-US" dirty="0" err="1" smtClean="0"/>
              <a:t>filesystem</a:t>
            </a:r>
            <a:r>
              <a:rPr lang="en-US" dirty="0" smtClean="0"/>
              <a:t> </a:t>
            </a:r>
            <a:r>
              <a:rPr lang="en-US" dirty="0" err="1" smtClean="0"/>
              <a:t>tarball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</a:t>
            </a:r>
            <a:r>
              <a:rPr lang="en-US" dirty="0" err="1" smtClean="0"/>
              <a:t>udocker</a:t>
            </a:r>
            <a:r>
              <a:rPr lang="en-US" dirty="0" smtClean="0"/>
              <a:t> to run the container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00200"/>
            <a:ext cx="4757742" cy="45259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udocker</a:t>
            </a:r>
            <a:r>
              <a:rPr lang="en-US" dirty="0" smtClean="0"/>
              <a:t> syntax is simple: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udocker</a:t>
            </a:r>
            <a:r>
              <a:rPr lang="en-US" dirty="0" smtClean="0"/>
              <a:t> search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udocker</a:t>
            </a:r>
            <a:r>
              <a:rPr lang="en-US" dirty="0" smtClean="0"/>
              <a:t> pull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udocker</a:t>
            </a:r>
            <a:r>
              <a:rPr lang="en-US" dirty="0" smtClean="0"/>
              <a:t> create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udocker</a:t>
            </a:r>
            <a:r>
              <a:rPr lang="en-US" dirty="0" smtClean="0"/>
              <a:t> run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udocker</a:t>
            </a:r>
            <a:r>
              <a:rPr lang="en-US" dirty="0" smtClean="0"/>
              <a:t> import</a:t>
            </a:r>
          </a:p>
          <a:p>
            <a:pPr>
              <a:buNone/>
            </a:pPr>
            <a:r>
              <a:rPr lang="en-US" dirty="0" smtClean="0"/>
              <a:t>	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6314" y="1587110"/>
            <a:ext cx="40861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udocker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load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udocker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images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udocker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rmi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udocker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udocker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rm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u</a:t>
            </a:r>
            <a:r>
              <a:rPr lang="en-US" dirty="0" err="1" smtClean="0"/>
              <a:t>docker</a:t>
            </a:r>
            <a:r>
              <a:rPr lang="en-US" dirty="0" smtClean="0"/>
              <a:t> is not limited to specific technologies such as namespaces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200" dirty="0" err="1" smtClean="0"/>
              <a:t>udocker</a:t>
            </a:r>
            <a:r>
              <a:rPr lang="en-US" sz="3200" dirty="0" smtClean="0"/>
              <a:t> can run in many Linux systems </a:t>
            </a:r>
            <a:br>
              <a:rPr lang="en-US" sz="3200" dirty="0" smtClean="0"/>
            </a:br>
            <a:r>
              <a:rPr lang="en-US" sz="3200" dirty="0" smtClean="0"/>
              <a:t>both new and old: </a:t>
            </a:r>
            <a:br>
              <a:rPr lang="en-US" sz="3200" dirty="0" smtClean="0"/>
            </a:br>
            <a:r>
              <a:rPr lang="en-US" sz="3200" dirty="0" smtClean="0"/>
              <a:t>Ubuntu 14, Ubuntu 16, Ubuntu 17, </a:t>
            </a:r>
            <a:br>
              <a:rPr lang="en-US" sz="3200" dirty="0" smtClean="0"/>
            </a:br>
            <a:r>
              <a:rPr lang="en-US" sz="3200" dirty="0" smtClean="0"/>
              <a:t>CentOS 6, CentOS 7,  </a:t>
            </a:r>
            <a:br>
              <a:rPr lang="en-US" sz="3200" dirty="0" smtClean="0"/>
            </a:br>
            <a:r>
              <a:rPr lang="en-US" sz="3200" dirty="0" smtClean="0"/>
              <a:t>Fedora, etc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and is well suited for:</a:t>
            </a:r>
            <a:br>
              <a:rPr lang="en-US" sz="3200" dirty="0" smtClean="0"/>
            </a:br>
            <a:r>
              <a:rPr lang="en-US" sz="3200" dirty="0" smtClean="0"/>
              <a:t> computing farms , grids</a:t>
            </a:r>
            <a:br>
              <a:rPr lang="en-US" sz="3200" dirty="0" smtClean="0"/>
            </a:br>
            <a:r>
              <a:rPr lang="en-US" sz="3200" dirty="0" smtClean="0"/>
              <a:t>GPU  computing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u</a:t>
            </a:r>
            <a:r>
              <a:rPr lang="en-US" dirty="0" err="1" smtClean="0"/>
              <a:t>docker</a:t>
            </a:r>
            <a:r>
              <a:rPr lang="en-US" dirty="0" smtClean="0"/>
              <a:t> integrates technologies and can run your applications using several methods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7158" y="2714620"/>
            <a:ext cx="2643206" cy="2714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/>
          </a:p>
          <a:p>
            <a:pPr algn="ctr"/>
            <a:r>
              <a:rPr lang="en-US" sz="3200" b="1" dirty="0" err="1" smtClean="0">
                <a:solidFill>
                  <a:srgbClr val="FFFF00"/>
                </a:solidFill>
              </a:rPr>
              <a:t>ptrace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algn="ctr"/>
            <a:endParaRPr lang="en-US" sz="3200" dirty="0" smtClean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86116" y="2714620"/>
            <a:ext cx="2643206" cy="2714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shared lib interception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6215074" y="2714620"/>
            <a:ext cx="2643206" cy="2714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user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namespaces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5720" y="4929198"/>
            <a:ext cx="171451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300" b="1" dirty="0" smtClean="0">
                <a:solidFill>
                  <a:srgbClr val="FFFF00"/>
                </a:solidFill>
              </a:rPr>
              <a:t>Linux</a:t>
            </a:r>
          </a:p>
          <a:p>
            <a:pPr algn="ctr"/>
            <a:r>
              <a:rPr lang="en-US" sz="2300" b="1" dirty="0" err="1" smtClean="0">
                <a:solidFill>
                  <a:srgbClr val="FFFF00"/>
                </a:solidFill>
              </a:rPr>
              <a:t>ptrace</a:t>
            </a:r>
            <a:endParaRPr lang="en-US" sz="2300" b="1" dirty="0" smtClean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14546" y="4929198"/>
            <a:ext cx="171451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300" b="1" dirty="0">
                <a:solidFill>
                  <a:srgbClr val="FFFF00"/>
                </a:solidFill>
              </a:rPr>
              <a:t>s</a:t>
            </a:r>
            <a:r>
              <a:rPr lang="en-US" sz="2300" b="1" dirty="0" smtClean="0">
                <a:solidFill>
                  <a:srgbClr val="FFFF00"/>
                </a:solidFill>
              </a:rPr>
              <a:t>hared lib interception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4143372" y="4929198"/>
            <a:ext cx="171451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300" b="1" dirty="0" smtClean="0">
                <a:solidFill>
                  <a:srgbClr val="FFFF00"/>
                </a:solidFill>
              </a:rPr>
              <a:t>rootless</a:t>
            </a:r>
          </a:p>
          <a:p>
            <a:pPr algn="ctr"/>
            <a:r>
              <a:rPr lang="en-US" sz="2300" b="1" dirty="0" smtClean="0">
                <a:solidFill>
                  <a:srgbClr val="FFFF00"/>
                </a:solidFill>
              </a:rPr>
              <a:t>namespaces</a:t>
            </a:r>
          </a:p>
        </p:txBody>
      </p:sp>
      <p:sp>
        <p:nvSpPr>
          <p:cNvPr id="8" name="Rectangle 7"/>
          <p:cNvSpPr/>
          <p:nvPr/>
        </p:nvSpPr>
        <p:spPr>
          <a:xfrm>
            <a:off x="285720" y="285728"/>
            <a:ext cx="171451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pull</a:t>
            </a:r>
          </a:p>
        </p:txBody>
      </p:sp>
      <p:sp>
        <p:nvSpPr>
          <p:cNvPr id="9" name="Rectangle 8"/>
          <p:cNvSpPr/>
          <p:nvPr/>
        </p:nvSpPr>
        <p:spPr>
          <a:xfrm>
            <a:off x="2214546" y="285728"/>
            <a:ext cx="171451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800" b="1" dirty="0">
                <a:solidFill>
                  <a:srgbClr val="FFFF00"/>
                </a:solidFill>
              </a:rPr>
              <a:t>i</a:t>
            </a:r>
            <a:r>
              <a:rPr lang="en-US" sz="2800" b="1" dirty="0" smtClean="0">
                <a:solidFill>
                  <a:srgbClr val="FFFF00"/>
                </a:solidFill>
              </a:rPr>
              <a:t>mport</a:t>
            </a:r>
          </a:p>
        </p:txBody>
      </p:sp>
      <p:sp>
        <p:nvSpPr>
          <p:cNvPr id="10" name="Rectangle 9"/>
          <p:cNvSpPr/>
          <p:nvPr/>
        </p:nvSpPr>
        <p:spPr>
          <a:xfrm>
            <a:off x="4143372" y="285728"/>
            <a:ext cx="171451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load</a:t>
            </a:r>
          </a:p>
        </p:txBody>
      </p:sp>
      <p:sp>
        <p:nvSpPr>
          <p:cNvPr id="12" name="Can 11"/>
          <p:cNvSpPr/>
          <p:nvPr/>
        </p:nvSpPr>
        <p:spPr>
          <a:xfrm>
            <a:off x="6000760" y="1071546"/>
            <a:ext cx="2286016" cy="3643338"/>
          </a:xfrm>
          <a:prstGeom prst="ca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6286512" y="1857364"/>
            <a:ext cx="1785950" cy="1143008"/>
          </a:xfrm>
          <a:prstGeom prst="rect">
            <a:avLst/>
          </a:prstGeom>
          <a:noFill/>
          <a:ln w="1270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container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layers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286512" y="3286124"/>
            <a:ext cx="1785950" cy="1143009"/>
          </a:xfrm>
          <a:prstGeom prst="rect">
            <a:avLst/>
          </a:prstGeom>
          <a:noFill/>
          <a:ln w="1270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OS system trees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214546" y="1928802"/>
            <a:ext cx="171451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create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14546" y="3643314"/>
            <a:ext cx="171451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run</a:t>
            </a:r>
          </a:p>
        </p:txBody>
      </p:sp>
      <p:sp>
        <p:nvSpPr>
          <p:cNvPr id="22" name="Bent-Up Arrow 21"/>
          <p:cNvSpPr/>
          <p:nvPr/>
        </p:nvSpPr>
        <p:spPr>
          <a:xfrm rot="10800000" flipH="1">
            <a:off x="6143636" y="500042"/>
            <a:ext cx="1500198" cy="1571636"/>
          </a:xfrm>
          <a:prstGeom prst="bentUpArrow">
            <a:avLst>
              <a:gd name="adj1" fmla="val 24160"/>
              <a:gd name="adj2" fmla="val 27565"/>
              <a:gd name="adj3" fmla="val 2245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 rot="16200000">
            <a:off x="6682685" y="2634452"/>
            <a:ext cx="37314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</a:rPr>
              <a:t>udocker</a:t>
            </a:r>
            <a:r>
              <a:rPr lang="en-US" sz="2800" dirty="0" smtClean="0">
                <a:solidFill>
                  <a:schemeClr val="bg1"/>
                </a:solidFill>
              </a:rPr>
              <a:t> local repository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 rot="5400000">
            <a:off x="4643438" y="1142984"/>
            <a:ext cx="928694" cy="2071702"/>
          </a:xfrm>
          <a:prstGeom prst="downArrow">
            <a:avLst>
              <a:gd name="adj1" fmla="val 41795"/>
              <a:gd name="adj2" fmla="val 45152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400" b="1" dirty="0" smtClean="0"/>
              <a:t>extract</a:t>
            </a:r>
            <a:endParaRPr lang="en-US" sz="2400" b="1" dirty="0"/>
          </a:p>
        </p:txBody>
      </p:sp>
      <p:sp>
        <p:nvSpPr>
          <p:cNvPr id="27" name="Down Arrow 26"/>
          <p:cNvSpPr/>
          <p:nvPr/>
        </p:nvSpPr>
        <p:spPr>
          <a:xfrm rot="17242934">
            <a:off x="4863160" y="1908459"/>
            <a:ext cx="928694" cy="2340592"/>
          </a:xfrm>
          <a:prstGeom prst="downArrow">
            <a:avLst>
              <a:gd name="adj1" fmla="val 41795"/>
              <a:gd name="adj2" fmla="val 45152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2400" b="1" dirty="0" smtClean="0"/>
              <a:t>flattening</a:t>
            </a:r>
            <a:endParaRPr lang="en-US" sz="2400" b="1" dirty="0"/>
          </a:p>
        </p:txBody>
      </p:sp>
      <p:sp>
        <p:nvSpPr>
          <p:cNvPr id="28" name="Down Arrow 27"/>
          <p:cNvSpPr/>
          <p:nvPr/>
        </p:nvSpPr>
        <p:spPr>
          <a:xfrm rot="16200000" flipH="1">
            <a:off x="4643438" y="3000372"/>
            <a:ext cx="928694" cy="2071702"/>
          </a:xfrm>
          <a:prstGeom prst="downArrow">
            <a:avLst>
              <a:gd name="adj1" fmla="val 41795"/>
              <a:gd name="adj2" fmla="val 4515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2400" b="1" dirty="0" smtClean="0"/>
              <a:t>prepare</a:t>
            </a:r>
            <a:endParaRPr lang="en-US" sz="2400" b="1" dirty="0"/>
          </a:p>
        </p:txBody>
      </p:sp>
      <p:sp>
        <p:nvSpPr>
          <p:cNvPr id="29" name="Bent-Up Arrow 28"/>
          <p:cNvSpPr/>
          <p:nvPr/>
        </p:nvSpPr>
        <p:spPr>
          <a:xfrm rot="16200000" flipH="1">
            <a:off x="5929323" y="4357694"/>
            <a:ext cx="1500197" cy="1500197"/>
          </a:xfrm>
          <a:prstGeom prst="bentUpArrow">
            <a:avLst>
              <a:gd name="adj1" fmla="val 24160"/>
              <a:gd name="adj2" fmla="val 27565"/>
              <a:gd name="adj3" fmla="val 2245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30" name="Isosceles Triangle 29"/>
          <p:cNvSpPr/>
          <p:nvPr/>
        </p:nvSpPr>
        <p:spPr>
          <a:xfrm>
            <a:off x="357158" y="4572008"/>
            <a:ext cx="5429288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286512" y="428604"/>
            <a:ext cx="834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store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215074" y="5214950"/>
            <a:ext cx="995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access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14628"/>
            <a:ext cx="8229600" cy="1143000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14356</TotalTime>
  <Words>1157</Words>
  <Application>Microsoft Office PowerPoint</Application>
  <PresentationFormat>On-screen Show (4:3)</PresentationFormat>
  <Paragraphs>293</Paragraphs>
  <Slides>21</Slides>
  <Notes>21</Notes>
  <HiddenSlides>10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udocker</vt:lpstr>
      <vt:lpstr>udocker is a tool to run containers in user space  without Docker  without privileges  without sysadmin assistance</vt:lpstr>
      <vt:lpstr>udocker empowers users  to run applications  encapsulated in Docker containers  but can be used to run any container that does not require privileges</vt:lpstr>
      <vt:lpstr>How does it work</vt:lpstr>
      <vt:lpstr>Commands</vt:lpstr>
      <vt:lpstr>udocker is not limited to specific technologies such as namespaces  udocker can run in many Linux systems  both new and old:  Ubuntu 14, Ubuntu 16, Ubuntu 17,  CentOS 6, CentOS 7,   Fedora, etc  and is well suited for:  computing farms , grids GPU  computing</vt:lpstr>
      <vt:lpstr>udocker integrates technologies and can run your applications using several methods</vt:lpstr>
      <vt:lpstr>Slide 8</vt:lpstr>
      <vt:lpstr>Examples</vt:lpstr>
      <vt:lpstr>https://github.com/indigo-dc/udocker  udocker running containers everywhere</vt:lpstr>
      <vt:lpstr>All seamlessly integrated</vt:lpstr>
      <vt:lpstr>Execution Engines</vt:lpstr>
      <vt:lpstr>All seamlessly integrated</vt:lpstr>
      <vt:lpstr>Local repository</vt:lpstr>
      <vt:lpstr>Execution</vt:lpstr>
      <vt:lpstr>Execution Engines</vt:lpstr>
      <vt:lpstr>Issues and limitations</vt:lpstr>
      <vt:lpstr>Slide 18</vt:lpstr>
      <vt:lpstr>Slide 19</vt:lpstr>
      <vt:lpstr>Slide 20</vt:lpstr>
      <vt:lpstr>https://github.com/indigo-dc/udocker  udocker running containers everywhere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jorge Gomes</dc:creator>
  <cp:lastModifiedBy>jorge Gomes</cp:lastModifiedBy>
  <cp:revision>234</cp:revision>
  <dcterms:created xsi:type="dcterms:W3CDTF">2017-04-24T18:38:03Z</dcterms:created>
  <dcterms:modified xsi:type="dcterms:W3CDTF">2017-05-09T23:03:10Z</dcterms:modified>
</cp:coreProperties>
</file>