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7" r:id="rId1"/>
  </p:sldMasterIdLst>
  <p:notesMasterIdLst>
    <p:notesMasterId r:id="rId13"/>
  </p:notesMasterIdLst>
  <p:sldIdLst>
    <p:sldId id="256" r:id="rId2"/>
    <p:sldId id="257" r:id="rId3"/>
    <p:sldId id="277" r:id="rId4"/>
    <p:sldId id="258" r:id="rId5"/>
    <p:sldId id="261" r:id="rId6"/>
    <p:sldId id="260" r:id="rId7"/>
    <p:sldId id="268" r:id="rId8"/>
    <p:sldId id="276" r:id="rId9"/>
    <p:sldId id="272" r:id="rId10"/>
    <p:sldId id="274" r:id="rId11"/>
    <p:sldId id="278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47"/>
    <p:restoredTop sz="94712"/>
  </p:normalViewPr>
  <p:slideViewPr>
    <p:cSldViewPr snapToGrid="0" snapToObjects="1">
      <p:cViewPr varScale="1">
        <p:scale>
          <a:sx n="97" d="100"/>
          <a:sy n="97" d="100"/>
        </p:scale>
        <p:origin x="6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29" name="Shape 22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1" name="Shape 22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1" name="Shape 42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22" name="Shape 42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11896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Shape 49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0" name="Shape 50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01" name="Shape 50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Shape 51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6" name="Shape 51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7" name="Shape 51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Shape 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0"/>
            <a:ext cx="1219199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5788058" y="1319750"/>
            <a:ext cx="5354424" cy="211479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4B0082"/>
              </a:buClr>
              <a:buFont typeface="Calibri"/>
              <a:buNone/>
              <a:defRPr sz="4800" b="0" i="0" u="none" strike="noStrike" cap="none">
                <a:solidFill>
                  <a:srgbClr val="4B008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5788058" y="3771723"/>
            <a:ext cx="4194928" cy="1101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-12689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-12677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-12665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-12654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-12643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-12631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-12619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-12608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Shape 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0"/>
            <a:ext cx="1219199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838200" y="337008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594" marR="0" lvl="0" indent="-50793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783" marR="0" lvl="1" indent="-88882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2971" marR="0" lvl="2" indent="-114271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160" marR="0" lvl="3" indent="-126959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349" marR="0" lvl="4" indent="-126949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537" marR="0" lvl="5" indent="-126937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726" marR="0" lvl="6" indent="-126925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8914" marR="0" lvl="7" indent="-12691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103" marR="0" lvl="8" indent="-12690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838200" y="6391839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581400" y="6467564"/>
            <a:ext cx="5029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s-ES_tradnl" dirty="0" smtClean="0"/>
              <a:t>EGI </a:t>
            </a:r>
            <a:r>
              <a:rPr lang="es-ES_tradnl" dirty="0" err="1" smtClean="0"/>
              <a:t>Conf</a:t>
            </a:r>
            <a:r>
              <a:rPr lang="es-ES_tradnl" dirty="0" smtClean="0"/>
              <a:t> &amp; INDIGO Summit 2017 - Catania - 10/5/2017</a:t>
            </a:r>
            <a:endParaRPr dirty="0"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10381128" y="6461670"/>
            <a:ext cx="972671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en-US"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s-ES_tradnl" dirty="0" smtClean="0"/>
              <a:t>EGI </a:t>
            </a:r>
            <a:r>
              <a:rPr lang="es-ES_tradnl" dirty="0" err="1" smtClean="0"/>
              <a:t>Conf</a:t>
            </a:r>
            <a:r>
              <a:rPr lang="es-ES_tradnl" dirty="0" smtClean="0"/>
              <a:t> &amp; INDIGO Summit 2017 - Catania - 10/5/2017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Shape 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199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831850" y="1832291"/>
            <a:ext cx="9283111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831850" y="4947683"/>
            <a:ext cx="9283111" cy="12721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-12689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-12677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-12665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-12654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-12643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-12631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-12619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-12608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s-ES_tradnl" dirty="0" smtClean="0"/>
              <a:t>EGI </a:t>
            </a:r>
            <a:r>
              <a:rPr lang="es-ES_tradnl" dirty="0" err="1" smtClean="0"/>
              <a:t>Conf</a:t>
            </a:r>
            <a:r>
              <a:rPr lang="es-ES_tradnl" dirty="0" smtClean="0"/>
              <a:t> &amp; INDIGO Summit 2017 - Catania - 10/5/2017</a:t>
            </a:r>
            <a:endParaRPr dirty="0"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en-US"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Shape 3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594" marR="0" lvl="0" indent="-50793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783" marR="0" lvl="1" indent="-88882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2971" marR="0" lvl="2" indent="-114271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160" marR="0" lvl="3" indent="-126959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349" marR="0" lvl="4" indent="-126949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537" marR="0" lvl="5" indent="-126937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726" marR="0" lvl="6" indent="-126925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8914" marR="0" lvl="7" indent="-12691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103" marR="0" lvl="8" indent="-12690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594" marR="0" lvl="0" indent="-50793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783" marR="0" lvl="1" indent="-88882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2971" marR="0" lvl="2" indent="-114271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160" marR="0" lvl="3" indent="-126959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349" marR="0" lvl="4" indent="-126949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537" marR="0" lvl="5" indent="-126937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726" marR="0" lvl="6" indent="-126925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8914" marR="0" lvl="7" indent="-12691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103" marR="0" lvl="8" indent="-12690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s-ES_tradnl" dirty="0" smtClean="0"/>
              <a:t>EGI </a:t>
            </a:r>
            <a:r>
              <a:rPr lang="es-ES_tradnl" dirty="0" err="1" smtClean="0"/>
              <a:t>Conf</a:t>
            </a:r>
            <a:r>
              <a:rPr lang="es-ES_tradnl" dirty="0" smtClean="0"/>
              <a:t> &amp; INDIGO Summit 2017 - Catania - 10/5/2017</a:t>
            </a:r>
            <a:endParaRPr dirty="0"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en-US"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Shape 4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0"/>
            <a:ext cx="1219199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839787" y="365127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-12689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-12677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-12665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-12654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-1264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-12631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-12619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-12608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594" marR="0" lvl="0" indent="-50793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783" marR="0" lvl="1" indent="-88882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2971" marR="0" lvl="2" indent="-114271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160" marR="0" lvl="3" indent="-126959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349" marR="0" lvl="4" indent="-126949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537" marR="0" lvl="5" indent="-126937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726" marR="0" lvl="6" indent="-126925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8914" marR="0" lvl="7" indent="-12691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103" marR="0" lvl="8" indent="-12690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3"/>
          </p:nvPr>
        </p:nvSpPr>
        <p:spPr>
          <a:xfrm>
            <a:off x="6172201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-12689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-12677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-12665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-12654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-1264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-12631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-12619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-12608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4"/>
          </p:nvPr>
        </p:nvSpPr>
        <p:spPr>
          <a:xfrm>
            <a:off x="6172201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594" marR="0" lvl="0" indent="-50793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783" marR="0" lvl="1" indent="-88882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2971" marR="0" lvl="2" indent="-114271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160" marR="0" lvl="3" indent="-126959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349" marR="0" lvl="4" indent="-126949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537" marR="0" lvl="5" indent="-126937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726" marR="0" lvl="6" indent="-126925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8914" marR="0" lvl="7" indent="-12691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103" marR="0" lvl="8" indent="-12690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s-ES_tradnl" dirty="0" smtClean="0"/>
              <a:t>EGI </a:t>
            </a:r>
            <a:r>
              <a:rPr lang="es-ES_tradnl" dirty="0" err="1" smtClean="0"/>
              <a:t>Conf</a:t>
            </a:r>
            <a:r>
              <a:rPr lang="es-ES_tradnl" dirty="0" smtClean="0"/>
              <a:t> &amp; INDIGO Summit 2017 - Catania - 10/5/2017</a:t>
            </a:r>
            <a:endParaRPr dirty="0"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en-US"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Shape 5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0"/>
            <a:ext cx="1219199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s-ES_tradnl" dirty="0" smtClean="0"/>
              <a:t>EGI </a:t>
            </a:r>
            <a:r>
              <a:rPr lang="es-ES_tradnl" dirty="0" err="1" smtClean="0"/>
              <a:t>Conf</a:t>
            </a:r>
            <a:r>
              <a:rPr lang="es-ES_tradnl" dirty="0" smtClean="0"/>
              <a:t> &amp; INDIGO Summit 2017 - Catania - 10/5/2017</a:t>
            </a:r>
            <a:endParaRPr dirty="0"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en-US"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Shape 6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0"/>
            <a:ext cx="1219199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s-ES_tradnl" dirty="0" smtClean="0"/>
              <a:t>EGI </a:t>
            </a:r>
            <a:r>
              <a:rPr lang="es-ES_tradnl" dirty="0" err="1" smtClean="0"/>
              <a:t>Conf</a:t>
            </a:r>
            <a:r>
              <a:rPr lang="es-ES_tradnl" dirty="0" smtClean="0"/>
              <a:t> &amp; INDIGO Summit 2017 - Catania - 10/5/2017</a:t>
            </a:r>
            <a:endParaRPr dirty="0"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en-US"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Slide">
    <p:bg>
      <p:bgPr>
        <a:solidFill>
          <a:schemeClr val="lt1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Shape 66" descr="logo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7730" y="-211667"/>
            <a:ext cx="1636291" cy="11938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09600" y="1371600"/>
            <a:ext cx="109727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8100" algn="l" rtl="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Questrial"/>
              <a:buChar char="•"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lvl="1" indent="19050" algn="l" rtl="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Questrial"/>
              <a:buChar char="•"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76200" algn="l" rtl="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Questrial"/>
              <a:buChar char="•"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76200" algn="l" rtl="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Questrial"/>
              <a:buChar char="•"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76200" algn="l" rtl="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Questrial"/>
              <a:buChar char="•"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254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1828800" y="274637"/>
            <a:ext cx="9739808" cy="7921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Questrial"/>
              <a:buNone/>
              <a:defRPr sz="28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594" marR="0" lvl="0" indent="-50793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783" marR="0" lvl="1" indent="-88882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2971" marR="0" lvl="2" indent="-114271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160" marR="0" lvl="3" indent="-126959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349" marR="0" lvl="4" indent="-126949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537" marR="0" lvl="5" indent="-126937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726" marR="0" lvl="6" indent="-126925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8914" marR="0" lvl="7" indent="-12691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103" marR="0" lvl="8" indent="-12690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s-ES_tradnl" dirty="0" smtClean="0"/>
              <a:t>EGI </a:t>
            </a:r>
            <a:r>
              <a:rPr lang="es-ES_tradnl" dirty="0" err="1" smtClean="0"/>
              <a:t>Conf</a:t>
            </a:r>
            <a:r>
              <a:rPr lang="es-ES_tradnl" dirty="0" smtClean="0"/>
              <a:t> &amp; INDIGO Summit 2017 - Catania - 10/5/2017</a:t>
            </a:r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indigo-datacloud.e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4.png"/><Relationship Id="rId1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9.png"/><Relationship Id="rId8" Type="http://schemas.openxmlformats.org/officeDocument/2006/relationships/image" Target="../media/image17.png"/><Relationship Id="rId9" Type="http://schemas.openxmlformats.org/officeDocument/2006/relationships/image" Target="../media/image18.png"/><Relationship Id="rId10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10.png"/><Relationship Id="rId5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github.com/indigo-dc/tosca-types/blob/master/examples/eubiosteo_server.ya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ctrTitle"/>
          </p:nvPr>
        </p:nvSpPr>
        <p:spPr>
          <a:xfrm>
            <a:off x="5788058" y="1319750"/>
            <a:ext cx="5354424" cy="21147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>
              <a:buSzPct val="25000"/>
            </a:pPr>
            <a:r>
              <a:rPr lang="en-US" sz="4800" b="0" i="0" u="none" strike="noStrike" cap="none" dirty="0">
                <a:solidFill>
                  <a:srgbClr val="4B0082"/>
                </a:solidFill>
                <a:latin typeface="Calibri"/>
                <a:ea typeface="Calibri"/>
                <a:cs typeface="Calibri"/>
                <a:sym typeface="Calibri"/>
              </a:rPr>
              <a:t>Population Imaging Use </a:t>
            </a:r>
            <a:r>
              <a:rPr lang="en-US" sz="4800" b="0" i="0" u="none" strike="noStrike" cap="none" dirty="0" smtClean="0">
                <a:solidFill>
                  <a:srgbClr val="4B0082"/>
                </a:solidFill>
                <a:latin typeface="Calibri"/>
                <a:ea typeface="Calibri"/>
                <a:cs typeface="Calibri"/>
                <a:sym typeface="Calibri"/>
              </a:rPr>
              <a:t>Case - </a:t>
            </a:r>
            <a:r>
              <a:rPr lang="en-US" dirty="0" err="1" smtClean="0"/>
              <a:t>EuroBioImaging</a:t>
            </a:r>
            <a:endParaRPr lang="en-US" sz="4800" b="0" i="0" u="none" strike="noStrike" cap="none" dirty="0">
              <a:solidFill>
                <a:srgbClr val="4B008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Shape 74"/>
          <p:cNvSpPr txBox="1">
            <a:spLocks noGrp="1"/>
          </p:cNvSpPr>
          <p:nvPr>
            <p:ph type="subTitle" idx="1"/>
          </p:nvPr>
        </p:nvSpPr>
        <p:spPr>
          <a:xfrm>
            <a:off x="5788058" y="3771723"/>
            <a:ext cx="4194928" cy="176410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Ignacio Blanquer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Ferrán Borreguero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Universitat Politècnica de València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Shape 519"/>
          <p:cNvSpPr txBox="1">
            <a:spLocks noGrp="1"/>
          </p:cNvSpPr>
          <p:nvPr>
            <p:ph type="title"/>
          </p:nvPr>
        </p:nvSpPr>
        <p:spPr>
          <a:xfrm>
            <a:off x="838200" y="337008"/>
            <a:ext cx="10515600" cy="1325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Conclusions</a:t>
            </a:r>
          </a:p>
        </p:txBody>
      </p:sp>
      <p:sp>
        <p:nvSpPr>
          <p:cNvPr id="520" name="Shape 5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Despite that EUBIOSTEO use case is tailored for Medical Imaging, it shares many general requirements with most of the applications</a:t>
            </a:r>
          </a:p>
          <a:p>
            <a:pPr marL="457211" indent="-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INDIGO-DC offers BIMCV</a:t>
            </a:r>
          </a:p>
          <a:p>
            <a:pPr marL="914400" lvl="1" indent="-228600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Availability </a:t>
            </a:r>
            <a:r>
              <a:rPr lang="en-US" dirty="0"/>
              <a:t>of an efficient batch queue.</a:t>
            </a:r>
          </a:p>
          <a:p>
            <a:pPr marL="914400" lvl="1" indent="-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Convenient </a:t>
            </a:r>
            <a:r>
              <a:rPr lang="en-US" dirty="0" smtClean="0"/>
              <a:t>&amp; secure access </a:t>
            </a:r>
            <a:r>
              <a:rPr lang="en-US" dirty="0"/>
              <a:t>to Remote Volumes accessible through POSIX.</a:t>
            </a:r>
          </a:p>
          <a:p>
            <a:pPr marL="914400" lvl="1" indent="-228600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Convenient integration of user-specific code, including IPR restrictions.</a:t>
            </a:r>
          </a:p>
          <a:p>
            <a:pPr marL="914400" lvl="1" indent="-228600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Availability of a comprehensive endpoint to interact with</a:t>
            </a:r>
            <a:r>
              <a:rPr lang="en-US" dirty="0" smtClean="0"/>
              <a:t>.</a:t>
            </a:r>
          </a:p>
          <a:p>
            <a:pPr marL="914400" lvl="1" indent="-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Single sign-on, integrated deployment, </a:t>
            </a:r>
            <a:r>
              <a:rPr lang="en-US" dirty="0" err="1" smtClean="0"/>
              <a:t>QoS</a:t>
            </a:r>
            <a:r>
              <a:rPr lang="en-US" dirty="0" smtClean="0"/>
              <a:t>.</a:t>
            </a:r>
            <a:endParaRPr lang="en-US" dirty="0"/>
          </a:p>
          <a:p>
            <a:pPr marL="457200" lvl="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It constitutes the access model and application delivery pattern for the BIM-CV node.</a:t>
            </a:r>
          </a:p>
        </p:txBody>
      </p:sp>
      <p:sp>
        <p:nvSpPr>
          <p:cNvPr id="2" name="Marcador de pie de página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_tradnl" dirty="0" smtClean="0"/>
              <a:t>EGI </a:t>
            </a:r>
            <a:r>
              <a:rPr lang="es-ES_tradnl" dirty="0" err="1" smtClean="0"/>
              <a:t>Conf</a:t>
            </a:r>
            <a:r>
              <a:rPr lang="es-ES_tradnl" dirty="0" smtClean="0"/>
              <a:t> &amp; INDIGO Summit 2017 - Catania - 10/5/2017</a:t>
            </a:r>
            <a:endParaRPr lang="es-ES_tradnl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en-US"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are ready to share our experience!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3"/>
            <a:ext cx="10515600" cy="47768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0" indent="0" algn="ctr">
              <a:buNone/>
            </a:pPr>
            <a:r>
              <a:rPr lang="en-US" sz="3900" b="1" dirty="0">
                <a:hlinkClick r:id="rId2"/>
              </a:rPr>
              <a:t>https://www.indigo-datacloud.eu</a:t>
            </a:r>
            <a:endParaRPr lang="en-US" sz="3900" b="1" dirty="0"/>
          </a:p>
          <a:p>
            <a:pPr marL="0" indent="0" algn="ctr">
              <a:buNone/>
            </a:pPr>
            <a:r>
              <a:rPr lang="en-US" sz="3900" b="1" dirty="0"/>
              <a:t>Better Software for Better Science</a:t>
            </a:r>
            <a:r>
              <a:rPr lang="en-US" sz="3900" b="1" dirty="0" smtClean="0"/>
              <a:t>.</a:t>
            </a:r>
            <a:endParaRPr lang="en-US" sz="39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8B9F-EE4C-4B1B-86A1-0FBFA4BEBAE2}" type="slidenum">
              <a:rPr lang="en-GB" smtClean="0">
                <a:solidFill>
                  <a:prstClr val="black"/>
                </a:solidFill>
              </a:rPr>
              <a:pPr/>
              <a:t>11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03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8859">
        <p:fade/>
      </p:transition>
    </mc:Choice>
    <mc:Fallback xmlns="">
      <p:transition spd="med" advClick="0" advTm="885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838200" y="337008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Medical Imaging Biobanks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339671" y="1978759"/>
            <a:ext cx="5613790" cy="4351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228594">
              <a:spcBef>
                <a:spcPts val="0"/>
              </a:spcBef>
            </a:pPr>
            <a:r>
              <a:rPr lang="en-US" sz="2000" dirty="0"/>
              <a:t>BIMCV (an </a:t>
            </a:r>
            <a:r>
              <a:rPr lang="en-US" sz="2000" dirty="0" err="1"/>
              <a:t>EuroBioImaging</a:t>
            </a:r>
            <a:r>
              <a:rPr lang="en-US" sz="2000" dirty="0"/>
              <a:t> ESFRI node) manages a population database from an area of 5 Million people. </a:t>
            </a:r>
          </a:p>
          <a:p>
            <a:pPr lvl="0" indent="-228594"/>
            <a:r>
              <a:rPr lang="en-US" sz="2000" dirty="0"/>
              <a:t>BIMCV will receive applications for projects </a:t>
            </a:r>
          </a:p>
          <a:p>
            <a:pPr marL="536575" lvl="1" indent="-157163">
              <a:spcBef>
                <a:spcPts val="1000"/>
              </a:spcBef>
            </a:pPr>
            <a:r>
              <a:rPr lang="en-US" sz="1600" dirty="0"/>
              <a:t>E.g. Training a set of models for the automatic segmentation of bone tissues in osteoporotic women of an age above 70, including sound control subjects. </a:t>
            </a:r>
          </a:p>
          <a:p>
            <a:pPr lvl="0" indent="-228594"/>
            <a:r>
              <a:rPr lang="en-US" sz="2000" dirty="0"/>
              <a:t>BIMCV will provide research data for those projects and a infrastructure to </a:t>
            </a:r>
            <a:r>
              <a:rPr lang="en-US" sz="2000" dirty="0" smtClean="0"/>
              <a:t>process them</a:t>
            </a:r>
            <a:endParaRPr lang="en-US" sz="2000" dirty="0"/>
          </a:p>
          <a:p>
            <a:pPr marL="536575" lvl="1" indent="-157163">
              <a:spcBef>
                <a:spcPts val="1000"/>
              </a:spcBef>
            </a:pPr>
            <a:r>
              <a:rPr lang="en-US" sz="1600" dirty="0"/>
              <a:t>However, BIMCV has limited resources to deal with the computations of the different pilots.</a:t>
            </a:r>
          </a:p>
          <a:p>
            <a:pPr marL="536575" lvl="1" indent="-157163">
              <a:spcBef>
                <a:spcPts val="1000"/>
              </a:spcBef>
            </a:pPr>
            <a:r>
              <a:rPr lang="en-US" sz="1600" dirty="0"/>
              <a:t>BIMCV is seeking for a model to provide services rather than data and implementing a closer follow-up of the activities.</a:t>
            </a:r>
          </a:p>
        </p:txBody>
      </p:sp>
      <p:pic>
        <p:nvPicPr>
          <p:cNvPr id="81" name="Shape 81" descr="bout Euro-BioImagi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7198" y="6075623"/>
            <a:ext cx="2437415" cy="56468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Shape 82"/>
          <p:cNvSpPr/>
          <p:nvPr/>
        </p:nvSpPr>
        <p:spPr>
          <a:xfrm>
            <a:off x="2795982" y="6447385"/>
            <a:ext cx="1974642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ceib.san.gva.es</a:t>
            </a:r>
            <a:r>
              <a:rPr lang="en-US" sz="1200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en-US" sz="1200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bimcv</a:t>
            </a:r>
            <a:endParaRPr lang="en-US" sz="12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3" name="Shape 83" descr="general/cei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867672" y="6042144"/>
            <a:ext cx="1320238" cy="388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Shape 8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65375" y="3741550"/>
            <a:ext cx="533400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Shape 8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72312" y="3662362"/>
            <a:ext cx="533400" cy="5334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6" name="Shape 86"/>
          <p:cNvGrpSpPr/>
          <p:nvPr/>
        </p:nvGrpSpPr>
        <p:grpSpPr>
          <a:xfrm>
            <a:off x="182642" y="1753552"/>
            <a:ext cx="6048345" cy="4109232"/>
            <a:chOff x="-63426" y="1531728"/>
            <a:chExt cx="7504151" cy="5098303"/>
          </a:xfrm>
        </p:grpSpPr>
        <p:sp>
          <p:nvSpPr>
            <p:cNvPr id="87" name="Shape 87"/>
            <p:cNvSpPr txBox="1"/>
            <p:nvPr/>
          </p:nvSpPr>
          <p:spPr>
            <a:xfrm>
              <a:off x="6457625" y="2439409"/>
              <a:ext cx="983100" cy="8019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2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External subproj. team</a:t>
              </a:r>
            </a:p>
          </p:txBody>
        </p:sp>
        <p:sp>
          <p:nvSpPr>
            <p:cNvPr id="88" name="Shape 88"/>
            <p:cNvSpPr/>
            <p:nvPr/>
          </p:nvSpPr>
          <p:spPr>
            <a:xfrm rot="10800000" flipH="1">
              <a:off x="4086883" y="1531728"/>
              <a:ext cx="1330500" cy="1000500"/>
            </a:xfrm>
            <a:prstGeom prst="foldedCorner">
              <a:avLst>
                <a:gd name="adj" fmla="val 23639"/>
              </a:avLst>
            </a:prstGeom>
            <a:solidFill>
              <a:srgbClr val="FFF2CC"/>
            </a:solidFill>
            <a:ln w="1270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" name="Shape 89"/>
            <p:cNvSpPr txBox="1"/>
            <p:nvPr/>
          </p:nvSpPr>
          <p:spPr>
            <a:xfrm>
              <a:off x="4098276" y="1659040"/>
              <a:ext cx="1380600" cy="8784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0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Description</a:t>
              </a:r>
            </a:p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0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Resource needs</a:t>
              </a:r>
            </a:p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0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SW dependencies</a:t>
              </a:r>
            </a:p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0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Data Request</a:t>
              </a:r>
            </a:p>
          </p:txBody>
        </p:sp>
        <p:sp>
          <p:nvSpPr>
            <p:cNvPr id="90" name="Shape 90"/>
            <p:cNvSpPr txBox="1"/>
            <p:nvPr/>
          </p:nvSpPr>
          <p:spPr>
            <a:xfrm>
              <a:off x="5417400" y="1535929"/>
              <a:ext cx="1330500" cy="5727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2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Access Request</a:t>
              </a:r>
            </a:p>
          </p:txBody>
        </p:sp>
        <p:sp>
          <p:nvSpPr>
            <p:cNvPr id="91" name="Shape 91"/>
            <p:cNvSpPr/>
            <p:nvPr/>
          </p:nvSpPr>
          <p:spPr>
            <a:xfrm>
              <a:off x="1647183" y="2383158"/>
              <a:ext cx="2279400" cy="914400"/>
            </a:xfrm>
            <a:prstGeom prst="rect">
              <a:avLst/>
            </a:prstGeom>
            <a:solidFill>
              <a:schemeClr val="accent1"/>
            </a:solidFill>
            <a:ln w="12700" cap="flat" cmpd="sng">
              <a:solidFill>
                <a:srgbClr val="42719B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2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Scientific &amp; Technical Committee</a:t>
              </a:r>
            </a:p>
          </p:txBody>
        </p:sp>
        <p:sp>
          <p:nvSpPr>
            <p:cNvPr id="92" name="Shape 92"/>
            <p:cNvSpPr/>
            <p:nvPr/>
          </p:nvSpPr>
          <p:spPr>
            <a:xfrm>
              <a:off x="199267" y="5130612"/>
              <a:ext cx="1311900" cy="1433399"/>
            </a:xfrm>
            <a:prstGeom prst="can">
              <a:avLst>
                <a:gd name="adj" fmla="val 25000"/>
              </a:avLst>
            </a:prstGeom>
            <a:solidFill>
              <a:srgbClr val="C55A11"/>
            </a:solidFill>
            <a:ln w="12700" cap="flat" cmpd="sng">
              <a:solidFill>
                <a:srgbClr val="833C0B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Shape 93"/>
            <p:cNvSpPr/>
            <p:nvPr/>
          </p:nvSpPr>
          <p:spPr>
            <a:xfrm>
              <a:off x="1762984" y="4022035"/>
              <a:ext cx="822000" cy="898200"/>
            </a:xfrm>
            <a:prstGeom prst="can">
              <a:avLst>
                <a:gd name="adj" fmla="val 25000"/>
              </a:avLst>
            </a:prstGeom>
            <a:solidFill>
              <a:schemeClr val="accent1"/>
            </a:solidFill>
            <a:ln w="12700" cap="flat" cmpd="sng">
              <a:solidFill>
                <a:srgbClr val="42719B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Shape 94"/>
            <p:cNvSpPr txBox="1"/>
            <p:nvPr/>
          </p:nvSpPr>
          <p:spPr>
            <a:xfrm>
              <a:off x="1605457" y="6180823"/>
              <a:ext cx="1330500" cy="343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2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Regional PACS</a:t>
              </a:r>
            </a:p>
          </p:txBody>
        </p:sp>
        <p:sp>
          <p:nvSpPr>
            <p:cNvPr id="95" name="Shape 95"/>
            <p:cNvSpPr txBox="1"/>
            <p:nvPr/>
          </p:nvSpPr>
          <p:spPr>
            <a:xfrm>
              <a:off x="2208086" y="4404850"/>
              <a:ext cx="1330500" cy="5727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2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Customised Volume</a:t>
              </a:r>
            </a:p>
          </p:txBody>
        </p:sp>
        <p:sp>
          <p:nvSpPr>
            <p:cNvPr id="96" name="Shape 96"/>
            <p:cNvSpPr txBox="1"/>
            <p:nvPr/>
          </p:nvSpPr>
          <p:spPr>
            <a:xfrm>
              <a:off x="-63426" y="4054807"/>
              <a:ext cx="1166100" cy="5727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2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Data Manager</a:t>
              </a:r>
            </a:p>
          </p:txBody>
        </p:sp>
        <p:sp>
          <p:nvSpPr>
            <p:cNvPr id="97" name="Shape 97"/>
            <p:cNvSpPr txBox="1"/>
            <p:nvPr/>
          </p:nvSpPr>
          <p:spPr>
            <a:xfrm>
              <a:off x="4737148" y="4718482"/>
              <a:ext cx="1060200" cy="5727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2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Tech. Manager</a:t>
              </a:r>
            </a:p>
          </p:txBody>
        </p:sp>
        <p:cxnSp>
          <p:nvCxnSpPr>
            <p:cNvPr id="98" name="Shape 98"/>
            <p:cNvCxnSpPr>
              <a:stCxn id="99" idx="1"/>
              <a:endCxn id="91" idx="0"/>
            </p:cNvCxnSpPr>
            <p:nvPr/>
          </p:nvCxnSpPr>
          <p:spPr>
            <a:xfrm rot="10800000">
              <a:off x="2786826" y="2383387"/>
              <a:ext cx="3008999" cy="473400"/>
            </a:xfrm>
            <a:prstGeom prst="curvedConnector4">
              <a:avLst>
                <a:gd name="adj1" fmla="val 31061"/>
                <a:gd name="adj2" fmla="val 162457"/>
              </a:avLst>
            </a:prstGeom>
            <a:noFill/>
            <a:ln w="9525" cap="flat" cmpd="sng">
              <a:solidFill>
                <a:schemeClr val="accent1"/>
              </a:solidFill>
              <a:prstDash val="solid"/>
              <a:miter/>
              <a:headEnd type="none" w="med" len="med"/>
              <a:tailEnd type="triangle" w="lg" len="lg"/>
            </a:ln>
          </p:spPr>
        </p:cxnSp>
        <p:cxnSp>
          <p:nvCxnSpPr>
            <p:cNvPr id="100" name="Shape 100"/>
            <p:cNvCxnSpPr>
              <a:stCxn id="91" idx="3"/>
              <a:endCxn id="99" idx="1"/>
            </p:cNvCxnSpPr>
            <p:nvPr/>
          </p:nvCxnSpPr>
          <p:spPr>
            <a:xfrm>
              <a:off x="3926583" y="2840358"/>
              <a:ext cx="1869300" cy="16500"/>
            </a:xfrm>
            <a:prstGeom prst="curvedConnector3">
              <a:avLst>
                <a:gd name="adj1" fmla="val 49999"/>
              </a:avLst>
            </a:prstGeom>
            <a:noFill/>
            <a:ln w="9525" cap="flat" cmpd="sng">
              <a:solidFill>
                <a:schemeClr val="accent1"/>
              </a:solidFill>
              <a:prstDash val="solid"/>
              <a:miter/>
              <a:headEnd type="none" w="med" len="med"/>
              <a:tailEnd type="triangle" w="lg" len="lg"/>
            </a:ln>
          </p:spPr>
        </p:cxnSp>
        <p:cxnSp>
          <p:nvCxnSpPr>
            <p:cNvPr id="101" name="Shape 101"/>
            <p:cNvCxnSpPr>
              <a:stCxn id="91" idx="1"/>
              <a:endCxn id="102" idx="0"/>
            </p:cNvCxnSpPr>
            <p:nvPr/>
          </p:nvCxnSpPr>
          <p:spPr>
            <a:xfrm flipH="1">
              <a:off x="1225383" y="2840358"/>
              <a:ext cx="421800" cy="1190100"/>
            </a:xfrm>
            <a:prstGeom prst="curvedConnector2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/>
              <a:headEnd type="none" w="med" len="med"/>
              <a:tailEnd type="triangle" w="lg" len="lg"/>
            </a:ln>
          </p:spPr>
        </p:cxnSp>
        <p:cxnSp>
          <p:nvCxnSpPr>
            <p:cNvPr id="103" name="Shape 103"/>
            <p:cNvCxnSpPr>
              <a:stCxn id="92" idx="1"/>
              <a:endCxn id="93" idx="2"/>
            </p:cNvCxnSpPr>
            <p:nvPr/>
          </p:nvCxnSpPr>
          <p:spPr>
            <a:xfrm rot="-5400000">
              <a:off x="979267" y="4346862"/>
              <a:ext cx="659700" cy="907800"/>
            </a:xfrm>
            <a:prstGeom prst="curvedConnector2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/>
              <a:headEnd type="none" w="med" len="med"/>
              <a:tailEnd type="triangle" w="lg" len="lg"/>
            </a:ln>
          </p:spPr>
        </p:cxnSp>
        <p:sp>
          <p:nvSpPr>
            <p:cNvPr id="104" name="Shape 104"/>
            <p:cNvSpPr txBox="1"/>
            <p:nvPr/>
          </p:nvSpPr>
          <p:spPr>
            <a:xfrm>
              <a:off x="743018" y="3016991"/>
              <a:ext cx="776700" cy="5345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05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Data request</a:t>
              </a:r>
            </a:p>
          </p:txBody>
        </p:sp>
        <p:sp>
          <p:nvSpPr>
            <p:cNvPr id="105" name="Shape 105"/>
            <p:cNvSpPr txBox="1"/>
            <p:nvPr/>
          </p:nvSpPr>
          <p:spPr>
            <a:xfrm>
              <a:off x="3479576" y="3465235"/>
              <a:ext cx="1590600" cy="5346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05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Updated SW deps &amp; resource needs</a:t>
              </a:r>
            </a:p>
          </p:txBody>
        </p:sp>
        <p:cxnSp>
          <p:nvCxnSpPr>
            <p:cNvPr id="106" name="Shape 106"/>
            <p:cNvCxnSpPr>
              <a:stCxn id="91" idx="3"/>
              <a:endCxn id="85" idx="0"/>
            </p:cNvCxnSpPr>
            <p:nvPr/>
          </p:nvCxnSpPr>
          <p:spPr>
            <a:xfrm>
              <a:off x="3926583" y="2840358"/>
              <a:ext cx="1414800" cy="1059600"/>
            </a:xfrm>
            <a:prstGeom prst="curvedConnector2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/>
              <a:headEnd type="none" w="med" len="med"/>
              <a:tailEnd type="triangle" w="lg" len="lg"/>
            </a:ln>
          </p:spPr>
        </p:cxnSp>
        <p:sp>
          <p:nvSpPr>
            <p:cNvPr id="107" name="Shape 107"/>
            <p:cNvSpPr txBox="1"/>
            <p:nvPr/>
          </p:nvSpPr>
          <p:spPr>
            <a:xfrm>
              <a:off x="3029344" y="1906928"/>
              <a:ext cx="811199" cy="315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05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Evaluate</a:t>
              </a:r>
            </a:p>
          </p:txBody>
        </p:sp>
        <p:sp>
          <p:nvSpPr>
            <p:cNvPr id="108" name="Shape 108"/>
            <p:cNvSpPr txBox="1"/>
            <p:nvPr/>
          </p:nvSpPr>
          <p:spPr>
            <a:xfrm>
              <a:off x="2639908" y="5863871"/>
              <a:ext cx="811199" cy="3246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05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Mount</a:t>
              </a:r>
            </a:p>
          </p:txBody>
        </p:sp>
        <p:sp>
          <p:nvSpPr>
            <p:cNvPr id="109" name="Shape 109"/>
            <p:cNvSpPr/>
            <p:nvPr/>
          </p:nvSpPr>
          <p:spPr>
            <a:xfrm>
              <a:off x="4854519" y="6075332"/>
              <a:ext cx="1548900" cy="554700"/>
            </a:xfrm>
            <a:prstGeom prst="rect">
              <a:avLst/>
            </a:prstGeom>
            <a:solidFill>
              <a:schemeClr val="accent6"/>
            </a:solidFill>
            <a:ln w="12700" cap="flat" cmpd="sng">
              <a:solidFill>
                <a:srgbClr val="42719B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2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Infrastructure</a:t>
              </a:r>
            </a:p>
          </p:txBody>
        </p:sp>
        <p:cxnSp>
          <p:nvCxnSpPr>
            <p:cNvPr id="110" name="Shape 110"/>
            <p:cNvCxnSpPr>
              <a:stCxn id="93" idx="3"/>
              <a:endCxn id="109" idx="1"/>
            </p:cNvCxnSpPr>
            <p:nvPr/>
          </p:nvCxnSpPr>
          <p:spPr>
            <a:xfrm rot="-5400000" flipH="1">
              <a:off x="2797984" y="4296235"/>
              <a:ext cx="1432500" cy="2680500"/>
            </a:xfrm>
            <a:prstGeom prst="curvedConnector2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/>
              <a:headEnd type="none" w="med" len="med"/>
              <a:tailEnd type="triangle" w="lg" len="lg"/>
            </a:ln>
          </p:spPr>
        </p:cxnSp>
        <p:sp>
          <p:nvSpPr>
            <p:cNvPr id="111" name="Shape 111"/>
            <p:cNvSpPr/>
            <p:nvPr/>
          </p:nvSpPr>
          <p:spPr>
            <a:xfrm>
              <a:off x="3363917" y="4913362"/>
              <a:ext cx="1314900" cy="506700"/>
            </a:xfrm>
            <a:prstGeom prst="rect">
              <a:avLst/>
            </a:prstGeom>
            <a:solidFill>
              <a:schemeClr val="accent1"/>
            </a:solidFill>
            <a:ln w="12700" cap="flat" cmpd="sng">
              <a:solidFill>
                <a:srgbClr val="42719B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2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Brokering</a:t>
              </a:r>
            </a:p>
          </p:txBody>
        </p:sp>
        <p:cxnSp>
          <p:nvCxnSpPr>
            <p:cNvPr id="112" name="Shape 112"/>
            <p:cNvCxnSpPr>
              <a:stCxn id="113" idx="2"/>
              <a:endCxn id="111" idx="0"/>
            </p:cNvCxnSpPr>
            <p:nvPr/>
          </p:nvCxnSpPr>
          <p:spPr>
            <a:xfrm flipH="1">
              <a:off x="4021367" y="4231762"/>
              <a:ext cx="1081200" cy="681600"/>
            </a:xfrm>
            <a:prstGeom prst="curvedConnector2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/>
              <a:headEnd type="none" w="med" len="med"/>
              <a:tailEnd type="triangle" w="lg" len="lg"/>
            </a:ln>
          </p:spPr>
        </p:cxnSp>
        <p:cxnSp>
          <p:nvCxnSpPr>
            <p:cNvPr id="114" name="Shape 114"/>
            <p:cNvCxnSpPr>
              <a:stCxn id="111" idx="2"/>
              <a:endCxn id="109" idx="1"/>
            </p:cNvCxnSpPr>
            <p:nvPr/>
          </p:nvCxnSpPr>
          <p:spPr>
            <a:xfrm rot="-5400000" flipH="1">
              <a:off x="3971567" y="5469862"/>
              <a:ext cx="932700" cy="833100"/>
            </a:xfrm>
            <a:prstGeom prst="curvedConnector2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/>
              <a:headEnd type="none" w="med" len="med"/>
              <a:tailEnd type="triangle" w="lg" len="lg"/>
            </a:ln>
          </p:spPr>
        </p:cxnSp>
        <p:cxnSp>
          <p:nvCxnSpPr>
            <p:cNvPr id="115" name="Shape 115"/>
            <p:cNvCxnSpPr>
              <a:stCxn id="99" idx="2"/>
              <a:endCxn id="109" idx="3"/>
            </p:cNvCxnSpPr>
            <p:nvPr/>
          </p:nvCxnSpPr>
          <p:spPr>
            <a:xfrm rot="-5400000" flipH="1">
              <a:off x="4682520" y="4631880"/>
              <a:ext cx="3164999" cy="276600"/>
            </a:xfrm>
            <a:prstGeom prst="curvedConnector4">
              <a:avLst>
                <a:gd name="adj1" fmla="val 45619"/>
                <a:gd name="adj2" fmla="val 206847"/>
              </a:avLst>
            </a:prstGeom>
            <a:noFill/>
            <a:ln w="9525" cap="flat" cmpd="sng">
              <a:solidFill>
                <a:schemeClr val="accent1"/>
              </a:solidFill>
              <a:prstDash val="solid"/>
              <a:miter/>
              <a:headEnd type="none" w="med" len="med"/>
              <a:tailEnd type="triangle" w="lg" len="lg"/>
            </a:ln>
          </p:spPr>
        </p:cxnSp>
        <p:sp>
          <p:nvSpPr>
            <p:cNvPr id="116" name="Shape 116"/>
            <p:cNvSpPr/>
            <p:nvPr/>
          </p:nvSpPr>
          <p:spPr>
            <a:xfrm>
              <a:off x="5762810" y="4514326"/>
              <a:ext cx="1314900" cy="506700"/>
            </a:xfrm>
            <a:prstGeom prst="rect">
              <a:avLst/>
            </a:prstGeom>
            <a:solidFill>
              <a:schemeClr val="accent1"/>
            </a:solidFill>
            <a:ln w="12700" cap="flat" cmpd="sng">
              <a:solidFill>
                <a:srgbClr val="42719B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2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SW image</a:t>
              </a:r>
            </a:p>
          </p:txBody>
        </p:sp>
        <p:cxnSp>
          <p:nvCxnSpPr>
            <p:cNvPr id="117" name="Shape 117"/>
            <p:cNvCxnSpPr>
              <a:stCxn id="113" idx="6"/>
              <a:endCxn id="116" idx="0"/>
            </p:cNvCxnSpPr>
            <p:nvPr/>
          </p:nvCxnSpPr>
          <p:spPr>
            <a:xfrm>
              <a:off x="5432360" y="4231726"/>
              <a:ext cx="987900" cy="282600"/>
            </a:xfrm>
            <a:prstGeom prst="curvedConnector2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/>
              <a:headEnd type="none" w="med" len="med"/>
              <a:tailEnd type="triangle" w="lg" len="lg"/>
            </a:ln>
          </p:spPr>
        </p:cxnSp>
        <p:cxnSp>
          <p:nvCxnSpPr>
            <p:cNvPr id="118" name="Shape 118"/>
            <p:cNvCxnSpPr>
              <a:stCxn id="116" idx="2"/>
              <a:endCxn id="109" idx="0"/>
            </p:cNvCxnSpPr>
            <p:nvPr/>
          </p:nvCxnSpPr>
          <p:spPr>
            <a:xfrm rot="5400000">
              <a:off x="5497310" y="5152576"/>
              <a:ext cx="1054500" cy="791400"/>
            </a:xfrm>
            <a:prstGeom prst="curvedConnector3">
              <a:avLst>
                <a:gd name="adj1" fmla="val 49994"/>
              </a:avLst>
            </a:prstGeom>
            <a:noFill/>
            <a:ln w="9525" cap="flat" cmpd="sng">
              <a:solidFill>
                <a:schemeClr val="accent1"/>
              </a:solidFill>
              <a:prstDash val="solid"/>
              <a:miter/>
              <a:headEnd type="none" w="med" len="med"/>
              <a:tailEnd type="triangle" w="lg" len="lg"/>
            </a:ln>
          </p:spPr>
        </p:cxnSp>
        <p:sp>
          <p:nvSpPr>
            <p:cNvPr id="119" name="Shape 119"/>
            <p:cNvSpPr txBox="1"/>
            <p:nvPr/>
          </p:nvSpPr>
          <p:spPr>
            <a:xfrm>
              <a:off x="5739544" y="5369683"/>
              <a:ext cx="811200" cy="3246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05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Deploy</a:t>
              </a:r>
            </a:p>
          </p:txBody>
        </p:sp>
        <p:sp>
          <p:nvSpPr>
            <p:cNvPr id="120" name="Shape 120"/>
            <p:cNvSpPr txBox="1"/>
            <p:nvPr/>
          </p:nvSpPr>
          <p:spPr>
            <a:xfrm>
              <a:off x="3761267" y="5706846"/>
              <a:ext cx="934500" cy="3246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05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Provision</a:t>
              </a:r>
            </a:p>
          </p:txBody>
        </p:sp>
        <p:sp>
          <p:nvSpPr>
            <p:cNvPr id="121" name="Shape 121"/>
            <p:cNvSpPr txBox="1"/>
            <p:nvPr/>
          </p:nvSpPr>
          <p:spPr>
            <a:xfrm>
              <a:off x="3564039" y="4286469"/>
              <a:ext cx="1506000" cy="3246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05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Resource needs</a:t>
              </a:r>
            </a:p>
          </p:txBody>
        </p:sp>
        <p:sp>
          <p:nvSpPr>
            <p:cNvPr id="122" name="Shape 122"/>
            <p:cNvSpPr txBox="1"/>
            <p:nvPr/>
          </p:nvSpPr>
          <p:spPr>
            <a:xfrm>
              <a:off x="5779530" y="4044998"/>
              <a:ext cx="1074599" cy="3246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05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SW deps</a:t>
              </a:r>
            </a:p>
          </p:txBody>
        </p:sp>
      </p:grpSp>
      <p:pic>
        <p:nvPicPr>
          <p:cNvPr id="99" name="Shape 9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905200" y="2554850"/>
            <a:ext cx="533400" cy="5334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Marcador de pie de página 1"/>
          <p:cNvSpPr>
            <a:spLocks noGrp="1"/>
          </p:cNvSpPr>
          <p:nvPr>
            <p:ph type="ftr" idx="11"/>
          </p:nvPr>
        </p:nvSpPr>
        <p:spPr>
          <a:xfrm>
            <a:off x="3581399" y="6475852"/>
            <a:ext cx="5029199" cy="365125"/>
          </a:xfrm>
        </p:spPr>
        <p:txBody>
          <a:bodyPr/>
          <a:lstStyle/>
          <a:p>
            <a:r>
              <a:rPr lang="es-ES_tradnl" dirty="0" smtClean="0"/>
              <a:t>EGI </a:t>
            </a:r>
            <a:r>
              <a:rPr lang="es-ES_tradnl" dirty="0" err="1" smtClean="0"/>
              <a:t>Conf</a:t>
            </a:r>
            <a:r>
              <a:rPr lang="es-ES_tradnl" dirty="0" smtClean="0"/>
              <a:t> &amp; INDIGO Summit 2017 - Catania - 10/5/2017</a:t>
            </a:r>
            <a:endParaRPr lang="es-ES_tradnl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idx="12"/>
          </p:nvPr>
        </p:nvSpPr>
        <p:spPr>
          <a:xfrm>
            <a:off x="10381128" y="6403321"/>
            <a:ext cx="972671" cy="365125"/>
          </a:xfrm>
        </p:spPr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US"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Elipse 70"/>
          <p:cNvSpPr/>
          <p:nvPr/>
        </p:nvSpPr>
        <p:spPr>
          <a:xfrm>
            <a:off x="4878461" y="3543593"/>
            <a:ext cx="330974" cy="33097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User</a:t>
            </a:r>
            <a:r>
              <a:rPr lang="es-ES_tradnl" dirty="0" smtClean="0"/>
              <a:t> </a:t>
            </a:r>
            <a:r>
              <a:rPr lang="es-ES_tradnl" dirty="0" err="1" smtClean="0"/>
              <a:t>Stories</a:t>
            </a:r>
            <a:endParaRPr lang="es-ES_tradn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_tradnl" dirty="0" smtClean="0"/>
              <a:t>EGI </a:t>
            </a:r>
            <a:r>
              <a:rPr lang="es-ES_tradnl" dirty="0" err="1" smtClean="0"/>
              <a:t>Conf</a:t>
            </a:r>
            <a:r>
              <a:rPr lang="es-ES_tradnl" dirty="0" smtClean="0"/>
              <a:t> &amp; INDIGO Summit 2017 - Catania - 10/5/2017</a:t>
            </a:r>
            <a:endParaRPr lang="es-ES_tradnl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US"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4477766" y="3643097"/>
            <a:ext cx="1063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200" dirty="0" err="1" smtClean="0">
                <a:latin typeface="Corbel" charset="0"/>
                <a:ea typeface="Corbel" charset="0"/>
                <a:cs typeface="Corbel" charset="0"/>
              </a:rPr>
              <a:t>End-User</a:t>
            </a:r>
            <a:r>
              <a:rPr lang="es-ES_tradnl" sz="1200" dirty="0" smtClean="0">
                <a:latin typeface="Corbel" charset="0"/>
                <a:ea typeface="Corbel" charset="0"/>
                <a:cs typeface="Corbel" charset="0"/>
              </a:rPr>
              <a:t> / </a:t>
            </a:r>
            <a:r>
              <a:rPr lang="es-ES_tradnl" sz="1200" dirty="0" err="1">
                <a:latin typeface="Corbel" charset="0"/>
                <a:ea typeface="Corbel" charset="0"/>
                <a:cs typeface="Corbel" charset="0"/>
              </a:rPr>
              <a:t>Application</a:t>
            </a:r>
            <a:r>
              <a:rPr lang="es-ES_tradnl" sz="12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es-ES_tradnl" sz="1200" dirty="0" err="1" smtClean="0">
                <a:latin typeface="Corbel" charset="0"/>
                <a:ea typeface="Corbel" charset="0"/>
                <a:cs typeface="Corbel" charset="0"/>
              </a:rPr>
              <a:t>developer</a:t>
            </a:r>
            <a:endParaRPr lang="es-ES_tradnl" sz="1200" dirty="0">
              <a:latin typeface="Corbel" charset="0"/>
              <a:ea typeface="Corbel" charset="0"/>
              <a:cs typeface="Corbel" charset="0"/>
            </a:endParaRPr>
          </a:p>
        </p:txBody>
      </p:sp>
      <p:pic>
        <p:nvPicPr>
          <p:cNvPr id="10" name="Shape 13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465903" y="1973639"/>
            <a:ext cx="719250" cy="71925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CuadroTexto 18"/>
          <p:cNvSpPr txBox="1"/>
          <p:nvPr/>
        </p:nvSpPr>
        <p:spPr>
          <a:xfrm>
            <a:off x="2303255" y="2766637"/>
            <a:ext cx="1820039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ES_tradnl" dirty="0" smtClean="0">
                <a:latin typeface="Calibri Light" charset="0"/>
                <a:ea typeface="Calibri Light" charset="0"/>
                <a:cs typeface="Calibri Light" charset="0"/>
              </a:rPr>
              <a:t>US#1756: I </a:t>
            </a:r>
            <a:r>
              <a:rPr lang="es-ES_tradnl" dirty="0" err="1">
                <a:latin typeface="Calibri Light" charset="0"/>
                <a:ea typeface="Calibri Light" charset="0"/>
                <a:cs typeface="Calibri Light" charset="0"/>
              </a:rPr>
              <a:t>will</a:t>
            </a:r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es-ES_tradnl" dirty="0" err="1">
                <a:latin typeface="Calibri Light" charset="0"/>
                <a:ea typeface="Calibri Light" charset="0"/>
                <a:cs typeface="Calibri Light" charset="0"/>
              </a:rPr>
              <a:t>need</a:t>
            </a:r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 to </a:t>
            </a:r>
            <a:r>
              <a:rPr lang="es-ES_tradnl" dirty="0" err="1">
                <a:latin typeface="Calibri Light" charset="0"/>
                <a:ea typeface="Calibri Light" charset="0"/>
                <a:cs typeface="Calibri Light" charset="0"/>
              </a:rPr>
              <a:t>protect</a:t>
            </a:r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es-ES_tradnl" dirty="0" err="1" smtClean="0">
                <a:latin typeface="Calibri Light" charset="0"/>
                <a:ea typeface="Calibri Light" charset="0"/>
                <a:cs typeface="Calibri Light" charset="0"/>
              </a:rPr>
              <a:t>access</a:t>
            </a:r>
            <a:r>
              <a:rPr lang="es-ES_tradnl" dirty="0" smtClean="0"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to data to </a:t>
            </a:r>
            <a:r>
              <a:rPr lang="es-ES_tradnl" dirty="0" err="1">
                <a:latin typeface="Calibri Light" charset="0"/>
                <a:ea typeface="Calibri Light" charset="0"/>
                <a:cs typeface="Calibri Light" charset="0"/>
              </a:rPr>
              <a:t>selected</a:t>
            </a:r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es-ES_tradnl" dirty="0" err="1" smtClean="0">
                <a:latin typeface="Calibri Light" charset="0"/>
                <a:ea typeface="Calibri Light" charset="0"/>
                <a:cs typeface="Calibri Light" charset="0"/>
              </a:rPr>
              <a:t>users</a:t>
            </a:r>
            <a:r>
              <a:rPr lang="es-ES_tradnl" dirty="0" smtClean="0">
                <a:latin typeface="Calibri Light" charset="0"/>
                <a:ea typeface="Calibri Light" charset="0"/>
                <a:cs typeface="Calibri Light" charset="0"/>
              </a:rPr>
              <a:t>.</a:t>
            </a:r>
            <a:endParaRPr lang="es-ES_tradnl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pic>
        <p:nvPicPr>
          <p:cNvPr id="24" name="Shape 131"/>
          <p:cNvPicPr preferRelativeResize="0"/>
          <p:nvPr/>
        </p:nvPicPr>
        <p:blipFill rotWithShape="1">
          <a:blip r:embed="rId3">
            <a:alphaModFix/>
          </a:blip>
          <a:srcRect t="30411" b="42625"/>
          <a:stretch/>
        </p:blipFill>
        <p:spPr>
          <a:xfrm>
            <a:off x="8077199" y="1973639"/>
            <a:ext cx="1905000" cy="51365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Rectángulo 24"/>
          <p:cNvSpPr/>
          <p:nvPr/>
        </p:nvSpPr>
        <p:spPr>
          <a:xfrm>
            <a:off x="4903582" y="2342464"/>
            <a:ext cx="1346599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ES_tradnl" dirty="0" smtClean="0">
                <a:latin typeface="Calibri Light" charset="0"/>
                <a:ea typeface="Calibri Light" charset="0"/>
                <a:cs typeface="Calibri Light" charset="0"/>
              </a:rPr>
              <a:t>US#1777</a:t>
            </a:r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: </a:t>
            </a:r>
            <a:r>
              <a:rPr lang="es-ES_tradnl" dirty="0" smtClean="0">
                <a:latin typeface="Calibri Light" charset="0"/>
                <a:ea typeface="Calibri Light" charset="0"/>
                <a:cs typeface="Calibri Light" charset="0"/>
              </a:rPr>
              <a:t>I </a:t>
            </a:r>
            <a:r>
              <a:rPr lang="es-ES_tradnl" dirty="0" err="1">
                <a:latin typeface="Calibri Light" charset="0"/>
                <a:ea typeface="Calibri Light" charset="0"/>
                <a:cs typeface="Calibri Light" charset="0"/>
              </a:rPr>
              <a:t>will</a:t>
            </a:r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es-ES_tradnl" dirty="0" err="1">
                <a:latin typeface="Calibri Light" charset="0"/>
                <a:ea typeface="Calibri Light" charset="0"/>
                <a:cs typeface="Calibri Light" charset="0"/>
              </a:rPr>
              <a:t>need</a:t>
            </a:r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 to store </a:t>
            </a:r>
            <a:r>
              <a:rPr lang="es-ES_tradnl" dirty="0" smtClean="0">
                <a:latin typeface="Calibri Light" charset="0"/>
                <a:ea typeface="Calibri Light" charset="0"/>
                <a:cs typeface="Calibri Light" charset="0"/>
              </a:rPr>
              <a:t>data </a:t>
            </a:r>
            <a:r>
              <a:rPr lang="es-ES_tradnl" dirty="0" err="1" smtClean="0">
                <a:latin typeface="Calibri Light" charset="0"/>
                <a:ea typeface="Calibri Light" charset="0"/>
                <a:cs typeface="Calibri Light" charset="0"/>
              </a:rPr>
              <a:t>permanently</a:t>
            </a:r>
            <a:r>
              <a:rPr lang="es-ES_tradnl" dirty="0" smtClean="0">
                <a:latin typeface="Calibri Light" charset="0"/>
                <a:ea typeface="Calibri Light" charset="0"/>
                <a:cs typeface="Calibri Light" charset="0"/>
              </a:rPr>
              <a:t>.</a:t>
            </a:r>
            <a:endParaRPr lang="es-ES_tradnl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9743384" y="2866131"/>
            <a:ext cx="1904951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US#1774: I </a:t>
            </a:r>
            <a:r>
              <a:rPr lang="es-ES_tradnl" dirty="0" err="1">
                <a:latin typeface="Calibri Light" charset="0"/>
                <a:ea typeface="Calibri Light" charset="0"/>
                <a:cs typeface="Calibri Light" charset="0"/>
              </a:rPr>
              <a:t>need</a:t>
            </a:r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es-ES_tradnl" dirty="0" err="1">
                <a:latin typeface="Calibri Light" charset="0"/>
                <a:ea typeface="Calibri Light" charset="0"/>
                <a:cs typeface="Calibri Light" charset="0"/>
              </a:rPr>
              <a:t>remote</a:t>
            </a:r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es-ES_tradnl" dirty="0" err="1">
                <a:latin typeface="Calibri Light" charset="0"/>
                <a:ea typeface="Calibri Light" charset="0"/>
                <a:cs typeface="Calibri Light" charset="0"/>
              </a:rPr>
              <a:t>access</a:t>
            </a:r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 to </a:t>
            </a:r>
            <a:r>
              <a:rPr lang="es-ES_tradnl" dirty="0" err="1">
                <a:latin typeface="Calibri Light" charset="0"/>
                <a:ea typeface="Calibri Light" charset="0"/>
                <a:cs typeface="Calibri Light" charset="0"/>
              </a:rPr>
              <a:t>the</a:t>
            </a:r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 data </a:t>
            </a:r>
            <a:r>
              <a:rPr lang="es-ES_tradnl" dirty="0" err="1">
                <a:latin typeface="Calibri Light" charset="0"/>
                <a:ea typeface="Calibri Light" charset="0"/>
                <a:cs typeface="Calibri Light" charset="0"/>
              </a:rPr>
              <a:t>produced</a:t>
            </a:r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es-ES_tradnl" dirty="0" err="1">
                <a:latin typeface="Calibri Light" charset="0"/>
                <a:ea typeface="Calibri Light" charset="0"/>
                <a:cs typeface="Calibri Light" charset="0"/>
              </a:rPr>
              <a:t>without</a:t>
            </a:r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es-ES_tradnl" dirty="0" err="1">
                <a:latin typeface="Calibri Light" charset="0"/>
                <a:ea typeface="Calibri Light" charset="0"/>
                <a:cs typeface="Calibri Light" charset="0"/>
              </a:rPr>
              <a:t>downloading</a:t>
            </a:r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es-ES_tradnl" dirty="0" err="1">
                <a:latin typeface="Calibri Light" charset="0"/>
                <a:ea typeface="Calibri Light" charset="0"/>
                <a:cs typeface="Calibri Light" charset="0"/>
              </a:rPr>
              <a:t>it</a:t>
            </a:r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es-ES_tradnl" dirty="0" err="1">
                <a:latin typeface="Calibri Light" charset="0"/>
                <a:ea typeface="Calibri Light" charset="0"/>
                <a:cs typeface="Calibri Light" charset="0"/>
              </a:rPr>
              <a:t>all</a:t>
            </a:r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.</a:t>
            </a:r>
          </a:p>
        </p:txBody>
      </p:sp>
      <p:cxnSp>
        <p:nvCxnSpPr>
          <p:cNvPr id="11" name="Conector recto de flecha 10"/>
          <p:cNvCxnSpPr>
            <a:stCxn id="71" idx="1"/>
            <a:endCxn id="10" idx="2"/>
          </p:cNvCxnSpPr>
          <p:nvPr/>
        </p:nvCxnSpPr>
        <p:spPr>
          <a:xfrm rot="16200000" flipV="1">
            <a:off x="2926643" y="1591774"/>
            <a:ext cx="899174" cy="3101403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/>
          <p:cNvCxnSpPr>
            <a:stCxn id="71" idx="0"/>
            <a:endCxn id="24" idx="1"/>
          </p:cNvCxnSpPr>
          <p:nvPr/>
        </p:nvCxnSpPr>
        <p:spPr>
          <a:xfrm rot="5400000" flipH="1" flipV="1">
            <a:off x="5904009" y="1370404"/>
            <a:ext cx="1313129" cy="3033251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ángulo 17"/>
          <p:cNvSpPr/>
          <p:nvPr/>
        </p:nvSpPr>
        <p:spPr>
          <a:xfrm>
            <a:off x="6210371" y="2520102"/>
            <a:ext cx="2126584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ES_tradnl" dirty="0" smtClean="0">
                <a:latin typeface="Calibri Light" charset="0"/>
                <a:ea typeface="Calibri Light" charset="0"/>
                <a:cs typeface="Calibri Light" charset="0"/>
              </a:rPr>
              <a:t>US#1771</a:t>
            </a:r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: </a:t>
            </a:r>
            <a:r>
              <a:rPr lang="es-ES_tradnl" dirty="0" smtClean="0">
                <a:latin typeface="Calibri Light" charset="0"/>
                <a:ea typeface="Calibri Light" charset="0"/>
                <a:cs typeface="Calibri Light" charset="0"/>
              </a:rPr>
              <a:t>I </a:t>
            </a:r>
            <a:r>
              <a:rPr lang="es-ES_tradnl" dirty="0" err="1">
                <a:latin typeface="Calibri Light" charset="0"/>
                <a:ea typeface="Calibri Light" charset="0"/>
                <a:cs typeface="Calibri Light" charset="0"/>
              </a:rPr>
              <a:t>will</a:t>
            </a:r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es-ES_tradnl" dirty="0" err="1">
                <a:latin typeface="Calibri Light" charset="0"/>
                <a:ea typeface="Calibri Light" charset="0"/>
                <a:cs typeface="Calibri Light" charset="0"/>
              </a:rPr>
              <a:t>need</a:t>
            </a:r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es-ES_tradnl" dirty="0" err="1" smtClean="0">
                <a:latin typeface="Calibri Light" charset="0"/>
                <a:ea typeface="Calibri Light" charset="0"/>
                <a:cs typeface="Calibri Light" charset="0"/>
              </a:rPr>
              <a:t>convenient</a:t>
            </a:r>
            <a:r>
              <a:rPr lang="es-ES_tradnl" dirty="0" smtClean="0"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es-ES_tradnl" dirty="0" err="1" smtClean="0">
                <a:latin typeface="Calibri Light" charset="0"/>
                <a:ea typeface="Calibri Light" charset="0"/>
                <a:cs typeface="Calibri Light" charset="0"/>
              </a:rPr>
              <a:t>access</a:t>
            </a:r>
            <a:r>
              <a:rPr lang="es-ES_tradnl" dirty="0" smtClean="0"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to </a:t>
            </a:r>
            <a:r>
              <a:rPr lang="es-ES_tradnl" dirty="0" err="1" smtClean="0">
                <a:latin typeface="Calibri Light" charset="0"/>
                <a:ea typeface="Calibri Light" charset="0"/>
                <a:cs typeface="Calibri Light" charset="0"/>
              </a:rPr>
              <a:t>this</a:t>
            </a:r>
            <a:r>
              <a:rPr lang="es-ES_tradnl" dirty="0" smtClean="0"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es-ES_tradnl" dirty="0" err="1" smtClean="0">
                <a:latin typeface="Calibri Light" charset="0"/>
                <a:ea typeface="Calibri Light" charset="0"/>
                <a:cs typeface="Calibri Light" charset="0"/>
              </a:rPr>
              <a:t>storage</a:t>
            </a:r>
            <a:r>
              <a:rPr lang="es-ES_tradnl" dirty="0" smtClean="0">
                <a:latin typeface="Calibri Light" charset="0"/>
                <a:ea typeface="Calibri Light" charset="0"/>
                <a:cs typeface="Calibri Light" charset="0"/>
              </a:rPr>
              <a:t>.</a:t>
            </a:r>
            <a:endParaRPr lang="es-ES_tradnl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cxnSp>
        <p:nvCxnSpPr>
          <p:cNvPr id="27" name="Conector recto de flecha 26"/>
          <p:cNvCxnSpPr>
            <a:stCxn id="71" idx="7"/>
            <a:endCxn id="32" idx="2"/>
          </p:cNvCxnSpPr>
          <p:nvPr/>
        </p:nvCxnSpPr>
        <p:spPr>
          <a:xfrm rot="5400000" flipH="1" flipV="1">
            <a:off x="6244585" y="1385051"/>
            <a:ext cx="1123392" cy="3290632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ángulo 31"/>
          <p:cNvSpPr/>
          <p:nvPr/>
        </p:nvSpPr>
        <p:spPr>
          <a:xfrm>
            <a:off x="8313984" y="2193445"/>
            <a:ext cx="275226" cy="2752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6" name="Rectángulo 35"/>
          <p:cNvSpPr/>
          <p:nvPr/>
        </p:nvSpPr>
        <p:spPr>
          <a:xfrm>
            <a:off x="9468755" y="2238712"/>
            <a:ext cx="275226" cy="2752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cxnSp>
        <p:nvCxnSpPr>
          <p:cNvPr id="37" name="Conector recto de flecha 36"/>
          <p:cNvCxnSpPr>
            <a:stCxn id="71" idx="6"/>
            <a:endCxn id="36" idx="2"/>
          </p:cNvCxnSpPr>
          <p:nvPr/>
        </p:nvCxnSpPr>
        <p:spPr>
          <a:xfrm flipV="1">
            <a:off x="5209435" y="2513938"/>
            <a:ext cx="4396933" cy="1195142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ángulo 42"/>
          <p:cNvSpPr/>
          <p:nvPr/>
        </p:nvSpPr>
        <p:spPr>
          <a:xfrm>
            <a:off x="7437407" y="3050597"/>
            <a:ext cx="2369395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US#1753: I </a:t>
            </a:r>
            <a:r>
              <a:rPr lang="es-ES_tradnl" dirty="0" err="1">
                <a:latin typeface="Calibri Light" charset="0"/>
                <a:ea typeface="Calibri Light" charset="0"/>
                <a:cs typeface="Calibri Light" charset="0"/>
              </a:rPr>
              <a:t>will</a:t>
            </a:r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es-ES_tradnl" dirty="0" err="1">
                <a:latin typeface="Calibri Light" charset="0"/>
                <a:ea typeface="Calibri Light" charset="0"/>
                <a:cs typeface="Calibri Light" charset="0"/>
              </a:rPr>
              <a:t>need</a:t>
            </a:r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 to run </a:t>
            </a:r>
            <a:r>
              <a:rPr lang="es-ES_tradnl" dirty="0" err="1">
                <a:latin typeface="Calibri Light" charset="0"/>
                <a:ea typeface="Calibri Light" charset="0"/>
                <a:cs typeface="Calibri Light" charset="0"/>
              </a:rPr>
              <a:t>legacy</a:t>
            </a:r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es-ES_tradnl" dirty="0" err="1">
                <a:latin typeface="Calibri Light" charset="0"/>
                <a:ea typeface="Calibri Light" charset="0"/>
                <a:cs typeface="Calibri Light" charset="0"/>
              </a:rPr>
              <a:t>applications</a:t>
            </a:r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es-ES_tradnl" dirty="0" err="1">
                <a:latin typeface="Calibri Light" charset="0"/>
                <a:ea typeface="Calibri Light" charset="0"/>
                <a:cs typeface="Calibri Light" charset="0"/>
              </a:rPr>
              <a:t>that</a:t>
            </a:r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 use POSIX </a:t>
            </a:r>
            <a:r>
              <a:rPr lang="es-ES_tradnl" dirty="0" err="1">
                <a:latin typeface="Calibri Light" charset="0"/>
                <a:ea typeface="Calibri Light" charset="0"/>
                <a:cs typeface="Calibri Light" charset="0"/>
              </a:rPr>
              <a:t>filesystems</a:t>
            </a:r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.</a:t>
            </a:r>
          </a:p>
        </p:txBody>
      </p:sp>
      <p:cxnSp>
        <p:nvCxnSpPr>
          <p:cNvPr id="44" name="Conector recto de flecha 36"/>
          <p:cNvCxnSpPr>
            <a:stCxn id="71" idx="5"/>
            <a:endCxn id="24" idx="3"/>
          </p:cNvCxnSpPr>
          <p:nvPr/>
        </p:nvCxnSpPr>
        <p:spPr>
          <a:xfrm rot="5400000" flipH="1" flipV="1">
            <a:off x="6773765" y="617664"/>
            <a:ext cx="1595633" cy="4821234"/>
          </a:xfrm>
          <a:prstGeom prst="curvedConnector4">
            <a:avLst>
              <a:gd name="adj1" fmla="val -17364"/>
              <a:gd name="adj2" fmla="val 10474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ángulo 91"/>
          <p:cNvSpPr/>
          <p:nvPr/>
        </p:nvSpPr>
        <p:spPr>
          <a:xfrm>
            <a:off x="5770637" y="4526157"/>
            <a:ext cx="2975192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ES_tradnl" dirty="0" smtClean="0">
                <a:latin typeface="Calibri Light" charset="0"/>
                <a:ea typeface="Calibri Light" charset="0"/>
                <a:cs typeface="Calibri Light" charset="0"/>
              </a:rPr>
              <a:t>US#1762</a:t>
            </a:r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: </a:t>
            </a:r>
            <a:r>
              <a:rPr lang="es-ES_tradnl" dirty="0" smtClean="0">
                <a:latin typeface="Calibri Light" charset="0"/>
                <a:ea typeface="Calibri Light" charset="0"/>
                <a:cs typeface="Calibri Light" charset="0"/>
              </a:rPr>
              <a:t>I </a:t>
            </a:r>
            <a:r>
              <a:rPr lang="es-ES_tradnl" dirty="0" err="1">
                <a:latin typeface="Calibri Light" charset="0"/>
                <a:ea typeface="Calibri Light" charset="0"/>
                <a:cs typeface="Calibri Light" charset="0"/>
              </a:rPr>
              <a:t>will</a:t>
            </a:r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es-ES_tradnl" dirty="0" err="1">
                <a:latin typeface="Calibri Light" charset="0"/>
                <a:ea typeface="Calibri Light" charset="0"/>
                <a:cs typeface="Calibri Light" charset="0"/>
              </a:rPr>
              <a:t>need</a:t>
            </a:r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 to </a:t>
            </a:r>
            <a:r>
              <a:rPr lang="es-ES_tradnl" dirty="0" err="1">
                <a:latin typeface="Calibri Light" charset="0"/>
                <a:ea typeface="Calibri Light" charset="0"/>
                <a:cs typeface="Calibri Light" charset="0"/>
              </a:rPr>
              <a:t>compose</a:t>
            </a:r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 and </a:t>
            </a:r>
            <a:r>
              <a:rPr lang="es-ES_tradnl" dirty="0" err="1">
                <a:latin typeface="Calibri Light" charset="0"/>
                <a:ea typeface="Calibri Light" charset="0"/>
                <a:cs typeface="Calibri Light" charset="0"/>
              </a:rPr>
              <a:t>customize</a:t>
            </a:r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es-ES_tradnl" dirty="0" err="1">
                <a:latin typeface="Calibri Light" charset="0"/>
                <a:ea typeface="Calibri Light" charset="0"/>
                <a:cs typeface="Calibri Light" charset="0"/>
              </a:rPr>
              <a:t>processing</a:t>
            </a:r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es-ES_tradnl" dirty="0" err="1">
                <a:latin typeface="Calibri Light" charset="0"/>
                <a:ea typeface="Calibri Light" charset="0"/>
                <a:cs typeface="Calibri Light" charset="0"/>
              </a:rPr>
              <a:t>workflows</a:t>
            </a:r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es-ES_tradnl" dirty="0" err="1">
                <a:latin typeface="Calibri Light" charset="0"/>
                <a:ea typeface="Calibri Light" charset="0"/>
                <a:cs typeface="Calibri Light" charset="0"/>
              </a:rPr>
              <a:t>with</a:t>
            </a:r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es-ES_tradnl" dirty="0" err="1">
                <a:latin typeface="Calibri Light" charset="0"/>
                <a:ea typeface="Calibri Light" charset="0"/>
                <a:cs typeface="Calibri Light" charset="0"/>
              </a:rPr>
              <a:t>my</a:t>
            </a:r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es-ES_tradnl" dirty="0" err="1">
                <a:latin typeface="Calibri Light" charset="0"/>
                <a:ea typeface="Calibri Light" charset="0"/>
                <a:cs typeface="Calibri Light" charset="0"/>
              </a:rPr>
              <a:t>own</a:t>
            </a:r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es-ES_tradnl" dirty="0" err="1">
                <a:latin typeface="Calibri Light" charset="0"/>
                <a:ea typeface="Calibri Light" charset="0"/>
                <a:cs typeface="Calibri Light" charset="0"/>
              </a:rPr>
              <a:t>parameters</a:t>
            </a:r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 and </a:t>
            </a:r>
            <a:r>
              <a:rPr lang="es-ES_tradnl" dirty="0" err="1" smtClean="0">
                <a:latin typeface="Calibri Light" charset="0"/>
                <a:ea typeface="Calibri Light" charset="0"/>
                <a:cs typeface="Calibri Light" charset="0"/>
              </a:rPr>
              <a:t>tools</a:t>
            </a:r>
            <a:r>
              <a:rPr lang="es-ES_tradnl" dirty="0" smtClean="0">
                <a:latin typeface="Calibri Light" charset="0"/>
                <a:ea typeface="Calibri Light" charset="0"/>
                <a:cs typeface="Calibri Light" charset="0"/>
              </a:rPr>
              <a:t>.</a:t>
            </a:r>
          </a:p>
          <a:p>
            <a:pPr algn="ctr"/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	</a:t>
            </a:r>
          </a:p>
        </p:txBody>
      </p:sp>
      <p:pic>
        <p:nvPicPr>
          <p:cNvPr id="93" name="Shape 1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090024" y="4985623"/>
            <a:ext cx="1784350" cy="80562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4" name="Conector recto de flecha 36"/>
          <p:cNvCxnSpPr>
            <a:stCxn id="71" idx="4"/>
            <a:endCxn id="109" idx="1"/>
          </p:cNvCxnSpPr>
          <p:nvPr/>
        </p:nvCxnSpPr>
        <p:spPr>
          <a:xfrm rot="16200000" flipH="1">
            <a:off x="6376142" y="2542373"/>
            <a:ext cx="1331361" cy="3995748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ángulo 98"/>
          <p:cNvSpPr/>
          <p:nvPr/>
        </p:nvSpPr>
        <p:spPr>
          <a:xfrm>
            <a:off x="1363076" y="3889251"/>
            <a:ext cx="2584178" cy="1077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US#1765: </a:t>
            </a:r>
            <a:r>
              <a:rPr lang="es-ES_tradnl" dirty="0" err="1">
                <a:latin typeface="Calibri Light" charset="0"/>
                <a:ea typeface="Calibri Light" charset="0"/>
                <a:cs typeface="Calibri Light" charset="0"/>
              </a:rPr>
              <a:t>My</a:t>
            </a:r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es-ES_tradnl" dirty="0" err="1" smtClean="0">
                <a:latin typeface="Calibri Light" charset="0"/>
                <a:ea typeface="Calibri Light" charset="0"/>
                <a:cs typeface="Calibri Light" charset="0"/>
              </a:rPr>
              <a:t>executions</a:t>
            </a:r>
            <a:r>
              <a:rPr lang="es-ES_tradnl" dirty="0" smtClean="0"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es-ES_tradnl" dirty="0" err="1">
                <a:latin typeface="Calibri Light" charset="0"/>
                <a:ea typeface="Calibri Light" charset="0"/>
                <a:cs typeface="Calibri Light" charset="0"/>
              </a:rPr>
              <a:t>will</a:t>
            </a:r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es-ES_tradnl" dirty="0" err="1" smtClean="0">
                <a:latin typeface="Calibri Light" charset="0"/>
                <a:ea typeface="Calibri Light" charset="0"/>
                <a:cs typeface="Calibri Light" charset="0"/>
              </a:rPr>
              <a:t>involve</a:t>
            </a:r>
            <a:r>
              <a:rPr lang="es-ES_tradnl" dirty="0" smtClean="0"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es-ES_tradnl" dirty="0" err="1">
                <a:latin typeface="Calibri Light" charset="0"/>
                <a:ea typeface="Calibri Light" charset="0"/>
                <a:cs typeface="Calibri Light" charset="0"/>
              </a:rPr>
              <a:t>high-throughput</a:t>
            </a:r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es-ES_tradnl" dirty="0" err="1">
                <a:latin typeface="Calibri Light" charset="0"/>
                <a:ea typeface="Calibri Light" charset="0"/>
                <a:cs typeface="Calibri Light" charset="0"/>
              </a:rPr>
              <a:t>jobs</a:t>
            </a:r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. I </a:t>
            </a:r>
            <a:r>
              <a:rPr lang="es-ES_tradnl" dirty="0" err="1">
                <a:latin typeface="Calibri Light" charset="0"/>
                <a:ea typeface="Calibri Light" charset="0"/>
                <a:cs typeface="Calibri Light" charset="0"/>
              </a:rPr>
              <a:t>will</a:t>
            </a:r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es-ES_tradnl" dirty="0" err="1">
                <a:latin typeface="Calibri Light" charset="0"/>
                <a:ea typeface="Calibri Light" charset="0"/>
                <a:cs typeface="Calibri Light" charset="0"/>
              </a:rPr>
              <a:t>need</a:t>
            </a:r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es-ES_tradnl" dirty="0" err="1">
                <a:latin typeface="Calibri Light" charset="0"/>
                <a:ea typeface="Calibri Light" charset="0"/>
                <a:cs typeface="Calibri Light" charset="0"/>
              </a:rPr>
              <a:t>that</a:t>
            </a:r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es-ES_tradnl" dirty="0" err="1">
                <a:latin typeface="Calibri Light" charset="0"/>
                <a:ea typeface="Calibri Light" charset="0"/>
                <a:cs typeface="Calibri Light" charset="0"/>
              </a:rPr>
              <a:t>the</a:t>
            </a:r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es-ES_tradnl" dirty="0" err="1">
                <a:latin typeface="Calibri Light" charset="0"/>
                <a:ea typeface="Calibri Light" charset="0"/>
                <a:cs typeface="Calibri Light" charset="0"/>
              </a:rPr>
              <a:t>amount</a:t>
            </a:r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 of </a:t>
            </a:r>
            <a:r>
              <a:rPr lang="es-ES_tradnl" dirty="0" err="1">
                <a:latin typeface="Calibri Light" charset="0"/>
                <a:ea typeface="Calibri Light" charset="0"/>
                <a:cs typeface="Calibri Light" charset="0"/>
              </a:rPr>
              <a:t>resources</a:t>
            </a:r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es-ES_tradnl" dirty="0" smtClean="0">
                <a:latin typeface="Calibri Light" charset="0"/>
                <a:ea typeface="Calibri Light" charset="0"/>
                <a:cs typeface="Calibri Light" charset="0"/>
              </a:rPr>
              <a:t>to </a:t>
            </a:r>
            <a:r>
              <a:rPr lang="es-ES_tradnl" dirty="0" err="1" smtClean="0">
                <a:latin typeface="Calibri Light" charset="0"/>
                <a:ea typeface="Calibri Light" charset="0"/>
                <a:cs typeface="Calibri Light" charset="0"/>
              </a:rPr>
              <a:t>dynamically</a:t>
            </a:r>
            <a:r>
              <a:rPr lang="es-ES_tradnl" dirty="0" smtClean="0"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es-ES_tradnl" dirty="0" err="1">
                <a:latin typeface="Calibri Light" charset="0"/>
                <a:ea typeface="Calibri Light" charset="0"/>
                <a:cs typeface="Calibri Light" charset="0"/>
              </a:rPr>
              <a:t>fit</a:t>
            </a:r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es-ES_tradnl" dirty="0" err="1">
                <a:latin typeface="Calibri Light" charset="0"/>
                <a:ea typeface="Calibri Light" charset="0"/>
                <a:cs typeface="Calibri Light" charset="0"/>
              </a:rPr>
              <a:t>the</a:t>
            </a:r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es-ES_tradnl" dirty="0" err="1" smtClean="0">
                <a:latin typeface="Calibri Light" charset="0"/>
                <a:ea typeface="Calibri Light" charset="0"/>
                <a:cs typeface="Calibri Light" charset="0"/>
              </a:rPr>
              <a:t>workload</a:t>
            </a:r>
            <a:r>
              <a:rPr lang="es-ES_tradnl" dirty="0" smtClean="0">
                <a:latin typeface="Calibri Light" charset="0"/>
                <a:ea typeface="Calibri Light" charset="0"/>
                <a:cs typeface="Calibri Light" charset="0"/>
              </a:rPr>
              <a:t>.</a:t>
            </a:r>
          </a:p>
          <a:p>
            <a:pPr algn="ctr"/>
            <a:endParaRPr lang="es-ES_tradnl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pic>
        <p:nvPicPr>
          <p:cNvPr id="100" name="Shape 14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53541" y="5263657"/>
            <a:ext cx="1784350" cy="40772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1" name="Conector recto de flecha 36"/>
          <p:cNvCxnSpPr>
            <a:stCxn id="71" idx="2"/>
            <a:endCxn id="100" idx="0"/>
          </p:cNvCxnSpPr>
          <p:nvPr/>
        </p:nvCxnSpPr>
        <p:spPr>
          <a:xfrm rot="10800000" flipV="1">
            <a:off x="2045717" y="3709079"/>
            <a:ext cx="2832745" cy="1554577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ángulo 108"/>
          <p:cNvSpPr/>
          <p:nvPr/>
        </p:nvSpPr>
        <p:spPr>
          <a:xfrm>
            <a:off x="9039696" y="5068315"/>
            <a:ext cx="275226" cy="2752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2" name="Rectángulo 111"/>
          <p:cNvSpPr/>
          <p:nvPr/>
        </p:nvSpPr>
        <p:spPr>
          <a:xfrm>
            <a:off x="4878461" y="5565569"/>
            <a:ext cx="2252857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ES_tradnl" dirty="0" smtClean="0">
                <a:latin typeface="Calibri Light" charset="0"/>
                <a:ea typeface="Calibri Light" charset="0"/>
                <a:cs typeface="Calibri Light" charset="0"/>
              </a:rPr>
              <a:t>US#1768: </a:t>
            </a:r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I </a:t>
            </a:r>
            <a:r>
              <a:rPr lang="es-ES_tradnl" dirty="0" err="1" smtClean="0">
                <a:latin typeface="Calibri Light" charset="0"/>
                <a:ea typeface="Calibri Light" charset="0"/>
                <a:cs typeface="Calibri Light" charset="0"/>
              </a:rPr>
              <a:t>need</a:t>
            </a:r>
            <a:r>
              <a:rPr lang="es-ES_tradnl" dirty="0" smtClean="0"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es-ES_tradnl" dirty="0" err="1">
                <a:latin typeface="Calibri Light" charset="0"/>
                <a:ea typeface="Calibri Light" charset="0"/>
                <a:cs typeface="Calibri Light" charset="0"/>
              </a:rPr>
              <a:t>direct</a:t>
            </a:r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es-ES_tradnl" dirty="0" err="1">
                <a:latin typeface="Calibri Light" charset="0"/>
                <a:ea typeface="Calibri Light" charset="0"/>
                <a:cs typeface="Calibri Light" charset="0"/>
              </a:rPr>
              <a:t>access</a:t>
            </a:r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 to </a:t>
            </a:r>
            <a:r>
              <a:rPr lang="es-ES_tradnl" dirty="0" err="1">
                <a:latin typeface="Calibri Light" charset="0"/>
                <a:ea typeface="Calibri Light" charset="0"/>
                <a:cs typeface="Calibri Light" charset="0"/>
              </a:rPr>
              <a:t>the</a:t>
            </a:r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es-ES_tradnl" dirty="0" smtClean="0">
                <a:latin typeface="Calibri Light" charset="0"/>
                <a:ea typeface="Calibri Light" charset="0"/>
                <a:cs typeface="Calibri Light" charset="0"/>
              </a:rPr>
              <a:t>terminal of </a:t>
            </a:r>
            <a:r>
              <a:rPr lang="es-ES_tradnl" dirty="0" err="1" smtClean="0">
                <a:latin typeface="Calibri Light" charset="0"/>
                <a:ea typeface="Calibri Light" charset="0"/>
                <a:cs typeface="Calibri Light" charset="0"/>
              </a:rPr>
              <a:t>the</a:t>
            </a:r>
            <a:r>
              <a:rPr lang="es-ES_tradnl" dirty="0" smtClean="0"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es-ES_tradnl" dirty="0" err="1" smtClean="0">
                <a:latin typeface="Calibri Light" charset="0"/>
                <a:ea typeface="Calibri Light" charset="0"/>
                <a:cs typeface="Calibri Light" charset="0"/>
              </a:rPr>
              <a:t>processing</a:t>
            </a:r>
            <a:r>
              <a:rPr lang="es-ES_tradnl" dirty="0" smtClean="0"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es-ES_tradnl" dirty="0" err="1" smtClean="0">
                <a:latin typeface="Calibri Light" charset="0"/>
                <a:ea typeface="Calibri Light" charset="0"/>
                <a:cs typeface="Calibri Light" charset="0"/>
              </a:rPr>
              <a:t>resources</a:t>
            </a:r>
            <a:r>
              <a:rPr lang="es-ES_tradnl" dirty="0">
                <a:latin typeface="Calibri Light" charset="0"/>
                <a:ea typeface="Calibri Light" charset="0"/>
                <a:cs typeface="Calibri Light" charset="0"/>
              </a:rPr>
              <a:t>.</a:t>
            </a:r>
          </a:p>
        </p:txBody>
      </p:sp>
      <p:cxnSp>
        <p:nvCxnSpPr>
          <p:cNvPr id="113" name="Conector recto de flecha 36"/>
          <p:cNvCxnSpPr>
            <a:stCxn id="71" idx="3"/>
            <a:endCxn id="93" idx="2"/>
          </p:cNvCxnSpPr>
          <p:nvPr/>
        </p:nvCxnSpPr>
        <p:spPr>
          <a:xfrm rot="16200000" flipH="1">
            <a:off x="6471990" y="2281038"/>
            <a:ext cx="1965150" cy="5055268"/>
          </a:xfrm>
          <a:prstGeom prst="curvedConnector3">
            <a:avLst>
              <a:gd name="adj1" fmla="val 11163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https://encrypted-tbn0.gstatic.com/images?q=tbn:ANd9GcQb5-Oll48pCIYxEnVGm1JhZIpTDXGr_Ea51Va8Twort4LQJCw5vRa-tQ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430" y="3137742"/>
            <a:ext cx="550452" cy="550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Shape 14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9766386" y="4472859"/>
            <a:ext cx="863150" cy="860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3936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5" grpId="0"/>
      <p:bldP spid="26" grpId="0"/>
      <p:bldP spid="18" grpId="0"/>
      <p:bldP spid="43" grpId="0"/>
      <p:bldP spid="92" grpId="0"/>
      <p:bldP spid="99" grpId="0"/>
      <p:bldP spid="1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838200" y="337008"/>
            <a:ext cx="10515600" cy="1325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Use Case Requirements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5877035" y="1910487"/>
            <a:ext cx="5698500" cy="4351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100000"/>
            </a:pPr>
            <a:r>
              <a:rPr lang="en-US" sz="1800" dirty="0"/>
              <a:t>EB#1 Persistent (but medium-term) data storage volumes with standard POSIX file </a:t>
            </a:r>
            <a:r>
              <a:rPr lang="en-US" sz="1800" dirty="0" smtClean="0"/>
              <a:t>access.  </a:t>
            </a:r>
            <a:endParaRPr lang="en-US" sz="1800" dirty="0"/>
          </a:p>
          <a:p>
            <a:pPr marL="457200" lvl="0" indent="-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100000"/>
            </a:pPr>
            <a:r>
              <a:rPr lang="en-US" sz="1800" dirty="0"/>
              <a:t>EB#2 ACL in the access to </a:t>
            </a:r>
            <a:r>
              <a:rPr lang="en-US" sz="1800" dirty="0" smtClean="0"/>
              <a:t>data.</a:t>
            </a:r>
            <a:endParaRPr lang="en-US" sz="1800" dirty="0"/>
          </a:p>
          <a:p>
            <a:pPr marL="457200" lvl="0" indent="-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100000"/>
            </a:pPr>
            <a:r>
              <a:rPr lang="en-US" sz="1800" dirty="0"/>
              <a:t>EB#3 Execution of data-driven and computing-intensive </a:t>
            </a:r>
            <a:r>
              <a:rPr lang="en-US" sz="1800" dirty="0" smtClean="0"/>
              <a:t>workflows.    </a:t>
            </a:r>
            <a:r>
              <a:rPr lang="en-US" sz="1800" dirty="0"/>
              <a:t>	 </a:t>
            </a:r>
          </a:p>
          <a:p>
            <a:pPr marL="457200" lvl="0" indent="-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100000"/>
            </a:pPr>
            <a:r>
              <a:rPr lang="en-US" sz="1800" dirty="0"/>
              <a:t>EB#4 Availability of </a:t>
            </a:r>
            <a:r>
              <a:rPr lang="en-US" sz="1800" dirty="0" err="1"/>
              <a:t>customised</a:t>
            </a:r>
            <a:r>
              <a:rPr lang="en-US" sz="1800" dirty="0"/>
              <a:t> </a:t>
            </a:r>
            <a:r>
              <a:rPr lang="en-US" sz="1800" dirty="0" smtClean="0"/>
              <a:t>software.   </a:t>
            </a:r>
            <a:r>
              <a:rPr lang="en-US" sz="1800" dirty="0"/>
              <a:t>	 </a:t>
            </a:r>
          </a:p>
          <a:p>
            <a:pPr marL="457200" lvl="0" indent="-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100000"/>
            </a:pPr>
            <a:r>
              <a:rPr lang="en-US" sz="1800" dirty="0"/>
              <a:t>EB#5 Deployment of own </a:t>
            </a:r>
            <a:r>
              <a:rPr lang="en-US" sz="1800" dirty="0" smtClean="0"/>
              <a:t>software.    </a:t>
            </a:r>
            <a:r>
              <a:rPr lang="en-US" sz="1800" dirty="0"/>
              <a:t>	 </a:t>
            </a:r>
          </a:p>
          <a:p>
            <a:pPr marL="457200" lvl="0" indent="-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100000"/>
            </a:pPr>
            <a:r>
              <a:rPr lang="en-US" sz="1800" dirty="0"/>
              <a:t>EB#6 Resources adaptation to </a:t>
            </a:r>
            <a:r>
              <a:rPr lang="en-US" sz="1800" dirty="0" smtClean="0"/>
              <a:t>workload.   </a:t>
            </a:r>
            <a:endParaRPr lang="en-US" sz="1800" dirty="0"/>
          </a:p>
          <a:p>
            <a:pPr marL="457200" lvl="0" indent="-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100000"/>
            </a:pPr>
            <a:r>
              <a:rPr lang="en-US" sz="1800" dirty="0"/>
              <a:t>EB#7 Terminal access to the </a:t>
            </a:r>
            <a:r>
              <a:rPr lang="en-US" sz="1800" dirty="0" smtClean="0"/>
              <a:t>resources.   </a:t>
            </a:r>
            <a:endParaRPr lang="en-US" sz="1800" dirty="0"/>
          </a:p>
          <a:p>
            <a:pPr marL="457200" lvl="0" indent="-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100000"/>
            </a:pPr>
            <a:r>
              <a:rPr lang="en-US" sz="1800" dirty="0"/>
              <a:t>EB#8 Online access to </a:t>
            </a:r>
            <a:r>
              <a:rPr lang="en-US" sz="1800" dirty="0" smtClean="0"/>
              <a:t>data. </a:t>
            </a:r>
            <a:r>
              <a:rPr lang="en-US" sz="1800" dirty="0"/>
              <a:t>	 </a:t>
            </a:r>
          </a:p>
          <a:p>
            <a:pPr marL="457200" lvl="0" indent="-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100000"/>
            </a:pPr>
            <a:r>
              <a:rPr lang="en-US" sz="1800" dirty="0"/>
              <a:t>EB#9 Management of users and </a:t>
            </a:r>
            <a:r>
              <a:rPr lang="en-US" sz="1800" dirty="0" smtClean="0"/>
              <a:t>groups.</a:t>
            </a:r>
            <a:endParaRPr lang="en-US" sz="1800" dirty="0"/>
          </a:p>
          <a:p>
            <a:pPr marL="457200" lvl="0" indent="-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100000"/>
            </a:pPr>
            <a:r>
              <a:rPr lang="en-US" sz="1800" dirty="0"/>
              <a:t>EB#10 Long-term availability of </a:t>
            </a:r>
            <a:r>
              <a:rPr lang="en-US" sz="1800" dirty="0" smtClean="0"/>
              <a:t>results.    </a:t>
            </a:r>
            <a:r>
              <a:rPr lang="en-US" sz="1800" dirty="0"/>
              <a:t>	 </a:t>
            </a:r>
          </a:p>
          <a:p>
            <a:pPr marL="457200" lvl="0" indent="-342900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100000"/>
            </a:pPr>
            <a:r>
              <a:rPr lang="en-US" sz="1800" dirty="0"/>
              <a:t>EB#11 Provenance and repeatability of </a:t>
            </a:r>
            <a:r>
              <a:rPr lang="en-US" sz="1800" dirty="0" smtClean="0"/>
              <a:t>experiments. </a:t>
            </a:r>
            <a:endParaRPr lang="en-US" sz="1800" dirty="0"/>
          </a:p>
        </p:txBody>
      </p:sp>
      <p:pic>
        <p:nvPicPr>
          <p:cNvPr id="131" name="Shape 131"/>
          <p:cNvPicPr preferRelativeResize="0"/>
          <p:nvPr/>
        </p:nvPicPr>
        <p:blipFill rotWithShape="1">
          <a:blip r:embed="rId3">
            <a:alphaModFix/>
          </a:blip>
          <a:srcRect t="30411" b="42625"/>
          <a:stretch/>
        </p:blipFill>
        <p:spPr>
          <a:xfrm>
            <a:off x="3158075" y="2886614"/>
            <a:ext cx="1905000" cy="513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Shape 1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18400" y="3588750"/>
            <a:ext cx="1784350" cy="805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Shape 1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50919" y="5215896"/>
            <a:ext cx="719249" cy="634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Shape 13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50918" y="2026763"/>
            <a:ext cx="719250" cy="719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Shape 13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750950" y="1978896"/>
            <a:ext cx="719250" cy="719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Shape 13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67206" y="3857046"/>
            <a:ext cx="1486675" cy="3345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Shape 13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67205" y="4395997"/>
            <a:ext cx="1486677" cy="56062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" name="Agrupar 5"/>
          <p:cNvGrpSpPr/>
          <p:nvPr/>
        </p:nvGrpSpPr>
        <p:grpSpPr>
          <a:xfrm>
            <a:off x="557881" y="2950462"/>
            <a:ext cx="1305324" cy="702135"/>
            <a:chOff x="587612" y="2812600"/>
            <a:chExt cx="1305324" cy="702135"/>
          </a:xfrm>
        </p:grpSpPr>
        <p:pic>
          <p:nvPicPr>
            <p:cNvPr id="134" name="Shape 134"/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587612" y="3110082"/>
              <a:ext cx="1305324" cy="40465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9" name="Shape 139"/>
            <p:cNvSpPr txBox="1"/>
            <p:nvPr/>
          </p:nvSpPr>
          <p:spPr>
            <a:xfrm>
              <a:off x="774374" y="2812600"/>
              <a:ext cx="931800" cy="5493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>
                <a:spcBef>
                  <a:spcPts val="0"/>
                </a:spcBef>
                <a:buNone/>
              </a:pPr>
              <a:r>
                <a:rPr lang="en-US"/>
                <a:t>TOSCA</a:t>
              </a:r>
            </a:p>
          </p:txBody>
        </p:sp>
      </p:grpSp>
      <p:pic>
        <p:nvPicPr>
          <p:cNvPr id="140" name="Shape 140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679006" y="4625727"/>
            <a:ext cx="863150" cy="860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Shape 141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3218399" y="5828274"/>
            <a:ext cx="1784350" cy="407726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Shape 142"/>
          <p:cNvSpPr/>
          <p:nvPr/>
        </p:nvSpPr>
        <p:spPr>
          <a:xfrm rot="10800000">
            <a:off x="2357909" y="2000750"/>
            <a:ext cx="719100" cy="4314300"/>
          </a:xfrm>
          <a:prstGeom prst="rightBrace">
            <a:avLst>
              <a:gd name="adj1" fmla="val 8333"/>
              <a:gd name="adj2" fmla="val 49035"/>
            </a:avLst>
          </a:prstGeom>
          <a:noFill/>
          <a:ln w="38100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/>
          <p:nvPr/>
        </p:nvSpPr>
        <p:spPr>
          <a:xfrm>
            <a:off x="5485175" y="2303721"/>
            <a:ext cx="69600" cy="696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/>
          <p:cNvSpPr/>
          <p:nvPr/>
        </p:nvSpPr>
        <p:spPr>
          <a:xfrm>
            <a:off x="5485175" y="3108639"/>
            <a:ext cx="69600" cy="696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5" name="Shape 145"/>
          <p:cNvSpPr/>
          <p:nvPr/>
        </p:nvSpPr>
        <p:spPr>
          <a:xfrm>
            <a:off x="5485175" y="3956762"/>
            <a:ext cx="69600" cy="696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/>
          <p:nvPr/>
        </p:nvSpPr>
        <p:spPr>
          <a:xfrm>
            <a:off x="5485175" y="5021415"/>
            <a:ext cx="69600" cy="696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7" name="Shape 147"/>
          <p:cNvSpPr/>
          <p:nvPr/>
        </p:nvSpPr>
        <p:spPr>
          <a:xfrm>
            <a:off x="5485175" y="5997338"/>
            <a:ext cx="69600" cy="696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48" name="Shape 148"/>
          <p:cNvCxnSpPr>
            <a:endCxn id="144" idx="7"/>
          </p:cNvCxnSpPr>
          <p:nvPr/>
        </p:nvCxnSpPr>
        <p:spPr>
          <a:xfrm flipH="1">
            <a:off x="5544582" y="2131531"/>
            <a:ext cx="535800" cy="987300"/>
          </a:xfrm>
          <a:prstGeom prst="straightConnector1">
            <a:avLst/>
          </a:prstGeom>
          <a:noFill/>
          <a:ln w="9525" cap="flat" cmpd="sng">
            <a:solidFill>
              <a:srgbClr val="0B5394"/>
            </a:solidFill>
            <a:prstDash val="dash"/>
            <a:round/>
            <a:headEnd type="none" w="lg" len="lg"/>
            <a:tailEnd type="none" w="lg" len="lg"/>
          </a:ln>
        </p:spPr>
      </p:cxnSp>
      <p:cxnSp>
        <p:nvCxnSpPr>
          <p:cNvPr id="149" name="Shape 149"/>
          <p:cNvCxnSpPr>
            <a:endCxn id="143" idx="6"/>
          </p:cNvCxnSpPr>
          <p:nvPr/>
        </p:nvCxnSpPr>
        <p:spPr>
          <a:xfrm rot="10800000">
            <a:off x="5554775" y="2338521"/>
            <a:ext cx="534000" cy="414300"/>
          </a:xfrm>
          <a:prstGeom prst="straightConnector1">
            <a:avLst/>
          </a:prstGeom>
          <a:noFill/>
          <a:ln w="9525" cap="flat" cmpd="sng">
            <a:solidFill>
              <a:srgbClr val="0B5394"/>
            </a:solidFill>
            <a:prstDash val="dash"/>
            <a:round/>
            <a:headEnd type="none" w="lg" len="lg"/>
            <a:tailEnd type="none" w="lg" len="lg"/>
          </a:ln>
        </p:spPr>
      </p:cxnSp>
      <p:cxnSp>
        <p:nvCxnSpPr>
          <p:cNvPr id="150" name="Shape 150"/>
          <p:cNvCxnSpPr>
            <a:endCxn id="147" idx="7"/>
          </p:cNvCxnSpPr>
          <p:nvPr/>
        </p:nvCxnSpPr>
        <p:spPr>
          <a:xfrm flipH="1">
            <a:off x="5544582" y="4469130"/>
            <a:ext cx="527700" cy="1538400"/>
          </a:xfrm>
          <a:prstGeom prst="straightConnector1">
            <a:avLst/>
          </a:prstGeom>
          <a:noFill/>
          <a:ln w="9525" cap="flat" cmpd="sng">
            <a:solidFill>
              <a:srgbClr val="0B5394"/>
            </a:solidFill>
            <a:prstDash val="dash"/>
            <a:round/>
            <a:headEnd type="none" w="lg" len="lg"/>
            <a:tailEnd type="none" w="lg" len="lg"/>
          </a:ln>
        </p:spPr>
      </p:cxnSp>
      <p:cxnSp>
        <p:nvCxnSpPr>
          <p:cNvPr id="151" name="Shape 151"/>
          <p:cNvCxnSpPr>
            <a:endCxn id="145" idx="6"/>
          </p:cNvCxnSpPr>
          <p:nvPr/>
        </p:nvCxnSpPr>
        <p:spPr>
          <a:xfrm rot="10800000">
            <a:off x="5554775" y="3991562"/>
            <a:ext cx="517500" cy="101700"/>
          </a:xfrm>
          <a:prstGeom prst="straightConnector1">
            <a:avLst/>
          </a:prstGeom>
          <a:noFill/>
          <a:ln w="9525" cap="flat" cmpd="sng">
            <a:solidFill>
              <a:srgbClr val="0B5394"/>
            </a:solidFill>
            <a:prstDash val="dash"/>
            <a:round/>
            <a:headEnd type="none" w="lg" len="lg"/>
            <a:tailEnd type="none" w="lg" len="lg"/>
          </a:ln>
        </p:spPr>
      </p:cxnSp>
      <p:cxnSp>
        <p:nvCxnSpPr>
          <p:cNvPr id="152" name="Shape 152"/>
          <p:cNvCxnSpPr>
            <a:endCxn id="145" idx="6"/>
          </p:cNvCxnSpPr>
          <p:nvPr/>
        </p:nvCxnSpPr>
        <p:spPr>
          <a:xfrm flipH="1">
            <a:off x="5554775" y="3741662"/>
            <a:ext cx="525600" cy="249900"/>
          </a:xfrm>
          <a:prstGeom prst="straightConnector1">
            <a:avLst/>
          </a:prstGeom>
          <a:noFill/>
          <a:ln w="9525" cap="flat" cmpd="sng">
            <a:solidFill>
              <a:srgbClr val="0B5394"/>
            </a:solidFill>
            <a:prstDash val="dash"/>
            <a:round/>
            <a:headEnd type="none" w="lg" len="lg"/>
            <a:tailEnd type="none" w="lg" len="lg"/>
          </a:ln>
        </p:spPr>
      </p:cxnSp>
      <p:cxnSp>
        <p:nvCxnSpPr>
          <p:cNvPr id="153" name="Shape 153"/>
          <p:cNvCxnSpPr>
            <a:endCxn id="146" idx="6"/>
          </p:cNvCxnSpPr>
          <p:nvPr/>
        </p:nvCxnSpPr>
        <p:spPr>
          <a:xfrm flipH="1">
            <a:off x="5554775" y="3145215"/>
            <a:ext cx="534000" cy="1911000"/>
          </a:xfrm>
          <a:prstGeom prst="straightConnector1">
            <a:avLst/>
          </a:prstGeom>
          <a:noFill/>
          <a:ln w="9525" cap="flat" cmpd="sng">
            <a:solidFill>
              <a:srgbClr val="0B5394"/>
            </a:solidFill>
            <a:prstDash val="dash"/>
            <a:round/>
            <a:headEnd type="none" w="lg" len="lg"/>
            <a:tailEnd type="none" w="lg" len="lg"/>
          </a:ln>
        </p:spPr>
      </p:cxnSp>
      <p:cxnSp>
        <p:nvCxnSpPr>
          <p:cNvPr id="154" name="Shape 154"/>
          <p:cNvCxnSpPr>
            <a:endCxn id="144" idx="5"/>
          </p:cNvCxnSpPr>
          <p:nvPr/>
        </p:nvCxnSpPr>
        <p:spPr>
          <a:xfrm rot="10800000">
            <a:off x="5544582" y="3168046"/>
            <a:ext cx="560400" cy="1979700"/>
          </a:xfrm>
          <a:prstGeom prst="straightConnector1">
            <a:avLst/>
          </a:prstGeom>
          <a:noFill/>
          <a:ln w="9525" cap="flat" cmpd="sng">
            <a:solidFill>
              <a:srgbClr val="0B5394"/>
            </a:solidFill>
            <a:prstDash val="dash"/>
            <a:round/>
            <a:headEnd type="none" w="lg" len="lg"/>
            <a:tailEnd type="none" w="lg" len="lg"/>
          </a:ln>
        </p:spPr>
      </p:cxnSp>
      <p:cxnSp>
        <p:nvCxnSpPr>
          <p:cNvPr id="155" name="Shape 155"/>
          <p:cNvCxnSpPr>
            <a:endCxn id="143" idx="5"/>
          </p:cNvCxnSpPr>
          <p:nvPr/>
        </p:nvCxnSpPr>
        <p:spPr>
          <a:xfrm rot="10800000">
            <a:off x="5544582" y="2363129"/>
            <a:ext cx="560400" cy="3167100"/>
          </a:xfrm>
          <a:prstGeom prst="straightConnector1">
            <a:avLst/>
          </a:prstGeom>
          <a:noFill/>
          <a:ln w="9525" cap="flat" cmpd="sng">
            <a:solidFill>
              <a:srgbClr val="0B5394"/>
            </a:solidFill>
            <a:prstDash val="dash"/>
            <a:round/>
            <a:headEnd type="none" w="lg" len="lg"/>
            <a:tailEnd type="none" w="lg" len="lg"/>
          </a:ln>
        </p:spPr>
      </p:cxnSp>
      <p:cxnSp>
        <p:nvCxnSpPr>
          <p:cNvPr id="156" name="Shape 156"/>
          <p:cNvCxnSpPr>
            <a:endCxn id="143" idx="4"/>
          </p:cNvCxnSpPr>
          <p:nvPr/>
        </p:nvCxnSpPr>
        <p:spPr>
          <a:xfrm rot="10800000">
            <a:off x="5519975" y="2373321"/>
            <a:ext cx="552300" cy="3477300"/>
          </a:xfrm>
          <a:prstGeom prst="straightConnector1">
            <a:avLst/>
          </a:prstGeom>
          <a:noFill/>
          <a:ln w="9525" cap="flat" cmpd="sng">
            <a:solidFill>
              <a:srgbClr val="0B5394"/>
            </a:solidFill>
            <a:prstDash val="dash"/>
            <a:round/>
            <a:headEnd type="none" w="lg" len="lg"/>
            <a:tailEnd type="none" w="lg" len="lg"/>
          </a:ln>
        </p:spPr>
      </p:cxnSp>
      <p:cxnSp>
        <p:nvCxnSpPr>
          <p:cNvPr id="157" name="Shape 157"/>
          <p:cNvCxnSpPr>
            <a:endCxn id="146" idx="6"/>
          </p:cNvCxnSpPr>
          <p:nvPr/>
        </p:nvCxnSpPr>
        <p:spPr>
          <a:xfrm rot="10800000">
            <a:off x="5554775" y="5056215"/>
            <a:ext cx="517500" cy="1146000"/>
          </a:xfrm>
          <a:prstGeom prst="straightConnector1">
            <a:avLst/>
          </a:prstGeom>
          <a:noFill/>
          <a:ln w="9525" cap="flat" cmpd="sng">
            <a:solidFill>
              <a:srgbClr val="0B5394"/>
            </a:solidFill>
            <a:prstDash val="dash"/>
            <a:round/>
            <a:headEnd type="none" w="lg" len="lg"/>
            <a:tailEnd type="none" w="lg" len="lg"/>
          </a:ln>
        </p:spPr>
      </p:cxnSp>
      <p:cxnSp>
        <p:nvCxnSpPr>
          <p:cNvPr id="158" name="Shape 158"/>
          <p:cNvCxnSpPr>
            <a:endCxn id="136" idx="3"/>
          </p:cNvCxnSpPr>
          <p:nvPr/>
        </p:nvCxnSpPr>
        <p:spPr>
          <a:xfrm rot="10800000">
            <a:off x="4470200" y="2338521"/>
            <a:ext cx="1014900" cy="0"/>
          </a:xfrm>
          <a:prstGeom prst="straightConnector1">
            <a:avLst/>
          </a:prstGeom>
          <a:noFill/>
          <a:ln w="9525" cap="flat" cmpd="sng">
            <a:solidFill>
              <a:srgbClr val="434343"/>
            </a:solidFill>
            <a:prstDash val="dot"/>
            <a:round/>
            <a:headEnd type="none" w="lg" len="lg"/>
            <a:tailEnd type="none" w="lg" len="lg"/>
          </a:ln>
        </p:spPr>
      </p:cxnSp>
      <p:cxnSp>
        <p:nvCxnSpPr>
          <p:cNvPr id="159" name="Shape 159"/>
          <p:cNvCxnSpPr>
            <a:stCxn id="144" idx="2"/>
            <a:endCxn id="131" idx="3"/>
          </p:cNvCxnSpPr>
          <p:nvPr/>
        </p:nvCxnSpPr>
        <p:spPr>
          <a:xfrm rot="10800000">
            <a:off x="5063075" y="3143439"/>
            <a:ext cx="422100" cy="0"/>
          </a:xfrm>
          <a:prstGeom prst="straightConnector1">
            <a:avLst/>
          </a:prstGeom>
          <a:noFill/>
          <a:ln w="9525" cap="flat" cmpd="sng">
            <a:solidFill>
              <a:srgbClr val="434343"/>
            </a:solidFill>
            <a:prstDash val="dot"/>
            <a:round/>
            <a:headEnd type="none" w="lg" len="lg"/>
            <a:tailEnd type="none" w="lg" len="lg"/>
          </a:ln>
        </p:spPr>
      </p:cxnSp>
      <p:cxnSp>
        <p:nvCxnSpPr>
          <p:cNvPr id="160" name="Shape 160"/>
          <p:cNvCxnSpPr>
            <a:stCxn id="145" idx="2"/>
            <a:endCxn id="132" idx="3"/>
          </p:cNvCxnSpPr>
          <p:nvPr/>
        </p:nvCxnSpPr>
        <p:spPr>
          <a:xfrm rot="10800000">
            <a:off x="5002775" y="3991562"/>
            <a:ext cx="482400" cy="0"/>
          </a:xfrm>
          <a:prstGeom prst="straightConnector1">
            <a:avLst/>
          </a:prstGeom>
          <a:noFill/>
          <a:ln w="9525" cap="flat" cmpd="sng">
            <a:solidFill>
              <a:srgbClr val="434343"/>
            </a:solidFill>
            <a:prstDash val="dot"/>
            <a:round/>
            <a:headEnd type="none" w="lg" len="lg"/>
            <a:tailEnd type="none" w="lg" len="lg"/>
          </a:ln>
        </p:spPr>
      </p:cxnSp>
      <p:cxnSp>
        <p:nvCxnSpPr>
          <p:cNvPr id="161" name="Shape 161"/>
          <p:cNvCxnSpPr>
            <a:stCxn id="146" idx="2"/>
            <a:endCxn id="140" idx="3"/>
          </p:cNvCxnSpPr>
          <p:nvPr/>
        </p:nvCxnSpPr>
        <p:spPr>
          <a:xfrm rot="10800000">
            <a:off x="4542275" y="5056215"/>
            <a:ext cx="942900" cy="0"/>
          </a:xfrm>
          <a:prstGeom prst="straightConnector1">
            <a:avLst/>
          </a:prstGeom>
          <a:noFill/>
          <a:ln w="9525" cap="flat" cmpd="sng">
            <a:solidFill>
              <a:srgbClr val="434343"/>
            </a:solidFill>
            <a:prstDash val="dot"/>
            <a:round/>
            <a:headEnd type="none" w="lg" len="lg"/>
            <a:tailEnd type="none" w="lg" len="lg"/>
          </a:ln>
        </p:spPr>
      </p:cxnSp>
      <p:cxnSp>
        <p:nvCxnSpPr>
          <p:cNvPr id="162" name="Shape 162"/>
          <p:cNvCxnSpPr>
            <a:stCxn id="147" idx="2"/>
            <a:endCxn id="141" idx="3"/>
          </p:cNvCxnSpPr>
          <p:nvPr/>
        </p:nvCxnSpPr>
        <p:spPr>
          <a:xfrm rot="10800000">
            <a:off x="5002775" y="6032138"/>
            <a:ext cx="482400" cy="0"/>
          </a:xfrm>
          <a:prstGeom prst="straightConnector1">
            <a:avLst/>
          </a:prstGeom>
          <a:noFill/>
          <a:ln w="9525" cap="flat" cmpd="sng">
            <a:solidFill>
              <a:srgbClr val="434343"/>
            </a:solidFill>
            <a:prstDash val="dot"/>
            <a:round/>
            <a:headEnd type="none" w="lg" len="lg"/>
            <a:tailEnd type="none" w="lg" len="lg"/>
          </a:ln>
        </p:spPr>
      </p:cxnSp>
      <p:cxnSp>
        <p:nvCxnSpPr>
          <p:cNvPr id="37" name="Shape 150"/>
          <p:cNvCxnSpPr>
            <a:endCxn id="146" idx="5"/>
          </p:cNvCxnSpPr>
          <p:nvPr/>
        </p:nvCxnSpPr>
        <p:spPr>
          <a:xfrm flipH="1">
            <a:off x="5544582" y="4757530"/>
            <a:ext cx="560400" cy="323292"/>
          </a:xfrm>
          <a:prstGeom prst="straightConnector1">
            <a:avLst/>
          </a:prstGeom>
          <a:noFill/>
          <a:ln w="9525" cap="flat" cmpd="sng">
            <a:solidFill>
              <a:srgbClr val="0B5394"/>
            </a:solidFill>
            <a:prstDash val="dash"/>
            <a:round/>
            <a:headEnd type="none" w="lg" len="lg"/>
            <a:tailEnd type="none" w="lg" len="lg"/>
          </a:ln>
        </p:spPr>
      </p:cxnSp>
      <p:sp>
        <p:nvSpPr>
          <p:cNvPr id="4" name="Marcador de pie de página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_tradnl" dirty="0" smtClean="0"/>
              <a:t>EGI </a:t>
            </a:r>
            <a:r>
              <a:rPr lang="es-ES_tradnl" dirty="0" err="1" smtClean="0"/>
              <a:t>Conf</a:t>
            </a:r>
            <a:r>
              <a:rPr lang="es-ES_tradnl" dirty="0" smtClean="0"/>
              <a:t> &amp; INDIGO Summit 2017 - Catania - 10/5/2017</a:t>
            </a:r>
            <a:endParaRPr lang="es-ES_tradnl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804022" y="6000242"/>
            <a:ext cx="8130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SLURM</a:t>
            </a:r>
            <a:endParaRPr lang="es-ES_tradnl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title"/>
          </p:nvPr>
        </p:nvSpPr>
        <p:spPr>
          <a:xfrm>
            <a:off x="838200" y="337008"/>
            <a:ext cx="10515600" cy="1325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Image Processing integration</a:t>
            </a:r>
            <a:endParaRPr lang="en-US" dirty="0"/>
          </a:p>
        </p:txBody>
      </p:sp>
      <p:cxnSp>
        <p:nvCxnSpPr>
          <p:cNvPr id="233" name="Shape 233"/>
          <p:cNvCxnSpPr>
            <a:endCxn id="234" idx="1"/>
          </p:cNvCxnSpPr>
          <p:nvPr/>
        </p:nvCxnSpPr>
        <p:spPr>
          <a:xfrm>
            <a:off x="1839374" y="4359225"/>
            <a:ext cx="898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34" name="Shape 234"/>
          <p:cNvSpPr/>
          <p:nvPr/>
        </p:nvSpPr>
        <p:spPr>
          <a:xfrm>
            <a:off x="2738174" y="4033275"/>
            <a:ext cx="972600" cy="6519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/>
              <a:t>web service</a:t>
            </a:r>
          </a:p>
        </p:txBody>
      </p:sp>
      <p:sp>
        <p:nvSpPr>
          <p:cNvPr id="235" name="Shape 235"/>
          <p:cNvSpPr/>
          <p:nvPr/>
        </p:nvSpPr>
        <p:spPr>
          <a:xfrm>
            <a:off x="3710761" y="4031025"/>
            <a:ext cx="651900" cy="6519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/>
              <a:t>api</a:t>
            </a:r>
          </a:p>
        </p:txBody>
      </p:sp>
      <p:sp>
        <p:nvSpPr>
          <p:cNvPr id="236" name="Shape 236"/>
          <p:cNvSpPr/>
          <p:nvPr/>
        </p:nvSpPr>
        <p:spPr>
          <a:xfrm>
            <a:off x="7303049" y="2224000"/>
            <a:ext cx="972600" cy="587100"/>
          </a:xfrm>
          <a:prstGeom prst="rect">
            <a:avLst/>
          </a:prstGeom>
          <a:solidFill>
            <a:srgbClr val="EA9999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/>
              <a:t>Onedata</a:t>
            </a:r>
          </a:p>
        </p:txBody>
      </p:sp>
      <p:sp>
        <p:nvSpPr>
          <p:cNvPr id="237" name="Shape 237"/>
          <p:cNvSpPr/>
          <p:nvPr/>
        </p:nvSpPr>
        <p:spPr>
          <a:xfrm>
            <a:off x="6968098" y="3695024"/>
            <a:ext cx="1642500" cy="1325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dirty="0" smtClean="0"/>
              <a:t>Cluster</a:t>
            </a:r>
            <a:endParaRPr lang="en-US" dirty="0"/>
          </a:p>
        </p:txBody>
      </p:sp>
      <p:sp>
        <p:nvSpPr>
          <p:cNvPr id="238" name="Shape 238"/>
          <p:cNvSpPr txBox="1"/>
          <p:nvPr/>
        </p:nvSpPr>
        <p:spPr>
          <a:xfrm>
            <a:off x="4105849" y="3017975"/>
            <a:ext cx="8211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/upload</a:t>
            </a:r>
          </a:p>
        </p:txBody>
      </p:sp>
      <p:cxnSp>
        <p:nvCxnSpPr>
          <p:cNvPr id="239" name="Shape 239"/>
          <p:cNvCxnSpPr>
            <a:stCxn id="235" idx="3"/>
            <a:endCxn id="240" idx="1"/>
          </p:cNvCxnSpPr>
          <p:nvPr/>
        </p:nvCxnSpPr>
        <p:spPr>
          <a:xfrm>
            <a:off x="4362661" y="4356975"/>
            <a:ext cx="936000" cy="1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41" name="Shape 241"/>
          <p:cNvSpPr txBox="1"/>
          <p:nvPr/>
        </p:nvSpPr>
        <p:spPr>
          <a:xfrm>
            <a:off x="4477636" y="3902487"/>
            <a:ext cx="8211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/apply</a:t>
            </a:r>
          </a:p>
        </p:txBody>
      </p:sp>
      <p:cxnSp>
        <p:nvCxnSpPr>
          <p:cNvPr id="242" name="Shape 242"/>
          <p:cNvCxnSpPr>
            <a:stCxn id="236" idx="2"/>
            <a:endCxn id="237" idx="0"/>
          </p:cNvCxnSpPr>
          <p:nvPr/>
        </p:nvCxnSpPr>
        <p:spPr>
          <a:xfrm flipH="1">
            <a:off x="7789348" y="2811100"/>
            <a:ext cx="1" cy="883924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pic>
        <p:nvPicPr>
          <p:cNvPr id="243" name="Shape 2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3999" y="3953022"/>
            <a:ext cx="722700" cy="722700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Shape 244"/>
          <p:cNvSpPr txBox="1"/>
          <p:nvPr/>
        </p:nvSpPr>
        <p:spPr>
          <a:xfrm>
            <a:off x="703699" y="4744225"/>
            <a:ext cx="1301700" cy="7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Radiologist</a:t>
            </a:r>
          </a:p>
        </p:txBody>
      </p:sp>
      <p:sp>
        <p:nvSpPr>
          <p:cNvPr id="240" name="Shape 240"/>
          <p:cNvSpPr/>
          <p:nvPr/>
        </p:nvSpPr>
        <p:spPr>
          <a:xfrm>
            <a:off x="5298737" y="4095587"/>
            <a:ext cx="906000" cy="5250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5" name="Shape 245"/>
          <p:cNvSpPr/>
          <p:nvPr/>
        </p:nvSpPr>
        <p:spPr>
          <a:xfrm rot="5400000">
            <a:off x="5298661" y="4087922"/>
            <a:ext cx="525000" cy="525000"/>
          </a:xfrm>
          <a:prstGeom prst="mathEqual">
            <a:avLst>
              <a:gd name="adj1" fmla="val 23520"/>
              <a:gd name="adj2" fmla="val 11760"/>
            </a:avLst>
          </a:prstGeom>
          <a:solidFill>
            <a:schemeClr val="tx2">
              <a:lumMod val="5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6" name="Shape 246"/>
          <p:cNvSpPr/>
          <p:nvPr/>
        </p:nvSpPr>
        <p:spPr>
          <a:xfrm rot="5400000">
            <a:off x="5679736" y="4095587"/>
            <a:ext cx="525000" cy="525000"/>
          </a:xfrm>
          <a:prstGeom prst="mathEqual">
            <a:avLst>
              <a:gd name="adj1" fmla="val 23520"/>
              <a:gd name="adj2" fmla="val 11760"/>
            </a:avLst>
          </a:prstGeom>
          <a:solidFill>
            <a:schemeClr val="tx2">
              <a:lumMod val="5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7" name="Shape 247"/>
          <p:cNvSpPr txBox="1"/>
          <p:nvPr/>
        </p:nvSpPr>
        <p:spPr>
          <a:xfrm>
            <a:off x="5470699" y="4664012"/>
            <a:ext cx="6591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slurm</a:t>
            </a:r>
          </a:p>
        </p:txBody>
      </p:sp>
      <p:cxnSp>
        <p:nvCxnSpPr>
          <p:cNvPr id="248" name="Shape 248"/>
          <p:cNvCxnSpPr>
            <a:stCxn id="240" idx="3"/>
            <a:endCxn id="237" idx="1"/>
          </p:cNvCxnSpPr>
          <p:nvPr/>
        </p:nvCxnSpPr>
        <p:spPr>
          <a:xfrm flipV="1">
            <a:off x="6204737" y="4357874"/>
            <a:ext cx="763361" cy="213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49" name="Shape 249"/>
          <p:cNvCxnSpPr>
            <a:stCxn id="235" idx="0"/>
            <a:endCxn id="236" idx="1"/>
          </p:cNvCxnSpPr>
          <p:nvPr/>
        </p:nvCxnSpPr>
        <p:spPr>
          <a:xfrm rot="-5400000">
            <a:off x="4913161" y="1641075"/>
            <a:ext cx="1513500" cy="3266400"/>
          </a:xfrm>
          <a:prstGeom prst="bent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50" name="Shape 250"/>
          <p:cNvSpPr/>
          <p:nvPr/>
        </p:nvSpPr>
        <p:spPr>
          <a:xfrm>
            <a:off x="7433548" y="5506225"/>
            <a:ext cx="711600" cy="777300"/>
          </a:xfrm>
          <a:prstGeom prst="can">
            <a:avLst>
              <a:gd name="adj" fmla="val 25000"/>
            </a:avLst>
          </a:prstGeom>
          <a:solidFill>
            <a:srgbClr val="C55A11"/>
          </a:solidFill>
          <a:ln w="12700" cap="flat" cmpd="sng">
            <a:solidFill>
              <a:srgbClr val="833C0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2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51" name="Shape 251"/>
          <p:cNvCxnSpPr>
            <a:stCxn id="235" idx="2"/>
            <a:endCxn id="250" idx="2"/>
          </p:cNvCxnSpPr>
          <p:nvPr/>
        </p:nvCxnSpPr>
        <p:spPr>
          <a:xfrm rot="-5400000" flipH="1">
            <a:off x="5129161" y="3590475"/>
            <a:ext cx="1212000" cy="3396900"/>
          </a:xfrm>
          <a:prstGeom prst="bent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52" name="Shape 252"/>
          <p:cNvSpPr txBox="1"/>
          <p:nvPr/>
        </p:nvSpPr>
        <p:spPr>
          <a:xfrm>
            <a:off x="4156424" y="5106375"/>
            <a:ext cx="8211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/create</a:t>
            </a:r>
          </a:p>
        </p:txBody>
      </p:sp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735875" y="1814300"/>
            <a:ext cx="7326600" cy="4351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Overview</a:t>
            </a:r>
          </a:p>
        </p:txBody>
      </p:sp>
      <p:sp>
        <p:nvSpPr>
          <p:cNvPr id="2" name="Marcador de pie de página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_tradnl" dirty="0" smtClean="0"/>
              <a:t>EGI </a:t>
            </a:r>
            <a:r>
              <a:rPr lang="es-ES_tradnl" dirty="0" err="1" smtClean="0"/>
              <a:t>Conf</a:t>
            </a:r>
            <a:r>
              <a:rPr lang="es-ES_tradnl" dirty="0" smtClean="0"/>
              <a:t> &amp; INDIGO Summit 2017 - Catania - 10/5/2017</a:t>
            </a:r>
            <a:endParaRPr lang="es-ES_tradnl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US"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" name="Shape 131"/>
          <p:cNvPicPr preferRelativeResize="0"/>
          <p:nvPr/>
        </p:nvPicPr>
        <p:blipFill rotWithShape="1">
          <a:blip r:embed="rId4">
            <a:alphaModFix/>
          </a:blip>
          <a:srcRect t="30411" b="42625"/>
          <a:stretch/>
        </p:blipFill>
        <p:spPr>
          <a:xfrm>
            <a:off x="9914963" y="2733354"/>
            <a:ext cx="1905000" cy="51365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Shape 236"/>
          <p:cNvSpPr/>
          <p:nvPr/>
        </p:nvSpPr>
        <p:spPr>
          <a:xfrm>
            <a:off x="9316013" y="2795265"/>
            <a:ext cx="417110" cy="389828"/>
          </a:xfrm>
          <a:prstGeom prst="rect">
            <a:avLst/>
          </a:prstGeom>
          <a:solidFill>
            <a:srgbClr val="EA9999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endParaRPr lang="en-US"/>
          </a:p>
        </p:txBody>
      </p:sp>
      <p:sp>
        <p:nvSpPr>
          <p:cNvPr id="31" name="Shape 236"/>
          <p:cNvSpPr/>
          <p:nvPr/>
        </p:nvSpPr>
        <p:spPr>
          <a:xfrm>
            <a:off x="9316013" y="3600072"/>
            <a:ext cx="417110" cy="389828"/>
          </a:xfrm>
          <a:prstGeom prst="rect">
            <a:avLst/>
          </a:prstGeom>
          <a:solidFill>
            <a:srgbClr val="9FC5E8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lang="en-US"/>
          </a:p>
        </p:txBody>
      </p:sp>
      <p:sp>
        <p:nvSpPr>
          <p:cNvPr id="32" name="Shape 236"/>
          <p:cNvSpPr/>
          <p:nvPr/>
        </p:nvSpPr>
        <p:spPr>
          <a:xfrm>
            <a:off x="9321618" y="4404879"/>
            <a:ext cx="417110" cy="389828"/>
          </a:xfrm>
          <a:prstGeom prst="rect">
            <a:avLst/>
          </a:prstGeom>
          <a:solidFill>
            <a:srgbClr val="FFE599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lang="en-US"/>
          </a:p>
        </p:txBody>
      </p:sp>
      <p:pic>
        <p:nvPicPr>
          <p:cNvPr id="33" name="Shape 1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948663" y="3477623"/>
            <a:ext cx="719249" cy="63472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uadroTexto 7"/>
          <p:cNvSpPr txBox="1"/>
          <p:nvPr/>
        </p:nvSpPr>
        <p:spPr>
          <a:xfrm>
            <a:off x="9797057" y="4436448"/>
            <a:ext cx="14189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mtClean="0"/>
              <a:t>Virtual Machine</a:t>
            </a:r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title"/>
          </p:nvPr>
        </p:nvSpPr>
        <p:spPr>
          <a:xfrm>
            <a:off x="652672" y="337008"/>
            <a:ext cx="10515600" cy="1325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buSzPct val="25000"/>
            </a:pPr>
            <a:r>
              <a:rPr lang="en-US" sz="3600" dirty="0"/>
              <a:t>Medical Imaging Biobanks – E</a:t>
            </a:r>
            <a:r>
              <a:rPr lang="en-US" sz="3600" dirty="0" smtClean="0"/>
              <a:t>lastic </a:t>
            </a:r>
            <a:r>
              <a:rPr lang="en-US" sz="3600" dirty="0"/>
              <a:t>batch queue</a:t>
            </a:r>
          </a:p>
        </p:txBody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400"/>
              </a:spcBef>
              <a:spcAft>
                <a:spcPts val="400"/>
              </a:spcAft>
            </a:pPr>
            <a:r>
              <a:rPr lang="en-US" dirty="0"/>
              <a:t>Adds the complexity of deploying an elastic batch queue</a:t>
            </a:r>
          </a:p>
          <a:p>
            <a:pPr marL="914400" lvl="1" indent="-228600">
              <a:spcBef>
                <a:spcPts val="400"/>
              </a:spcBef>
              <a:spcAft>
                <a:spcPts val="400"/>
              </a:spcAft>
            </a:pPr>
            <a:r>
              <a:rPr lang="en-US" dirty="0"/>
              <a:t>New TOSCA: </a:t>
            </a:r>
            <a:r>
              <a:rPr lang="en-US" sz="1600" u="sng" dirty="0">
                <a:solidFill>
                  <a:schemeClr val="hlink"/>
                </a:solidFill>
                <a:hlinkClick r:id="rId3"/>
              </a:rPr>
              <a:t>https://github.com/indigo-dc/tosca-types/blob/master/examples/eubiosteo_server.yaml</a:t>
            </a:r>
            <a:r>
              <a:rPr lang="en-US" sz="1600" dirty="0"/>
              <a:t> </a:t>
            </a:r>
          </a:p>
          <a:p>
            <a:pPr marL="914400" lvl="1" indent="-228600">
              <a:spcBef>
                <a:spcPts val="400"/>
              </a:spcBef>
              <a:spcAft>
                <a:spcPts val="400"/>
              </a:spcAft>
            </a:pPr>
            <a:r>
              <a:rPr lang="en-US" dirty="0"/>
              <a:t>Deals with both VM for the nodes of the batch queue and containers for the execution of the biomarkers</a:t>
            </a:r>
          </a:p>
          <a:p>
            <a:pPr marL="1371600" lvl="2" indent="-228600">
              <a:spcBef>
                <a:spcPts val="400"/>
              </a:spcBef>
              <a:spcAft>
                <a:spcPts val="400"/>
              </a:spcAft>
            </a:pPr>
            <a:r>
              <a:rPr lang="en-US" dirty="0"/>
              <a:t>Skips the need of running Docker under privileged mode.</a:t>
            </a:r>
          </a:p>
          <a:p>
            <a:pPr marL="457200" lvl="0" indent="-228600">
              <a:spcBef>
                <a:spcPts val="400"/>
              </a:spcBef>
              <a:spcAft>
                <a:spcPts val="400"/>
              </a:spcAft>
            </a:pPr>
            <a:r>
              <a:rPr lang="en-US" dirty="0"/>
              <a:t>Addresses the need of respecting IPR of users’ code by injecting it on generic containers.</a:t>
            </a:r>
          </a:p>
          <a:p>
            <a:pPr marL="457200" lvl="0" indent="-228600">
              <a:spcBef>
                <a:spcPts val="400"/>
              </a:spcBef>
              <a:spcAft>
                <a:spcPts val="400"/>
              </a:spcAft>
            </a:pPr>
            <a:r>
              <a:rPr lang="en-US" dirty="0"/>
              <a:t>Uses </a:t>
            </a:r>
            <a:r>
              <a:rPr lang="en-US" dirty="0" err="1"/>
              <a:t>ONEData</a:t>
            </a:r>
            <a:r>
              <a:rPr lang="en-US" dirty="0"/>
              <a:t> volumes for both images and software code.</a:t>
            </a:r>
          </a:p>
          <a:p>
            <a:pPr marL="457200" lvl="0" indent="-228600">
              <a:spcBef>
                <a:spcPts val="400"/>
              </a:spcBef>
              <a:spcAft>
                <a:spcPts val="400"/>
              </a:spcAft>
            </a:pPr>
            <a:r>
              <a:rPr lang="en-US" dirty="0"/>
              <a:t>Runs jobs on a batch queue submitted through a web service.</a:t>
            </a:r>
          </a:p>
        </p:txBody>
      </p:sp>
      <p:sp>
        <p:nvSpPr>
          <p:cNvPr id="2" name="Marcador de pie de página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_tradnl" dirty="0" smtClean="0"/>
              <a:t>EGI </a:t>
            </a:r>
            <a:r>
              <a:rPr lang="es-ES_tradnl" dirty="0" err="1" smtClean="0"/>
              <a:t>Conf</a:t>
            </a:r>
            <a:r>
              <a:rPr lang="es-ES_tradnl" dirty="0" smtClean="0"/>
              <a:t> &amp; INDIGO Summit 2017 - Catania - 10/5/2017</a:t>
            </a:r>
            <a:endParaRPr lang="es-ES_tradnl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US"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Shape 424"/>
          <p:cNvSpPr/>
          <p:nvPr/>
        </p:nvSpPr>
        <p:spPr>
          <a:xfrm>
            <a:off x="1354575" y="3470800"/>
            <a:ext cx="2151900" cy="25260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25" name="Shape 425"/>
          <p:cNvSpPr/>
          <p:nvPr/>
        </p:nvSpPr>
        <p:spPr>
          <a:xfrm>
            <a:off x="2564500" y="3640100"/>
            <a:ext cx="795900" cy="2198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26" name="Shape 426"/>
          <p:cNvCxnSpPr/>
          <p:nvPr/>
        </p:nvCxnSpPr>
        <p:spPr>
          <a:xfrm>
            <a:off x="3211800" y="4299175"/>
            <a:ext cx="3481500" cy="1347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lg" len="lg"/>
            <a:tailEnd type="none" w="lg" len="lg"/>
          </a:ln>
        </p:spPr>
      </p:cxnSp>
      <p:cxnSp>
        <p:nvCxnSpPr>
          <p:cNvPr id="427" name="Shape 427"/>
          <p:cNvCxnSpPr/>
          <p:nvPr/>
        </p:nvCxnSpPr>
        <p:spPr>
          <a:xfrm rot="10800000" flipH="1">
            <a:off x="3203050" y="3354425"/>
            <a:ext cx="3490200" cy="437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lg" len="lg"/>
            <a:tailEnd type="none" w="lg" len="lg"/>
          </a:ln>
        </p:spPr>
      </p:cxnSp>
      <p:sp>
        <p:nvSpPr>
          <p:cNvPr id="428" name="Shape 428"/>
          <p:cNvSpPr/>
          <p:nvPr/>
        </p:nvSpPr>
        <p:spPr>
          <a:xfrm>
            <a:off x="4383950" y="3345700"/>
            <a:ext cx="2300700" cy="2300700"/>
          </a:xfrm>
          <a:prstGeom prst="rect">
            <a:avLst/>
          </a:prstGeom>
          <a:solidFill>
            <a:srgbClr val="FFE599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29" name="Shape 429"/>
          <p:cNvCxnSpPr/>
          <p:nvPr/>
        </p:nvCxnSpPr>
        <p:spPr>
          <a:xfrm rot="10800000" flipH="1">
            <a:off x="6553325" y="3354500"/>
            <a:ext cx="2956500" cy="726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lg" len="lg"/>
            <a:tailEnd type="none" w="lg" len="lg"/>
          </a:ln>
        </p:spPr>
      </p:cxnSp>
      <p:cxnSp>
        <p:nvCxnSpPr>
          <p:cNvPr id="430" name="Shape 430"/>
          <p:cNvCxnSpPr/>
          <p:nvPr/>
        </p:nvCxnSpPr>
        <p:spPr>
          <a:xfrm>
            <a:off x="6562075" y="4439150"/>
            <a:ext cx="2947800" cy="489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lg" len="lg"/>
            <a:tailEnd type="none" w="lg" len="lg"/>
          </a:ln>
        </p:spPr>
      </p:cxnSp>
      <p:cxnSp>
        <p:nvCxnSpPr>
          <p:cNvPr id="431" name="Shape 431"/>
          <p:cNvCxnSpPr/>
          <p:nvPr/>
        </p:nvCxnSpPr>
        <p:spPr>
          <a:xfrm rot="10800000" flipH="1">
            <a:off x="6194675" y="3345800"/>
            <a:ext cx="1723200" cy="734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lg" len="lg"/>
            <a:tailEnd type="none" w="lg" len="lg"/>
          </a:ln>
        </p:spPr>
      </p:cxnSp>
      <p:cxnSp>
        <p:nvCxnSpPr>
          <p:cNvPr id="432" name="Shape 432"/>
          <p:cNvCxnSpPr/>
          <p:nvPr/>
        </p:nvCxnSpPr>
        <p:spPr>
          <a:xfrm>
            <a:off x="6185925" y="4439150"/>
            <a:ext cx="1731900" cy="489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lg" len="lg"/>
            <a:tailEnd type="none" w="lg" len="lg"/>
          </a:ln>
        </p:spPr>
      </p:cxnSp>
      <p:sp>
        <p:nvSpPr>
          <p:cNvPr id="433" name="Shape 433"/>
          <p:cNvSpPr txBox="1">
            <a:spLocks noGrp="1"/>
          </p:cNvSpPr>
          <p:nvPr>
            <p:ph type="title"/>
          </p:nvPr>
        </p:nvSpPr>
        <p:spPr>
          <a:xfrm>
            <a:off x="838200" y="350260"/>
            <a:ext cx="10515600" cy="1325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Data volume integration</a:t>
            </a:r>
            <a:endParaRPr lang="en-US" dirty="0"/>
          </a:p>
        </p:txBody>
      </p:sp>
      <p:sp>
        <p:nvSpPr>
          <p:cNvPr id="434" name="Shape 434"/>
          <p:cNvSpPr/>
          <p:nvPr/>
        </p:nvSpPr>
        <p:spPr>
          <a:xfrm>
            <a:off x="2686950" y="3791825"/>
            <a:ext cx="524700" cy="507300"/>
          </a:xfrm>
          <a:prstGeom prst="rect">
            <a:avLst/>
          </a:prstGeom>
          <a:solidFill>
            <a:srgbClr val="FFE599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5" name="Shape 435"/>
          <p:cNvSpPr/>
          <p:nvPr/>
        </p:nvSpPr>
        <p:spPr>
          <a:xfrm>
            <a:off x="2686950" y="4434075"/>
            <a:ext cx="524700" cy="474300"/>
          </a:xfrm>
          <a:prstGeom prst="rect">
            <a:avLst/>
          </a:prstGeom>
          <a:solidFill>
            <a:srgbClr val="FFE599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6" name="Shape 436"/>
          <p:cNvSpPr/>
          <p:nvPr/>
        </p:nvSpPr>
        <p:spPr>
          <a:xfrm>
            <a:off x="2700100" y="5231400"/>
            <a:ext cx="524700" cy="474300"/>
          </a:xfrm>
          <a:prstGeom prst="rect">
            <a:avLst/>
          </a:prstGeom>
          <a:solidFill>
            <a:srgbClr val="FFE599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37" name="Shape 437"/>
          <p:cNvCxnSpPr/>
          <p:nvPr/>
        </p:nvCxnSpPr>
        <p:spPr>
          <a:xfrm rot="10800000" flipH="1">
            <a:off x="2686950" y="3345725"/>
            <a:ext cx="1697100" cy="446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lg" len="lg"/>
            <a:tailEnd type="none" w="lg" len="lg"/>
          </a:ln>
        </p:spPr>
      </p:cxnSp>
      <p:cxnSp>
        <p:nvCxnSpPr>
          <p:cNvPr id="438" name="Shape 438"/>
          <p:cNvCxnSpPr/>
          <p:nvPr/>
        </p:nvCxnSpPr>
        <p:spPr>
          <a:xfrm>
            <a:off x="2678200" y="4290425"/>
            <a:ext cx="1705800" cy="1356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lg" len="lg"/>
            <a:tailEnd type="none" w="lg" len="lg"/>
          </a:ln>
        </p:spPr>
      </p:cxnSp>
      <p:sp>
        <p:nvSpPr>
          <p:cNvPr id="439" name="Shape 439"/>
          <p:cNvSpPr/>
          <p:nvPr/>
        </p:nvSpPr>
        <p:spPr>
          <a:xfrm>
            <a:off x="4480250" y="3441925"/>
            <a:ext cx="2108100" cy="402300"/>
          </a:xfrm>
          <a:prstGeom prst="rect">
            <a:avLst/>
          </a:prstGeom>
          <a:solidFill>
            <a:srgbClr val="EA9999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40" name="Shape 440"/>
          <p:cNvCxnSpPr/>
          <p:nvPr/>
        </p:nvCxnSpPr>
        <p:spPr>
          <a:xfrm>
            <a:off x="4453925" y="3966750"/>
            <a:ext cx="21519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lg" len="lg"/>
            <a:tailEnd type="none" w="lg" len="lg"/>
          </a:ln>
        </p:spPr>
      </p:cxnSp>
      <p:sp>
        <p:nvSpPr>
          <p:cNvPr id="441" name="Shape 441"/>
          <p:cNvSpPr/>
          <p:nvPr/>
        </p:nvSpPr>
        <p:spPr>
          <a:xfrm>
            <a:off x="4523900" y="4089275"/>
            <a:ext cx="358800" cy="353700"/>
          </a:xfrm>
          <a:prstGeom prst="rect">
            <a:avLst/>
          </a:prstGeom>
          <a:solidFill>
            <a:srgbClr val="9FC5E8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2" name="Shape 442"/>
          <p:cNvSpPr/>
          <p:nvPr/>
        </p:nvSpPr>
        <p:spPr>
          <a:xfrm>
            <a:off x="5075075" y="4089275"/>
            <a:ext cx="358800" cy="353700"/>
          </a:xfrm>
          <a:prstGeom prst="rect">
            <a:avLst/>
          </a:prstGeom>
          <a:solidFill>
            <a:srgbClr val="9FC5E8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3" name="Shape 443"/>
          <p:cNvSpPr/>
          <p:nvPr/>
        </p:nvSpPr>
        <p:spPr>
          <a:xfrm>
            <a:off x="6194950" y="4080375"/>
            <a:ext cx="358800" cy="353700"/>
          </a:xfrm>
          <a:prstGeom prst="rect">
            <a:avLst/>
          </a:prstGeom>
          <a:solidFill>
            <a:srgbClr val="9FC5E8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4" name="Shape 444"/>
          <p:cNvSpPr/>
          <p:nvPr/>
        </p:nvSpPr>
        <p:spPr>
          <a:xfrm>
            <a:off x="5131925" y="2037062"/>
            <a:ext cx="795900" cy="736800"/>
          </a:xfrm>
          <a:prstGeom prst="rect">
            <a:avLst/>
          </a:prstGeom>
          <a:solidFill>
            <a:srgbClr val="EA9999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5" name="Shape 445"/>
          <p:cNvSpPr/>
          <p:nvPr/>
        </p:nvSpPr>
        <p:spPr>
          <a:xfrm>
            <a:off x="5635012" y="4089275"/>
            <a:ext cx="358800" cy="353700"/>
          </a:xfrm>
          <a:prstGeom prst="rect">
            <a:avLst/>
          </a:prstGeom>
          <a:solidFill>
            <a:srgbClr val="9FC5E8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b="1"/>
          </a:p>
        </p:txBody>
      </p:sp>
      <p:sp>
        <p:nvSpPr>
          <p:cNvPr id="446" name="Shape 446"/>
          <p:cNvSpPr/>
          <p:nvPr/>
        </p:nvSpPr>
        <p:spPr>
          <a:xfrm>
            <a:off x="4523900" y="4617675"/>
            <a:ext cx="358800" cy="353700"/>
          </a:xfrm>
          <a:prstGeom prst="rect">
            <a:avLst/>
          </a:prstGeom>
          <a:solidFill>
            <a:srgbClr val="9FC5E8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7" name="Shape 447"/>
          <p:cNvSpPr/>
          <p:nvPr/>
        </p:nvSpPr>
        <p:spPr>
          <a:xfrm>
            <a:off x="7909450" y="3345700"/>
            <a:ext cx="1600800" cy="1578900"/>
          </a:xfrm>
          <a:prstGeom prst="rect">
            <a:avLst/>
          </a:prstGeom>
          <a:solidFill>
            <a:srgbClr val="9FC5E8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8" name="Shape 448"/>
          <p:cNvSpPr/>
          <p:nvPr/>
        </p:nvSpPr>
        <p:spPr>
          <a:xfrm>
            <a:off x="8022768" y="3441925"/>
            <a:ext cx="1370700" cy="402300"/>
          </a:xfrm>
          <a:prstGeom prst="rect">
            <a:avLst/>
          </a:prstGeom>
          <a:solidFill>
            <a:srgbClr val="EA9999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49" name="Shape 449"/>
          <p:cNvCxnSpPr/>
          <p:nvPr/>
        </p:nvCxnSpPr>
        <p:spPr>
          <a:xfrm>
            <a:off x="8005650" y="3966750"/>
            <a:ext cx="13992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lg" len="lg"/>
            <a:tailEnd type="none" w="lg" len="lg"/>
          </a:ln>
        </p:spPr>
      </p:cxnSp>
      <p:cxnSp>
        <p:nvCxnSpPr>
          <p:cNvPr id="450" name="Shape 450"/>
          <p:cNvCxnSpPr>
            <a:stCxn id="439" idx="3"/>
            <a:endCxn id="448" idx="1"/>
          </p:cNvCxnSpPr>
          <p:nvPr/>
        </p:nvCxnSpPr>
        <p:spPr>
          <a:xfrm>
            <a:off x="6588350" y="3643075"/>
            <a:ext cx="14343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451" name="Shape 451"/>
          <p:cNvSpPr txBox="1">
            <a:spLocks noGrp="1"/>
          </p:cNvSpPr>
          <p:nvPr>
            <p:ph type="body" idx="1"/>
          </p:nvPr>
        </p:nvSpPr>
        <p:spPr>
          <a:xfrm>
            <a:off x="7484900" y="5115575"/>
            <a:ext cx="2573400" cy="35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/>
              <a:t>No privileges required on D</a:t>
            </a:r>
            <a:r>
              <a:rPr lang="en-US" sz="1400" dirty="0" smtClean="0"/>
              <a:t>ocker</a:t>
            </a:r>
            <a:endParaRPr lang="en-US" sz="1400" dirty="0"/>
          </a:p>
        </p:txBody>
      </p:sp>
      <p:sp>
        <p:nvSpPr>
          <p:cNvPr id="452" name="Shape 452"/>
          <p:cNvSpPr txBox="1"/>
          <p:nvPr/>
        </p:nvSpPr>
        <p:spPr>
          <a:xfrm>
            <a:off x="2166400" y="2998050"/>
            <a:ext cx="629700" cy="353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slurm</a:t>
            </a:r>
          </a:p>
        </p:txBody>
      </p:sp>
      <p:cxnSp>
        <p:nvCxnSpPr>
          <p:cNvPr id="453" name="Shape 453"/>
          <p:cNvCxnSpPr>
            <a:stCxn id="444" idx="2"/>
            <a:endCxn id="439" idx="0"/>
          </p:cNvCxnSpPr>
          <p:nvPr/>
        </p:nvCxnSpPr>
        <p:spPr>
          <a:xfrm>
            <a:off x="5529875" y="2773862"/>
            <a:ext cx="4500" cy="668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454" name="Shape 454"/>
          <p:cNvSpPr txBox="1"/>
          <p:nvPr/>
        </p:nvSpPr>
        <p:spPr>
          <a:xfrm>
            <a:off x="6935700" y="3252150"/>
            <a:ext cx="722700" cy="353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100"/>
              <a:t>mount</a:t>
            </a:r>
          </a:p>
        </p:txBody>
      </p:sp>
      <p:sp>
        <p:nvSpPr>
          <p:cNvPr id="455" name="Shape 455"/>
          <p:cNvSpPr txBox="1"/>
          <p:nvPr/>
        </p:nvSpPr>
        <p:spPr>
          <a:xfrm>
            <a:off x="5038775" y="5758375"/>
            <a:ext cx="982200" cy="353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ubuntu 16</a:t>
            </a:r>
          </a:p>
        </p:txBody>
      </p:sp>
      <p:sp>
        <p:nvSpPr>
          <p:cNvPr id="456" name="Shape 456"/>
          <p:cNvSpPr/>
          <p:nvPr/>
        </p:nvSpPr>
        <p:spPr>
          <a:xfrm>
            <a:off x="5192725" y="2115125"/>
            <a:ext cx="109500" cy="109500"/>
          </a:xfrm>
          <a:prstGeom prst="rect">
            <a:avLst/>
          </a:prstGeom>
          <a:solidFill>
            <a:srgbClr val="93C47D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7" name="Shape 457"/>
          <p:cNvSpPr/>
          <p:nvPr/>
        </p:nvSpPr>
        <p:spPr>
          <a:xfrm>
            <a:off x="8085825" y="3514025"/>
            <a:ext cx="109500" cy="109500"/>
          </a:xfrm>
          <a:prstGeom prst="rect">
            <a:avLst/>
          </a:prstGeom>
          <a:solidFill>
            <a:srgbClr val="93C47D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8" name="Shape 458"/>
          <p:cNvSpPr/>
          <p:nvPr/>
        </p:nvSpPr>
        <p:spPr>
          <a:xfrm>
            <a:off x="4523900" y="3514025"/>
            <a:ext cx="109500" cy="109500"/>
          </a:xfrm>
          <a:prstGeom prst="rect">
            <a:avLst/>
          </a:prstGeom>
          <a:solidFill>
            <a:srgbClr val="93C47D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9" name="Shape 459"/>
          <p:cNvSpPr/>
          <p:nvPr/>
        </p:nvSpPr>
        <p:spPr>
          <a:xfrm>
            <a:off x="1523913" y="4421600"/>
            <a:ext cx="906000" cy="5250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0" name="Shape 460"/>
          <p:cNvSpPr/>
          <p:nvPr/>
        </p:nvSpPr>
        <p:spPr>
          <a:xfrm rot="5400000">
            <a:off x="1523912" y="4421600"/>
            <a:ext cx="525000" cy="525000"/>
          </a:xfrm>
          <a:prstGeom prst="mathEqual">
            <a:avLst>
              <a:gd name="adj1" fmla="val 23520"/>
              <a:gd name="adj2" fmla="val 11760"/>
            </a:avLst>
          </a:prstGeom>
          <a:solidFill>
            <a:schemeClr val="tx2">
              <a:lumMod val="5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1" name="Shape 461"/>
          <p:cNvSpPr/>
          <p:nvPr/>
        </p:nvSpPr>
        <p:spPr>
          <a:xfrm rot="5400000">
            <a:off x="1904912" y="4421600"/>
            <a:ext cx="525000" cy="525000"/>
          </a:xfrm>
          <a:prstGeom prst="mathEqual">
            <a:avLst>
              <a:gd name="adj1" fmla="val 23520"/>
              <a:gd name="adj2" fmla="val 11760"/>
            </a:avLst>
          </a:prstGeom>
          <a:solidFill>
            <a:schemeClr val="tx2">
              <a:lumMod val="5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63" name="Shape 463"/>
          <p:cNvCxnSpPr/>
          <p:nvPr/>
        </p:nvCxnSpPr>
        <p:spPr>
          <a:xfrm>
            <a:off x="495375" y="4700900"/>
            <a:ext cx="6873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" name="Marcador de pie de página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_tradnl" dirty="0" smtClean="0"/>
              <a:t>EGI </a:t>
            </a:r>
            <a:r>
              <a:rPr lang="es-ES_tradnl" dirty="0" err="1" smtClean="0"/>
              <a:t>Conf</a:t>
            </a:r>
            <a:r>
              <a:rPr lang="es-ES_tradnl" dirty="0" smtClean="0"/>
              <a:t> &amp; INDIGO Summit 2017 - Catania - 10/5/2017</a:t>
            </a:r>
            <a:endParaRPr lang="es-ES_tradnl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n-US"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" name="Agrupar 3"/>
          <p:cNvGrpSpPr/>
          <p:nvPr/>
        </p:nvGrpSpPr>
        <p:grpSpPr>
          <a:xfrm>
            <a:off x="9935268" y="3285890"/>
            <a:ext cx="1951763" cy="1606770"/>
            <a:chOff x="9316013" y="2733354"/>
            <a:chExt cx="2503950" cy="2061353"/>
          </a:xfrm>
        </p:grpSpPr>
        <p:pic>
          <p:nvPicPr>
            <p:cNvPr id="44" name="Shape 131"/>
            <p:cNvPicPr preferRelativeResize="0"/>
            <p:nvPr/>
          </p:nvPicPr>
          <p:blipFill rotWithShape="1">
            <a:blip r:embed="rId3">
              <a:alphaModFix/>
            </a:blip>
            <a:srcRect t="30411" b="42625"/>
            <a:stretch/>
          </p:blipFill>
          <p:spPr>
            <a:xfrm>
              <a:off x="9914963" y="2733354"/>
              <a:ext cx="1905000" cy="5136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5" name="Shape 236"/>
            <p:cNvSpPr/>
            <p:nvPr/>
          </p:nvSpPr>
          <p:spPr>
            <a:xfrm>
              <a:off x="9316013" y="2795265"/>
              <a:ext cx="417110" cy="389828"/>
            </a:xfrm>
            <a:prstGeom prst="rect">
              <a:avLst/>
            </a:prstGeom>
            <a:solidFill>
              <a:srgbClr val="EA9999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>
                <a:spcBef>
                  <a:spcPts val="0"/>
                </a:spcBef>
                <a:buNone/>
              </a:pPr>
              <a:endParaRPr lang="en-US"/>
            </a:p>
          </p:txBody>
        </p:sp>
        <p:sp>
          <p:nvSpPr>
            <p:cNvPr id="46" name="Shape 236"/>
            <p:cNvSpPr/>
            <p:nvPr/>
          </p:nvSpPr>
          <p:spPr>
            <a:xfrm>
              <a:off x="9316013" y="3600072"/>
              <a:ext cx="417110" cy="389828"/>
            </a:xfrm>
            <a:prstGeom prst="rect">
              <a:avLst/>
            </a:prstGeom>
            <a:solidFill>
              <a:srgbClr val="9FC5E8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lang="en-US"/>
            </a:p>
          </p:txBody>
        </p:sp>
        <p:sp>
          <p:nvSpPr>
            <p:cNvPr id="47" name="Shape 236"/>
            <p:cNvSpPr/>
            <p:nvPr/>
          </p:nvSpPr>
          <p:spPr>
            <a:xfrm>
              <a:off x="9321618" y="4404879"/>
              <a:ext cx="417110" cy="389828"/>
            </a:xfrm>
            <a:prstGeom prst="rect">
              <a:avLst/>
            </a:prstGeom>
            <a:solidFill>
              <a:srgbClr val="FFE599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lang="en-US"/>
            </a:p>
          </p:txBody>
        </p:sp>
        <p:pic>
          <p:nvPicPr>
            <p:cNvPr id="48" name="Shape 13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9948663" y="3477623"/>
              <a:ext cx="719249" cy="6347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9" name="CuadroTexto 48"/>
            <p:cNvSpPr txBox="1"/>
            <p:nvPr/>
          </p:nvSpPr>
          <p:spPr>
            <a:xfrm>
              <a:off x="9797057" y="4436448"/>
              <a:ext cx="14189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mtClean="0"/>
                <a:t>Virtual Machine</a:t>
              </a:r>
              <a:endParaRPr lang="es-ES_tradnl"/>
            </a:p>
          </p:txBody>
        </p:sp>
      </p:grp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Imaging Biobanks </a:t>
            </a:r>
            <a:r>
              <a:rPr lang="mr-IN" dirty="0"/>
              <a:t>–</a:t>
            </a:r>
            <a:r>
              <a:rPr lang="en-US" dirty="0"/>
              <a:t> architecture</a:t>
            </a:r>
            <a:endParaRPr lang="es-ES_tradnl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idx="12"/>
          </p:nvPr>
        </p:nvSpPr>
        <p:spPr>
          <a:xfrm>
            <a:off x="6450496" y="6356351"/>
            <a:ext cx="2743199" cy="365125"/>
          </a:xfrm>
        </p:spPr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n-US"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0" name="Nube 339"/>
          <p:cNvSpPr/>
          <p:nvPr/>
        </p:nvSpPr>
        <p:spPr>
          <a:xfrm rot="10445331">
            <a:off x="6736115" y="1723053"/>
            <a:ext cx="1321758" cy="1967833"/>
          </a:xfrm>
          <a:prstGeom prst="cloud">
            <a:avLst/>
          </a:prstGeom>
          <a:solidFill>
            <a:schemeClr val="bg1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341" name="Cilindro 340"/>
          <p:cNvSpPr/>
          <p:nvPr/>
        </p:nvSpPr>
        <p:spPr>
          <a:xfrm>
            <a:off x="1044106" y="2879130"/>
            <a:ext cx="707356" cy="940784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Image Data Bank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342" name="Cilindro 341"/>
          <p:cNvSpPr/>
          <p:nvPr/>
        </p:nvSpPr>
        <p:spPr>
          <a:xfrm>
            <a:off x="1044106" y="1761712"/>
            <a:ext cx="707356" cy="940784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HIS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343" name="Elipse 342"/>
          <p:cNvSpPr/>
          <p:nvPr/>
        </p:nvSpPr>
        <p:spPr>
          <a:xfrm>
            <a:off x="2015100" y="2536893"/>
            <a:ext cx="707356" cy="7073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Verification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344" name="Elipse 343"/>
          <p:cNvSpPr/>
          <p:nvPr/>
        </p:nvSpPr>
        <p:spPr>
          <a:xfrm>
            <a:off x="2986095" y="2536893"/>
            <a:ext cx="707356" cy="7073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Annotation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345" name="Elipse 344"/>
          <p:cNvSpPr/>
          <p:nvPr/>
        </p:nvSpPr>
        <p:spPr>
          <a:xfrm>
            <a:off x="3957089" y="2536893"/>
            <a:ext cx="707356" cy="7073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Anonymization</a:t>
            </a:r>
            <a:endParaRPr lang="en-GB" sz="1100" dirty="0">
              <a:solidFill>
                <a:schemeClr val="tx1"/>
              </a:solidFill>
            </a:endParaRPr>
          </a:p>
        </p:txBody>
      </p:sp>
      <p:cxnSp>
        <p:nvCxnSpPr>
          <p:cNvPr id="346" name="Conector recto de flecha 345"/>
          <p:cNvCxnSpPr>
            <a:endCxn id="343" idx="2"/>
          </p:cNvCxnSpPr>
          <p:nvPr/>
        </p:nvCxnSpPr>
        <p:spPr>
          <a:xfrm flipV="1">
            <a:off x="1747404" y="2890571"/>
            <a:ext cx="267696" cy="341431"/>
          </a:xfrm>
          <a:prstGeom prst="straightConnector1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Conector recto de flecha 346"/>
          <p:cNvCxnSpPr>
            <a:stCxn id="343" idx="6"/>
            <a:endCxn id="344" idx="2"/>
          </p:cNvCxnSpPr>
          <p:nvPr/>
        </p:nvCxnSpPr>
        <p:spPr>
          <a:xfrm>
            <a:off x="2722456" y="2890571"/>
            <a:ext cx="263639" cy="0"/>
          </a:xfrm>
          <a:prstGeom prst="straightConnector1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Conector recto de flecha 347"/>
          <p:cNvCxnSpPr>
            <a:stCxn id="344" idx="6"/>
            <a:endCxn id="345" idx="2"/>
          </p:cNvCxnSpPr>
          <p:nvPr/>
        </p:nvCxnSpPr>
        <p:spPr>
          <a:xfrm>
            <a:off x="3693451" y="2890571"/>
            <a:ext cx="263638" cy="0"/>
          </a:xfrm>
          <a:prstGeom prst="straightConnector1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Conector recto de flecha 348"/>
          <p:cNvCxnSpPr>
            <a:stCxn id="342" idx="4"/>
            <a:endCxn id="344" idx="1"/>
          </p:cNvCxnSpPr>
          <p:nvPr/>
        </p:nvCxnSpPr>
        <p:spPr>
          <a:xfrm>
            <a:off x="1751462" y="2232104"/>
            <a:ext cx="1338223" cy="408379"/>
          </a:xfrm>
          <a:prstGeom prst="straightConnector1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1" name="Cerrar llave 350"/>
          <p:cNvSpPr/>
          <p:nvPr/>
        </p:nvSpPr>
        <p:spPr>
          <a:xfrm rot="5400000">
            <a:off x="3145187" y="2099318"/>
            <a:ext cx="389173" cy="2649346"/>
          </a:xfrm>
          <a:prstGeom prst="rightBrac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pic>
        <p:nvPicPr>
          <p:cNvPr id="353" name="Picture 2" descr="https://encrypted-tbn0.gstatic.com/images?q=tbn:ANd9GcQb5-Oll48pCIYxEnVGm1JhZIpTDXGr_Ea51Va8Twort4LQJCw5vRa-t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909" y="3635784"/>
            <a:ext cx="550452" cy="550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5" name="CuadroTexto 354"/>
          <p:cNvSpPr txBox="1"/>
          <p:nvPr/>
        </p:nvSpPr>
        <p:spPr>
          <a:xfrm>
            <a:off x="2828353" y="3695659"/>
            <a:ext cx="12798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Data Manager</a:t>
            </a:r>
            <a:endParaRPr lang="en-GB" sz="1100" dirty="0"/>
          </a:p>
        </p:txBody>
      </p:sp>
      <p:sp>
        <p:nvSpPr>
          <p:cNvPr id="356" name="Rectángulo 355"/>
          <p:cNvSpPr/>
          <p:nvPr/>
        </p:nvSpPr>
        <p:spPr>
          <a:xfrm>
            <a:off x="5548815" y="2536892"/>
            <a:ext cx="1005811" cy="7073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Research Repository</a:t>
            </a:r>
            <a:endParaRPr lang="en-GB" sz="1100" dirty="0">
              <a:solidFill>
                <a:schemeClr val="tx1"/>
              </a:solidFill>
            </a:endParaRPr>
          </a:p>
        </p:txBody>
      </p:sp>
      <p:cxnSp>
        <p:nvCxnSpPr>
          <p:cNvPr id="357" name="Conector recto de flecha 356"/>
          <p:cNvCxnSpPr>
            <a:stCxn id="345" idx="6"/>
            <a:endCxn id="356" idx="1"/>
          </p:cNvCxnSpPr>
          <p:nvPr/>
        </p:nvCxnSpPr>
        <p:spPr>
          <a:xfrm flipV="1">
            <a:off x="4664445" y="2890570"/>
            <a:ext cx="884370" cy="1"/>
          </a:xfrm>
          <a:prstGeom prst="straightConnector1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" name="Rectángulo 357"/>
          <p:cNvSpPr/>
          <p:nvPr/>
        </p:nvSpPr>
        <p:spPr>
          <a:xfrm>
            <a:off x="7055020" y="1820658"/>
            <a:ext cx="707356" cy="390175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err="1" smtClean="0">
                <a:solidFill>
                  <a:schemeClr val="bg2">
                    <a:lumMod val="75000"/>
                  </a:schemeClr>
                </a:solidFill>
              </a:rPr>
              <a:t>Proj</a:t>
            </a:r>
            <a:r>
              <a:rPr lang="en-GB" sz="1100" dirty="0" smtClean="0">
                <a:solidFill>
                  <a:schemeClr val="bg2">
                    <a:lumMod val="75000"/>
                  </a:schemeClr>
                </a:solidFill>
              </a:rPr>
              <a:t> Volume</a:t>
            </a:r>
            <a:endParaRPr lang="en-GB" sz="11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59" name="Rectángulo 358"/>
          <p:cNvSpPr/>
          <p:nvPr/>
        </p:nvSpPr>
        <p:spPr>
          <a:xfrm>
            <a:off x="7055020" y="2362411"/>
            <a:ext cx="707356" cy="390175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err="1" smtClean="0">
                <a:solidFill>
                  <a:schemeClr val="bg2">
                    <a:lumMod val="75000"/>
                  </a:schemeClr>
                </a:solidFill>
              </a:rPr>
              <a:t>Proj</a:t>
            </a:r>
            <a:r>
              <a:rPr lang="en-GB" sz="1100" dirty="0" smtClean="0">
                <a:solidFill>
                  <a:schemeClr val="bg2">
                    <a:lumMod val="75000"/>
                  </a:schemeClr>
                </a:solidFill>
              </a:rPr>
              <a:t>. Volume</a:t>
            </a:r>
            <a:endParaRPr lang="en-GB" sz="11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61" name="Elipse 360"/>
          <p:cNvSpPr/>
          <p:nvPr/>
        </p:nvSpPr>
        <p:spPr>
          <a:xfrm>
            <a:off x="3911607" y="4685653"/>
            <a:ext cx="707356" cy="707356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dirty="0" smtClean="0">
                <a:solidFill>
                  <a:schemeClr val="bg1"/>
                </a:solidFill>
              </a:rPr>
              <a:t>Orchestrator</a:t>
            </a: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362" name="Esquina doblada 361"/>
          <p:cNvSpPr/>
          <p:nvPr/>
        </p:nvSpPr>
        <p:spPr>
          <a:xfrm rot="10800000" flipH="1">
            <a:off x="2955628" y="4951121"/>
            <a:ext cx="507551" cy="707356"/>
          </a:xfrm>
          <a:prstGeom prst="foldedCorner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363" name="Esquina doblada 362"/>
          <p:cNvSpPr/>
          <p:nvPr/>
        </p:nvSpPr>
        <p:spPr>
          <a:xfrm rot="10800000" flipH="1">
            <a:off x="2953506" y="4186236"/>
            <a:ext cx="507551" cy="707356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364" name="CuadroTexto 363"/>
          <p:cNvSpPr txBox="1"/>
          <p:nvPr/>
        </p:nvSpPr>
        <p:spPr>
          <a:xfrm flipH="1">
            <a:off x="2915782" y="5192159"/>
            <a:ext cx="587240" cy="2618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_tradnl"/>
            </a:defPPr>
            <a:lvl1pPr algn="ctr">
              <a:defRPr sz="1600"/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1100" dirty="0" smtClean="0">
                <a:solidFill>
                  <a:schemeClr val="bg1"/>
                </a:solidFill>
              </a:rPr>
              <a:t>TOSCA</a:t>
            </a: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365" name="CuadroTexto 364"/>
          <p:cNvSpPr txBox="1"/>
          <p:nvPr/>
        </p:nvSpPr>
        <p:spPr>
          <a:xfrm flipH="1">
            <a:off x="2916754" y="4427275"/>
            <a:ext cx="544303" cy="2618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_tradnl"/>
            </a:defPPr>
            <a:lvl1pPr algn="ctr">
              <a:defRPr sz="1600"/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1100" dirty="0" smtClean="0">
                <a:solidFill>
                  <a:schemeClr val="tx1"/>
                </a:solidFill>
              </a:rPr>
              <a:t>Terms of Usage</a:t>
            </a:r>
            <a:endParaRPr lang="en-GB" sz="1100" dirty="0">
              <a:solidFill>
                <a:schemeClr val="tx1"/>
              </a:solidFill>
            </a:endParaRPr>
          </a:p>
        </p:txBody>
      </p:sp>
      <p:cxnSp>
        <p:nvCxnSpPr>
          <p:cNvPr id="366" name="Conector recto de flecha 365"/>
          <p:cNvCxnSpPr>
            <a:stCxn id="353" idx="2"/>
            <a:endCxn id="363" idx="1"/>
          </p:cNvCxnSpPr>
          <p:nvPr/>
        </p:nvCxnSpPr>
        <p:spPr>
          <a:xfrm>
            <a:off x="2482135" y="4186236"/>
            <a:ext cx="471371" cy="353678"/>
          </a:xfrm>
          <a:prstGeom prst="straightConnector1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7" name="Picture 2" descr="https://encrypted-tbn0.gstatic.com/images?q=tbn:ANd9GcQb5-Oll48pCIYxEnVGm1JhZIpTDXGr_Ea51Va8Twort4LQJCw5vRa-t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553" y="4960415"/>
            <a:ext cx="550452" cy="550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" name="Cerrar llave 367"/>
          <p:cNvSpPr/>
          <p:nvPr/>
        </p:nvSpPr>
        <p:spPr>
          <a:xfrm rot="5400000">
            <a:off x="5567788" y="2196339"/>
            <a:ext cx="386316" cy="7272406"/>
          </a:xfrm>
          <a:prstGeom prst="rightBrac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pic>
        <p:nvPicPr>
          <p:cNvPr id="369" name="Picture 2" descr="https://encrypted-tbn0.gstatic.com/images?q=tbn:ANd9GcQb5-Oll48pCIYxEnVGm1JhZIpTDXGr_Ea51Va8Twort4LQJCw5vRa-t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968" y="5976783"/>
            <a:ext cx="550452" cy="550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0" name="CuadroTexto 369"/>
          <p:cNvSpPr txBox="1"/>
          <p:nvPr/>
        </p:nvSpPr>
        <p:spPr>
          <a:xfrm>
            <a:off x="5180421" y="6036657"/>
            <a:ext cx="12798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Project Director</a:t>
            </a:r>
            <a:endParaRPr lang="en-GB" sz="1100" dirty="0"/>
          </a:p>
        </p:txBody>
      </p:sp>
      <p:sp>
        <p:nvSpPr>
          <p:cNvPr id="371" name="CuadroTexto 370"/>
          <p:cNvSpPr txBox="1"/>
          <p:nvPr/>
        </p:nvSpPr>
        <p:spPr>
          <a:xfrm>
            <a:off x="232135" y="4891141"/>
            <a:ext cx="80152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 smtClean="0"/>
              <a:t>Project Technical Manager</a:t>
            </a:r>
            <a:endParaRPr lang="en-GB" sz="1100" dirty="0"/>
          </a:p>
        </p:txBody>
      </p:sp>
      <p:cxnSp>
        <p:nvCxnSpPr>
          <p:cNvPr id="372" name="Conector recto de flecha 371"/>
          <p:cNvCxnSpPr>
            <a:stCxn id="367" idx="3"/>
            <a:endCxn id="361" idx="2"/>
          </p:cNvCxnSpPr>
          <p:nvPr/>
        </p:nvCxnSpPr>
        <p:spPr>
          <a:xfrm flipV="1">
            <a:off x="1501005" y="5039331"/>
            <a:ext cx="2410602" cy="196310"/>
          </a:xfrm>
          <a:prstGeom prst="straightConnector1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3" name="Nube 372"/>
          <p:cNvSpPr/>
          <p:nvPr/>
        </p:nvSpPr>
        <p:spPr>
          <a:xfrm rot="11042812">
            <a:off x="5021392" y="4090909"/>
            <a:ext cx="2595876" cy="1570293"/>
          </a:xfrm>
          <a:prstGeom prst="cloud">
            <a:avLst/>
          </a:prstGeom>
          <a:solidFill>
            <a:schemeClr val="bg1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374" name="Rectángulo 373"/>
          <p:cNvSpPr/>
          <p:nvPr/>
        </p:nvSpPr>
        <p:spPr>
          <a:xfrm>
            <a:off x="6983018" y="4588728"/>
            <a:ext cx="560646" cy="560646"/>
          </a:xfrm>
          <a:prstGeom prst="rect">
            <a:avLst/>
          </a:prstGeom>
          <a:solidFill>
            <a:srgbClr val="7A81FF">
              <a:alpha val="69804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Front/end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375" name="Rectángulo 374"/>
          <p:cNvSpPr/>
          <p:nvPr/>
        </p:nvSpPr>
        <p:spPr>
          <a:xfrm>
            <a:off x="6305531" y="4588728"/>
            <a:ext cx="560646" cy="560646"/>
          </a:xfrm>
          <a:prstGeom prst="rect">
            <a:avLst/>
          </a:prstGeom>
          <a:solidFill>
            <a:srgbClr val="7A81FF">
              <a:alpha val="69804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WN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376" name="Rectángulo 375"/>
          <p:cNvSpPr/>
          <p:nvPr/>
        </p:nvSpPr>
        <p:spPr>
          <a:xfrm>
            <a:off x="5137323" y="4588728"/>
            <a:ext cx="560646" cy="560646"/>
          </a:xfrm>
          <a:prstGeom prst="rect">
            <a:avLst/>
          </a:prstGeom>
          <a:solidFill>
            <a:srgbClr val="7A81FF">
              <a:alpha val="69804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WN</a:t>
            </a:r>
            <a:endParaRPr lang="en-GB" sz="1100" dirty="0">
              <a:solidFill>
                <a:schemeClr val="tx1"/>
              </a:solidFill>
            </a:endParaRPr>
          </a:p>
        </p:txBody>
      </p:sp>
      <p:cxnSp>
        <p:nvCxnSpPr>
          <p:cNvPr id="377" name="Conector recto 376"/>
          <p:cNvCxnSpPr/>
          <p:nvPr/>
        </p:nvCxnSpPr>
        <p:spPr>
          <a:xfrm flipV="1">
            <a:off x="5267750" y="5371773"/>
            <a:ext cx="2075561" cy="31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Conector recto 377"/>
          <p:cNvCxnSpPr/>
          <p:nvPr/>
        </p:nvCxnSpPr>
        <p:spPr>
          <a:xfrm flipV="1">
            <a:off x="5417646" y="5149374"/>
            <a:ext cx="0" cy="2357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Conector recto 378"/>
          <p:cNvCxnSpPr/>
          <p:nvPr/>
        </p:nvCxnSpPr>
        <p:spPr>
          <a:xfrm flipV="1">
            <a:off x="6576918" y="5149374"/>
            <a:ext cx="8936" cy="2357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Conector recto 379"/>
          <p:cNvCxnSpPr/>
          <p:nvPr/>
        </p:nvCxnSpPr>
        <p:spPr>
          <a:xfrm flipV="1">
            <a:off x="7263341" y="5149374"/>
            <a:ext cx="0" cy="21144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Conector recto 380"/>
          <p:cNvCxnSpPr/>
          <p:nvPr/>
        </p:nvCxnSpPr>
        <p:spPr>
          <a:xfrm flipV="1">
            <a:off x="5828396" y="4865264"/>
            <a:ext cx="385648" cy="1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Conector recto de flecha 381"/>
          <p:cNvCxnSpPr>
            <a:stCxn id="469" idx="2"/>
            <a:endCxn id="376" idx="0"/>
          </p:cNvCxnSpPr>
          <p:nvPr/>
        </p:nvCxnSpPr>
        <p:spPr>
          <a:xfrm flipH="1">
            <a:off x="5417646" y="3596536"/>
            <a:ext cx="1991052" cy="992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" name="Conector recto de flecha 382"/>
          <p:cNvCxnSpPr>
            <a:stCxn id="469" idx="2"/>
            <a:endCxn id="375" idx="0"/>
          </p:cNvCxnSpPr>
          <p:nvPr/>
        </p:nvCxnSpPr>
        <p:spPr>
          <a:xfrm flipH="1">
            <a:off x="6585854" y="3596536"/>
            <a:ext cx="822844" cy="992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Conector recto de flecha 383"/>
          <p:cNvCxnSpPr>
            <a:stCxn id="469" idx="2"/>
            <a:endCxn id="374" idx="0"/>
          </p:cNvCxnSpPr>
          <p:nvPr/>
        </p:nvCxnSpPr>
        <p:spPr>
          <a:xfrm flipH="1">
            <a:off x="7263341" y="3596536"/>
            <a:ext cx="145357" cy="992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Conector recto de flecha 384"/>
          <p:cNvCxnSpPr>
            <a:stCxn id="356" idx="3"/>
            <a:endCxn id="358" idx="1"/>
          </p:cNvCxnSpPr>
          <p:nvPr/>
        </p:nvCxnSpPr>
        <p:spPr>
          <a:xfrm flipV="1">
            <a:off x="6554626" y="2015746"/>
            <a:ext cx="500394" cy="874824"/>
          </a:xfrm>
          <a:prstGeom prst="straightConnector1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6" name="CuadroTexto 385"/>
          <p:cNvSpPr txBox="1"/>
          <p:nvPr/>
        </p:nvSpPr>
        <p:spPr>
          <a:xfrm>
            <a:off x="9299428" y="4859762"/>
            <a:ext cx="526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End-users</a:t>
            </a:r>
            <a:endParaRPr lang="en-GB" sz="1100" dirty="0"/>
          </a:p>
        </p:txBody>
      </p:sp>
      <p:cxnSp>
        <p:nvCxnSpPr>
          <p:cNvPr id="387" name="Conector recto de flecha 386"/>
          <p:cNvCxnSpPr/>
          <p:nvPr/>
        </p:nvCxnSpPr>
        <p:spPr>
          <a:xfrm flipV="1">
            <a:off x="4618963" y="4784609"/>
            <a:ext cx="407823" cy="254722"/>
          </a:xfrm>
          <a:prstGeom prst="straightConnector1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8" name="CuadroTexto 387"/>
          <p:cNvSpPr txBox="1"/>
          <p:nvPr/>
        </p:nvSpPr>
        <p:spPr>
          <a:xfrm>
            <a:off x="5611420" y="3900531"/>
            <a:ext cx="9340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IaaS</a:t>
            </a:r>
            <a:endParaRPr lang="en-GB" sz="1100" dirty="0"/>
          </a:p>
        </p:txBody>
      </p:sp>
      <p:sp>
        <p:nvSpPr>
          <p:cNvPr id="389" name="Elipse 388"/>
          <p:cNvSpPr/>
          <p:nvPr/>
        </p:nvSpPr>
        <p:spPr>
          <a:xfrm>
            <a:off x="7978756" y="4867769"/>
            <a:ext cx="707356" cy="707356"/>
          </a:xfrm>
          <a:prstGeom prst="ellipse">
            <a:avLst/>
          </a:prstGeom>
          <a:solidFill>
            <a:srgbClr val="7A81FF">
              <a:alpha val="69804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Web Portal</a:t>
            </a:r>
            <a:endParaRPr lang="en-GB" sz="1100" dirty="0">
              <a:solidFill>
                <a:schemeClr val="tx1"/>
              </a:solidFill>
            </a:endParaRPr>
          </a:p>
        </p:txBody>
      </p:sp>
      <p:pic>
        <p:nvPicPr>
          <p:cNvPr id="390" name="Picture 2" descr="https://encrypted-tbn0.gstatic.com/images?q=tbn:ANd9GcQb5-Oll48pCIYxEnVGm1JhZIpTDXGr_Ea51Va8Twort4LQJCw5vRa-t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6971" y="4505920"/>
            <a:ext cx="342971" cy="342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1" name="Picture 2" descr="https://encrypted-tbn0.gstatic.com/images?q=tbn:ANd9GcQb5-Oll48pCIYxEnVGm1JhZIpTDXGr_Ea51Va8Twort4LQJCw5vRa-t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6971" y="4859762"/>
            <a:ext cx="342971" cy="342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2" name="Picture 2" descr="https://encrypted-tbn0.gstatic.com/images?q=tbn:ANd9GcQb5-Oll48pCIYxEnVGm1JhZIpTDXGr_Ea51Va8Twort4LQJCw5vRa-t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6971" y="5213604"/>
            <a:ext cx="342971" cy="342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93" name="Conector recto de flecha 392"/>
          <p:cNvCxnSpPr/>
          <p:nvPr/>
        </p:nvCxnSpPr>
        <p:spPr>
          <a:xfrm flipH="1" flipV="1">
            <a:off x="7543664" y="4869051"/>
            <a:ext cx="538682" cy="102308"/>
          </a:xfrm>
          <a:prstGeom prst="straightConnector1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Conector recto de flecha 393"/>
          <p:cNvCxnSpPr/>
          <p:nvPr/>
        </p:nvCxnSpPr>
        <p:spPr>
          <a:xfrm flipH="1">
            <a:off x="8686112" y="4677406"/>
            <a:ext cx="260859" cy="544042"/>
          </a:xfrm>
          <a:prstGeom prst="straightConnector1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Conector recto de flecha 394"/>
          <p:cNvCxnSpPr/>
          <p:nvPr/>
        </p:nvCxnSpPr>
        <p:spPr>
          <a:xfrm flipH="1" flipV="1">
            <a:off x="8686112" y="5221448"/>
            <a:ext cx="260859" cy="163643"/>
          </a:xfrm>
          <a:prstGeom prst="straightConnector1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6" name="Conector recto de flecha 395"/>
          <p:cNvCxnSpPr/>
          <p:nvPr/>
        </p:nvCxnSpPr>
        <p:spPr>
          <a:xfrm flipH="1">
            <a:off x="8686112" y="5031248"/>
            <a:ext cx="260859" cy="190200"/>
          </a:xfrm>
          <a:prstGeom prst="straightConnector1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7" name="Rectángulo 396"/>
          <p:cNvSpPr/>
          <p:nvPr/>
        </p:nvSpPr>
        <p:spPr>
          <a:xfrm>
            <a:off x="8882667" y="3748127"/>
            <a:ext cx="560646" cy="56064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Local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</a:rPr>
              <a:t>D</a:t>
            </a:r>
            <a:r>
              <a:rPr lang="en-GB" sz="1100" dirty="0" smtClean="0">
                <a:solidFill>
                  <a:schemeClr val="tx1"/>
                </a:solidFill>
              </a:rPr>
              <a:t>isk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398" name="Rectángulo 397"/>
          <p:cNvSpPr/>
          <p:nvPr/>
        </p:nvSpPr>
        <p:spPr>
          <a:xfrm>
            <a:off x="8580768" y="2374420"/>
            <a:ext cx="860161" cy="617780"/>
          </a:xfrm>
          <a:prstGeom prst="rect">
            <a:avLst/>
          </a:prstGeom>
          <a:solidFill>
            <a:srgbClr val="7A81FF">
              <a:alpha val="69804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dirty="0" err="1" smtClean="0">
                <a:solidFill>
                  <a:schemeClr val="tx1"/>
                </a:solidFill>
              </a:rPr>
              <a:t>gitHub</a:t>
            </a:r>
            <a:r>
              <a:rPr lang="en-GB" sz="1100" dirty="0" smtClean="0">
                <a:solidFill>
                  <a:schemeClr val="tx1"/>
                </a:solidFill>
              </a:rPr>
              <a:t> </a:t>
            </a:r>
            <a:r>
              <a:rPr lang="en-GB" sz="1100" dirty="0" err="1" smtClean="0">
                <a:solidFill>
                  <a:schemeClr val="tx1"/>
                </a:solidFill>
              </a:rPr>
              <a:t>DockerHub</a:t>
            </a:r>
            <a:endParaRPr lang="en-GB" sz="1100" dirty="0" smtClean="0">
              <a:solidFill>
                <a:schemeClr val="tx1"/>
              </a:solidFill>
            </a:endParaRPr>
          </a:p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Galaxy</a:t>
            </a:r>
            <a:endParaRPr lang="en-GB" sz="1100" dirty="0">
              <a:solidFill>
                <a:schemeClr val="tx1"/>
              </a:solidFill>
            </a:endParaRPr>
          </a:p>
        </p:txBody>
      </p:sp>
      <p:cxnSp>
        <p:nvCxnSpPr>
          <p:cNvPr id="399" name="Conector recto de flecha 398"/>
          <p:cNvCxnSpPr>
            <a:stCxn id="398" idx="2"/>
            <a:endCxn id="374" idx="3"/>
          </p:cNvCxnSpPr>
          <p:nvPr/>
        </p:nvCxnSpPr>
        <p:spPr>
          <a:xfrm flipH="1">
            <a:off x="7543664" y="2992200"/>
            <a:ext cx="1467185" cy="1876851"/>
          </a:xfrm>
          <a:prstGeom prst="straightConnector1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0" name="Conector recto de flecha 399"/>
          <p:cNvCxnSpPr>
            <a:stCxn id="389" idx="0"/>
            <a:endCxn id="398" idx="2"/>
          </p:cNvCxnSpPr>
          <p:nvPr/>
        </p:nvCxnSpPr>
        <p:spPr>
          <a:xfrm flipV="1">
            <a:off x="8332434" y="2992200"/>
            <a:ext cx="678415" cy="1875569"/>
          </a:xfrm>
          <a:prstGeom prst="straightConnector1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Conector recto de flecha 400"/>
          <p:cNvCxnSpPr/>
          <p:nvPr/>
        </p:nvCxnSpPr>
        <p:spPr>
          <a:xfrm flipH="1">
            <a:off x="8332434" y="4308774"/>
            <a:ext cx="830557" cy="558996"/>
          </a:xfrm>
          <a:prstGeom prst="straightConnector1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Conector recto de flecha 401"/>
          <p:cNvCxnSpPr>
            <a:stCxn id="397" idx="1"/>
            <a:endCxn id="469" idx="3"/>
          </p:cNvCxnSpPr>
          <p:nvPr/>
        </p:nvCxnSpPr>
        <p:spPr>
          <a:xfrm flipH="1" flipV="1">
            <a:off x="7762376" y="3401449"/>
            <a:ext cx="1120291" cy="627001"/>
          </a:xfrm>
          <a:prstGeom prst="straightConnector1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3" name="CuadroTexto 402"/>
          <p:cNvSpPr txBox="1"/>
          <p:nvPr/>
        </p:nvSpPr>
        <p:spPr>
          <a:xfrm>
            <a:off x="8459070" y="4328745"/>
            <a:ext cx="70028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i="1" dirty="0" err="1" smtClean="0"/>
              <a:t>Processing</a:t>
            </a:r>
            <a:r>
              <a:rPr lang="es-ES_tradnl" sz="1100" i="1" dirty="0" smtClean="0"/>
              <a:t> </a:t>
            </a:r>
            <a:r>
              <a:rPr lang="es-ES_tradnl" sz="1100" i="1" dirty="0" err="1" smtClean="0"/>
              <a:t>code</a:t>
            </a:r>
            <a:endParaRPr lang="es-ES_tradnl" sz="1100" i="1" dirty="0"/>
          </a:p>
        </p:txBody>
      </p:sp>
      <p:sp>
        <p:nvSpPr>
          <p:cNvPr id="404" name="CuadroTexto 403"/>
          <p:cNvSpPr txBox="1"/>
          <p:nvPr/>
        </p:nvSpPr>
        <p:spPr>
          <a:xfrm>
            <a:off x="8008106" y="3530984"/>
            <a:ext cx="7002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i="1" dirty="0" err="1" smtClean="0"/>
              <a:t>Own</a:t>
            </a:r>
            <a:r>
              <a:rPr lang="es-ES_tradnl" sz="1100" i="1" dirty="0" smtClean="0"/>
              <a:t> </a:t>
            </a:r>
            <a:r>
              <a:rPr lang="es-ES_tradnl" sz="1100" i="1" dirty="0" err="1" smtClean="0"/>
              <a:t>Images</a:t>
            </a:r>
            <a:endParaRPr lang="es-ES_tradnl" sz="1100" i="1" dirty="0"/>
          </a:p>
        </p:txBody>
      </p:sp>
      <p:sp>
        <p:nvSpPr>
          <p:cNvPr id="405" name="CuadroTexto 404"/>
          <p:cNvSpPr txBox="1"/>
          <p:nvPr/>
        </p:nvSpPr>
        <p:spPr>
          <a:xfrm>
            <a:off x="6165015" y="3153747"/>
            <a:ext cx="79975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1100" i="1" dirty="0" err="1" smtClean="0"/>
              <a:t>Nifty</a:t>
            </a:r>
            <a:r>
              <a:rPr lang="es-ES_tradnl" sz="1100" i="1" dirty="0" smtClean="0"/>
              <a:t> &amp; </a:t>
            </a:r>
            <a:r>
              <a:rPr lang="es-ES_tradnl" sz="1100" i="1" dirty="0" err="1" smtClean="0"/>
              <a:t>Health</a:t>
            </a:r>
            <a:r>
              <a:rPr lang="es-ES_tradnl" sz="1100" i="1" dirty="0" smtClean="0"/>
              <a:t> </a:t>
            </a:r>
            <a:r>
              <a:rPr lang="es-ES_tradnl" sz="1100" i="1" dirty="0" err="1" smtClean="0"/>
              <a:t>Metadata</a:t>
            </a:r>
            <a:endParaRPr lang="es-ES_tradnl" sz="1100" i="1" dirty="0"/>
          </a:p>
        </p:txBody>
      </p:sp>
      <p:sp>
        <p:nvSpPr>
          <p:cNvPr id="406" name="CuadroTexto 405"/>
          <p:cNvSpPr txBox="1"/>
          <p:nvPr/>
        </p:nvSpPr>
        <p:spPr>
          <a:xfrm>
            <a:off x="6772243" y="3867346"/>
            <a:ext cx="7997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1100" i="1" smtClean="0"/>
              <a:t>mount</a:t>
            </a:r>
            <a:endParaRPr lang="es-ES_tradnl" sz="1100" i="1" dirty="0"/>
          </a:p>
        </p:txBody>
      </p:sp>
      <p:sp>
        <p:nvSpPr>
          <p:cNvPr id="407" name="CuadroTexto 406"/>
          <p:cNvSpPr txBox="1"/>
          <p:nvPr/>
        </p:nvSpPr>
        <p:spPr>
          <a:xfrm>
            <a:off x="7413128" y="4123239"/>
            <a:ext cx="7997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1100" i="1" dirty="0" err="1" smtClean="0"/>
              <a:t>pull</a:t>
            </a:r>
            <a:endParaRPr lang="es-ES_tradnl" sz="1100" i="1" dirty="0"/>
          </a:p>
        </p:txBody>
      </p:sp>
      <p:sp>
        <p:nvSpPr>
          <p:cNvPr id="408" name="CuadroTexto 407"/>
          <p:cNvSpPr txBox="1"/>
          <p:nvPr/>
        </p:nvSpPr>
        <p:spPr>
          <a:xfrm>
            <a:off x="8523324" y="3202454"/>
            <a:ext cx="8719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1100" i="1" dirty="0" err="1" smtClean="0"/>
              <a:t>Own</a:t>
            </a:r>
            <a:r>
              <a:rPr lang="es-ES_tradnl" sz="1100" i="1" dirty="0" smtClean="0"/>
              <a:t> </a:t>
            </a:r>
            <a:r>
              <a:rPr lang="es-ES_tradnl" sz="1100" i="1" dirty="0" err="1" smtClean="0"/>
              <a:t>containers</a:t>
            </a:r>
            <a:endParaRPr lang="es-ES_tradnl" sz="1100" i="1" dirty="0"/>
          </a:p>
        </p:txBody>
      </p:sp>
      <p:sp>
        <p:nvSpPr>
          <p:cNvPr id="409" name="CuadroTexto 408"/>
          <p:cNvSpPr txBox="1"/>
          <p:nvPr/>
        </p:nvSpPr>
        <p:spPr>
          <a:xfrm>
            <a:off x="3200570" y="4768088"/>
            <a:ext cx="7997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1100" i="1" smtClean="0"/>
              <a:t>Submit</a:t>
            </a:r>
            <a:endParaRPr lang="es-ES_tradnl" sz="1100" i="1" dirty="0"/>
          </a:p>
        </p:txBody>
      </p:sp>
      <p:sp>
        <p:nvSpPr>
          <p:cNvPr id="410" name="CuadroTexto 409"/>
          <p:cNvSpPr txBox="1"/>
          <p:nvPr/>
        </p:nvSpPr>
        <p:spPr>
          <a:xfrm>
            <a:off x="4268874" y="4590184"/>
            <a:ext cx="7997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1100" i="1" smtClean="0"/>
              <a:t>Deploy</a:t>
            </a:r>
            <a:endParaRPr lang="es-ES_tradnl" sz="1100" i="1" dirty="0"/>
          </a:p>
        </p:txBody>
      </p:sp>
      <p:sp>
        <p:nvSpPr>
          <p:cNvPr id="411" name="CuadroTexto 410"/>
          <p:cNvSpPr txBox="1"/>
          <p:nvPr/>
        </p:nvSpPr>
        <p:spPr>
          <a:xfrm>
            <a:off x="1946324" y="4326308"/>
            <a:ext cx="7997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1100" i="1" dirty="0" smtClean="0"/>
              <a:t>Define</a:t>
            </a:r>
            <a:endParaRPr lang="es-ES_tradnl" sz="1100" i="1" dirty="0"/>
          </a:p>
        </p:txBody>
      </p:sp>
      <p:sp>
        <p:nvSpPr>
          <p:cNvPr id="412" name="CuadroTexto 411"/>
          <p:cNvSpPr txBox="1"/>
          <p:nvPr/>
        </p:nvSpPr>
        <p:spPr>
          <a:xfrm>
            <a:off x="1531551" y="3170993"/>
            <a:ext cx="7997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1100" i="1" dirty="0" err="1" smtClean="0"/>
              <a:t>Extract</a:t>
            </a:r>
            <a:endParaRPr lang="es-ES_tradnl" sz="1100" i="1" dirty="0"/>
          </a:p>
        </p:txBody>
      </p:sp>
      <p:sp>
        <p:nvSpPr>
          <p:cNvPr id="413" name="CuadroTexto 412"/>
          <p:cNvSpPr txBox="1"/>
          <p:nvPr/>
        </p:nvSpPr>
        <p:spPr>
          <a:xfrm>
            <a:off x="1793028" y="2136699"/>
            <a:ext cx="7997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1100" i="1" smtClean="0"/>
              <a:t>Extract</a:t>
            </a:r>
            <a:endParaRPr lang="es-ES_tradnl" sz="1100" i="1" dirty="0"/>
          </a:p>
        </p:txBody>
      </p:sp>
      <p:sp>
        <p:nvSpPr>
          <p:cNvPr id="414" name="CuadroTexto 413"/>
          <p:cNvSpPr txBox="1"/>
          <p:nvPr/>
        </p:nvSpPr>
        <p:spPr>
          <a:xfrm>
            <a:off x="4636563" y="2604483"/>
            <a:ext cx="7997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1100" i="1" smtClean="0"/>
              <a:t>Upload</a:t>
            </a:r>
            <a:endParaRPr lang="es-ES_tradnl" sz="1100" i="1" dirty="0"/>
          </a:p>
        </p:txBody>
      </p:sp>
      <p:cxnSp>
        <p:nvCxnSpPr>
          <p:cNvPr id="415" name="Conector recto de flecha 414"/>
          <p:cNvCxnSpPr>
            <a:stCxn id="356" idx="3"/>
            <a:endCxn id="359" idx="1"/>
          </p:cNvCxnSpPr>
          <p:nvPr/>
        </p:nvCxnSpPr>
        <p:spPr>
          <a:xfrm flipV="1">
            <a:off x="6554626" y="2557499"/>
            <a:ext cx="500394" cy="333071"/>
          </a:xfrm>
          <a:prstGeom prst="straightConnector1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6" name="Conector recto de flecha 415"/>
          <p:cNvCxnSpPr>
            <a:stCxn id="356" idx="3"/>
            <a:endCxn id="469" idx="1"/>
          </p:cNvCxnSpPr>
          <p:nvPr/>
        </p:nvCxnSpPr>
        <p:spPr>
          <a:xfrm>
            <a:off x="6554626" y="2890570"/>
            <a:ext cx="500394" cy="510879"/>
          </a:xfrm>
          <a:prstGeom prst="straightConnector1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6" name="Rectángulo 315"/>
          <p:cNvSpPr/>
          <p:nvPr/>
        </p:nvSpPr>
        <p:spPr>
          <a:xfrm>
            <a:off x="7077974" y="5670614"/>
            <a:ext cx="972598" cy="972598"/>
          </a:xfrm>
          <a:prstGeom prst="rect">
            <a:avLst/>
          </a:prstGeom>
          <a:solidFill>
            <a:srgbClr val="7A81FF">
              <a:alpha val="69804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100">
              <a:solidFill>
                <a:schemeClr val="tx1"/>
              </a:solidFill>
            </a:endParaRPr>
          </a:p>
        </p:txBody>
      </p:sp>
      <p:cxnSp>
        <p:nvCxnSpPr>
          <p:cNvPr id="317" name="Conector recto 316"/>
          <p:cNvCxnSpPr/>
          <p:nvPr/>
        </p:nvCxnSpPr>
        <p:spPr>
          <a:xfrm>
            <a:off x="6344150" y="5176188"/>
            <a:ext cx="733823" cy="14761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8" name="Conector recto 317"/>
          <p:cNvCxnSpPr/>
          <p:nvPr/>
        </p:nvCxnSpPr>
        <p:spPr>
          <a:xfrm>
            <a:off x="6833912" y="5149374"/>
            <a:ext cx="1213333" cy="5331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9" name="Rectángulo 318"/>
          <p:cNvSpPr/>
          <p:nvPr/>
        </p:nvSpPr>
        <p:spPr>
          <a:xfrm>
            <a:off x="7080810" y="5681082"/>
            <a:ext cx="966434" cy="30968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100" dirty="0" err="1" smtClean="0"/>
              <a:t>OneData</a:t>
            </a:r>
            <a:endParaRPr lang="es-ES_tradnl" sz="1100" dirty="0"/>
          </a:p>
        </p:txBody>
      </p:sp>
      <p:sp>
        <p:nvSpPr>
          <p:cNvPr id="320" name="Rectángulo 319"/>
          <p:cNvSpPr/>
          <p:nvPr/>
        </p:nvSpPr>
        <p:spPr>
          <a:xfrm>
            <a:off x="7127536" y="6004657"/>
            <a:ext cx="215775" cy="215775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800"/>
          </a:p>
        </p:txBody>
      </p:sp>
      <p:sp>
        <p:nvSpPr>
          <p:cNvPr id="321" name="Rectángulo 320"/>
          <p:cNvSpPr/>
          <p:nvPr/>
        </p:nvSpPr>
        <p:spPr>
          <a:xfrm>
            <a:off x="7439549" y="6004657"/>
            <a:ext cx="215775" cy="215775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800"/>
          </a:p>
        </p:txBody>
      </p:sp>
      <p:sp>
        <p:nvSpPr>
          <p:cNvPr id="322" name="Rectángulo 321"/>
          <p:cNvSpPr/>
          <p:nvPr/>
        </p:nvSpPr>
        <p:spPr>
          <a:xfrm>
            <a:off x="7751562" y="6004657"/>
            <a:ext cx="215775" cy="215775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800"/>
          </a:p>
        </p:txBody>
      </p:sp>
      <p:sp>
        <p:nvSpPr>
          <p:cNvPr id="323" name="Rectángulo 322"/>
          <p:cNvSpPr/>
          <p:nvPr/>
        </p:nvSpPr>
        <p:spPr>
          <a:xfrm>
            <a:off x="7127536" y="6314213"/>
            <a:ext cx="215775" cy="215775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800"/>
          </a:p>
        </p:txBody>
      </p:sp>
      <p:sp>
        <p:nvSpPr>
          <p:cNvPr id="324" name="Rectángulo 323"/>
          <p:cNvSpPr/>
          <p:nvPr/>
        </p:nvSpPr>
        <p:spPr>
          <a:xfrm>
            <a:off x="8691033" y="6122566"/>
            <a:ext cx="598910" cy="598910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800"/>
          </a:p>
        </p:txBody>
      </p:sp>
      <p:cxnSp>
        <p:nvCxnSpPr>
          <p:cNvPr id="325" name="Conector recto 324"/>
          <p:cNvCxnSpPr/>
          <p:nvPr/>
        </p:nvCxnSpPr>
        <p:spPr>
          <a:xfrm>
            <a:off x="7955545" y="6021156"/>
            <a:ext cx="735488" cy="1146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6" name="Conector recto 325"/>
          <p:cNvCxnSpPr/>
          <p:nvPr/>
        </p:nvCxnSpPr>
        <p:spPr>
          <a:xfrm>
            <a:off x="7944556" y="6183046"/>
            <a:ext cx="746476" cy="5150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7" name="Rectángulo 326"/>
          <p:cNvSpPr/>
          <p:nvPr/>
        </p:nvSpPr>
        <p:spPr>
          <a:xfrm>
            <a:off x="8720138" y="6153829"/>
            <a:ext cx="538311" cy="2588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100" dirty="0"/>
          </a:p>
        </p:txBody>
      </p:sp>
      <p:sp>
        <p:nvSpPr>
          <p:cNvPr id="328" name="Rectángulo 327"/>
          <p:cNvSpPr/>
          <p:nvPr/>
        </p:nvSpPr>
        <p:spPr>
          <a:xfrm>
            <a:off x="8788327" y="6220855"/>
            <a:ext cx="139454" cy="1394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800"/>
          </a:p>
        </p:txBody>
      </p:sp>
      <p:pic>
        <p:nvPicPr>
          <p:cNvPr id="329" name="Shape 489" descr="Captura de pantalla 2017-04-03 a las 16.39.26 1.png"/>
          <p:cNvPicPr preferRelativeResize="0"/>
          <p:nvPr/>
        </p:nvPicPr>
        <p:blipFill rotWithShape="1">
          <a:blip r:embed="rId4">
            <a:alphaModFix/>
          </a:blip>
          <a:srcRect l="139" r="139"/>
          <a:stretch/>
        </p:blipFill>
        <p:spPr>
          <a:xfrm>
            <a:off x="8224475" y="5441534"/>
            <a:ext cx="728105" cy="451065"/>
          </a:xfrm>
          <a:prstGeom prst="rect">
            <a:avLst/>
          </a:prstGeom>
          <a:noFill/>
          <a:ln>
            <a:noFill/>
          </a:ln>
        </p:spPr>
      </p:pic>
      <p:sp>
        <p:nvSpPr>
          <p:cNvPr id="336" name="Elipse 335"/>
          <p:cNvSpPr/>
          <p:nvPr/>
        </p:nvSpPr>
        <p:spPr>
          <a:xfrm>
            <a:off x="5413453" y="2141699"/>
            <a:ext cx="358076" cy="358076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_tradnl" sz="1600" dirty="0" smtClean="0"/>
              <a:t>1</a:t>
            </a:r>
            <a:endParaRPr lang="es-ES_tradnl" sz="1600" dirty="0"/>
          </a:p>
        </p:txBody>
      </p:sp>
      <p:sp>
        <p:nvSpPr>
          <p:cNvPr id="337" name="Elipse 336"/>
          <p:cNvSpPr/>
          <p:nvPr/>
        </p:nvSpPr>
        <p:spPr>
          <a:xfrm>
            <a:off x="3412489" y="5368507"/>
            <a:ext cx="358076" cy="358076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_tradnl" sz="1600" dirty="0" smtClean="0"/>
              <a:t>2</a:t>
            </a:r>
            <a:endParaRPr lang="es-ES_tradnl" sz="1600" dirty="0"/>
          </a:p>
        </p:txBody>
      </p:sp>
      <p:sp>
        <p:nvSpPr>
          <p:cNvPr id="338" name="Elipse 337"/>
          <p:cNvSpPr/>
          <p:nvPr/>
        </p:nvSpPr>
        <p:spPr>
          <a:xfrm>
            <a:off x="4729927" y="4272088"/>
            <a:ext cx="358076" cy="358076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_tradnl" sz="1600" dirty="0" smtClean="0"/>
              <a:t>3</a:t>
            </a:r>
            <a:endParaRPr lang="es-ES_tradnl" sz="1600" dirty="0"/>
          </a:p>
        </p:txBody>
      </p:sp>
      <p:sp>
        <p:nvSpPr>
          <p:cNvPr id="339" name="Elipse 338"/>
          <p:cNvSpPr/>
          <p:nvPr/>
        </p:nvSpPr>
        <p:spPr>
          <a:xfrm>
            <a:off x="7654323" y="4900936"/>
            <a:ext cx="358076" cy="358076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_tradnl" sz="1600" dirty="0" smtClean="0"/>
              <a:t>4</a:t>
            </a:r>
            <a:endParaRPr lang="es-ES_tradnl" sz="1600" dirty="0"/>
          </a:p>
        </p:txBody>
      </p:sp>
      <p:sp>
        <p:nvSpPr>
          <p:cNvPr id="331" name="Rectángulo 330"/>
          <p:cNvSpPr/>
          <p:nvPr/>
        </p:nvSpPr>
        <p:spPr>
          <a:xfrm>
            <a:off x="10202948" y="4699240"/>
            <a:ext cx="191760" cy="188011"/>
          </a:xfrm>
          <a:prstGeom prst="rect">
            <a:avLst/>
          </a:prstGeom>
          <a:solidFill>
            <a:srgbClr val="521B9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s-ES_tradnl" sz="1800" dirty="0">
              <a:solidFill>
                <a:schemeClr val="bg1"/>
              </a:solidFill>
            </a:endParaRPr>
          </a:p>
        </p:txBody>
      </p:sp>
      <p:sp>
        <p:nvSpPr>
          <p:cNvPr id="332" name="Rectángulo 331"/>
          <p:cNvSpPr/>
          <p:nvPr/>
        </p:nvSpPr>
        <p:spPr>
          <a:xfrm>
            <a:off x="10202948" y="5414166"/>
            <a:ext cx="191760" cy="188011"/>
          </a:xfrm>
          <a:prstGeom prst="rect">
            <a:avLst/>
          </a:prstGeom>
          <a:solidFill>
            <a:srgbClr val="7A81FF">
              <a:alpha val="6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000" dirty="0">
              <a:solidFill>
                <a:schemeClr val="bg1"/>
              </a:solidFill>
            </a:endParaRPr>
          </a:p>
        </p:txBody>
      </p:sp>
      <p:sp>
        <p:nvSpPr>
          <p:cNvPr id="333" name="CuadroTexto 332"/>
          <p:cNvSpPr txBox="1"/>
          <p:nvPr/>
        </p:nvSpPr>
        <p:spPr>
          <a:xfrm>
            <a:off x="10428792" y="4662779"/>
            <a:ext cx="1569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err="1" smtClean="0"/>
              <a:t>Generic</a:t>
            </a:r>
            <a:r>
              <a:rPr lang="es-ES_tradnl" dirty="0"/>
              <a:t> </a:t>
            </a:r>
            <a:r>
              <a:rPr lang="es-ES_tradnl" dirty="0" smtClean="0"/>
              <a:t>INDIGO </a:t>
            </a:r>
            <a:r>
              <a:rPr lang="es-ES_tradnl" dirty="0" err="1" smtClean="0"/>
              <a:t>components</a:t>
            </a:r>
            <a:endParaRPr lang="es-ES_tradnl" dirty="0"/>
          </a:p>
        </p:txBody>
      </p:sp>
      <p:sp>
        <p:nvSpPr>
          <p:cNvPr id="334" name="CuadroTexto 333"/>
          <p:cNvSpPr txBox="1"/>
          <p:nvPr/>
        </p:nvSpPr>
        <p:spPr>
          <a:xfrm>
            <a:off x="10428793" y="5224877"/>
            <a:ext cx="1429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EUBIOSTEO INDIGO </a:t>
            </a:r>
            <a:r>
              <a:rPr lang="es-ES_tradnl" dirty="0" err="1" smtClean="0"/>
              <a:t>pilot</a:t>
            </a:r>
            <a:endParaRPr lang="es-ES_tradnl" dirty="0"/>
          </a:p>
        </p:txBody>
      </p:sp>
      <p:sp>
        <p:nvSpPr>
          <p:cNvPr id="335" name="Rectángulo 334"/>
          <p:cNvSpPr/>
          <p:nvPr/>
        </p:nvSpPr>
        <p:spPr>
          <a:xfrm>
            <a:off x="7055020" y="2983754"/>
            <a:ext cx="707357" cy="2534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_tradnl" sz="1100" dirty="0" err="1" smtClean="0"/>
              <a:t>OneData</a:t>
            </a:r>
            <a:endParaRPr lang="es-ES_tradnl" sz="1100" dirty="0"/>
          </a:p>
        </p:txBody>
      </p:sp>
      <p:grpSp>
        <p:nvGrpSpPr>
          <p:cNvPr id="466" name="Agrupar 465"/>
          <p:cNvGrpSpPr/>
          <p:nvPr/>
        </p:nvGrpSpPr>
        <p:grpSpPr>
          <a:xfrm>
            <a:off x="9580424" y="1945783"/>
            <a:ext cx="2435742" cy="2011486"/>
            <a:chOff x="9872401" y="2879655"/>
            <a:chExt cx="3871350" cy="2981788"/>
          </a:xfrm>
        </p:grpSpPr>
        <p:sp>
          <p:nvSpPr>
            <p:cNvPr id="444" name="Shape 171"/>
            <p:cNvSpPr/>
            <p:nvPr/>
          </p:nvSpPr>
          <p:spPr>
            <a:xfrm>
              <a:off x="11932135" y="3043416"/>
              <a:ext cx="1811616" cy="2331957"/>
            </a:xfrm>
            <a:prstGeom prst="rect">
              <a:avLst/>
            </a:prstGeom>
            <a:solidFill>
              <a:schemeClr val="lt1"/>
            </a:solidFill>
            <a:ln w="12700" cap="flat" cmpd="sng">
              <a:solidFill>
                <a:schemeClr val="dk1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 lIns="91425" tIns="1080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9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GitHub</a:t>
              </a:r>
            </a:p>
          </p:txBody>
        </p:sp>
        <p:sp>
          <p:nvSpPr>
            <p:cNvPr id="445" name="Shape 172"/>
            <p:cNvSpPr/>
            <p:nvPr/>
          </p:nvSpPr>
          <p:spPr>
            <a:xfrm>
              <a:off x="9885375" y="4349256"/>
              <a:ext cx="1549766" cy="1512187"/>
            </a:xfrm>
            <a:prstGeom prst="rect">
              <a:avLst/>
            </a:prstGeom>
            <a:solidFill>
              <a:schemeClr val="lt1"/>
            </a:solidFill>
            <a:ln w="12700" cap="flat" cmpd="sng">
              <a:solidFill>
                <a:schemeClr val="dk1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 lIns="91425" tIns="1080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9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Docker Hub</a:t>
              </a:r>
            </a:p>
          </p:txBody>
        </p:sp>
        <p:sp>
          <p:nvSpPr>
            <p:cNvPr id="446" name="Shape 173"/>
            <p:cNvSpPr/>
            <p:nvPr/>
          </p:nvSpPr>
          <p:spPr>
            <a:xfrm>
              <a:off x="12235241" y="4476020"/>
              <a:ext cx="1247629" cy="675291"/>
            </a:xfrm>
            <a:prstGeom prst="rect">
              <a:avLst/>
            </a:prstGeom>
            <a:solidFill>
              <a:srgbClr val="4A206B"/>
            </a:solidFill>
            <a:ln w="1270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900" dirty="0" err="1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Dockerfile</a:t>
              </a:r>
              <a:endParaRPr lang="en-US" sz="9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spcBef>
                  <a:spcPts val="600"/>
                </a:spcBef>
                <a:buSzPct val="25000"/>
                <a:buNone/>
              </a:pPr>
              <a:r>
                <a:rPr lang="en-US" sz="600" u="sng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.../indigo-dc/</a:t>
              </a:r>
              <a:r>
                <a:rPr lang="en-US" sz="600" u="sng" dirty="0" err="1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eubiosteo</a:t>
              </a:r>
              <a:endParaRPr lang="en-US" sz="600" u="sng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Shape 174"/>
            <p:cNvSpPr/>
            <p:nvPr/>
          </p:nvSpPr>
          <p:spPr>
            <a:xfrm>
              <a:off x="10099726" y="4761316"/>
              <a:ext cx="1121066" cy="971603"/>
            </a:xfrm>
            <a:prstGeom prst="rect">
              <a:avLst/>
            </a:prstGeom>
            <a:solidFill>
              <a:srgbClr val="4A206B"/>
            </a:solidFill>
            <a:ln w="1270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900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Automated Docker Built </a:t>
              </a:r>
              <a:r>
                <a:rPr lang="en-US" sz="900" dirty="0" smtClean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image</a:t>
              </a:r>
              <a:endParaRPr lang="en-US" sz="9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8" name="Shape 175"/>
            <p:cNvSpPr/>
            <p:nvPr/>
          </p:nvSpPr>
          <p:spPr>
            <a:xfrm>
              <a:off x="12245618" y="3515814"/>
              <a:ext cx="1247629" cy="814699"/>
            </a:xfrm>
            <a:prstGeom prst="rect">
              <a:avLst/>
            </a:prstGeom>
            <a:solidFill>
              <a:srgbClr val="4A206B"/>
            </a:solidFill>
            <a:ln w="1270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68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900" dirty="0" err="1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Ansible</a:t>
              </a:r>
              <a:r>
                <a:rPr lang="en-US" sz="900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 Play Role</a:t>
              </a:r>
            </a:p>
            <a:p>
              <a:pPr marL="0" marR="0" lvl="0" indent="0" algn="ctr" rtl="0">
                <a:spcBef>
                  <a:spcPts val="600"/>
                </a:spcBef>
                <a:buSzPct val="25000"/>
                <a:buNone/>
              </a:pPr>
              <a:r>
                <a:rPr lang="en-US" sz="600" u="sng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…/indigo-dc/</a:t>
              </a:r>
              <a:r>
                <a:rPr lang="en-US" sz="600" u="sng" dirty="0" err="1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ansible</a:t>
              </a:r>
              <a:r>
                <a:rPr lang="en-US" sz="600" u="sng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-role-</a:t>
              </a:r>
              <a:r>
                <a:rPr lang="en-US" sz="600" u="sng" dirty="0" err="1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eubiosteo</a:t>
              </a:r>
              <a:endParaRPr lang="en-US" sz="600" u="sng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9" name="Shape 176"/>
            <p:cNvSpPr/>
            <p:nvPr/>
          </p:nvSpPr>
          <p:spPr>
            <a:xfrm>
              <a:off x="9872401" y="2879655"/>
              <a:ext cx="1549766" cy="1262651"/>
            </a:xfrm>
            <a:prstGeom prst="rect">
              <a:avLst/>
            </a:prstGeom>
            <a:solidFill>
              <a:schemeClr val="lt1"/>
            </a:solidFill>
            <a:ln w="12700" cap="flat" cmpd="sng">
              <a:solidFill>
                <a:schemeClr val="dk1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 lIns="91425" tIns="1080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900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Ansible</a:t>
              </a:r>
              <a:r>
                <a:rPr lang="en-US" sz="9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Galaxy</a:t>
              </a:r>
            </a:p>
          </p:txBody>
        </p:sp>
        <p:sp>
          <p:nvSpPr>
            <p:cNvPr id="450" name="Shape 177"/>
            <p:cNvSpPr/>
            <p:nvPr/>
          </p:nvSpPr>
          <p:spPr>
            <a:xfrm>
              <a:off x="10086750" y="3326147"/>
              <a:ext cx="1121066" cy="660182"/>
            </a:xfrm>
            <a:prstGeom prst="rect">
              <a:avLst/>
            </a:prstGeom>
            <a:solidFill>
              <a:srgbClr val="4A206B"/>
            </a:solidFill>
            <a:ln w="1270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900" dirty="0" err="1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Ansible</a:t>
              </a:r>
              <a:r>
                <a:rPr lang="en-US" sz="900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900" dirty="0" smtClean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Recipe</a:t>
              </a:r>
              <a:endParaRPr lang="en-US" sz="9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451" name="Shape 178"/>
            <p:cNvCxnSpPr/>
            <p:nvPr/>
          </p:nvCxnSpPr>
          <p:spPr>
            <a:xfrm rot="10800000" flipH="1">
              <a:off x="11220791" y="5151549"/>
              <a:ext cx="1638207" cy="95569"/>
            </a:xfrm>
            <a:prstGeom prst="curvedConnector2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triangle" w="lg" len="lg"/>
              <a:tailEnd type="none" w="med" len="med"/>
            </a:ln>
          </p:spPr>
        </p:cxnSp>
        <p:cxnSp>
          <p:nvCxnSpPr>
            <p:cNvPr id="452" name="Shape 179"/>
            <p:cNvCxnSpPr/>
            <p:nvPr/>
          </p:nvCxnSpPr>
          <p:spPr>
            <a:xfrm>
              <a:off x="11207816" y="3656238"/>
              <a:ext cx="1037724" cy="267096"/>
            </a:xfrm>
            <a:prstGeom prst="curvedConnector3">
              <a:avLst>
                <a:gd name="adj1" fmla="val 50000"/>
              </a:avLst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triangle" w="lg" len="lg"/>
              <a:tailEnd type="none" w="med" len="med"/>
            </a:ln>
          </p:spPr>
        </p:cxnSp>
        <p:cxnSp>
          <p:nvCxnSpPr>
            <p:cNvPr id="453" name="Shape 180"/>
            <p:cNvCxnSpPr/>
            <p:nvPr/>
          </p:nvCxnSpPr>
          <p:spPr>
            <a:xfrm rot="10800000">
              <a:off x="10647305" y="3986138"/>
              <a:ext cx="1587937" cy="827528"/>
            </a:xfrm>
            <a:prstGeom prst="curvedConnector2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triangle" w="lg" len="lg"/>
              <a:tailEnd type="none" w="med" len="med"/>
            </a:ln>
          </p:spPr>
        </p:cxnSp>
        <p:sp>
          <p:nvSpPr>
            <p:cNvPr id="459" name="Shape 210"/>
            <p:cNvSpPr txBox="1"/>
            <p:nvPr/>
          </p:nvSpPr>
          <p:spPr>
            <a:xfrm>
              <a:off x="11451228" y="5261314"/>
              <a:ext cx="564578" cy="26161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9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trigger</a:t>
              </a:r>
            </a:p>
          </p:txBody>
        </p:sp>
        <p:sp>
          <p:nvSpPr>
            <p:cNvPr id="460" name="Shape 211"/>
            <p:cNvSpPr txBox="1"/>
            <p:nvPr/>
          </p:nvSpPr>
          <p:spPr>
            <a:xfrm>
              <a:off x="10689675" y="4062845"/>
              <a:ext cx="708071" cy="28641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9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calls</a:t>
              </a:r>
            </a:p>
          </p:txBody>
        </p:sp>
        <p:sp>
          <p:nvSpPr>
            <p:cNvPr id="461" name="Shape 212"/>
            <p:cNvSpPr txBox="1"/>
            <p:nvPr/>
          </p:nvSpPr>
          <p:spPr>
            <a:xfrm>
              <a:off x="11413834" y="3875230"/>
              <a:ext cx="654346" cy="26161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9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includes</a:t>
              </a:r>
            </a:p>
          </p:txBody>
        </p:sp>
      </p:grpSp>
      <p:sp>
        <p:nvSpPr>
          <p:cNvPr id="463" name="Rectángulo 462"/>
          <p:cNvSpPr/>
          <p:nvPr/>
        </p:nvSpPr>
        <p:spPr>
          <a:xfrm>
            <a:off x="1770119" y="4943220"/>
            <a:ext cx="112113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r-IN" sz="1100" dirty="0" smtClean="0"/>
              <a:t>…</a:t>
            </a:r>
            <a:r>
              <a:rPr lang="es-ES" sz="1100" dirty="0" smtClean="0"/>
              <a:t>/</a:t>
            </a:r>
            <a:r>
              <a:rPr lang="es-ES_tradnl" sz="1100" dirty="0" smtClean="0"/>
              <a:t>tosca-</a:t>
            </a:r>
            <a:r>
              <a:rPr lang="es-ES_tradnl" sz="1100" dirty="0" err="1" smtClean="0"/>
              <a:t>types</a:t>
            </a:r>
            <a:r>
              <a:rPr lang="es-ES_tradnl" sz="1100" dirty="0" smtClean="0"/>
              <a:t>/ </a:t>
            </a:r>
            <a:r>
              <a:rPr lang="mr-IN" sz="1100" dirty="0" smtClean="0"/>
              <a:t>…</a:t>
            </a:r>
            <a:r>
              <a:rPr lang="es-ES" sz="1100" dirty="0" smtClean="0"/>
              <a:t>/</a:t>
            </a:r>
            <a:r>
              <a:rPr lang="es-ES_tradnl" sz="1100" dirty="0" err="1" smtClean="0"/>
              <a:t>eubiosteo_server.yaml</a:t>
            </a:r>
            <a:endParaRPr lang="es-ES_tradnl" sz="1100" dirty="0"/>
          </a:p>
        </p:txBody>
      </p:sp>
      <p:sp>
        <p:nvSpPr>
          <p:cNvPr id="469" name="Rectángulo 468"/>
          <p:cNvSpPr/>
          <p:nvPr/>
        </p:nvSpPr>
        <p:spPr>
          <a:xfrm>
            <a:off x="7055020" y="3206361"/>
            <a:ext cx="707356" cy="390175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err="1" smtClean="0">
                <a:solidFill>
                  <a:schemeClr val="bg2">
                    <a:lumMod val="75000"/>
                  </a:schemeClr>
                </a:solidFill>
              </a:rPr>
              <a:t>Proj</a:t>
            </a:r>
            <a:r>
              <a:rPr lang="en-GB" sz="1100" dirty="0" smtClean="0">
                <a:solidFill>
                  <a:schemeClr val="bg2">
                    <a:lumMod val="75000"/>
                  </a:schemeClr>
                </a:solidFill>
              </a:rPr>
              <a:t>. Volume</a:t>
            </a:r>
            <a:endParaRPr lang="en-GB" sz="1100" dirty="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482" name="Conector recto 481"/>
          <p:cNvCxnSpPr/>
          <p:nvPr/>
        </p:nvCxnSpPr>
        <p:spPr>
          <a:xfrm>
            <a:off x="9428664" y="2994985"/>
            <a:ext cx="157001" cy="100628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4" name="Conector recto 483"/>
          <p:cNvCxnSpPr/>
          <p:nvPr/>
        </p:nvCxnSpPr>
        <p:spPr>
          <a:xfrm flipH="1">
            <a:off x="9418013" y="1961566"/>
            <a:ext cx="167652" cy="4075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90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" grpId="0" animBg="1"/>
      <p:bldP spid="356" grpId="0" animBg="1"/>
      <p:bldP spid="358" grpId="0" animBg="1"/>
      <p:bldP spid="359" grpId="0" animBg="1"/>
      <p:bldP spid="361" grpId="0" animBg="1"/>
      <p:bldP spid="362" grpId="0" animBg="1"/>
      <p:bldP spid="371" grpId="0"/>
      <p:bldP spid="373" grpId="0" animBg="1"/>
      <p:bldP spid="374" grpId="0" animBg="1"/>
      <p:bldP spid="375" grpId="0" animBg="1"/>
      <p:bldP spid="376" grpId="0" animBg="1"/>
      <p:bldP spid="386" grpId="0"/>
      <p:bldP spid="388" grpId="0"/>
      <p:bldP spid="389" grpId="0" animBg="1"/>
      <p:bldP spid="397" grpId="0" animBg="1"/>
      <p:bldP spid="398" grpId="0" animBg="1"/>
      <p:bldP spid="403" grpId="0"/>
      <p:bldP spid="404" grpId="0"/>
      <p:bldP spid="405" grpId="0"/>
      <p:bldP spid="406" grpId="0"/>
      <p:bldP spid="407" grpId="0"/>
      <p:bldP spid="408" grpId="0"/>
      <p:bldP spid="409" grpId="0"/>
      <p:bldP spid="410" grpId="0"/>
      <p:bldP spid="414" grpId="0"/>
      <p:bldP spid="316" grpId="0" animBg="1"/>
      <p:bldP spid="319" grpId="0" animBg="1"/>
      <p:bldP spid="320" grpId="0" animBg="1"/>
      <p:bldP spid="321" grpId="0" animBg="1"/>
      <p:bldP spid="322" grpId="0" animBg="1"/>
      <p:bldP spid="323" grpId="0" animBg="1"/>
      <p:bldP spid="324" grpId="0" animBg="1"/>
      <p:bldP spid="327" grpId="0" animBg="1"/>
      <p:bldP spid="328" grpId="0" animBg="1"/>
      <p:bldP spid="336" grpId="0" animBg="1"/>
      <p:bldP spid="337" grpId="0" animBg="1"/>
      <p:bldP spid="338" grpId="0" animBg="1"/>
      <p:bldP spid="339" grpId="0" animBg="1"/>
      <p:bldP spid="335" grpId="0" animBg="1"/>
      <p:bldP spid="463" grpId="0"/>
      <p:bldP spid="46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Shape 503"/>
          <p:cNvSpPr txBox="1">
            <a:spLocks noGrp="1"/>
          </p:cNvSpPr>
          <p:nvPr>
            <p:ph type="title"/>
          </p:nvPr>
        </p:nvSpPr>
        <p:spPr>
          <a:xfrm>
            <a:off x="838200" y="337008"/>
            <a:ext cx="10515600" cy="1325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Web interface</a:t>
            </a:r>
            <a:endParaRPr lang="en-US" dirty="0"/>
          </a:p>
        </p:txBody>
      </p:sp>
      <p:pic>
        <p:nvPicPr>
          <p:cNvPr id="505" name="Shape 505" descr="Captura de pantalla 2017-04-03 a las 16.47.57.png"/>
          <p:cNvPicPr preferRelativeResize="0"/>
          <p:nvPr/>
        </p:nvPicPr>
        <p:blipFill rotWithShape="1">
          <a:blip r:embed="rId3">
            <a:alphaModFix/>
          </a:blip>
          <a:srcRect t="139" b="139"/>
          <a:stretch/>
        </p:blipFill>
        <p:spPr>
          <a:xfrm>
            <a:off x="2587851" y="1946974"/>
            <a:ext cx="7228426" cy="44780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Marcador de pie de página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_tradnl" dirty="0" smtClean="0"/>
              <a:t>EGI </a:t>
            </a:r>
            <a:r>
              <a:rPr lang="es-ES_tradnl" dirty="0" err="1" smtClean="0"/>
              <a:t>Conf</a:t>
            </a:r>
            <a:r>
              <a:rPr lang="es-ES_tradnl" dirty="0" smtClean="0"/>
              <a:t> &amp; INDIGO Summit 2017 - Catania - 10/5/2017</a:t>
            </a:r>
            <a:endParaRPr lang="es-ES_tradnl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en-US"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</TotalTime>
  <Words>748</Words>
  <Application>Microsoft Macintosh PowerPoint</Application>
  <PresentationFormat>Panorámica</PresentationFormat>
  <Paragraphs>183</Paragraphs>
  <Slides>11</Slides>
  <Notes>9</Notes>
  <HiddenSlides>1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Calibri</vt:lpstr>
      <vt:lpstr>Calibri Light</vt:lpstr>
      <vt:lpstr>Corbel</vt:lpstr>
      <vt:lpstr>Questrial</vt:lpstr>
      <vt:lpstr>Arial</vt:lpstr>
      <vt:lpstr>Office Theme</vt:lpstr>
      <vt:lpstr>Population Imaging Use Case - EuroBioImaging</vt:lpstr>
      <vt:lpstr>Medical Imaging Biobanks</vt:lpstr>
      <vt:lpstr>User Stories</vt:lpstr>
      <vt:lpstr>Use Case Requirements</vt:lpstr>
      <vt:lpstr>Image Processing integration</vt:lpstr>
      <vt:lpstr>Medical Imaging Biobanks – Elastic batch queue</vt:lpstr>
      <vt:lpstr>Data volume integration</vt:lpstr>
      <vt:lpstr>Medical Imaging Biobanks – architecture</vt:lpstr>
      <vt:lpstr>Web interface</vt:lpstr>
      <vt:lpstr>Conclusions</vt:lpstr>
      <vt:lpstr>We are ready to share our experience! 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 Imaging Use Case</dc:title>
  <cp:lastModifiedBy>Ignacio</cp:lastModifiedBy>
  <cp:revision>20</cp:revision>
  <dcterms:modified xsi:type="dcterms:W3CDTF">2017-05-09T15:37:16Z</dcterms:modified>
</cp:coreProperties>
</file>