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1" r:id="rId13"/>
    <p:sldId id="273" r:id="rId14"/>
    <p:sldId id="258" r:id="rId1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D90"/>
    <a:srgbClr val="D13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6" autoAdjust="0"/>
    <p:restoredTop sz="94551"/>
  </p:normalViewPr>
  <p:slideViewPr>
    <p:cSldViewPr snapToGrid="0" snapToObjects="1">
      <p:cViewPr varScale="1">
        <p:scale>
          <a:sx n="104" d="100"/>
          <a:sy n="104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D383B-FFF3-F344-9573-E40BCB7C1F21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DBC3-9247-CD44-B4A8-3E0AFCD52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1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9889F-B365-1A48-8629-D29F989F4A6C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B411A-4187-204A-AC7B-0194CA6A7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BD4D-4E66-FC48-B6EF-242E627BE80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C01B-85C2-EC4C-97F1-AE0AE13900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3.jpg"/><Relationship Id="rId9" Type="http://schemas.openxmlformats.org/officeDocument/2006/relationships/image" Target="../media/image14.gif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0523" y="1561621"/>
            <a:ext cx="5387009" cy="107085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D13338"/>
                </a:solidFill>
                <a:latin typeface="Roboto" charset="0"/>
                <a:ea typeface="Roboto" charset="0"/>
                <a:cs typeface="Roboto" charset="0"/>
              </a:rPr>
              <a:t>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80523" y="2812303"/>
            <a:ext cx="5387009" cy="1906194"/>
          </a:xfrm>
        </p:spPr>
        <p:txBody>
          <a:bodyPr>
            <a:normAutofit/>
          </a:bodyPr>
          <a:lstStyle/>
          <a:p>
            <a:pPr algn="l"/>
            <a:r>
              <a:rPr lang="en-GB" sz="3500" dirty="0">
                <a:solidFill>
                  <a:srgbClr val="254D90"/>
                </a:solidFill>
                <a:latin typeface="Roboto Light" charset="0"/>
                <a:ea typeface="Roboto Light" charset="0"/>
                <a:cs typeface="Roboto Light" charset="0"/>
              </a:rPr>
              <a:t>European e-Infrastructure Services Gateway</a:t>
            </a:r>
          </a:p>
          <a:p>
            <a:pPr algn="l"/>
            <a:r>
              <a:rPr lang="en-GB" dirty="0">
                <a:solidFill>
                  <a:srgbClr val="254D90"/>
                </a:solidFill>
                <a:latin typeface="Roboto" charset="0"/>
                <a:ea typeface="Roboto" charset="0"/>
                <a:cs typeface="Roboto" charset="0"/>
              </a:rPr>
              <a:t>EGI Conference 2017 &amp; INDIGO Summit 2017</a:t>
            </a:r>
            <a:br>
              <a:rPr lang="en-GB" dirty="0">
                <a:solidFill>
                  <a:srgbClr val="254D90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GB" dirty="0">
                <a:solidFill>
                  <a:srgbClr val="254D90"/>
                </a:solidFill>
                <a:latin typeface="Roboto" charset="0"/>
                <a:ea typeface="Roboto" charset="0"/>
                <a:cs typeface="Roboto" charset="0"/>
              </a:rPr>
              <a:t>Catania (Italy)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1" y="293960"/>
            <a:ext cx="2014172" cy="12676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30" y="0"/>
            <a:ext cx="369170" cy="5143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191" y="3694554"/>
            <a:ext cx="1532084" cy="10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644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key highlights 1/2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515891" y="969787"/>
            <a:ext cx="773099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b="1" dirty="0"/>
              <a:t>co-design process that will involve funders </a:t>
            </a:r>
            <a:r>
              <a:rPr lang="en-GB" sz="2400" dirty="0"/>
              <a:t>(the EC, etc.), the (e-)research infrastructure community and a representative user groups.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On-going user interaction </a:t>
            </a:r>
            <a:r>
              <a:rPr lang="en-GB" sz="2400" dirty="0"/>
              <a:t>that will guide the </a:t>
            </a:r>
            <a:r>
              <a:rPr lang="en-GB" sz="2400" b="1" dirty="0"/>
              <a:t>design and development</a:t>
            </a:r>
            <a:r>
              <a:rPr lang="en-GB" sz="2400" dirty="0"/>
              <a:t> of the eInfraCentral portal that will take place in two phases:</a:t>
            </a:r>
          </a:p>
          <a:p>
            <a:pPr marL="1143000" lvl="2" indent="-457200">
              <a:buFont typeface="+mj-lt"/>
              <a:buAutoNum type="alphaLcPeriod"/>
            </a:pPr>
            <a:r>
              <a:rPr lang="en-GB" sz="2400" dirty="0"/>
              <a:t>fast prototyping -“Beta”(August 2017); and</a:t>
            </a:r>
          </a:p>
          <a:p>
            <a:pPr marL="1143000" lvl="2" indent="-457200">
              <a:buFont typeface="+mj-lt"/>
              <a:buAutoNum type="alphaLcPeriod"/>
            </a:pPr>
            <a:r>
              <a:rPr lang="en-GB" sz="2400" dirty="0"/>
              <a:t>a full release of a complete web portal, dashboard and collaborative e-tools (April 2019).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644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key highlights 2/2 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515891" y="969787"/>
            <a:ext cx="7730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Service catalogue alignment will be facilitated by drawing on experience of developing </a:t>
            </a:r>
            <a:r>
              <a:rPr lang="en-GB" sz="2400" b="1" dirty="0" err="1"/>
              <a:t>FitSM</a:t>
            </a:r>
            <a:r>
              <a:rPr lang="en-GB" sz="2400" b="1" dirty="0"/>
              <a:t> standards* </a:t>
            </a:r>
            <a:r>
              <a:rPr lang="en-GB" sz="2400" dirty="0"/>
              <a:t>to develop a standardised service portfolio definition.</a:t>
            </a:r>
            <a:endParaRPr lang="en-US" sz="2400" dirty="0"/>
          </a:p>
        </p:txBody>
      </p:sp>
      <p:sp>
        <p:nvSpPr>
          <p:cNvPr id="14" name="ZoneTexte 2"/>
          <p:cNvSpPr txBox="1"/>
          <p:nvPr/>
        </p:nvSpPr>
        <p:spPr>
          <a:xfrm>
            <a:off x="569751" y="4122069"/>
            <a:ext cx="773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Calibri" panose="020F0502020204030204" pitchFamily="34" charset="0"/>
              <a:buChar char="*"/>
            </a:pPr>
            <a:r>
              <a:rPr lang="en-GB" sz="1200" dirty="0" err="1"/>
              <a:t>FitSM</a:t>
            </a:r>
            <a:r>
              <a:rPr lang="en-GB" sz="1200" dirty="0"/>
              <a:t> is a free and lightweight standards family aimed at facilitating service management in IT service provision,    including federated scenarios - http://fitsm.itemo.org.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36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644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work packages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826" y="1729045"/>
            <a:ext cx="7850920" cy="2653371"/>
          </a:xfrm>
          <a:prstGeom prst="rect">
            <a:avLst/>
          </a:prstGeom>
        </p:spPr>
      </p:pic>
      <p:sp>
        <p:nvSpPr>
          <p:cNvPr id="14" name="ZoneTexte 2"/>
          <p:cNvSpPr txBox="1"/>
          <p:nvPr/>
        </p:nvSpPr>
        <p:spPr>
          <a:xfrm>
            <a:off x="515891" y="969787"/>
            <a:ext cx="7730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400" dirty="0"/>
              <a:t>The core work of the eInfraCentral project is structured around three main activities that are interlinked: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8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644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timeline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4592" y="62969"/>
            <a:ext cx="4254098" cy="46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4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31303" y="1572125"/>
            <a:ext cx="58301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>
                <a:solidFill>
                  <a:srgbClr val="254D90"/>
                </a:solidFill>
                <a:latin typeface="Roboto Light" charset="0"/>
                <a:ea typeface="Roboto Light" charset="0"/>
                <a:cs typeface="Roboto Light" charset="0"/>
              </a:rPr>
              <a:t>Thank you for your attention!</a:t>
            </a:r>
          </a:p>
        </p:txBody>
      </p:sp>
      <p:pic>
        <p:nvPicPr>
          <p:cNvPr id="2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63" y="273844"/>
            <a:ext cx="2277089" cy="365077"/>
          </a:xfrm>
        </p:spPr>
      </p:pic>
      <p:sp>
        <p:nvSpPr>
          <p:cNvPr id="2" name="ZoneTexte 1"/>
          <p:cNvSpPr txBox="1"/>
          <p:nvPr/>
        </p:nvSpPr>
        <p:spPr>
          <a:xfrm>
            <a:off x="347388" y="4811753"/>
            <a:ext cx="7584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This project has received funding from the European Union’s Horizon 2020 research and innovation programme under grant agreement No 731049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044336" y="2317394"/>
            <a:ext cx="6804076" cy="1983731"/>
            <a:chOff x="1358053" y="2546595"/>
            <a:chExt cx="6338300" cy="174165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604" y="3676249"/>
              <a:ext cx="2141677" cy="612000"/>
            </a:xfrm>
            <a:prstGeom prst="rect">
              <a:avLst/>
            </a:prstGeom>
          </p:spPr>
        </p:pic>
        <p:pic>
          <p:nvPicPr>
            <p:cNvPr id="40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372" y="2808457"/>
              <a:ext cx="1407981" cy="612000"/>
            </a:xfrm>
            <a:prstGeom prst="rect">
              <a:avLst/>
            </a:prstGeom>
          </p:spPr>
        </p:pic>
        <p:pic>
          <p:nvPicPr>
            <p:cNvPr id="41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6" y="3280097"/>
              <a:ext cx="855231" cy="244971"/>
            </a:xfrm>
            <a:prstGeom prst="rect">
              <a:avLst/>
            </a:prstGeom>
          </p:spPr>
        </p:pic>
        <p:pic>
          <p:nvPicPr>
            <p:cNvPr id="42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053" y="3841684"/>
              <a:ext cx="2004856" cy="408285"/>
            </a:xfrm>
            <a:prstGeom prst="rect">
              <a:avLst/>
            </a:prstGeom>
          </p:spPr>
        </p:pic>
        <p:pic>
          <p:nvPicPr>
            <p:cNvPr id="43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811" y="2660848"/>
              <a:ext cx="1043563" cy="828000"/>
            </a:xfrm>
            <a:prstGeom prst="rect">
              <a:avLst/>
            </a:prstGeom>
          </p:spPr>
        </p:pic>
        <p:pic>
          <p:nvPicPr>
            <p:cNvPr id="44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53" y="2700457"/>
              <a:ext cx="1139761" cy="828000"/>
            </a:xfrm>
            <a:prstGeom prst="rect">
              <a:avLst/>
            </a:prstGeom>
          </p:spPr>
        </p:pic>
        <p:pic>
          <p:nvPicPr>
            <p:cNvPr id="45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124" y="3177363"/>
              <a:ext cx="903185" cy="510357"/>
            </a:xfrm>
            <a:prstGeom prst="rect">
              <a:avLst/>
            </a:prstGeom>
          </p:spPr>
        </p:pic>
        <p:pic>
          <p:nvPicPr>
            <p:cNvPr id="46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517" y="2546595"/>
              <a:ext cx="871579" cy="612428"/>
            </a:xfrm>
            <a:prstGeom prst="rect">
              <a:avLst/>
            </a:prstGeom>
          </p:spPr>
        </p:pic>
        <p:pic>
          <p:nvPicPr>
            <p:cNvPr id="47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18" y="3637541"/>
              <a:ext cx="951235" cy="612428"/>
            </a:xfrm>
            <a:prstGeom prst="rect">
              <a:avLst/>
            </a:prstGeom>
          </p:spPr>
        </p:pic>
        <p:pic>
          <p:nvPicPr>
            <p:cNvPr id="48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236" y="2629404"/>
              <a:ext cx="1004254" cy="61242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589" y="3843169"/>
              <a:ext cx="382464" cy="406800"/>
            </a:xfrm>
            <a:prstGeom prst="rect">
              <a:avLst/>
            </a:prstGeom>
          </p:spPr>
        </p:pic>
        <p:pic>
          <p:nvPicPr>
            <p:cNvPr id="50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086" y="3539865"/>
              <a:ext cx="682649" cy="71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081954" cy="695943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what</a:t>
            </a:r>
            <a:r>
              <a:rPr lang="fr-FR" sz="2800" b="1" dirty="0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 </a:t>
            </a:r>
            <a:r>
              <a:rPr lang="fr-FR" sz="2800" b="1" dirty="0" err="1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is</a:t>
            </a:r>
            <a:r>
              <a:rPr lang="fr-FR" sz="2800" b="1" dirty="0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 eInfraCentral?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28650" y="672189"/>
            <a:ext cx="5081954" cy="3650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dirty="0">
              <a:solidFill>
                <a:srgbClr val="254D90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1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622299" y="1080000"/>
            <a:ext cx="7730995" cy="25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Coordination and Support Action (CSA)</a:t>
            </a:r>
            <a:br>
              <a:rPr lang="en-GB" sz="2600" dirty="0">
                <a:latin typeface="Arial" charset="0"/>
                <a:ea typeface="Arial" charset="0"/>
                <a:cs typeface="Arial" charset="0"/>
              </a:rPr>
            </a:b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(INFRASUPP-03-2016 - H2020)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9 organisations,</a:t>
            </a:r>
            <a:br>
              <a:rPr lang="en-GB" sz="2600" dirty="0">
                <a:latin typeface="Arial" charset="0"/>
                <a:ea typeface="Arial" charset="0"/>
                <a:cs typeface="Arial" charset="0"/>
              </a:rPr>
            </a:b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including 5 major e-infrastructures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Period: January 2017 – June 2019 (30 month)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081954" cy="647057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D13338"/>
                </a:solidFill>
                <a:latin typeface="Raleway SemiBold" charset="0"/>
              </a:rPr>
              <a:t>eInfraCentral relation to H2020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622299" y="1080000"/>
            <a:ext cx="7730995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INFRASUPP-03-2016 call foresees two CSAs for policy development: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Support the e-IRG secretariat to collect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b="1" dirty="0"/>
              <a:t>Dissemination and collaboration activities for information sharing among projects and stakeholders</a:t>
            </a:r>
            <a:r>
              <a:rPr lang="en-GB" sz="2800" dirty="0"/>
              <a:t>, through the development of a web-portal.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9716" y="2293377"/>
            <a:ext cx="8486049" cy="2227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081954" cy="695943"/>
          </a:xfrm>
        </p:spPr>
        <p:txBody>
          <a:bodyPr>
            <a:normAutofit/>
          </a:bodyPr>
          <a:lstStyle/>
          <a:p>
            <a:r>
              <a:rPr lang="fr-FR" sz="2550" b="1" dirty="0" err="1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what</a:t>
            </a:r>
            <a:r>
              <a:rPr lang="fr-FR" sz="2550" b="1" dirty="0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 </a:t>
            </a:r>
            <a:r>
              <a:rPr lang="fr-FR" sz="2550" b="1" dirty="0" err="1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is</a:t>
            </a:r>
            <a:r>
              <a:rPr lang="fr-FR" sz="2550" b="1" dirty="0">
                <a:solidFill>
                  <a:srgbClr val="D13338"/>
                </a:solidFill>
                <a:latin typeface="Raleway SemiBold" charset="0"/>
                <a:ea typeface="Raleway SemiBold" charset="0"/>
                <a:cs typeface="Raleway SemiBold" charset="0"/>
              </a:rPr>
              <a:t> eInfraCentral 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1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628650" y="1460090"/>
            <a:ext cx="7672096" cy="2204884"/>
          </a:xfrm>
          <a:prstGeom prst="roundRect">
            <a:avLst/>
          </a:prstGeom>
          <a:noFill/>
          <a:ln>
            <a:solidFill>
              <a:srgbClr val="004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47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47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e-Infrastructures</a:t>
            </a:r>
            <a:r>
              <a:rPr lang="en-US" sz="2400" dirty="0">
                <a:solidFill>
                  <a:srgbClr val="0047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address the needs of</a:t>
            </a:r>
            <a:br>
              <a:rPr lang="en-US" sz="2400" dirty="0">
                <a:solidFill>
                  <a:srgbClr val="0047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47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researchers</a:t>
            </a:r>
            <a:br>
              <a:rPr lang="en-US" sz="2400" dirty="0">
                <a:solidFill>
                  <a:srgbClr val="0047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47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digital services in terms of networking, computing and data management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9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t</a:t>
            </a:r>
            <a:r>
              <a:rPr lang="en-GB" sz="2800" b="1" dirty="0">
                <a:solidFill>
                  <a:srgbClr val="D13338"/>
                </a:solidFill>
                <a:latin typeface="Raleway SemiBold" charset="0"/>
              </a:rPr>
              <a:t>he context (1/2)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622299" y="1080000"/>
            <a:ext cx="773099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/>
              <a:t>In the context of the </a:t>
            </a:r>
            <a:r>
              <a:rPr lang="en-GB" sz="2600" b="1" dirty="0"/>
              <a:t>European Open Science (EOS)</a:t>
            </a:r>
            <a:r>
              <a:rPr lang="en-GB" sz="2600" dirty="0"/>
              <a:t> agenda there is a need to: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capitalise on past e-infrastructure investments and develop an </a:t>
            </a:r>
            <a:r>
              <a:rPr lang="en-GB" sz="2600" b="1" dirty="0"/>
              <a:t>e-infrastructure commons</a:t>
            </a:r>
            <a:endParaRPr lang="en-GB" sz="2600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t</a:t>
            </a:r>
            <a:r>
              <a:rPr lang="en-GB" sz="2800" b="1" dirty="0">
                <a:solidFill>
                  <a:srgbClr val="D13338"/>
                </a:solidFill>
                <a:latin typeface="Raleway SemiBold" charset="0"/>
              </a:rPr>
              <a:t>he context (2/2)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622299" y="1080000"/>
            <a:ext cx="7730995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/>
              <a:t>To be able to promote EOS, a number of obstacles need be addressed, like: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b="1" dirty="0"/>
              <a:t>service accessibility</a:t>
            </a:r>
            <a:r>
              <a:rPr lang="en-GB" sz="2600" dirty="0"/>
              <a:t>, </a:t>
            </a:r>
            <a:r>
              <a:rPr lang="en-GB" sz="2600" b="1" dirty="0"/>
              <a:t>interoperability</a:t>
            </a:r>
            <a:r>
              <a:rPr lang="en-GB" sz="2600" dirty="0"/>
              <a:t> and </a:t>
            </a:r>
            <a:r>
              <a:rPr lang="en-GB" sz="2600" b="1" dirty="0"/>
              <a:t>fragmentation</a:t>
            </a:r>
            <a:r>
              <a:rPr lang="en-GB" sz="2600" dirty="0"/>
              <a:t>, </a:t>
            </a:r>
            <a:r>
              <a:rPr lang="en-GB" sz="2600" b="1" dirty="0"/>
              <a:t>comprehensibility</a:t>
            </a:r>
            <a:r>
              <a:rPr lang="en-GB" sz="2600" dirty="0"/>
              <a:t> and </a:t>
            </a:r>
            <a:r>
              <a:rPr lang="en-GB" sz="2600" b="1" dirty="0"/>
              <a:t>clarity</a:t>
            </a:r>
            <a:r>
              <a:rPr lang="en-GB" sz="2600" dirty="0"/>
              <a:t> + </a:t>
            </a:r>
            <a:r>
              <a:rPr lang="en-GB" sz="2600" b="1" dirty="0"/>
              <a:t>inconsistent use of key performance indicators (KPIs) </a:t>
            </a:r>
            <a:r>
              <a:rPr lang="en-GB" sz="2600" dirty="0"/>
              <a:t>for assessing added value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644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mission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569751" y="1080000"/>
            <a:ext cx="7730995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Ensure that by 2020 a </a:t>
            </a:r>
            <a:r>
              <a:rPr lang="en-GB" sz="2600" b="1" dirty="0"/>
              <a:t>broader/ more varied set of users</a:t>
            </a:r>
            <a:r>
              <a:rPr lang="en-GB" sz="2600" dirty="0"/>
              <a:t> (including industry) benefits from European</a:t>
            </a:r>
            <a:br>
              <a:rPr lang="en-GB" sz="2600" dirty="0"/>
            </a:br>
            <a:r>
              <a:rPr lang="en-GB" sz="2600" dirty="0"/>
              <a:t>e-infrastructures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A </a:t>
            </a:r>
            <a:r>
              <a:rPr lang="en-GB" sz="2600" b="1" dirty="0"/>
              <a:t>common approach to </a:t>
            </a:r>
            <a:r>
              <a:rPr lang="en-GB" sz="2600" dirty="0"/>
              <a:t>defining</a:t>
            </a:r>
            <a:r>
              <a:rPr lang="en-GB" sz="2600" b="1" dirty="0"/>
              <a:t> and monitoring</a:t>
            </a:r>
            <a:br>
              <a:rPr lang="en-GB" sz="2600" b="1" dirty="0"/>
            </a:br>
            <a:r>
              <a:rPr lang="en-GB" sz="2600" dirty="0"/>
              <a:t>e-infrastructures services will increase the uptake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b="1" dirty="0"/>
              <a:t>Enhance understanding</a:t>
            </a:r>
            <a:r>
              <a:rPr lang="en-GB" sz="2600" dirty="0"/>
              <a:t> of where </a:t>
            </a:r>
            <a:r>
              <a:rPr lang="en-GB" sz="2600" b="1" dirty="0"/>
              <a:t>improvements </a:t>
            </a:r>
            <a:r>
              <a:rPr lang="en-GB" sz="2600" dirty="0"/>
              <a:t>can be made in delivering e-infrastructure services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644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three core objectives (1/2)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515891" y="969787"/>
            <a:ext cx="7730995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dirty="0"/>
              <a:t>Structure an </a:t>
            </a:r>
            <a:r>
              <a:rPr lang="en-GB" sz="2600" b="1" dirty="0"/>
              <a:t>open and guided discussion</a:t>
            </a:r>
            <a:r>
              <a:rPr lang="en-GB" sz="2600" dirty="0"/>
              <a:t> between e-infrastructures to consensually </a:t>
            </a:r>
            <a:r>
              <a:rPr lang="en-GB" sz="2600" b="1" dirty="0"/>
              <a:t>define a common catalogue for their services</a:t>
            </a:r>
            <a:r>
              <a:rPr lang="en-GB" sz="2600" dirty="0"/>
              <a:t>.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b="1" dirty="0"/>
              <a:t>Develop a single-entry point</a:t>
            </a:r>
            <a:r>
              <a:rPr lang="en-GB" sz="2600" dirty="0"/>
              <a:t> (the </a:t>
            </a:r>
            <a:r>
              <a:rPr lang="en-GB" sz="2600" b="1" dirty="0"/>
              <a:t>eInfraCentral portal</a:t>
            </a:r>
            <a:r>
              <a:rPr lang="en-GB" sz="2600" dirty="0"/>
              <a:t>) for end users to browse the service catalogue, and enhance the monitoring of key performance indicators (KPIs).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644" y="273844"/>
            <a:ext cx="5081954" cy="6470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13338"/>
                </a:solidFill>
                <a:latin typeface="Raleway SemiBold" charset="0"/>
              </a:rPr>
              <a:t>three core objectives (2/2)</a:t>
            </a:r>
            <a:endParaRPr lang="fr-FR" sz="2800" b="1" dirty="0">
              <a:solidFill>
                <a:srgbClr val="D13338"/>
              </a:solidFill>
              <a:latin typeface="Raleway SemiBold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2" y="278088"/>
            <a:ext cx="2277089" cy="3650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5" y="2684227"/>
            <a:ext cx="696470" cy="50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524"/>
            <a:ext cx="9144000" cy="4639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35521" y="2936492"/>
            <a:ext cx="40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746" y="4732808"/>
            <a:ext cx="534775" cy="357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" y="329414"/>
            <a:ext cx="49259" cy="640373"/>
          </a:xfrm>
          <a:prstGeom prst="rect">
            <a:avLst/>
          </a:prstGeom>
        </p:spPr>
      </p:pic>
      <p:sp>
        <p:nvSpPr>
          <p:cNvPr id="13" name="ZoneTexte 2"/>
          <p:cNvSpPr txBox="1"/>
          <p:nvPr/>
        </p:nvSpPr>
        <p:spPr>
          <a:xfrm>
            <a:off x="515891" y="969787"/>
            <a:ext cx="7730995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GB" sz="2400" b="1" dirty="0"/>
              <a:t>Draw policy and sustainability lessons</a:t>
            </a:r>
            <a:r>
              <a:rPr lang="en-GB" sz="2400" dirty="0"/>
              <a:t> for the future development of a European e-infrastructure ‘market place’ as an extension of the common service catalogue and portal so that it includes a much broader range of e-infrastructures and services.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463</Words>
  <Application>Microsoft Office PowerPoint</Application>
  <PresentationFormat>On-screen Show (16:9)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Raleway SemiBold</vt:lpstr>
      <vt:lpstr>Roboto</vt:lpstr>
      <vt:lpstr>Roboto Light</vt:lpstr>
      <vt:lpstr>Times New Roman</vt:lpstr>
      <vt:lpstr>Thème Office</vt:lpstr>
      <vt:lpstr>Presentation</vt:lpstr>
      <vt:lpstr>what is eInfraCentral?</vt:lpstr>
      <vt:lpstr>eInfraCentral relation to H2020</vt:lpstr>
      <vt:lpstr>what is eInfraCentral ?</vt:lpstr>
      <vt:lpstr>the context (1/2)</vt:lpstr>
      <vt:lpstr>the context (2/2)</vt:lpstr>
      <vt:lpstr>mission</vt:lpstr>
      <vt:lpstr>three core objectives (1/2)</vt:lpstr>
      <vt:lpstr>three core objectives (2/2)</vt:lpstr>
      <vt:lpstr>key highlights 1/2</vt:lpstr>
      <vt:lpstr>key highlights 2/2 </vt:lpstr>
      <vt:lpstr>work packages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Henry Varga</cp:lastModifiedBy>
  <cp:revision>24</cp:revision>
  <dcterms:created xsi:type="dcterms:W3CDTF">2017-03-14T10:07:29Z</dcterms:created>
  <dcterms:modified xsi:type="dcterms:W3CDTF">2017-05-10T09:13:47Z</dcterms:modified>
</cp:coreProperties>
</file>