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  <p:sldMasterId id="2147483648" r:id="rId2"/>
    <p:sldMasterId id="2147483685" r:id="rId3"/>
  </p:sldMasterIdLst>
  <p:notesMasterIdLst>
    <p:notesMasterId r:id="rId15"/>
  </p:notesMasterIdLst>
  <p:handoutMasterIdLst>
    <p:handoutMasterId r:id="rId16"/>
  </p:handoutMasterIdLst>
  <p:sldIdLst>
    <p:sldId id="280" r:id="rId4"/>
    <p:sldId id="297" r:id="rId5"/>
    <p:sldId id="298" r:id="rId6"/>
    <p:sldId id="302" r:id="rId7"/>
    <p:sldId id="294" r:id="rId8"/>
    <p:sldId id="303" r:id="rId9"/>
    <p:sldId id="296" r:id="rId10"/>
    <p:sldId id="299" r:id="rId11"/>
    <p:sldId id="300" r:id="rId12"/>
    <p:sldId id="301" r:id="rId13"/>
    <p:sldId id="284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0"/>
    <a:srgbClr val="4F85C3"/>
    <a:srgbClr val="6C9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400" autoAdjust="0"/>
    <p:restoredTop sz="94712" autoAdjust="0"/>
  </p:normalViewPr>
  <p:slideViewPr>
    <p:cSldViewPr showGuides="1">
      <p:cViewPr varScale="1">
        <p:scale>
          <a:sx n="90" d="100"/>
          <a:sy n="90" d="100"/>
        </p:scale>
        <p:origin x="216" y="4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2700" y="-7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20" Type="http://schemas.openxmlformats.org/officeDocument/2006/relationships/tableStyles" Target="tableStyles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98F682-7966-4F36-8C65-12C6AC282E64}" type="datetimeFigureOut">
              <a:rPr lang="en-GB" smtClean="0"/>
              <a:t>10/05/2017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7037CF-4AF3-4EA8-B0EF-23260E3D633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209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A4EA1F-7887-426C-BD0E-29F38E7AB4A2}" type="datetimeFigureOut">
              <a:rPr lang="nl-NL" smtClean="0"/>
              <a:t>10-05-17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F58AE9-46A5-49CB-B815-3CC2120EE87D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24887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6"/>
          <p:cNvSpPr>
            <a:spLocks noGrp="1"/>
          </p:cNvSpPr>
          <p:nvPr>
            <p:ph type="body" sz="quarter" idx="10" hasCustomPrompt="1"/>
          </p:nvPr>
        </p:nvSpPr>
        <p:spPr>
          <a:xfrm>
            <a:off x="1727411" y="3643200"/>
            <a:ext cx="5689178" cy="431477"/>
          </a:xfrm>
        </p:spPr>
        <p:txBody>
          <a:bodyPr/>
          <a:lstStyle>
            <a:lvl1pPr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GB" noProof="0" dirty="0" smtClean="0"/>
              <a:t>function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685800" y="1268761"/>
            <a:ext cx="7772400" cy="1440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23200"/>
            <a:ext cx="6400800" cy="504056"/>
          </a:xfrm>
        </p:spPr>
        <p:txBody>
          <a:bodyPr>
            <a:noAutofit/>
          </a:bodyPr>
          <a:lstStyle>
            <a:lvl1pPr marL="0" indent="0" algn="ctr">
              <a:buNone/>
              <a:defRPr sz="28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noProof="0" dirty="0" smtClean="0"/>
              <a:t>Author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507503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 hasCustomPrompt="1"/>
          </p:nvPr>
        </p:nvSpPr>
        <p:spPr>
          <a:xfrm>
            <a:off x="467544" y="1340768"/>
            <a:ext cx="3815655" cy="4784725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572000" y="1341438"/>
            <a:ext cx="4320480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28241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67544" y="1341438"/>
            <a:ext cx="8424936" cy="4784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4082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tekst 2"/>
          <p:cNvSpPr>
            <a:spLocks noGrp="1"/>
          </p:cNvSpPr>
          <p:nvPr>
            <p:ph type="body" idx="1" hasCustomPrompt="1"/>
          </p:nvPr>
        </p:nvSpPr>
        <p:spPr>
          <a:xfrm>
            <a:off x="457200" y="1341041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 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 hasCustomPrompt="1"/>
          </p:nvPr>
        </p:nvSpPr>
        <p:spPr>
          <a:xfrm>
            <a:off x="494506" y="2378745"/>
            <a:ext cx="4040188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4850705" y="1341041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noProof="0" dirty="0" smtClean="0"/>
              <a:t>Click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 hasCustomPrompt="1"/>
          </p:nvPr>
        </p:nvSpPr>
        <p:spPr>
          <a:xfrm>
            <a:off x="4822601" y="2391445"/>
            <a:ext cx="4041775" cy="377440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noProof="0" dirty="0" smtClean="0"/>
              <a:t>Click</a:t>
            </a:r>
            <a:endParaRPr lang="en-GB" noProof="0" dirty="0"/>
          </a:p>
        </p:txBody>
      </p:sp>
      <p:sp>
        <p:nvSpPr>
          <p:cNvPr id="10" name="Title 9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860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8593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4" Type="http://schemas.openxmlformats.org/officeDocument/2006/relationships/theme" Target="../theme/theme2.xml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hyperlink" Target="http://creativecommons.org/licenses/by/4.0/" TargetMode="External"/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79394" y="1412776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79394" y="2636912"/>
            <a:ext cx="8229600" cy="7920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GB" noProof="0" dirty="0" smtClean="0"/>
          </a:p>
        </p:txBody>
      </p:sp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493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Afbeelding 2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89" y="0"/>
            <a:ext cx="6534150" cy="4705350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0" y="6381328"/>
            <a:ext cx="9144000" cy="476672"/>
          </a:xfrm>
          <a:prstGeom prst="rect">
            <a:avLst/>
          </a:prstGeom>
          <a:solidFill>
            <a:srgbClr val="4F85C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734481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noProof="0" dirty="0" smtClean="0"/>
              <a:t>Click to insert title</a:t>
            </a:r>
            <a:endParaRPr lang="en-GB" noProof="0" dirty="0"/>
          </a:p>
        </p:txBody>
      </p:sp>
      <p:sp>
        <p:nvSpPr>
          <p:cNvPr id="22" name="Tekstvak 21"/>
          <p:cNvSpPr txBox="1"/>
          <p:nvPr/>
        </p:nvSpPr>
        <p:spPr>
          <a:xfrm>
            <a:off x="8508016" y="6525344"/>
            <a:ext cx="31290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372553E7-13AD-41CB-B8D3-4C5279D6D1DB}" type="slidenum">
              <a:rPr lang="nl-NL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‹#›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1030139" cy="993566"/>
          </a:xfrm>
          <a:prstGeom prst="rect">
            <a:avLst/>
          </a:prstGeom>
        </p:spPr>
      </p:pic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1187624" y="6448251"/>
            <a:ext cx="67687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  <a:latin typeface="Segoe UI"/>
                <a:cs typeface="Segoe UI"/>
              </a:defRPr>
            </a:lvl1pPr>
          </a:lstStyle>
          <a:p>
            <a:endParaRPr lang="en-GB" dirty="0"/>
          </a:p>
        </p:txBody>
      </p:sp>
      <p:sp>
        <p:nvSpPr>
          <p:cNvPr id="9" name="Tekstvak 21"/>
          <p:cNvSpPr txBox="1"/>
          <p:nvPr/>
        </p:nvSpPr>
        <p:spPr>
          <a:xfrm>
            <a:off x="179512" y="6525344"/>
            <a:ext cx="59503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83F7A1C-40F7-5F43-85CD-9B50E60F16AA}" type="datetime1">
              <a:rPr lang="en-US" sz="800" b="1" smtClean="0">
                <a:solidFill>
                  <a:schemeClr val="bg1"/>
                </a:solidFill>
                <a:latin typeface="Segoe UI" pitchFamily="34" charset="0"/>
                <a:cs typeface="Segoe UI" pitchFamily="34" charset="0"/>
              </a:rPr>
              <a:t>5/10/17</a:t>
            </a:fld>
            <a:endParaRPr lang="nl-NL" sz="1050" b="1" dirty="0">
              <a:solidFill>
                <a:schemeClr val="bg1"/>
              </a:solidFill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7275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52" r:id="rId2"/>
    <p:sldLayoutId id="2147483653" r:id="rId3"/>
  </p:sldLayoutIdLst>
  <p:timing>
    <p:tnLst>
      <p:par>
        <p:cTn id="1" dur="indefinite" restart="never" nodeType="tmRoot"/>
      </p:par>
    </p:tnLst>
  </p:timing>
  <p:hf sldNum="0" hdr="0" dt="0"/>
  <p:txStyles>
    <p:titleStyle>
      <a:lvl1pPr algn="r" defTabSz="914400" rtl="0" eaLnBrk="1" latinLnBrk="0" hangingPunct="1">
        <a:spcBef>
          <a:spcPct val="0"/>
        </a:spcBef>
        <a:buNone/>
        <a:defRPr sz="3000" b="1" kern="1200">
          <a:solidFill>
            <a:srgbClr val="4F85C3"/>
          </a:solidFill>
          <a:latin typeface="Segoe UI" pitchFamily="34" charset="0"/>
          <a:ea typeface="+mj-ea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4pPr>
      <a:lvl5pPr marL="182880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/>
        <a:defRPr sz="2000" kern="1200">
          <a:solidFill>
            <a:schemeClr val="tx1"/>
          </a:solidFill>
          <a:latin typeface="Segoe UI" pitchFamily="34" charset="0"/>
          <a:ea typeface="+mn-ea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845" userDrawn="1">
          <p15:clr>
            <a:srgbClr val="F26B43"/>
          </p15:clr>
        </p15:guide>
        <p15:guide id="2" pos="295" userDrawn="1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orient="horz" pos="3884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tx2">
                  <a:lumMod val="20000"/>
                  <a:lumOff val="80000"/>
                </a:schemeClr>
              </a:gs>
            </a:gsLst>
            <a:lin ang="2700000" scaled="1"/>
            <a:tileRect/>
          </a:gradFill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129" y="4581128"/>
            <a:ext cx="1728191" cy="1313426"/>
          </a:xfrm>
          <a:prstGeom prst="rect">
            <a:avLst/>
          </a:prstGeom>
        </p:spPr>
      </p:pic>
      <p:sp>
        <p:nvSpPr>
          <p:cNvPr id="12" name="Rechthoek 11"/>
          <p:cNvSpPr/>
          <p:nvPr/>
        </p:nvSpPr>
        <p:spPr>
          <a:xfrm>
            <a:off x="437129" y="6021288"/>
            <a:ext cx="8465149" cy="45719"/>
          </a:xfrm>
          <a:prstGeom prst="rect">
            <a:avLst/>
          </a:prstGeom>
          <a:solidFill>
            <a:schemeClr val="accent1">
              <a:lumMod val="60000"/>
              <a:lumOff val="40000"/>
              <a:alpha val="4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Tekstvak 22"/>
          <p:cNvSpPr txBox="1"/>
          <p:nvPr/>
        </p:nvSpPr>
        <p:spPr>
          <a:xfrm>
            <a:off x="752684" y="6153342"/>
            <a:ext cx="10970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200" b="1" dirty="0" smtClean="0">
                <a:solidFill>
                  <a:srgbClr val="0066B0"/>
                </a:solidFill>
                <a:latin typeface="Segoe UI" pitchFamily="34" charset="0"/>
                <a:cs typeface="Segoe UI" pitchFamily="34" charset="0"/>
              </a:rPr>
              <a:t>www.egi.eu</a:t>
            </a:r>
            <a:endParaRPr lang="nl-NL" sz="1200" b="1" dirty="0">
              <a:solidFill>
                <a:srgbClr val="0066B0"/>
              </a:solidFill>
              <a:latin typeface="Segoe UI" pitchFamily="34" charset="0"/>
              <a:cs typeface="Segoe UI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5659" y="1124744"/>
            <a:ext cx="7578749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3600" b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Thank you</a:t>
            </a:r>
            <a:r>
              <a:rPr lang="en-GB" sz="3600" b="1" kern="1200" baseline="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 for your attention.</a:t>
            </a:r>
          </a:p>
          <a:p>
            <a:pPr algn="ctr"/>
            <a:endParaRPr lang="en-GB" sz="3600" b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ctr"/>
            <a:endParaRPr lang="en-GB" sz="2400" b="1" i="1" kern="1200" noProof="0" dirty="0" smtClean="0">
              <a:solidFill>
                <a:srgbClr val="0066B0"/>
              </a:solidFill>
              <a:latin typeface="Segoe UI" pitchFamily="34" charset="0"/>
              <a:ea typeface="Verdana" panose="020B0604030504040204" pitchFamily="34" charset="0"/>
              <a:cs typeface="Segoe UI" pitchFamily="34" charset="0"/>
            </a:endParaRPr>
          </a:p>
          <a:p>
            <a:pPr algn="l"/>
            <a:r>
              <a:rPr lang="en-GB" sz="2800" b="1" i="1" kern="1200" noProof="0" dirty="0" smtClean="0">
                <a:solidFill>
                  <a:srgbClr val="0066B0"/>
                </a:solidFill>
                <a:latin typeface="Segoe UI" pitchFamily="34" charset="0"/>
                <a:ea typeface="Verdana" panose="020B0604030504040204" pitchFamily="34" charset="0"/>
                <a:cs typeface="Segoe UI" pitchFamily="34" charset="0"/>
              </a:rPr>
              <a:t>Questions?</a:t>
            </a:r>
          </a:p>
        </p:txBody>
      </p:sp>
      <p:sp>
        <p:nvSpPr>
          <p:cNvPr id="8" name="Tekstvak 10"/>
          <p:cNvSpPr txBox="1"/>
          <p:nvPr/>
        </p:nvSpPr>
        <p:spPr>
          <a:xfrm>
            <a:off x="1551095" y="6381328"/>
            <a:ext cx="7557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This work by </a:t>
            </a:r>
            <a:r>
              <a:rPr lang="en-GB" sz="1000" baseline="0" dirty="0" smtClean="0">
                <a:latin typeface="Segoe UI" panose="020B0502040204020203" pitchFamily="34" charset="0"/>
                <a:cs typeface="Segoe UI" panose="020B0502040204020203" pitchFamily="34" charset="0"/>
              </a:rPr>
              <a:t> EGI.eu 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is licensed under a </a:t>
            </a:r>
          </a:p>
          <a:p>
            <a:pPr algn="r"/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  <a:hlinkClick r:id="rId5"/>
              </a:rPr>
              <a:t>Creative Commons Attribution 4.0 International License</a:t>
            </a:r>
            <a:r>
              <a:rPr lang="en-GB" sz="1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 </a:t>
            </a:r>
            <a:endParaRPr lang="nl-NL" sz="1000" b="0" dirty="0">
              <a:latin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5638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rgbClr val="0066B0"/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Tx/>
        <a:buNone/>
        <a:defRPr sz="2800" b="1" kern="1200" baseline="0">
          <a:solidFill>
            <a:schemeClr val="tx1">
              <a:lumMod val="75000"/>
              <a:lumOff val="25000"/>
            </a:schemeClr>
          </a:solidFill>
          <a:latin typeface="Segoe UI" pitchFamily="34" charset="0"/>
          <a:ea typeface="Verdana" panose="020B0604030504040204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hyperlink" Target="https://ec.europa.eu/research/participants/portal/desktop/en/opportunities/h2020/topics/einfra-12-2017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smtClean="0"/>
              <a:t>Strategy and Policy Manager, EGI Foundation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Procurement activities</a:t>
            </a:r>
            <a:br>
              <a:rPr lang="en-GB" dirty="0" smtClean="0"/>
            </a:br>
            <a:r>
              <a:rPr lang="en-GB" dirty="0" smtClean="0"/>
              <a:t>in the EOSC-hub Project Proposal</a:t>
            </a:r>
            <a:endParaRPr lang="en-GB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Sergio Andreozzi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780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Simplify cross-border procurement is an emerging need and an essential building block for the future EOSC</a:t>
            </a:r>
          </a:p>
          <a:p>
            <a:r>
              <a:rPr lang="en-US" dirty="0" smtClean="0"/>
              <a:t>The EOSC-hub project proposal bring together partners with key expertise and aim to take the activities forward</a:t>
            </a:r>
          </a:p>
          <a:p>
            <a:r>
              <a:rPr lang="en-US" dirty="0" smtClean="0"/>
              <a:t>If positively evaluated, it will contribute to increase the know-how and tools to facilitate purchasing activities of research communities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5648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3155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EOSC-hub project proposal?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23528" y="1124744"/>
            <a:ext cx="8568952" cy="4784400"/>
          </a:xfrm>
        </p:spPr>
        <p:txBody>
          <a:bodyPr/>
          <a:lstStyle/>
          <a:p>
            <a:r>
              <a:rPr lang="en-US" dirty="0" smtClean="0"/>
              <a:t>Context: H2020 Call E-INFRA12.a </a:t>
            </a:r>
          </a:p>
          <a:p>
            <a:pPr lvl="1"/>
            <a:r>
              <a:rPr lang="en-US" dirty="0"/>
              <a:t>“</a:t>
            </a:r>
            <a:r>
              <a:rPr lang="en-US" i="1" dirty="0"/>
              <a:t>Secure and agile data and distributed computing e-infrastructures</a:t>
            </a:r>
            <a:r>
              <a:rPr lang="en-US" dirty="0"/>
              <a:t>: fostering the integration of a secure, permanent, on-demand service-driven, privacy-compliant and sustainable e-infrastructure incorporating distributed databases, computing resources and software.”</a:t>
            </a:r>
            <a:endParaRPr lang="en-US" dirty="0" smtClean="0"/>
          </a:p>
          <a:p>
            <a:pPr lvl="1"/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ec.europa.eu/research/participants/portal/desktop/en/opportunities/h2020/topics/einfra-12-2017.html</a:t>
            </a:r>
            <a:endParaRPr lang="en-US" sz="1400" dirty="0" smtClean="0"/>
          </a:p>
          <a:p>
            <a:r>
              <a:rPr lang="en-US" sz="3200" dirty="0" smtClean="0"/>
              <a:t>EOSC-hub</a:t>
            </a:r>
          </a:p>
          <a:p>
            <a:pPr lvl="1"/>
            <a:r>
              <a:rPr lang="en-US" dirty="0" smtClean="0"/>
              <a:t>Project proposal submitted on 29 March 2017</a:t>
            </a:r>
          </a:p>
          <a:p>
            <a:pPr lvl="1"/>
            <a:r>
              <a:rPr lang="en-US" dirty="0" smtClean="0"/>
              <a:t>Budget: 30M Euro</a:t>
            </a:r>
          </a:p>
          <a:p>
            <a:pPr lvl="1"/>
            <a:r>
              <a:rPr lang="en-US" dirty="0" smtClean="0"/>
              <a:t>Duration: 3 years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24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EOSC-hub Project Consortium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179512" y="1341438"/>
            <a:ext cx="8712968" cy="4784400"/>
          </a:xfrm>
        </p:spPr>
        <p:txBody>
          <a:bodyPr/>
          <a:lstStyle/>
          <a:p>
            <a:pPr lvl="0"/>
            <a:r>
              <a:rPr lang="en-GB" sz="2400" u="sng" dirty="0"/>
              <a:t>User communities and Research </a:t>
            </a:r>
            <a:r>
              <a:rPr lang="en-GB" sz="2400" u="sng" dirty="0" smtClean="0"/>
              <a:t>Infrastructures</a:t>
            </a:r>
            <a:endParaRPr lang="en-GB" sz="2400" dirty="0" smtClean="0"/>
          </a:p>
          <a:p>
            <a:pPr lvl="1"/>
            <a:r>
              <a:rPr lang="en-GB" sz="1800" dirty="0" smtClean="0"/>
              <a:t>selected </a:t>
            </a:r>
            <a:r>
              <a:rPr lang="en-GB" sz="1800" dirty="0"/>
              <a:t>via open calls during proposal preparation phase, they provide Thematic Services (at TRL 8) for the EOSC-hub service catalogue and use cases for the Competence Centres. </a:t>
            </a:r>
            <a:endParaRPr lang="en-GB" sz="1800" dirty="0" smtClean="0"/>
          </a:p>
          <a:p>
            <a:pPr lvl="0"/>
            <a:r>
              <a:rPr lang="en-GB" sz="2400" u="sng" dirty="0" smtClean="0"/>
              <a:t>Technology Providers</a:t>
            </a:r>
            <a:endParaRPr lang="en-GB" sz="2400" dirty="0" smtClean="0"/>
          </a:p>
          <a:p>
            <a:pPr lvl="1"/>
            <a:r>
              <a:rPr lang="en-GB" sz="1800" dirty="0" smtClean="0"/>
              <a:t>bring </a:t>
            </a:r>
            <a:r>
              <a:rPr lang="en-GB" sz="1800" dirty="0"/>
              <a:t>expertise and technologies fostering the integration of services into the EOSC-hub service catalogue and contribute to its evolution. </a:t>
            </a:r>
            <a:endParaRPr lang="en-US" sz="1800" dirty="0"/>
          </a:p>
          <a:p>
            <a:pPr lvl="0" fontAlgn="base"/>
            <a:r>
              <a:rPr lang="en-GB" sz="2400" u="sng" dirty="0"/>
              <a:t>Service Providers and national e-Infrastructure </a:t>
            </a:r>
            <a:r>
              <a:rPr lang="en-GB" sz="2400" u="sng" dirty="0" smtClean="0"/>
              <a:t>representatives</a:t>
            </a:r>
            <a:endParaRPr lang="en-GB" sz="2400" dirty="0" smtClean="0"/>
          </a:p>
          <a:p>
            <a:pPr lvl="1" fontAlgn="base"/>
            <a:r>
              <a:rPr lang="en-GB" sz="1800" dirty="0" smtClean="0"/>
              <a:t>bring </a:t>
            </a:r>
            <a:r>
              <a:rPr lang="en-GB" sz="1800" dirty="0"/>
              <a:t>resources to the federated e-Infrastructure, operate and provide access to the resources and services for the benefit of consumers. </a:t>
            </a:r>
            <a:endParaRPr lang="en-US" sz="1800" dirty="0"/>
          </a:p>
          <a:p>
            <a:pPr lvl="0" fontAlgn="base"/>
            <a:r>
              <a:rPr lang="en-GB" sz="2400" u="sng" dirty="0" smtClean="0"/>
              <a:t>SMEs/industries</a:t>
            </a:r>
            <a:endParaRPr lang="en-GB" sz="2400" dirty="0" smtClean="0"/>
          </a:p>
          <a:p>
            <a:pPr lvl="1" fontAlgn="base"/>
            <a:r>
              <a:rPr lang="en-GB" sz="1800" dirty="0" smtClean="0"/>
              <a:t>they </a:t>
            </a:r>
            <a:r>
              <a:rPr lang="en-GB" sz="1800" dirty="0"/>
              <a:t>are involved mainly in the context of the Joint Digital Innovation Hub that is designed to stimulate innovation and knowledge transfer between e-Infrastructures and the private sector. 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620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EOSC-hub 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Mobilises</a:t>
            </a:r>
            <a:r>
              <a:rPr lang="en-US" dirty="0" smtClean="0"/>
              <a:t> </a:t>
            </a:r>
            <a:r>
              <a:rPr lang="en-US" dirty="0"/>
              <a:t>providers </a:t>
            </a:r>
            <a:r>
              <a:rPr lang="en-US" dirty="0" smtClean="0"/>
              <a:t>from</a:t>
            </a:r>
          </a:p>
          <a:p>
            <a:pPr lvl="1"/>
            <a:r>
              <a:rPr lang="en-US" dirty="0" smtClean="0"/>
              <a:t>EGI </a:t>
            </a:r>
            <a:r>
              <a:rPr lang="en-US" dirty="0"/>
              <a:t>Federation, EUDAT CDI, </a:t>
            </a:r>
            <a:r>
              <a:rPr lang="en-GB" dirty="0" smtClean="0"/>
              <a:t>INDIGO-</a:t>
            </a:r>
            <a:r>
              <a:rPr lang="en-GB" dirty="0" err="1" smtClean="0"/>
              <a:t>DataCloud</a:t>
            </a:r>
            <a:r>
              <a:rPr lang="en-US" dirty="0" smtClean="0"/>
              <a:t> </a:t>
            </a:r>
            <a:r>
              <a:rPr lang="en-US" dirty="0"/>
              <a:t>and major research e-infrastructures </a:t>
            </a:r>
            <a:endParaRPr lang="en-US" dirty="0" smtClean="0"/>
          </a:p>
          <a:p>
            <a:pPr lvl="1"/>
            <a:r>
              <a:rPr lang="en-US" dirty="0" smtClean="0"/>
              <a:t>offering </a:t>
            </a:r>
            <a:r>
              <a:rPr lang="en-US" dirty="0"/>
              <a:t>services, software and data for advanced data-driven research and </a:t>
            </a:r>
            <a:r>
              <a:rPr lang="en-US" dirty="0" smtClean="0"/>
              <a:t>innovation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Develop the </a:t>
            </a:r>
            <a:r>
              <a:rPr lang="en-US" dirty="0"/>
              <a:t>integration and management system of the European Open Science </a:t>
            </a:r>
            <a:r>
              <a:rPr lang="en-US" dirty="0" smtClean="0"/>
              <a:t>Cloud (the ”EOSC hub”)</a:t>
            </a:r>
          </a:p>
          <a:p>
            <a:pPr lvl="1"/>
            <a:r>
              <a:rPr lang="en-US" dirty="0" smtClean="0"/>
              <a:t>acting </a:t>
            </a:r>
            <a:r>
              <a:rPr lang="en-US" dirty="0"/>
              <a:t>as a single entry point for all </a:t>
            </a:r>
            <a:r>
              <a:rPr lang="en-US" dirty="0" smtClean="0"/>
              <a:t>stakeholders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930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EOSC governance and functions</a:t>
            </a:r>
            <a:br>
              <a:rPr lang="en-US" dirty="0" smtClean="0"/>
            </a:br>
            <a:r>
              <a:rPr lang="en-US" i="1" dirty="0" smtClean="0"/>
              <a:t>(slide from EC)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340768"/>
            <a:ext cx="6195640" cy="4621338"/>
          </a:xfrm>
          <a:prstGeom prst="rect">
            <a:avLst/>
          </a:prstGeom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1187624" y="6026316"/>
            <a:ext cx="60292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i="1" dirty="0" smtClean="0"/>
              <a:t>Slide courtesy of J. C. </a:t>
            </a:r>
            <a:r>
              <a:rPr lang="en-US" sz="1600" i="1" dirty="0" err="1" smtClean="0"/>
              <a:t>Burgelman</a:t>
            </a:r>
            <a:r>
              <a:rPr lang="en-US" sz="1600" i="1" dirty="0" smtClean="0"/>
              <a:t> </a:t>
            </a:r>
            <a:r>
              <a:rPr lang="en-US" sz="1600" i="1" dirty="0" smtClean="0"/>
              <a:t>presented at RDA event, 4 April 2017</a:t>
            </a:r>
            <a:endParaRPr lang="en-US" sz="1600" i="1" dirty="0"/>
          </a:p>
        </p:txBody>
      </p:sp>
      <p:sp>
        <p:nvSpPr>
          <p:cNvPr id="9" name="Oval 8"/>
          <p:cNvSpPr/>
          <p:nvPr/>
        </p:nvSpPr>
        <p:spPr>
          <a:xfrm>
            <a:off x="5364088" y="2636912"/>
            <a:ext cx="1008112" cy="720080"/>
          </a:xfrm>
          <a:prstGeom prst="ellipse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73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EOSC-hub: procurement activities</a:t>
            </a:r>
            <a:br>
              <a:rPr lang="en-US" dirty="0" smtClean="0"/>
            </a:br>
            <a:r>
              <a:rPr lang="en-US" sz="2700" dirty="0" smtClean="0"/>
              <a:t>Three main phases</a:t>
            </a: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z="2400" dirty="0" smtClean="0"/>
              <a:t>Analysis</a:t>
            </a:r>
          </a:p>
          <a:p>
            <a:pPr lvl="1"/>
            <a:r>
              <a:rPr lang="en-US" sz="2000" dirty="0" smtClean="0"/>
              <a:t>requirements </a:t>
            </a:r>
            <a:r>
              <a:rPr lang="en-US" sz="2000" dirty="0"/>
              <a:t>from different stakeholders are collected with regards to needs for types of services, demand assessment, procurement constraints, funding models; a number of business models will be developed to support the selected </a:t>
            </a:r>
            <a:r>
              <a:rPr lang="en-US" sz="2000" dirty="0" smtClean="0"/>
              <a:t>cases</a:t>
            </a:r>
          </a:p>
          <a:p>
            <a:r>
              <a:rPr lang="en-US" sz="2400" dirty="0" smtClean="0"/>
              <a:t>Procurement </a:t>
            </a:r>
            <a:r>
              <a:rPr lang="en-US" sz="2400" dirty="0"/>
              <a:t>and purchasing framework design and validation: </a:t>
            </a:r>
            <a:endParaRPr lang="en-US" sz="2400" dirty="0" smtClean="0"/>
          </a:p>
          <a:p>
            <a:pPr lvl="1"/>
            <a:r>
              <a:rPr lang="en-US" sz="2000" dirty="0" smtClean="0"/>
              <a:t>development </a:t>
            </a:r>
            <a:r>
              <a:rPr lang="en-US" sz="2000" dirty="0"/>
              <a:t>of a procurement and purchasing frameworks able to satisfy the selected cases from the analysis phase; the frameworks will be validated by pilot procurement actions from interested buyers identified during the analysis </a:t>
            </a:r>
            <a:r>
              <a:rPr lang="en-US" sz="2000" dirty="0" smtClean="0"/>
              <a:t>phase</a:t>
            </a:r>
          </a:p>
          <a:p>
            <a:r>
              <a:rPr lang="en-US" sz="2400" dirty="0" smtClean="0"/>
              <a:t>Evaluation </a:t>
            </a:r>
            <a:r>
              <a:rPr lang="en-US" sz="2400" dirty="0"/>
              <a:t>and </a:t>
            </a:r>
            <a:r>
              <a:rPr lang="en-US" sz="2400" dirty="0" smtClean="0"/>
              <a:t>roadmap</a:t>
            </a:r>
          </a:p>
          <a:p>
            <a:pPr lvl="1"/>
            <a:r>
              <a:rPr lang="en-US" sz="2000" dirty="0" smtClean="0"/>
              <a:t>evaluation </a:t>
            </a:r>
            <a:r>
              <a:rPr lang="en-US" sz="2000" dirty="0"/>
              <a:t>of the experience and definition of a roadmap for future </a:t>
            </a:r>
            <a:r>
              <a:rPr lang="en-US" sz="2000" dirty="0" smtClean="0"/>
              <a:t>activities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485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EOSC-hub Procurement </a:t>
            </a:r>
            <a:br>
              <a:rPr lang="en-US" sz="2800" dirty="0" smtClean="0"/>
            </a:br>
            <a:r>
              <a:rPr lang="en-US" sz="2800" dirty="0" smtClean="0"/>
              <a:t>Expected output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Demand </a:t>
            </a:r>
            <a:r>
              <a:rPr lang="en-US" dirty="0"/>
              <a:t>assessment </a:t>
            </a:r>
          </a:p>
          <a:p>
            <a:r>
              <a:rPr lang="en-US" dirty="0" smtClean="0"/>
              <a:t>Validated </a:t>
            </a:r>
            <a:r>
              <a:rPr lang="en-US" dirty="0"/>
              <a:t>business </a:t>
            </a:r>
            <a:r>
              <a:rPr lang="en-US" dirty="0" smtClean="0"/>
              <a:t>models</a:t>
            </a:r>
          </a:p>
          <a:p>
            <a:r>
              <a:rPr lang="en-US" dirty="0" smtClean="0"/>
              <a:t>Definition </a:t>
            </a:r>
            <a:r>
              <a:rPr lang="en-US" dirty="0"/>
              <a:t>and validation of procurement and purchase framework(s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Evaluation </a:t>
            </a:r>
            <a:r>
              <a:rPr lang="en-US" dirty="0"/>
              <a:t>and </a:t>
            </a:r>
            <a:r>
              <a:rPr lang="en-US" dirty="0" smtClean="0"/>
              <a:t>roadmap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912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EOSC-hub: Procurement Activities</a:t>
            </a:r>
            <a:br>
              <a:rPr lang="en-US" dirty="0" smtClean="0"/>
            </a:br>
            <a:r>
              <a:rPr lang="en-US" dirty="0" smtClean="0"/>
              <a:t>Expected benefits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Develop </a:t>
            </a:r>
            <a:r>
              <a:rPr lang="en-US" dirty="0"/>
              <a:t>the know-how and </a:t>
            </a:r>
            <a:r>
              <a:rPr lang="en-US" dirty="0" smtClean="0"/>
              <a:t>prototype </a:t>
            </a:r>
            <a:r>
              <a:rPr lang="en-US" dirty="0"/>
              <a:t>procurement and purchasing framework </a:t>
            </a:r>
            <a:r>
              <a:rPr lang="en-US" dirty="0" smtClean="0"/>
              <a:t>that reduces </a:t>
            </a:r>
            <a:r>
              <a:rPr lang="en-US" dirty="0"/>
              <a:t>the barriers, risks and administrative cost to purchase digital services for research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509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88640"/>
            <a:ext cx="7704856" cy="85010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EOSC-hub Procurement Activity</a:t>
            </a:r>
            <a:br>
              <a:rPr lang="en-US" dirty="0" smtClean="0"/>
            </a:br>
            <a:r>
              <a:rPr lang="en-US" dirty="0" smtClean="0"/>
              <a:t>Partners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EGI Foundation</a:t>
            </a:r>
          </a:p>
          <a:p>
            <a:pPr lvl="1"/>
            <a:r>
              <a:rPr lang="en-US" dirty="0" smtClean="0"/>
              <a:t>Role of federator, developed pay for use business models</a:t>
            </a:r>
          </a:p>
          <a:p>
            <a:r>
              <a:rPr lang="en-US" dirty="0" smtClean="0"/>
              <a:t>CERN</a:t>
            </a:r>
          </a:p>
          <a:p>
            <a:pPr lvl="1"/>
            <a:r>
              <a:rPr lang="en-US" dirty="0" smtClean="0"/>
              <a:t>Experience from </a:t>
            </a:r>
            <a:r>
              <a:rPr lang="en-US" dirty="0" err="1" smtClean="0"/>
              <a:t>HNSciCloud</a:t>
            </a:r>
            <a:r>
              <a:rPr lang="en-US" dirty="0" smtClean="0"/>
              <a:t> and cloud procurements</a:t>
            </a:r>
          </a:p>
          <a:p>
            <a:r>
              <a:rPr lang="en-US" dirty="0" smtClean="0"/>
              <a:t>GEANT</a:t>
            </a:r>
          </a:p>
          <a:p>
            <a:pPr lvl="1"/>
            <a:r>
              <a:rPr lang="en-US" dirty="0" smtClean="0"/>
              <a:t>Experience with IaaS Cloud Procurement framework</a:t>
            </a:r>
            <a:endParaRPr lang="en-US" dirty="0"/>
          </a:p>
          <a:p>
            <a:r>
              <a:rPr lang="en-US" dirty="0" err="1" smtClean="0"/>
              <a:t>SurfSARA</a:t>
            </a:r>
            <a:endParaRPr lang="en-US" dirty="0" smtClean="0"/>
          </a:p>
          <a:p>
            <a:pPr lvl="1"/>
            <a:r>
              <a:rPr lang="en-US" dirty="0" smtClean="0"/>
              <a:t>Link to </a:t>
            </a:r>
            <a:r>
              <a:rPr lang="en-US" dirty="0" err="1" smtClean="0"/>
              <a:t>EOSCpilot</a:t>
            </a:r>
            <a:r>
              <a:rPr lang="en-US" dirty="0" smtClean="0"/>
              <a:t> activities</a:t>
            </a:r>
          </a:p>
          <a:p>
            <a:r>
              <a:rPr lang="en-US" dirty="0" smtClean="0"/>
              <a:t>FZJ</a:t>
            </a:r>
          </a:p>
          <a:p>
            <a:pPr lvl="1"/>
            <a:r>
              <a:rPr lang="en-US" dirty="0" smtClean="0"/>
              <a:t>Experience of large national </a:t>
            </a:r>
            <a:r>
              <a:rPr lang="en-US" dirty="0" err="1" smtClean="0"/>
              <a:t>organisation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843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GI powerpoint presentation v3.2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EGI Powerpoint Presentation (body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EGI Powerpoint Presentation (closing)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dirty="0" err="1" smtClean="0"/>
        </a:defPPr>
      </a:lstStyle>
    </a:txDef>
  </a:objectDefaults>
  <a:extraClrSchemeLst/>
</a:theme>
</file>

<file path=ppt/theme/theme4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EGI powerpoint presentation v3.2</Template>
  <TotalTime>114</TotalTime>
  <Words>512</Words>
  <Application>Microsoft Macintosh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Calibri</vt:lpstr>
      <vt:lpstr>Segoe UI</vt:lpstr>
      <vt:lpstr>Verdana</vt:lpstr>
      <vt:lpstr>Arial</vt:lpstr>
      <vt:lpstr>EGI powerpoint presentation v3.2</vt:lpstr>
      <vt:lpstr>EGI Powerpoint Presentation (body)</vt:lpstr>
      <vt:lpstr>EGI Powerpoint Presentation (closing)</vt:lpstr>
      <vt:lpstr>Procurement activities in the EOSC-hub Project Proposal</vt:lpstr>
      <vt:lpstr>What is the EOSC-hub project proposal?</vt:lpstr>
      <vt:lpstr>EOSC-hub Project Consortium</vt:lpstr>
      <vt:lpstr>EOSC-hub Mission</vt:lpstr>
      <vt:lpstr>EOSC governance and functions (slide from EC)</vt:lpstr>
      <vt:lpstr>EOSC-hub: procurement activities Three main phases</vt:lpstr>
      <vt:lpstr>EOSC-hub Procurement  Expected output</vt:lpstr>
      <vt:lpstr>EOSC-hub: Procurement Activities Expected benefits</vt:lpstr>
      <vt:lpstr>EOSC-hub Procurement Activity Partners</vt:lpstr>
      <vt:lpstr>Summary</vt:lpstr>
      <vt:lpstr>PowerPoint Presentation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Procurement  in the EOSC-hub Project Proposal</dc:title>
  <dc:creator>Sergio Andreozzi</dc:creator>
  <cp:lastModifiedBy>Sergio Andreozzi</cp:lastModifiedBy>
  <cp:revision>12</cp:revision>
  <dcterms:created xsi:type="dcterms:W3CDTF">2017-05-06T13:36:44Z</dcterms:created>
  <dcterms:modified xsi:type="dcterms:W3CDTF">2017-05-10T13:05:20Z</dcterms:modified>
</cp:coreProperties>
</file>