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5"/>
  </p:notesMasterIdLst>
  <p:handoutMasterIdLst>
    <p:handoutMasterId r:id="rId16"/>
  </p:handoutMasterIdLst>
  <p:sldIdLst>
    <p:sldId id="280" r:id="rId4"/>
    <p:sldId id="297" r:id="rId5"/>
    <p:sldId id="298" r:id="rId6"/>
    <p:sldId id="302" r:id="rId7"/>
    <p:sldId id="294" r:id="rId8"/>
    <p:sldId id="303" r:id="rId9"/>
    <p:sldId id="296" r:id="rId10"/>
    <p:sldId id="299" r:id="rId11"/>
    <p:sldId id="300" r:id="rId12"/>
    <p:sldId id="301" r:id="rId13"/>
    <p:sldId id="28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00" autoAdjust="0"/>
    <p:restoredTop sz="94712" autoAdjust="0"/>
  </p:normalViewPr>
  <p:slideViewPr>
    <p:cSldViewPr showGuides="1">
      <p:cViewPr varScale="1">
        <p:scale>
          <a:sx n="90" d="100"/>
          <a:sy n="90" d="100"/>
        </p:scale>
        <p:origin x="216" y="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10-05-17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5/10/17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ec.europa.eu/research/participants/portal/desktop/en/opportunities/h2020/topics/einfra-12-2017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Strategy and Policy Manager, EGI Foundation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Procurement activities</a:t>
            </a:r>
            <a:br>
              <a:rPr lang="en-GB" dirty="0" smtClean="0"/>
            </a:br>
            <a:r>
              <a:rPr lang="en-GB" dirty="0" smtClean="0"/>
              <a:t>in the EOSC-hub Project Proposal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Sergio Andreozzi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Simplify cross-border procurement is an emerging need and an essential building block for the future EOSC</a:t>
            </a:r>
          </a:p>
          <a:p>
            <a:r>
              <a:rPr lang="en-US" dirty="0" smtClean="0"/>
              <a:t>The EOSC-hub project proposal bring together partners with key expertise and aim to take the activities forward</a:t>
            </a:r>
          </a:p>
          <a:p>
            <a:r>
              <a:rPr lang="en-US" dirty="0" smtClean="0"/>
              <a:t>If positively evaluated, it will contribute to increase the know-how and tools to facilitate purchasing activities of research communities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6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EOSC-hub project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124744"/>
            <a:ext cx="8568952" cy="4784400"/>
          </a:xfrm>
        </p:spPr>
        <p:txBody>
          <a:bodyPr/>
          <a:lstStyle/>
          <a:p>
            <a:r>
              <a:rPr lang="en-US" dirty="0" smtClean="0"/>
              <a:t>Context: H2020 Call E-INFRA12.a </a:t>
            </a:r>
          </a:p>
          <a:p>
            <a:pPr lvl="1"/>
            <a:r>
              <a:rPr lang="en-US" dirty="0"/>
              <a:t>“</a:t>
            </a:r>
            <a:r>
              <a:rPr lang="en-US" i="1" dirty="0"/>
              <a:t>Secure and agile data and distributed computing e-infrastructures</a:t>
            </a:r>
            <a:r>
              <a:rPr lang="en-US" dirty="0"/>
              <a:t>: fostering the integration of a secure, permanent, on-demand service-driven, privacy-compliant and sustainable e-infrastructure incorporating distributed databases, computing resources and software.”</a:t>
            </a:r>
            <a:endParaRPr lang="en-US" dirty="0" smtClean="0"/>
          </a:p>
          <a:p>
            <a:pPr lvl="1"/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ec.europa.eu/research/participants/portal/desktop/en/opportunities/h2020/topics/einfra-12-2017.html</a:t>
            </a:r>
            <a:endParaRPr lang="en-US" sz="1400" dirty="0" smtClean="0"/>
          </a:p>
          <a:p>
            <a:r>
              <a:rPr lang="en-US" sz="3200" dirty="0" smtClean="0"/>
              <a:t>EOSC-hub</a:t>
            </a:r>
          </a:p>
          <a:p>
            <a:pPr lvl="1"/>
            <a:r>
              <a:rPr lang="en-US" dirty="0" smtClean="0"/>
              <a:t>Project proposal submitted on 29 March 2017</a:t>
            </a:r>
          </a:p>
          <a:p>
            <a:pPr lvl="1"/>
            <a:r>
              <a:rPr lang="en-US" dirty="0" smtClean="0"/>
              <a:t>Budget: 30M Euro</a:t>
            </a:r>
          </a:p>
          <a:p>
            <a:pPr lvl="1"/>
            <a:r>
              <a:rPr lang="en-US" dirty="0" smtClean="0"/>
              <a:t>Duration: 3 years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24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Project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341438"/>
            <a:ext cx="8712968" cy="4784400"/>
          </a:xfrm>
        </p:spPr>
        <p:txBody>
          <a:bodyPr/>
          <a:lstStyle/>
          <a:p>
            <a:pPr lvl="0"/>
            <a:r>
              <a:rPr lang="en-GB" sz="2400" u="sng" dirty="0"/>
              <a:t>User communities and Research </a:t>
            </a:r>
            <a:r>
              <a:rPr lang="en-GB" sz="2400" u="sng" dirty="0" smtClean="0"/>
              <a:t>Infrastructures</a:t>
            </a:r>
            <a:endParaRPr lang="en-GB" sz="2400" dirty="0" smtClean="0"/>
          </a:p>
          <a:p>
            <a:pPr lvl="1"/>
            <a:r>
              <a:rPr lang="en-GB" sz="1800" dirty="0" smtClean="0"/>
              <a:t>selected </a:t>
            </a:r>
            <a:r>
              <a:rPr lang="en-GB" sz="1800" dirty="0"/>
              <a:t>via open calls during proposal preparation phase, they provide Thematic Services (at TRL 8) for the EOSC-hub service catalogue and use cases for the Competence Centres. </a:t>
            </a:r>
            <a:endParaRPr lang="en-GB" sz="1800" dirty="0" smtClean="0"/>
          </a:p>
          <a:p>
            <a:pPr lvl="0"/>
            <a:r>
              <a:rPr lang="en-GB" sz="2400" u="sng" dirty="0" smtClean="0"/>
              <a:t>Technology Providers</a:t>
            </a:r>
            <a:endParaRPr lang="en-GB" sz="2400" dirty="0" smtClean="0"/>
          </a:p>
          <a:p>
            <a:pPr lvl="1"/>
            <a:r>
              <a:rPr lang="en-GB" sz="1800" dirty="0" smtClean="0"/>
              <a:t>bring </a:t>
            </a:r>
            <a:r>
              <a:rPr lang="en-GB" sz="1800" dirty="0"/>
              <a:t>expertise and technologies fostering the integration of services into the EOSC-hub service catalogue and contribute to its evolution. </a:t>
            </a:r>
            <a:endParaRPr lang="en-US" sz="1800" dirty="0"/>
          </a:p>
          <a:p>
            <a:pPr lvl="0" fontAlgn="base"/>
            <a:r>
              <a:rPr lang="en-GB" sz="2400" u="sng" dirty="0"/>
              <a:t>Service Providers and national e-Infrastructure </a:t>
            </a:r>
            <a:r>
              <a:rPr lang="en-GB" sz="2400" u="sng" dirty="0" smtClean="0"/>
              <a:t>representatives</a:t>
            </a:r>
            <a:endParaRPr lang="en-GB" sz="2400" dirty="0" smtClean="0"/>
          </a:p>
          <a:p>
            <a:pPr lvl="1" fontAlgn="base"/>
            <a:r>
              <a:rPr lang="en-GB" sz="1800" dirty="0" smtClean="0"/>
              <a:t>bring </a:t>
            </a:r>
            <a:r>
              <a:rPr lang="en-GB" sz="1800" dirty="0"/>
              <a:t>resources to the federated e-Infrastructure, operate and provide access to the resources and services for the benefit of consumers. </a:t>
            </a:r>
            <a:endParaRPr lang="en-US" sz="1800" dirty="0"/>
          </a:p>
          <a:p>
            <a:pPr lvl="0" fontAlgn="base"/>
            <a:r>
              <a:rPr lang="en-GB" sz="2400" u="sng" dirty="0" smtClean="0"/>
              <a:t>SMEs/industries</a:t>
            </a:r>
            <a:endParaRPr lang="en-GB" sz="2400" dirty="0" smtClean="0"/>
          </a:p>
          <a:p>
            <a:pPr lvl="1" fontAlgn="base"/>
            <a:r>
              <a:rPr lang="en-GB" sz="1800" dirty="0" smtClean="0"/>
              <a:t>they </a:t>
            </a:r>
            <a:r>
              <a:rPr lang="en-GB" sz="1800" dirty="0"/>
              <a:t>are involved mainly in the context of the Joint Digital Innovation Hub that is designed to stimulate innovation and knowledge transfer between e-Infrastructures and the private sector.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6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Mobilises</a:t>
            </a:r>
            <a:r>
              <a:rPr lang="en-US" dirty="0" smtClean="0"/>
              <a:t> </a:t>
            </a:r>
            <a:r>
              <a:rPr lang="en-US" dirty="0"/>
              <a:t>providers </a:t>
            </a:r>
            <a:r>
              <a:rPr lang="en-US" dirty="0" smtClean="0"/>
              <a:t>from</a:t>
            </a:r>
          </a:p>
          <a:p>
            <a:pPr lvl="1"/>
            <a:r>
              <a:rPr lang="en-US" dirty="0" smtClean="0"/>
              <a:t>EGI </a:t>
            </a:r>
            <a:r>
              <a:rPr lang="en-US" dirty="0"/>
              <a:t>Federation, EUDAT CDI, </a:t>
            </a:r>
            <a:r>
              <a:rPr lang="en-GB" dirty="0" smtClean="0"/>
              <a:t>INDIGO-</a:t>
            </a:r>
            <a:r>
              <a:rPr lang="en-GB" dirty="0" err="1" smtClean="0"/>
              <a:t>DataCloud</a:t>
            </a:r>
            <a:r>
              <a:rPr lang="en-US" dirty="0" smtClean="0"/>
              <a:t> </a:t>
            </a:r>
            <a:r>
              <a:rPr lang="en-US" dirty="0"/>
              <a:t>and major research e-infrastructures </a:t>
            </a:r>
            <a:endParaRPr lang="en-US" dirty="0" smtClean="0"/>
          </a:p>
          <a:p>
            <a:pPr lvl="1"/>
            <a:r>
              <a:rPr lang="en-US" dirty="0" smtClean="0"/>
              <a:t>offering </a:t>
            </a:r>
            <a:r>
              <a:rPr lang="en-US" dirty="0"/>
              <a:t>services, software and data for advanced data-driven research and </a:t>
            </a:r>
            <a:r>
              <a:rPr lang="en-US" dirty="0" smtClean="0"/>
              <a:t>innovation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Develop the </a:t>
            </a:r>
            <a:r>
              <a:rPr lang="en-US" dirty="0"/>
              <a:t>integration and management system of the European Open Science </a:t>
            </a:r>
            <a:r>
              <a:rPr lang="en-US" dirty="0" smtClean="0"/>
              <a:t>Cloud (the ”EOSC hub”)</a:t>
            </a:r>
          </a:p>
          <a:p>
            <a:pPr lvl="1"/>
            <a:r>
              <a:rPr lang="en-US" dirty="0" smtClean="0"/>
              <a:t>acting </a:t>
            </a:r>
            <a:r>
              <a:rPr lang="en-US" dirty="0"/>
              <a:t>as a single entry point for all </a:t>
            </a:r>
            <a:r>
              <a:rPr lang="en-US" dirty="0" smtClean="0"/>
              <a:t>stakeholders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3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EOSC governance and functions</a:t>
            </a:r>
            <a:br>
              <a:rPr lang="en-US" dirty="0" smtClean="0"/>
            </a:br>
            <a:r>
              <a:rPr lang="en-US" i="1" dirty="0" smtClean="0"/>
              <a:t>(slide from EC)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6195640" cy="4621338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187624" y="6026316"/>
            <a:ext cx="6029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Slide courtesy of J. C. </a:t>
            </a:r>
            <a:r>
              <a:rPr lang="en-US" sz="1600" i="1" dirty="0" err="1" smtClean="0"/>
              <a:t>Burgelman</a:t>
            </a:r>
            <a:r>
              <a:rPr lang="en-US" sz="1600" i="1" dirty="0" smtClean="0"/>
              <a:t> </a:t>
            </a:r>
            <a:r>
              <a:rPr lang="en-US" sz="1600" i="1" dirty="0" smtClean="0"/>
              <a:t>presented at RDA event, 4 April 2017</a:t>
            </a:r>
            <a:endParaRPr lang="en-US" sz="1600" i="1" dirty="0"/>
          </a:p>
        </p:txBody>
      </p:sp>
      <p:sp>
        <p:nvSpPr>
          <p:cNvPr id="9" name="Oval 8"/>
          <p:cNvSpPr/>
          <p:nvPr/>
        </p:nvSpPr>
        <p:spPr>
          <a:xfrm>
            <a:off x="5364088" y="2636912"/>
            <a:ext cx="1008112" cy="72008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EOSC-hub: procurement activities</a:t>
            </a:r>
            <a:br>
              <a:rPr lang="en-US" dirty="0" smtClean="0"/>
            </a:br>
            <a:r>
              <a:rPr lang="en-US" sz="2700" dirty="0" smtClean="0"/>
              <a:t>Three main phases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Analysis</a:t>
            </a:r>
          </a:p>
          <a:p>
            <a:pPr lvl="1"/>
            <a:r>
              <a:rPr lang="en-US" sz="2000" dirty="0" smtClean="0"/>
              <a:t>requirements </a:t>
            </a:r>
            <a:r>
              <a:rPr lang="en-US" sz="2000" dirty="0"/>
              <a:t>from different stakeholders are collected with regards to needs for types of services, demand assessment, procurement constraints, funding models; a number of business models will be developed to support the selected </a:t>
            </a:r>
            <a:r>
              <a:rPr lang="en-US" sz="2000" dirty="0" smtClean="0"/>
              <a:t>cases</a:t>
            </a:r>
          </a:p>
          <a:p>
            <a:r>
              <a:rPr lang="en-US" sz="2400" dirty="0" smtClean="0"/>
              <a:t>Procurement </a:t>
            </a:r>
            <a:r>
              <a:rPr lang="en-US" sz="2400" dirty="0"/>
              <a:t>and purchasing framework design and validation: </a:t>
            </a:r>
            <a:endParaRPr lang="en-US" sz="2400" dirty="0" smtClean="0"/>
          </a:p>
          <a:p>
            <a:pPr lvl="1"/>
            <a:r>
              <a:rPr lang="en-US" sz="2000" dirty="0" smtClean="0"/>
              <a:t>development </a:t>
            </a:r>
            <a:r>
              <a:rPr lang="en-US" sz="2000" dirty="0"/>
              <a:t>of a procurement and purchasing frameworks able to satisfy the selected cases from the analysis phase; the frameworks will be validated by pilot procurement actions from interested buyers identified during the analysis </a:t>
            </a:r>
            <a:r>
              <a:rPr lang="en-US" sz="2000" dirty="0" smtClean="0"/>
              <a:t>phase</a:t>
            </a:r>
          </a:p>
          <a:p>
            <a:r>
              <a:rPr lang="en-US" sz="2400" dirty="0" smtClean="0"/>
              <a:t>Evaluation </a:t>
            </a:r>
            <a:r>
              <a:rPr lang="en-US" sz="2400" dirty="0"/>
              <a:t>and </a:t>
            </a:r>
            <a:r>
              <a:rPr lang="en-US" sz="2400" dirty="0" smtClean="0"/>
              <a:t>roadmap</a:t>
            </a:r>
          </a:p>
          <a:p>
            <a:pPr lvl="1"/>
            <a:r>
              <a:rPr lang="en-US" sz="2000" dirty="0" smtClean="0"/>
              <a:t>evaluation </a:t>
            </a:r>
            <a:r>
              <a:rPr lang="en-US" sz="2000" dirty="0"/>
              <a:t>of the experience and definition of a roadmap for future </a:t>
            </a:r>
            <a:r>
              <a:rPr lang="en-US" sz="2000" dirty="0" smtClean="0"/>
              <a:t>activities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8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EOSC-hub Procurement </a:t>
            </a:r>
            <a:br>
              <a:rPr lang="en-US" sz="2800" dirty="0" smtClean="0"/>
            </a:br>
            <a:r>
              <a:rPr lang="en-US" sz="2800" dirty="0" smtClean="0"/>
              <a:t>Expected output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Demand </a:t>
            </a:r>
            <a:r>
              <a:rPr lang="en-US" dirty="0"/>
              <a:t>assessment </a:t>
            </a:r>
          </a:p>
          <a:p>
            <a:r>
              <a:rPr lang="en-US" dirty="0" smtClean="0"/>
              <a:t>Validated </a:t>
            </a:r>
            <a:r>
              <a:rPr lang="en-US" dirty="0"/>
              <a:t>business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Definition </a:t>
            </a:r>
            <a:r>
              <a:rPr lang="en-US" dirty="0"/>
              <a:t>and validation of procurement and purchase framework(s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Evaluation </a:t>
            </a:r>
            <a:r>
              <a:rPr lang="en-US" dirty="0"/>
              <a:t>and </a:t>
            </a:r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1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EOSC-hub: Procurement Activities</a:t>
            </a:r>
            <a:br>
              <a:rPr lang="en-US" dirty="0" smtClean="0"/>
            </a:br>
            <a:r>
              <a:rPr lang="en-US" dirty="0" smtClean="0"/>
              <a:t>Expected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Develop </a:t>
            </a:r>
            <a:r>
              <a:rPr lang="en-US" dirty="0"/>
              <a:t>the know-how and </a:t>
            </a:r>
            <a:r>
              <a:rPr lang="en-US" dirty="0" smtClean="0"/>
              <a:t>prototype </a:t>
            </a:r>
            <a:r>
              <a:rPr lang="en-US" dirty="0"/>
              <a:t>procurement and purchasing framework </a:t>
            </a:r>
            <a:r>
              <a:rPr lang="en-US" dirty="0" smtClean="0"/>
              <a:t>that reduces </a:t>
            </a:r>
            <a:r>
              <a:rPr lang="en-US" dirty="0"/>
              <a:t>the barriers, risks and administrative cost to purchase digital services for research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0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0485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EOSC-hub Procurement Activity</a:t>
            </a:r>
            <a:br>
              <a:rPr lang="en-US" dirty="0" smtClean="0"/>
            </a:br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EGI Foundation</a:t>
            </a:r>
          </a:p>
          <a:p>
            <a:pPr lvl="1"/>
            <a:r>
              <a:rPr lang="en-US" dirty="0" smtClean="0"/>
              <a:t>Role of federator, developed pay for use business models</a:t>
            </a:r>
          </a:p>
          <a:p>
            <a:r>
              <a:rPr lang="en-US" dirty="0" smtClean="0"/>
              <a:t>CERN</a:t>
            </a:r>
          </a:p>
          <a:p>
            <a:pPr lvl="1"/>
            <a:r>
              <a:rPr lang="en-US" dirty="0" smtClean="0"/>
              <a:t>Experience from </a:t>
            </a:r>
            <a:r>
              <a:rPr lang="en-US" dirty="0" err="1" smtClean="0"/>
              <a:t>HNSciCloud</a:t>
            </a:r>
            <a:r>
              <a:rPr lang="en-US" dirty="0" smtClean="0"/>
              <a:t> and cloud procurements</a:t>
            </a:r>
          </a:p>
          <a:p>
            <a:r>
              <a:rPr lang="en-US" dirty="0" smtClean="0"/>
              <a:t>GEANT</a:t>
            </a:r>
          </a:p>
          <a:p>
            <a:pPr lvl="1"/>
            <a:r>
              <a:rPr lang="en-US" dirty="0" smtClean="0"/>
              <a:t>Experience with IaaS Cloud Procurement framework</a:t>
            </a:r>
            <a:endParaRPr lang="en-US" dirty="0"/>
          </a:p>
          <a:p>
            <a:r>
              <a:rPr lang="en-US" dirty="0" err="1" smtClean="0"/>
              <a:t>SurfSARA</a:t>
            </a:r>
            <a:endParaRPr lang="en-US" dirty="0" smtClean="0"/>
          </a:p>
          <a:p>
            <a:pPr lvl="1"/>
            <a:r>
              <a:rPr lang="en-US" dirty="0" smtClean="0"/>
              <a:t>Link to </a:t>
            </a:r>
            <a:r>
              <a:rPr lang="en-US" dirty="0" err="1" smtClean="0"/>
              <a:t>EOSCpilot</a:t>
            </a:r>
            <a:r>
              <a:rPr lang="en-US" dirty="0" smtClean="0"/>
              <a:t> activities</a:t>
            </a:r>
          </a:p>
          <a:p>
            <a:r>
              <a:rPr lang="en-US" dirty="0" smtClean="0"/>
              <a:t>FZJ</a:t>
            </a:r>
          </a:p>
          <a:p>
            <a:pPr lvl="1"/>
            <a:r>
              <a:rPr lang="en-US" dirty="0" smtClean="0"/>
              <a:t>Experience of large national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8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114</TotalTime>
  <Words>512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Segoe UI</vt:lpstr>
      <vt:lpstr>Verdana</vt:lpstr>
      <vt:lpstr>Arial</vt:lpstr>
      <vt:lpstr>EGI powerpoint presentation v3.2</vt:lpstr>
      <vt:lpstr>EGI Powerpoint Presentation (body)</vt:lpstr>
      <vt:lpstr>EGI Powerpoint Presentation (closing)</vt:lpstr>
      <vt:lpstr>Procurement activities in the EOSC-hub Project Proposal</vt:lpstr>
      <vt:lpstr>What is the EOSC-hub project proposal?</vt:lpstr>
      <vt:lpstr>EOSC-hub Project Consortium</vt:lpstr>
      <vt:lpstr>EOSC-hub Mission</vt:lpstr>
      <vt:lpstr>EOSC governance and functions (slide from EC)</vt:lpstr>
      <vt:lpstr>EOSC-hub: procurement activities Three main phases</vt:lpstr>
      <vt:lpstr>EOSC-hub Procurement  Expected output</vt:lpstr>
      <vt:lpstr>EOSC-hub: Procurement Activities Expected benefits</vt:lpstr>
      <vt:lpstr>EOSC-hub Procurement Activity Partners</vt:lpstr>
      <vt:lpstr>Summary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 in the EOSC-hub Project Proposal</dc:title>
  <dc:creator>Sergio Andreozzi</dc:creator>
  <cp:lastModifiedBy>Sergio Andreozzi</cp:lastModifiedBy>
  <cp:revision>12</cp:revision>
  <dcterms:created xsi:type="dcterms:W3CDTF">2017-05-06T13:36:44Z</dcterms:created>
  <dcterms:modified xsi:type="dcterms:W3CDTF">2017-05-10T13:05:20Z</dcterms:modified>
</cp:coreProperties>
</file>