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4" r:id="rId1"/>
  </p:sldMasterIdLst>
  <p:notesMasterIdLst>
    <p:notesMasterId r:id="rId17"/>
  </p:notesMasterIdLst>
  <p:handoutMasterIdLst>
    <p:handoutMasterId r:id="rId18"/>
  </p:handoutMasterIdLst>
  <p:sldIdLst>
    <p:sldId id="964" r:id="rId2"/>
    <p:sldId id="1192" r:id="rId3"/>
    <p:sldId id="1194" r:id="rId4"/>
    <p:sldId id="1193" r:id="rId5"/>
    <p:sldId id="1186" r:id="rId6"/>
    <p:sldId id="1184" r:id="rId7"/>
    <p:sldId id="1072" r:id="rId8"/>
    <p:sldId id="1187" r:id="rId9"/>
    <p:sldId id="1190" r:id="rId10"/>
    <p:sldId id="1191" r:id="rId11"/>
    <p:sldId id="1195" r:id="rId12"/>
    <p:sldId id="1196" r:id="rId13"/>
    <p:sldId id="1197" r:id="rId14"/>
    <p:sldId id="1101" r:id="rId15"/>
    <p:sldId id="827" r:id="rId16"/>
  </p:sldIdLst>
  <p:sldSz cx="9144000" cy="6858000" type="screen4x3"/>
  <p:notesSz cx="7010400" cy="92360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" pitchFamily="80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" pitchFamily="80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" pitchFamily="80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" pitchFamily="80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towns" initials="jt" lastIdx="6" clrIdx="0"/>
  <p:cmAuthor id="1" name="Patricia Kovatch" initials="PK" lastIdx="2" clrIdx="1"/>
  <p:cmAuthor id="2" name="Rivera, Lorna Ivette" initials="RLI" lastIdx="2" clrIdx="2"/>
  <p:cmAuthor id="3" name="Contreras Pinto, Sergio Andres" initials="CPSA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110E"/>
    <a:srgbClr val="7C81AD"/>
    <a:srgbClr val="E3080D"/>
    <a:srgbClr val="254061"/>
    <a:srgbClr val="376092"/>
    <a:srgbClr val="53657A"/>
    <a:srgbClr val="6B6B6B"/>
    <a:srgbClr val="816109"/>
    <a:srgbClr val="096A2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4" autoAdjust="0"/>
    <p:restoredTop sz="94974" autoAdjust="0"/>
  </p:normalViewPr>
  <p:slideViewPr>
    <p:cSldViewPr>
      <p:cViewPr varScale="1">
        <p:scale>
          <a:sx n="137" d="100"/>
          <a:sy n="137" d="100"/>
        </p:scale>
        <p:origin x="341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1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1896"/>
    </p:cViewPr>
  </p:sorterViewPr>
  <p:notesViewPr>
    <p:cSldViewPr>
      <p:cViewPr varScale="1">
        <p:scale>
          <a:sx n="51" d="100"/>
          <a:sy n="51" d="100"/>
        </p:scale>
        <p:origin x="-1906" y="-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" pitchFamily="-97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pitchFamily="-97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/>
        </p:nvSpPr>
        <p:spPr bwMode="auto">
          <a:xfrm>
            <a:off x="0" y="8755029"/>
            <a:ext cx="467360" cy="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30" tIns="46415" rIns="92830" bIns="46415" anchor="b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6088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608ECE3-368B-48B4-AFD5-5152755E09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5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" pitchFamily="-97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pitchFamily="-97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7136"/>
            <a:ext cx="51409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15701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than 25</a:t>
            </a:r>
            <a:r>
              <a:rPr lang="en-US" dirty="0" smtClean="0"/>
              <a:t>:1 leverage against XSEDE investment</a:t>
            </a:r>
          </a:p>
          <a:p>
            <a:r>
              <a:rPr lang="en-US" dirty="0" smtClean="0"/>
              <a:t>This is just the research dollars supported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3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decision making facilitated by level of trust developed between partners that is unprecedented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over time have learned how to compartmentalize efforts</a:t>
            </a:r>
            <a:endParaRPr lang="en-US" alt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cross-center collaboration is very good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distracting impact of competing: collaborate on XSEDE and compete on SPs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altLang="en-US" baseline="0" dirty="0" smtClean="0"/>
              <a:t>Budget balance across partners:  </a:t>
            </a:r>
            <a:r>
              <a:rPr lang="en-US" altLang="en-US" baseline="0" dirty="0" smtClean="0">
                <a:solidFill>
                  <a:srgbClr val="FF0000"/>
                </a:solidFill>
              </a:rPr>
              <a:t>Big 5 have 65% of budget</a:t>
            </a:r>
          </a:p>
          <a:p>
            <a:endParaRPr lang="en-US" altLang="en-US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08" tIns="43904" rIns="87808" bIns="4390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2822" indent="-232075" defTabSz="464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6971" indent="-232075" defTabSz="464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1121" indent="-232075" defTabSz="464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5270" indent="-232075" defTabSz="4641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139966B-CECB-4ACD-935F-3AF0B8D72597}" type="slidenum">
              <a:rPr lang="en-US" altLang="en-US">
                <a:latin typeface="Calibri" pitchFamily="34" charset="0"/>
              </a:rPr>
              <a:pPr eaLnBrk="1" hangingPunct="1"/>
              <a:t>7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0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Productivity gain:  assign 36 months to cases in which PIs indicated they would</a:t>
            </a:r>
            <a:r>
              <a:rPr lang="en-US" baseline="0" dirty="0" smtClean="0"/>
              <a:t> never have completed the work otherwise.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7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734" y="8773356"/>
            <a:ext cx="3038145" cy="461193"/>
          </a:xfrm>
          <a:prstGeom prst="rect">
            <a:avLst/>
          </a:prstGeom>
        </p:spPr>
        <p:txBody>
          <a:bodyPr lIns="87808" tIns="43904" rIns="87808" bIns="43904"/>
          <a:lstStyle/>
          <a:p>
            <a:fld id="{4E3CC798-F099-42A6-8879-0DF1BEAAC6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>
          <a:xfrm>
            <a:off x="6705600" y="350838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4D71F8D1-984B-4442-A24C-E3D0FEC4E148}" type="datetime4">
              <a:rPr lang="en-US" sz="1500">
                <a:solidFill>
                  <a:schemeClr val="bg1"/>
                </a:solidFill>
                <a:latin typeface="Verdana" pitchFamily="-65" charset="0"/>
              </a:rPr>
              <a:pPr algn="r"/>
              <a:t>May 9, 2017</a:t>
            </a:fld>
            <a:endParaRPr lang="en-US" sz="1500">
              <a:solidFill>
                <a:schemeClr val="bg1"/>
              </a:solidFill>
              <a:latin typeface="Verdana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3380"/>
            <a:ext cx="7848600" cy="918020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848600" cy="505586"/>
          </a:xfrm>
        </p:spPr>
        <p:txBody>
          <a:bodyPr>
            <a:normAutofit/>
          </a:bodyPr>
          <a:lstStyle>
            <a:lvl1pPr marL="0" indent="0" algn="l">
              <a:buNone/>
              <a:defRPr sz="27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 descr="xsede-ppt-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>
            <a:lvl2pPr>
              <a:defRPr>
                <a:solidFill>
                  <a:srgbClr val="7C81AD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6562"/>
            <a:ext cx="4040188" cy="42370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6562"/>
            <a:ext cx="4041775" cy="42370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1447800" cy="36512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xsede-ppt-pag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376092"/>
          </a:solidFill>
          <a:latin typeface="Arial"/>
          <a:ea typeface="ＭＳ Ｐゴシック" pitchFamily="-65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charset="0"/>
          <a:ea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charset="0"/>
          <a:ea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charset="0"/>
          <a:ea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charset="0"/>
          <a:ea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76092"/>
          </a:solidFill>
          <a:latin typeface="Arial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5406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5406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xsede.org/software" TargetMode="External"/><Relationship Id="rId2" Type="http://schemas.openxmlformats.org/officeDocument/2006/relationships/hyperlink" Target="https://www.xsede.org/web/xup/resource-monitor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gif"/><Relationship Id="rId21" Type="http://schemas.openxmlformats.org/officeDocument/2006/relationships/image" Target="../media/image21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gif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emf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sede.org/web/xup/resource-monito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Brief Introduction to XSEDE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7848600" cy="1371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John Towns</a:t>
            </a:r>
          </a:p>
          <a:p>
            <a:r>
              <a:rPr lang="en-US" sz="1800" dirty="0" smtClean="0"/>
              <a:t>PI and Project Director, XSEDE</a:t>
            </a:r>
          </a:p>
          <a:p>
            <a:r>
              <a:rPr lang="en-US" sz="1800" dirty="0"/>
              <a:t>Executive Director, Science &amp; Technology, NCSA</a:t>
            </a:r>
          </a:p>
          <a:p>
            <a:r>
              <a:rPr lang="en-US" sz="1800" dirty="0" smtClean="0"/>
              <a:t>jtowns@ncsa.illinois.edu</a:t>
            </a:r>
          </a:p>
        </p:txBody>
      </p:sp>
    </p:spTree>
    <p:extLst>
      <p:ext uri="{BB962C8B-B14F-4D97-AF65-F5344CB8AC3E}">
        <p14:creationId xmlns:p14="http://schemas.microsoft.com/office/powerpoint/2010/main" val="29943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Current XSEDE Visualization, Data, and Software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Storage</a:t>
            </a:r>
          </a:p>
          <a:p>
            <a:pPr lvl="1"/>
            <a:r>
              <a:rPr lang="en-US" smtClean="0"/>
              <a:t>Ranch @ TACC</a:t>
            </a:r>
          </a:p>
          <a:p>
            <a:pPr lvl="2"/>
            <a:r>
              <a:rPr lang="en-US" smtClean="0"/>
              <a:t>61 PB tape</a:t>
            </a:r>
          </a:p>
          <a:p>
            <a:pPr lvl="1"/>
            <a:r>
              <a:rPr lang="en-US" smtClean="0"/>
              <a:t>Pylon @ PSC</a:t>
            </a:r>
          </a:p>
          <a:p>
            <a:pPr lvl="2"/>
            <a:r>
              <a:rPr lang="en-US" smtClean="0"/>
              <a:t>10 PB disk</a:t>
            </a:r>
          </a:p>
          <a:p>
            <a:pPr lvl="1"/>
            <a:r>
              <a:rPr lang="en-US" smtClean="0"/>
              <a:t>Wrangler @ TACC</a:t>
            </a:r>
          </a:p>
          <a:p>
            <a:pPr lvl="2"/>
            <a:r>
              <a:rPr lang="en-US" smtClean="0"/>
              <a:t>10 PB disk</a:t>
            </a:r>
          </a:p>
          <a:p>
            <a:pPr lvl="1"/>
            <a:r>
              <a:rPr lang="en-US" smtClean="0"/>
              <a:t>Data Oasis @ SDSC</a:t>
            </a:r>
          </a:p>
          <a:p>
            <a:pPr lvl="2"/>
            <a:r>
              <a:rPr lang="en-US" smtClean="0"/>
              <a:t>4 PB tape</a:t>
            </a:r>
          </a:p>
          <a:p>
            <a:r>
              <a:rPr lang="en-US" smtClean="0"/>
              <a:t>Visualization</a:t>
            </a:r>
          </a:p>
          <a:p>
            <a:pPr lvl="1"/>
            <a:r>
              <a:rPr lang="en-US" smtClean="0"/>
              <a:t>Maverick @ TACC</a:t>
            </a:r>
          </a:p>
          <a:p>
            <a:pPr lvl="2"/>
            <a:r>
              <a:rPr lang="en-US" smtClean="0"/>
              <a:t>59 TF HP/NVIDIA cluster</a:t>
            </a:r>
          </a:p>
          <a:p>
            <a:pPr lvl="2"/>
            <a:r>
              <a:rPr lang="en-US" smtClean="0"/>
              <a:t>20 PB disk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Software: 100s of titles</a:t>
            </a:r>
          </a:p>
          <a:p>
            <a:pPr lvl="1"/>
            <a:r>
              <a:rPr lang="en-US" dirty="0" smtClean="0"/>
              <a:t>domain software</a:t>
            </a:r>
          </a:p>
          <a:p>
            <a:pPr lvl="2"/>
            <a:r>
              <a:rPr lang="en-US" dirty="0" smtClean="0"/>
              <a:t>chemistry, CFD, bioinformatics, physics, astronomy, biology, engineering, statistics,…</a:t>
            </a:r>
          </a:p>
          <a:p>
            <a:pPr lvl="1"/>
            <a:r>
              <a:rPr lang="en-US" dirty="0" smtClean="0"/>
              <a:t>tools </a:t>
            </a:r>
          </a:p>
          <a:p>
            <a:pPr lvl="2"/>
            <a:r>
              <a:rPr lang="en-US" dirty="0" smtClean="0"/>
              <a:t>middleware, visualization, scripting, performance analysis, data storage and management, …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ompilers and libraries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ost languages supported, math libraries, machine learning,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867400"/>
            <a:ext cx="4605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omic Sans MS" pitchFamily="66" charset="0"/>
                <a:hlinkClick r:id="rId2"/>
              </a:rPr>
              <a:t>https://www.xsede.org/web/xup/resource-monitor</a:t>
            </a:r>
            <a:endParaRPr lang="en-US" sz="1400" b="1" i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718" y="5635823"/>
            <a:ext cx="3440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omic Sans MS" pitchFamily="66" charset="0"/>
                <a:hlinkClick r:id="rId3"/>
              </a:rPr>
              <a:t>https</a:t>
            </a:r>
            <a:r>
              <a:rPr lang="en-US" sz="1400" b="1" i="1" dirty="0">
                <a:latin typeface="Comic Sans MS" pitchFamily="66" charset="0"/>
                <a:hlinkClick r:id="rId3"/>
              </a:rPr>
              <a:t>://portal.xsede.org/software</a:t>
            </a:r>
            <a:r>
              <a:rPr lang="en-US" sz="1400" b="1" i="1" dirty="0" smtClean="0">
                <a:latin typeface="Comic Sans MS" pitchFamily="66" charset="0"/>
                <a:hlinkClick r:id="rId3"/>
              </a:rPr>
              <a:t>#</a:t>
            </a:r>
            <a:endParaRPr lang="en-US" sz="14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Community:</a:t>
            </a:r>
            <a:br>
              <a:rPr lang="en-US" dirty="0" smtClean="0"/>
            </a:br>
            <a:r>
              <a:rPr lang="en-US" dirty="0" smtClean="0"/>
              <a:t>an opportunity has presented itself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XSEDE annual meeting could have broader impact but suffers from the strength of its own brand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een by members of broader community as an </a:t>
            </a:r>
            <a:r>
              <a:rPr lang="en-US" dirty="0" err="1" smtClean="0"/>
              <a:t>nSF</a:t>
            </a:r>
            <a:r>
              <a:rPr lang="en-US" dirty="0" smtClean="0"/>
              <a:t> project meeting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groups in community have requested to co-locate their meetings with XSEDE annual meeting</a:t>
            </a:r>
          </a:p>
          <a:p>
            <a:pPr lvl="2"/>
            <a:r>
              <a:rPr lang="en-US" dirty="0" smtClean="0"/>
              <a:t>6 groups did this at XSEDE16; this was never advertised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ommunity lacks an event that allows many efforts in developing the profession to interact and work together</a:t>
            </a:r>
          </a:p>
          <a:p>
            <a:r>
              <a:rPr lang="en-US" dirty="0" smtClean="0"/>
              <a:t>Opportunity: create an event for practitioners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XSEDE Annual Meeting has been Spun-Off to Create PEARC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PEARC is an independent activity</a:t>
            </a:r>
          </a:p>
          <a:p>
            <a:pPr lvl="1"/>
            <a:r>
              <a:rPr lang="en-US" b="1" dirty="0" smtClean="0"/>
              <a:t>P</a:t>
            </a:r>
            <a:r>
              <a:rPr lang="en-US" dirty="0" smtClean="0"/>
              <a:t>ractice &amp; </a:t>
            </a:r>
            <a:r>
              <a:rPr lang="en-US" b="1" dirty="0" smtClean="0"/>
              <a:t>E</a:t>
            </a:r>
            <a:r>
              <a:rPr lang="en-US" dirty="0" smtClean="0"/>
              <a:t>xperience in </a:t>
            </a:r>
            <a:r>
              <a:rPr lang="en-US" b="1" dirty="0" smtClean="0"/>
              <a:t>A</a:t>
            </a:r>
            <a:r>
              <a:rPr lang="en-US" dirty="0" smtClean="0"/>
              <a:t>dvanced </a:t>
            </a:r>
            <a:r>
              <a:rPr lang="en-US" b="1" dirty="0" smtClean="0"/>
              <a:t>R</a:t>
            </a:r>
            <a:r>
              <a:rPr lang="en-US" dirty="0" smtClean="0"/>
              <a:t>esearch </a:t>
            </a:r>
            <a:r>
              <a:rPr lang="en-US" b="1" dirty="0" smtClean="0"/>
              <a:t>C</a:t>
            </a:r>
            <a:r>
              <a:rPr lang="en-US" dirty="0" smtClean="0"/>
              <a:t>omputing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everages momentum of XSEDE conference series</a:t>
            </a:r>
          </a:p>
          <a:p>
            <a:r>
              <a:rPr lang="en-US" dirty="0"/>
              <a:t>U</a:t>
            </a:r>
            <a:r>
              <a:rPr lang="en-US" dirty="0" smtClean="0"/>
              <a:t>nite </a:t>
            </a:r>
            <a:r>
              <a:rPr lang="en-US" dirty="0"/>
              <a:t>the </a:t>
            </a:r>
            <a:r>
              <a:rPr lang="en-US" dirty="0" smtClean="0"/>
              <a:t>advanced research computing community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ocus on state of the practice and practitioners</a:t>
            </a:r>
          </a:p>
          <a:p>
            <a:r>
              <a:rPr lang="en-US" dirty="0" smtClean="0"/>
              <a:t>Creates a community owned event facilitating the multiple efforts of the community to come together </a:t>
            </a:r>
          </a:p>
          <a:p>
            <a:r>
              <a:rPr lang="en-US" dirty="0" smtClean="0"/>
              <a:t>See press release:</a:t>
            </a:r>
          </a:p>
          <a:p>
            <a:pPr lvl="1"/>
            <a:r>
              <a:rPr lang="en-US" dirty="0"/>
              <a:t>http://tinyurl.com/PEARC-Spin-Off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66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85" y="3288846"/>
            <a:ext cx="3076575" cy="21975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1846"/>
            <a:ext cx="8595360" cy="2648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59" y="3288846"/>
            <a:ext cx="2158336" cy="2194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88846"/>
            <a:ext cx="328527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http://i974.photobucket.com/albums/ae225/david54yahoo/question-mark.jpg~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199"/>
            <a:ext cx="33528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1219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xsede-ppt-quo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XSEDE?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funding awarded to XSEDE</a:t>
            </a:r>
          </a:p>
          <a:p>
            <a:pPr lvl="1"/>
            <a:r>
              <a:rPr lang="en-US" dirty="0" smtClean="0"/>
              <a:t>US$110M for 5 years</a:t>
            </a:r>
          </a:p>
          <a:p>
            <a:pPr lvl="1"/>
            <a:r>
              <a:rPr lang="en-US" dirty="0" smtClean="0"/>
              <a:t>various changes to XSEDE as part of the process</a:t>
            </a:r>
          </a:p>
          <a:p>
            <a:r>
              <a:rPr lang="en-US" dirty="0" smtClean="0"/>
              <a:t>PEARC Conference series established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pin-off of XSEDE annual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with New Award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Increased emphasis on Campus Engagement</a:t>
            </a:r>
          </a:p>
          <a:p>
            <a:pPr lvl="1"/>
            <a:r>
              <a:rPr lang="en-US" dirty="0"/>
              <a:t>beyond champions role on campuses</a:t>
            </a:r>
          </a:p>
          <a:p>
            <a:pPr lvl="1"/>
            <a:r>
              <a:rPr lang="en-US" dirty="0"/>
              <a:t>support of Level 3 Service </a:t>
            </a:r>
            <a:r>
              <a:rPr lang="en-US" dirty="0" smtClean="0"/>
              <a:t>Providers</a:t>
            </a:r>
          </a:p>
          <a:p>
            <a:r>
              <a:rPr lang="en-US" dirty="0"/>
              <a:t>Increased emphasis on Resource Allocations</a:t>
            </a:r>
          </a:p>
          <a:p>
            <a:pPr lvl="1"/>
            <a:r>
              <a:rPr lang="en-US" dirty="0"/>
              <a:t>consolidation of allocations functions</a:t>
            </a:r>
          </a:p>
          <a:p>
            <a:pPr lvl="1"/>
            <a:r>
              <a:rPr lang="en-US" dirty="0" smtClean="0"/>
              <a:t>addition </a:t>
            </a:r>
            <a:r>
              <a:rPr lang="en-US" dirty="0"/>
              <a:t>of analytics function to provide insight into community use and trends</a:t>
            </a:r>
          </a:p>
          <a:p>
            <a:r>
              <a:rPr lang="en-US" dirty="0"/>
              <a:t>Exposing the Infrastructure to the capability developer community</a:t>
            </a:r>
          </a:p>
          <a:p>
            <a:pPr lvl="1"/>
            <a:r>
              <a:rPr lang="en-US" dirty="0"/>
              <a:t>lighter weight/accelerated ability to deliver new capabilities to the community</a:t>
            </a:r>
          </a:p>
          <a:p>
            <a:pPr lvl="1"/>
            <a:r>
              <a:rPr lang="en-US" dirty="0"/>
              <a:t>members of community can independently integrate new capabilities into the infrastructure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1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with New Award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Management and Business Operations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effort for Level 2 and Level 3 management</a:t>
            </a:r>
          </a:p>
          <a:p>
            <a:pPr lvl="2"/>
            <a:r>
              <a:rPr lang="en-US" dirty="0"/>
              <a:t>provide the time necessary for essential management tasks</a:t>
            </a:r>
          </a:p>
          <a:p>
            <a:pPr lvl="2"/>
            <a:r>
              <a:rPr lang="en-US" dirty="0" smtClean="0"/>
              <a:t>support </a:t>
            </a:r>
            <a:r>
              <a:rPr lang="en-US" dirty="0"/>
              <a:t>the ability for the Level 2 areas to be independently reviewed 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/>
              <a:t>business operations</a:t>
            </a:r>
          </a:p>
          <a:p>
            <a:pPr lvl="2"/>
            <a:r>
              <a:rPr lang="en-US" dirty="0"/>
              <a:t>provide appropriate support to financial and sub-award management </a:t>
            </a:r>
          </a:p>
          <a:p>
            <a:pPr lvl="2"/>
            <a:r>
              <a:rPr lang="en-US" dirty="0"/>
              <a:t>effort was underestimated for </a:t>
            </a:r>
            <a:r>
              <a:rPr lang="en-US" dirty="0" smtClean="0"/>
              <a:t>XSEDE1</a:t>
            </a:r>
          </a:p>
          <a:p>
            <a:pPr lvl="0"/>
            <a:r>
              <a:rPr lang="en-US" dirty="0"/>
              <a:t>Strategic planning, policy development and organizational </a:t>
            </a:r>
            <a:r>
              <a:rPr lang="en-US" dirty="0" smtClean="0"/>
              <a:t>improvement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dedicated effort at the start of XSEDE1</a:t>
            </a:r>
          </a:p>
          <a:p>
            <a:pPr lvl="1"/>
            <a:r>
              <a:rPr lang="en-US" dirty="0" smtClean="0"/>
              <a:t>Dedicated </a:t>
            </a:r>
            <a:r>
              <a:rPr lang="en-US" dirty="0"/>
              <a:t>effort for project wide planning, metrics development and use, assessing ROI and value add, and project-wide evaluations</a:t>
            </a:r>
          </a:p>
          <a:p>
            <a:pPr lvl="2"/>
            <a:r>
              <a:rPr lang="en-US" dirty="0"/>
              <a:t>all lead toward an improved organization and increased focus on attaining our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</a:t>
            </a:r>
            <a:r>
              <a:rPr lang="en-US" dirty="0" smtClean="0"/>
              <a:t>SEDE Factoids: high order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 year, US$110M project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ursuing additional funding </a:t>
            </a:r>
            <a:r>
              <a:rPr lang="en-US" dirty="0" err="1" smtClean="0"/>
              <a:t>vai</a:t>
            </a:r>
            <a:r>
              <a:rPr lang="en-US" dirty="0" smtClean="0"/>
              <a:t> independent proposals</a:t>
            </a:r>
          </a:p>
          <a:p>
            <a:pPr lvl="1"/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 funding for major hardware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oordination, support and creating a national/international cyberinfrastructure</a:t>
            </a:r>
          </a:p>
          <a:p>
            <a:pPr lvl="1"/>
            <a:r>
              <a:rPr lang="en-US" dirty="0"/>
              <a:t>coordinate allocations, </a:t>
            </a:r>
            <a:r>
              <a:rPr lang="en-US" dirty="0" smtClean="0"/>
              <a:t>support, training </a:t>
            </a:r>
            <a:r>
              <a:rPr lang="en-US" dirty="0"/>
              <a:t>and documentation for &gt;$100M of concurrent project awards from NSF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~</a:t>
            </a:r>
            <a:r>
              <a:rPr lang="en-US" dirty="0"/>
              <a:t>9</a:t>
            </a:r>
            <a:r>
              <a:rPr lang="en-US" dirty="0" smtClean="0"/>
              <a:t>0 FTE /~240 individuals funded across 19 partner institutions</a:t>
            </a:r>
          </a:p>
          <a:p>
            <a:pPr lvl="1"/>
            <a:r>
              <a:rPr lang="en-US" dirty="0" smtClean="0"/>
              <a:t>this requires solid partnering!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Research Funding Supported </a:t>
            </a:r>
            <a:br>
              <a:rPr lang="en-US" dirty="0" smtClean="0"/>
            </a:br>
            <a:r>
              <a:rPr lang="en-US" dirty="0" smtClean="0"/>
              <a:t>by XSEDE to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162936" y="914400"/>
            <a:ext cx="38090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2"/>
                </a:solidFill>
                <a:latin typeface="+mn-lt"/>
              </a:rPr>
              <a:t>$2.84 billion in research </a:t>
            </a:r>
          </a:p>
          <a:p>
            <a:pPr algn="ctr"/>
            <a:r>
              <a:rPr lang="en-US" sz="2800" b="1" i="1" dirty="0" smtClean="0">
                <a:solidFill>
                  <a:schemeClr val="accent2"/>
                </a:solidFill>
                <a:latin typeface="+mn-lt"/>
              </a:rPr>
              <a:t>supported by XSEDE</a:t>
            </a:r>
          </a:p>
          <a:p>
            <a:pPr algn="ctr"/>
            <a:r>
              <a:rPr lang="en-US" sz="2800" b="1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400" b="1" i="1" dirty="0" smtClean="0">
                <a:solidFill>
                  <a:schemeClr val="accent2"/>
                </a:solidFill>
                <a:latin typeface="+mn-lt"/>
              </a:rPr>
              <a:t>July 2011-March 2017</a:t>
            </a:r>
            <a:endParaRPr lang="en-US" sz="28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4876800"/>
            <a:ext cx="365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+mn-lt"/>
              </a:rPr>
              <a:t>Research funding only. XSEDE leverages and integrates additional infrastructure, some funded by NSF (e.g. Track 2 systems) and some not (e.g. Internet2).</a:t>
            </a:r>
            <a:endParaRPr lang="en-US" sz="1600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52400" y="1139825"/>
            <a:ext cx="5791200" cy="4879975"/>
            <a:chOff x="0" y="1022350"/>
            <a:chExt cx="5791200" cy="487997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022350"/>
              <a:ext cx="5791200" cy="487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895600" y="1428750"/>
              <a:ext cx="2319338" cy="3171825"/>
            </a:xfrm>
            <a:custGeom>
              <a:avLst/>
              <a:gdLst>
                <a:gd name="T0" fmla="*/ 0 w 8643"/>
                <a:gd name="T1" fmla="*/ 7595 h 11847"/>
                <a:gd name="T2" fmla="*/ 6295 w 8643"/>
                <a:gd name="T3" fmla="*/ 11847 h 11847"/>
                <a:gd name="T4" fmla="*/ 4252 w 8643"/>
                <a:gd name="T5" fmla="*/ 1301 h 11847"/>
                <a:gd name="T6" fmla="*/ 0 w 8643"/>
                <a:gd name="T7" fmla="*/ 0 h 11847"/>
                <a:gd name="T8" fmla="*/ 0 w 8643"/>
                <a:gd name="T9" fmla="*/ 7595 h 1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43" h="11847">
                  <a:moveTo>
                    <a:pt x="0" y="7595"/>
                  </a:moveTo>
                  <a:lnTo>
                    <a:pt x="6295" y="11847"/>
                  </a:lnTo>
                  <a:cubicBezTo>
                    <a:pt x="8643" y="8371"/>
                    <a:pt x="7729" y="3649"/>
                    <a:pt x="4252" y="1301"/>
                  </a:cubicBezTo>
                  <a:cubicBezTo>
                    <a:pt x="2997" y="453"/>
                    <a:pt x="1516" y="0"/>
                    <a:pt x="0" y="0"/>
                  </a:cubicBezTo>
                  <a:lnTo>
                    <a:pt x="0" y="7595"/>
                  </a:lnTo>
                  <a:close/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2889250" y="1422400"/>
              <a:ext cx="2051050" cy="3186113"/>
            </a:xfrm>
            <a:custGeom>
              <a:avLst/>
              <a:gdLst>
                <a:gd name="T0" fmla="*/ 6332 w 7645"/>
                <a:gd name="T1" fmla="*/ 11852 h 11896"/>
                <a:gd name="T2" fmla="*/ 6509 w 7645"/>
                <a:gd name="T3" fmla="*/ 11529 h 11896"/>
                <a:gd name="T4" fmla="*/ 6789 w 7645"/>
                <a:gd name="T5" fmla="*/ 11024 h 11896"/>
                <a:gd name="T6" fmla="*/ 7026 w 7645"/>
                <a:gd name="T7" fmla="*/ 10507 h 11896"/>
                <a:gd name="T8" fmla="*/ 7222 w 7645"/>
                <a:gd name="T9" fmla="*/ 9979 h 11896"/>
                <a:gd name="T10" fmla="*/ 7376 w 7645"/>
                <a:gd name="T11" fmla="*/ 9443 h 11896"/>
                <a:gd name="T12" fmla="*/ 7489 w 7645"/>
                <a:gd name="T13" fmla="*/ 8901 h 11896"/>
                <a:gd name="T14" fmla="*/ 7562 w 7645"/>
                <a:gd name="T15" fmla="*/ 8355 h 11896"/>
                <a:gd name="T16" fmla="*/ 7595 w 7645"/>
                <a:gd name="T17" fmla="*/ 7808 h 11896"/>
                <a:gd name="T18" fmla="*/ 7588 w 7645"/>
                <a:gd name="T19" fmla="*/ 7262 h 11896"/>
                <a:gd name="T20" fmla="*/ 7543 w 7645"/>
                <a:gd name="T21" fmla="*/ 6718 h 11896"/>
                <a:gd name="T22" fmla="*/ 7458 w 7645"/>
                <a:gd name="T23" fmla="*/ 6180 h 11896"/>
                <a:gd name="T24" fmla="*/ 7335 w 7645"/>
                <a:gd name="T25" fmla="*/ 5648 h 11896"/>
                <a:gd name="T26" fmla="*/ 7175 w 7645"/>
                <a:gd name="T27" fmla="*/ 5127 h 11896"/>
                <a:gd name="T28" fmla="*/ 6977 w 7645"/>
                <a:gd name="T29" fmla="*/ 4618 h 11896"/>
                <a:gd name="T30" fmla="*/ 6742 w 7645"/>
                <a:gd name="T31" fmla="*/ 4122 h 11896"/>
                <a:gd name="T32" fmla="*/ 6471 w 7645"/>
                <a:gd name="T33" fmla="*/ 3643 h 11896"/>
                <a:gd name="T34" fmla="*/ 6163 w 7645"/>
                <a:gd name="T35" fmla="*/ 3183 h 11896"/>
                <a:gd name="T36" fmla="*/ 5441 w 7645"/>
                <a:gd name="T37" fmla="*/ 2326 h 11896"/>
                <a:gd name="T38" fmla="*/ 4580 w 7645"/>
                <a:gd name="T39" fmla="*/ 1571 h 11896"/>
                <a:gd name="T40" fmla="*/ 3783 w 7645"/>
                <a:gd name="T41" fmla="*/ 1046 h 11896"/>
                <a:gd name="T42" fmla="*/ 3029 w 7645"/>
                <a:gd name="T43" fmla="*/ 669 h 11896"/>
                <a:gd name="T44" fmla="*/ 2241 w 7645"/>
                <a:gd name="T45" fmla="*/ 379 h 11896"/>
                <a:gd name="T46" fmla="*/ 1424 w 7645"/>
                <a:gd name="T47" fmla="*/ 178 h 11896"/>
                <a:gd name="T48" fmla="*/ 588 w 7645"/>
                <a:gd name="T49" fmla="*/ 69 h 11896"/>
                <a:gd name="T50" fmla="*/ 48 w 7645"/>
                <a:gd name="T51" fmla="*/ 24 h 11896"/>
                <a:gd name="T52" fmla="*/ 8 w 7645"/>
                <a:gd name="T53" fmla="*/ 7 h 11896"/>
                <a:gd name="T54" fmla="*/ 593 w 7645"/>
                <a:gd name="T55" fmla="*/ 21 h 11896"/>
                <a:gd name="T56" fmla="*/ 1434 w 7645"/>
                <a:gd name="T57" fmla="*/ 131 h 11896"/>
                <a:gd name="T58" fmla="*/ 2255 w 7645"/>
                <a:gd name="T59" fmla="*/ 334 h 11896"/>
                <a:gd name="T60" fmla="*/ 3049 w 7645"/>
                <a:gd name="T61" fmla="*/ 626 h 11896"/>
                <a:gd name="T62" fmla="*/ 3808 w 7645"/>
                <a:gd name="T63" fmla="*/ 1005 h 11896"/>
                <a:gd name="T64" fmla="*/ 4610 w 7645"/>
                <a:gd name="T65" fmla="*/ 1533 h 11896"/>
                <a:gd name="T66" fmla="*/ 5476 w 7645"/>
                <a:gd name="T67" fmla="*/ 2294 h 11896"/>
                <a:gd name="T68" fmla="*/ 6202 w 7645"/>
                <a:gd name="T69" fmla="*/ 3155 h 11896"/>
                <a:gd name="T70" fmla="*/ 6512 w 7645"/>
                <a:gd name="T71" fmla="*/ 3619 h 11896"/>
                <a:gd name="T72" fmla="*/ 6785 w 7645"/>
                <a:gd name="T73" fmla="*/ 4101 h 11896"/>
                <a:gd name="T74" fmla="*/ 7021 w 7645"/>
                <a:gd name="T75" fmla="*/ 4599 h 11896"/>
                <a:gd name="T76" fmla="*/ 7220 w 7645"/>
                <a:gd name="T77" fmla="*/ 5112 h 11896"/>
                <a:gd name="T78" fmla="*/ 7382 w 7645"/>
                <a:gd name="T79" fmla="*/ 5637 h 11896"/>
                <a:gd name="T80" fmla="*/ 7506 w 7645"/>
                <a:gd name="T81" fmla="*/ 6171 h 11896"/>
                <a:gd name="T82" fmla="*/ 7591 w 7645"/>
                <a:gd name="T83" fmla="*/ 6713 h 11896"/>
                <a:gd name="T84" fmla="*/ 7636 w 7645"/>
                <a:gd name="T85" fmla="*/ 7260 h 11896"/>
                <a:gd name="T86" fmla="*/ 7643 w 7645"/>
                <a:gd name="T87" fmla="*/ 7810 h 11896"/>
                <a:gd name="T88" fmla="*/ 7610 w 7645"/>
                <a:gd name="T89" fmla="*/ 8361 h 11896"/>
                <a:gd name="T90" fmla="*/ 7536 w 7645"/>
                <a:gd name="T91" fmla="*/ 8910 h 11896"/>
                <a:gd name="T92" fmla="*/ 7422 w 7645"/>
                <a:gd name="T93" fmla="*/ 9455 h 11896"/>
                <a:gd name="T94" fmla="*/ 7267 w 7645"/>
                <a:gd name="T95" fmla="*/ 9995 h 11896"/>
                <a:gd name="T96" fmla="*/ 7070 w 7645"/>
                <a:gd name="T97" fmla="*/ 10526 h 11896"/>
                <a:gd name="T98" fmla="*/ 6831 w 7645"/>
                <a:gd name="T99" fmla="*/ 11047 h 11896"/>
                <a:gd name="T100" fmla="*/ 6550 w 7645"/>
                <a:gd name="T101" fmla="*/ 11555 h 11896"/>
                <a:gd name="T102" fmla="*/ 6324 w 7645"/>
                <a:gd name="T103" fmla="*/ 11895 h 11896"/>
                <a:gd name="T104" fmla="*/ 0 w 7645"/>
                <a:gd name="T105" fmla="*/ 7619 h 1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45" h="11896">
                  <a:moveTo>
                    <a:pt x="48" y="7619"/>
                  </a:moveTo>
                  <a:lnTo>
                    <a:pt x="38" y="7600"/>
                  </a:lnTo>
                  <a:lnTo>
                    <a:pt x="6332" y="11852"/>
                  </a:lnTo>
                  <a:lnTo>
                    <a:pt x="6299" y="11858"/>
                  </a:lnTo>
                  <a:lnTo>
                    <a:pt x="6407" y="11695"/>
                  </a:lnTo>
                  <a:lnTo>
                    <a:pt x="6509" y="11529"/>
                  </a:lnTo>
                  <a:lnTo>
                    <a:pt x="6607" y="11363"/>
                  </a:lnTo>
                  <a:lnTo>
                    <a:pt x="6700" y="11194"/>
                  </a:lnTo>
                  <a:lnTo>
                    <a:pt x="6789" y="11024"/>
                  </a:lnTo>
                  <a:lnTo>
                    <a:pt x="6872" y="10853"/>
                  </a:lnTo>
                  <a:lnTo>
                    <a:pt x="6951" y="10681"/>
                  </a:lnTo>
                  <a:lnTo>
                    <a:pt x="7026" y="10507"/>
                  </a:lnTo>
                  <a:lnTo>
                    <a:pt x="7096" y="10332"/>
                  </a:lnTo>
                  <a:lnTo>
                    <a:pt x="7161" y="10156"/>
                  </a:lnTo>
                  <a:lnTo>
                    <a:pt x="7222" y="9979"/>
                  </a:lnTo>
                  <a:lnTo>
                    <a:pt x="7278" y="9801"/>
                  </a:lnTo>
                  <a:lnTo>
                    <a:pt x="7329" y="9623"/>
                  </a:lnTo>
                  <a:lnTo>
                    <a:pt x="7376" y="9443"/>
                  </a:lnTo>
                  <a:lnTo>
                    <a:pt x="7418" y="9263"/>
                  </a:lnTo>
                  <a:lnTo>
                    <a:pt x="7456" y="9082"/>
                  </a:lnTo>
                  <a:lnTo>
                    <a:pt x="7489" y="8901"/>
                  </a:lnTo>
                  <a:lnTo>
                    <a:pt x="7518" y="8719"/>
                  </a:lnTo>
                  <a:lnTo>
                    <a:pt x="7542" y="8538"/>
                  </a:lnTo>
                  <a:lnTo>
                    <a:pt x="7562" y="8355"/>
                  </a:lnTo>
                  <a:lnTo>
                    <a:pt x="7578" y="8173"/>
                  </a:lnTo>
                  <a:lnTo>
                    <a:pt x="7589" y="7991"/>
                  </a:lnTo>
                  <a:lnTo>
                    <a:pt x="7595" y="7808"/>
                  </a:lnTo>
                  <a:lnTo>
                    <a:pt x="7597" y="7626"/>
                  </a:lnTo>
                  <a:lnTo>
                    <a:pt x="7595" y="7444"/>
                  </a:lnTo>
                  <a:lnTo>
                    <a:pt x="7588" y="7262"/>
                  </a:lnTo>
                  <a:lnTo>
                    <a:pt x="7578" y="7080"/>
                  </a:lnTo>
                  <a:lnTo>
                    <a:pt x="7562" y="6899"/>
                  </a:lnTo>
                  <a:lnTo>
                    <a:pt x="7543" y="6718"/>
                  </a:lnTo>
                  <a:lnTo>
                    <a:pt x="7519" y="6538"/>
                  </a:lnTo>
                  <a:lnTo>
                    <a:pt x="7491" y="6358"/>
                  </a:lnTo>
                  <a:lnTo>
                    <a:pt x="7458" y="6180"/>
                  </a:lnTo>
                  <a:lnTo>
                    <a:pt x="7422" y="6002"/>
                  </a:lnTo>
                  <a:lnTo>
                    <a:pt x="7381" y="5825"/>
                  </a:lnTo>
                  <a:lnTo>
                    <a:pt x="7335" y="5648"/>
                  </a:lnTo>
                  <a:lnTo>
                    <a:pt x="7286" y="5473"/>
                  </a:lnTo>
                  <a:lnTo>
                    <a:pt x="7233" y="5300"/>
                  </a:lnTo>
                  <a:lnTo>
                    <a:pt x="7175" y="5127"/>
                  </a:lnTo>
                  <a:lnTo>
                    <a:pt x="7113" y="4956"/>
                  </a:lnTo>
                  <a:lnTo>
                    <a:pt x="7047" y="4786"/>
                  </a:lnTo>
                  <a:lnTo>
                    <a:pt x="6977" y="4618"/>
                  </a:lnTo>
                  <a:lnTo>
                    <a:pt x="6903" y="4451"/>
                  </a:lnTo>
                  <a:lnTo>
                    <a:pt x="6825" y="4286"/>
                  </a:lnTo>
                  <a:lnTo>
                    <a:pt x="6742" y="4122"/>
                  </a:lnTo>
                  <a:lnTo>
                    <a:pt x="6656" y="3961"/>
                  </a:lnTo>
                  <a:lnTo>
                    <a:pt x="6565" y="3801"/>
                  </a:lnTo>
                  <a:lnTo>
                    <a:pt x="6471" y="3643"/>
                  </a:lnTo>
                  <a:lnTo>
                    <a:pt x="6372" y="3488"/>
                  </a:lnTo>
                  <a:lnTo>
                    <a:pt x="6270" y="3334"/>
                  </a:lnTo>
                  <a:lnTo>
                    <a:pt x="6163" y="3183"/>
                  </a:lnTo>
                  <a:lnTo>
                    <a:pt x="5938" y="2887"/>
                  </a:lnTo>
                  <a:lnTo>
                    <a:pt x="5697" y="2601"/>
                  </a:lnTo>
                  <a:lnTo>
                    <a:pt x="5441" y="2326"/>
                  </a:lnTo>
                  <a:lnTo>
                    <a:pt x="5169" y="2062"/>
                  </a:lnTo>
                  <a:lnTo>
                    <a:pt x="4882" y="1811"/>
                  </a:lnTo>
                  <a:lnTo>
                    <a:pt x="4580" y="1571"/>
                  </a:lnTo>
                  <a:lnTo>
                    <a:pt x="4263" y="1345"/>
                  </a:lnTo>
                  <a:lnTo>
                    <a:pt x="4025" y="1191"/>
                  </a:lnTo>
                  <a:lnTo>
                    <a:pt x="3783" y="1046"/>
                  </a:lnTo>
                  <a:lnTo>
                    <a:pt x="3536" y="911"/>
                  </a:lnTo>
                  <a:lnTo>
                    <a:pt x="3285" y="785"/>
                  </a:lnTo>
                  <a:lnTo>
                    <a:pt x="3029" y="669"/>
                  </a:lnTo>
                  <a:lnTo>
                    <a:pt x="2770" y="563"/>
                  </a:lnTo>
                  <a:lnTo>
                    <a:pt x="2507" y="466"/>
                  </a:lnTo>
                  <a:lnTo>
                    <a:pt x="2241" y="379"/>
                  </a:lnTo>
                  <a:lnTo>
                    <a:pt x="1971" y="302"/>
                  </a:lnTo>
                  <a:lnTo>
                    <a:pt x="1699" y="235"/>
                  </a:lnTo>
                  <a:lnTo>
                    <a:pt x="1424" y="178"/>
                  </a:lnTo>
                  <a:lnTo>
                    <a:pt x="1148" y="131"/>
                  </a:lnTo>
                  <a:lnTo>
                    <a:pt x="869" y="95"/>
                  </a:lnTo>
                  <a:lnTo>
                    <a:pt x="588" y="69"/>
                  </a:lnTo>
                  <a:lnTo>
                    <a:pt x="307" y="53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7619"/>
                  </a:lnTo>
                  <a:close/>
                  <a:moveTo>
                    <a:pt x="0" y="24"/>
                  </a:moveTo>
                  <a:cubicBezTo>
                    <a:pt x="0" y="17"/>
                    <a:pt x="3" y="11"/>
                    <a:pt x="8" y="7"/>
                  </a:cubicBezTo>
                  <a:cubicBezTo>
                    <a:pt x="12" y="2"/>
                    <a:pt x="18" y="0"/>
                    <a:pt x="25" y="0"/>
                  </a:cubicBezTo>
                  <a:lnTo>
                    <a:pt x="310" y="5"/>
                  </a:lnTo>
                  <a:lnTo>
                    <a:pt x="593" y="21"/>
                  </a:lnTo>
                  <a:lnTo>
                    <a:pt x="875" y="47"/>
                  </a:lnTo>
                  <a:lnTo>
                    <a:pt x="1156" y="84"/>
                  </a:lnTo>
                  <a:lnTo>
                    <a:pt x="1434" y="131"/>
                  </a:lnTo>
                  <a:lnTo>
                    <a:pt x="1710" y="189"/>
                  </a:lnTo>
                  <a:lnTo>
                    <a:pt x="1984" y="256"/>
                  </a:lnTo>
                  <a:lnTo>
                    <a:pt x="2255" y="334"/>
                  </a:lnTo>
                  <a:lnTo>
                    <a:pt x="2523" y="421"/>
                  </a:lnTo>
                  <a:lnTo>
                    <a:pt x="2788" y="519"/>
                  </a:lnTo>
                  <a:lnTo>
                    <a:pt x="3049" y="626"/>
                  </a:lnTo>
                  <a:lnTo>
                    <a:pt x="3306" y="743"/>
                  </a:lnTo>
                  <a:lnTo>
                    <a:pt x="3559" y="869"/>
                  </a:lnTo>
                  <a:lnTo>
                    <a:pt x="3808" y="1005"/>
                  </a:lnTo>
                  <a:lnTo>
                    <a:pt x="4052" y="1151"/>
                  </a:lnTo>
                  <a:lnTo>
                    <a:pt x="4290" y="1306"/>
                  </a:lnTo>
                  <a:lnTo>
                    <a:pt x="4610" y="1533"/>
                  </a:lnTo>
                  <a:lnTo>
                    <a:pt x="4914" y="1774"/>
                  </a:lnTo>
                  <a:lnTo>
                    <a:pt x="5203" y="2028"/>
                  </a:lnTo>
                  <a:lnTo>
                    <a:pt x="5476" y="2294"/>
                  </a:lnTo>
                  <a:lnTo>
                    <a:pt x="5734" y="2571"/>
                  </a:lnTo>
                  <a:lnTo>
                    <a:pt x="5976" y="2858"/>
                  </a:lnTo>
                  <a:lnTo>
                    <a:pt x="6202" y="3155"/>
                  </a:lnTo>
                  <a:lnTo>
                    <a:pt x="6309" y="3308"/>
                  </a:lnTo>
                  <a:lnTo>
                    <a:pt x="6413" y="3462"/>
                  </a:lnTo>
                  <a:lnTo>
                    <a:pt x="6512" y="3619"/>
                  </a:lnTo>
                  <a:lnTo>
                    <a:pt x="6607" y="3777"/>
                  </a:lnTo>
                  <a:lnTo>
                    <a:pt x="6698" y="3938"/>
                  </a:lnTo>
                  <a:lnTo>
                    <a:pt x="6785" y="4101"/>
                  </a:lnTo>
                  <a:lnTo>
                    <a:pt x="6868" y="4265"/>
                  </a:lnTo>
                  <a:lnTo>
                    <a:pt x="6947" y="4431"/>
                  </a:lnTo>
                  <a:lnTo>
                    <a:pt x="7021" y="4599"/>
                  </a:lnTo>
                  <a:lnTo>
                    <a:pt x="7092" y="4769"/>
                  </a:lnTo>
                  <a:lnTo>
                    <a:pt x="7158" y="4940"/>
                  </a:lnTo>
                  <a:lnTo>
                    <a:pt x="7220" y="5112"/>
                  </a:lnTo>
                  <a:lnTo>
                    <a:pt x="7279" y="5286"/>
                  </a:lnTo>
                  <a:lnTo>
                    <a:pt x="7332" y="5460"/>
                  </a:lnTo>
                  <a:lnTo>
                    <a:pt x="7382" y="5637"/>
                  </a:lnTo>
                  <a:lnTo>
                    <a:pt x="7427" y="5814"/>
                  </a:lnTo>
                  <a:lnTo>
                    <a:pt x="7469" y="5992"/>
                  </a:lnTo>
                  <a:lnTo>
                    <a:pt x="7506" y="6171"/>
                  </a:lnTo>
                  <a:lnTo>
                    <a:pt x="7538" y="6351"/>
                  </a:lnTo>
                  <a:lnTo>
                    <a:pt x="7567" y="6532"/>
                  </a:lnTo>
                  <a:lnTo>
                    <a:pt x="7591" y="6713"/>
                  </a:lnTo>
                  <a:lnTo>
                    <a:pt x="7610" y="6895"/>
                  </a:lnTo>
                  <a:lnTo>
                    <a:pt x="7625" y="7077"/>
                  </a:lnTo>
                  <a:lnTo>
                    <a:pt x="7636" y="7260"/>
                  </a:lnTo>
                  <a:lnTo>
                    <a:pt x="7643" y="7443"/>
                  </a:lnTo>
                  <a:lnTo>
                    <a:pt x="7645" y="7626"/>
                  </a:lnTo>
                  <a:lnTo>
                    <a:pt x="7643" y="7810"/>
                  </a:lnTo>
                  <a:lnTo>
                    <a:pt x="7636" y="7993"/>
                  </a:lnTo>
                  <a:lnTo>
                    <a:pt x="7625" y="8177"/>
                  </a:lnTo>
                  <a:lnTo>
                    <a:pt x="7610" y="8361"/>
                  </a:lnTo>
                  <a:lnTo>
                    <a:pt x="7590" y="8544"/>
                  </a:lnTo>
                  <a:lnTo>
                    <a:pt x="7565" y="8727"/>
                  </a:lnTo>
                  <a:lnTo>
                    <a:pt x="7536" y="8910"/>
                  </a:lnTo>
                  <a:lnTo>
                    <a:pt x="7503" y="9092"/>
                  </a:lnTo>
                  <a:lnTo>
                    <a:pt x="7465" y="9274"/>
                  </a:lnTo>
                  <a:lnTo>
                    <a:pt x="7422" y="9455"/>
                  </a:lnTo>
                  <a:lnTo>
                    <a:pt x="7375" y="9636"/>
                  </a:lnTo>
                  <a:lnTo>
                    <a:pt x="7323" y="9816"/>
                  </a:lnTo>
                  <a:lnTo>
                    <a:pt x="7267" y="9995"/>
                  </a:lnTo>
                  <a:lnTo>
                    <a:pt x="7206" y="10173"/>
                  </a:lnTo>
                  <a:lnTo>
                    <a:pt x="7140" y="10350"/>
                  </a:lnTo>
                  <a:lnTo>
                    <a:pt x="7070" y="10526"/>
                  </a:lnTo>
                  <a:lnTo>
                    <a:pt x="6995" y="10701"/>
                  </a:lnTo>
                  <a:lnTo>
                    <a:pt x="6916" y="10875"/>
                  </a:lnTo>
                  <a:lnTo>
                    <a:pt x="6831" y="11047"/>
                  </a:lnTo>
                  <a:lnTo>
                    <a:pt x="6742" y="11218"/>
                  </a:lnTo>
                  <a:lnTo>
                    <a:pt x="6648" y="11387"/>
                  </a:lnTo>
                  <a:lnTo>
                    <a:pt x="6550" y="11555"/>
                  </a:lnTo>
                  <a:lnTo>
                    <a:pt x="6447" y="11721"/>
                  </a:lnTo>
                  <a:lnTo>
                    <a:pt x="6339" y="11885"/>
                  </a:lnTo>
                  <a:cubicBezTo>
                    <a:pt x="6335" y="11890"/>
                    <a:pt x="6330" y="11894"/>
                    <a:pt x="6324" y="11895"/>
                  </a:cubicBezTo>
                  <a:cubicBezTo>
                    <a:pt x="6317" y="11896"/>
                    <a:pt x="6311" y="11895"/>
                    <a:pt x="6306" y="11891"/>
                  </a:cubicBezTo>
                  <a:lnTo>
                    <a:pt x="11" y="7639"/>
                  </a:lnTo>
                  <a:cubicBezTo>
                    <a:pt x="4" y="7635"/>
                    <a:pt x="0" y="7627"/>
                    <a:pt x="0" y="7619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65350" y="3462338"/>
              <a:ext cx="2419350" cy="2238375"/>
            </a:xfrm>
            <a:custGeom>
              <a:avLst/>
              <a:gdLst>
                <a:gd name="T0" fmla="*/ 2723 w 9018"/>
                <a:gd name="T1" fmla="*/ 0 h 8359"/>
                <a:gd name="T2" fmla="*/ 0 w 9018"/>
                <a:gd name="T3" fmla="*/ 7091 h 8359"/>
                <a:gd name="T4" fmla="*/ 9018 w 9018"/>
                <a:gd name="T5" fmla="*/ 4252 h 8359"/>
                <a:gd name="T6" fmla="*/ 2723 w 9018"/>
                <a:gd name="T7" fmla="*/ 0 h 8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8" h="8359">
                  <a:moveTo>
                    <a:pt x="2723" y="0"/>
                  </a:moveTo>
                  <a:lnTo>
                    <a:pt x="0" y="7091"/>
                  </a:lnTo>
                  <a:cubicBezTo>
                    <a:pt x="3300" y="8359"/>
                    <a:pt x="7039" y="7182"/>
                    <a:pt x="9018" y="4252"/>
                  </a:cubicBezTo>
                  <a:lnTo>
                    <a:pt x="2723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157413" y="3455988"/>
              <a:ext cx="2433638" cy="2047875"/>
            </a:xfrm>
            <a:custGeom>
              <a:avLst/>
              <a:gdLst>
                <a:gd name="T0" fmla="*/ 2771 w 9068"/>
                <a:gd name="T1" fmla="*/ 34 h 7645"/>
                <a:gd name="T2" fmla="*/ 33 w 9068"/>
                <a:gd name="T3" fmla="*/ 7094 h 7645"/>
                <a:gd name="T4" fmla="*/ 656 w 9068"/>
                <a:gd name="T5" fmla="*/ 7303 h 7645"/>
                <a:gd name="T6" fmla="*/ 1284 w 9068"/>
                <a:gd name="T7" fmla="*/ 7455 h 7645"/>
                <a:gd name="T8" fmla="*/ 1916 w 9068"/>
                <a:gd name="T9" fmla="*/ 7552 h 7645"/>
                <a:gd name="T10" fmla="*/ 2549 w 9068"/>
                <a:gd name="T11" fmla="*/ 7595 h 7645"/>
                <a:gd name="T12" fmla="*/ 3179 w 9068"/>
                <a:gd name="T13" fmla="*/ 7586 h 7645"/>
                <a:gd name="T14" fmla="*/ 3804 w 9068"/>
                <a:gd name="T15" fmla="*/ 7524 h 7645"/>
                <a:gd name="T16" fmla="*/ 4419 w 9068"/>
                <a:gd name="T17" fmla="*/ 7411 h 7645"/>
                <a:gd name="T18" fmla="*/ 5023 w 9068"/>
                <a:gd name="T19" fmla="*/ 7248 h 7645"/>
                <a:gd name="T20" fmla="*/ 5611 w 9068"/>
                <a:gd name="T21" fmla="*/ 7036 h 7645"/>
                <a:gd name="T22" fmla="*/ 6180 w 9068"/>
                <a:gd name="T23" fmla="*/ 6776 h 7645"/>
                <a:gd name="T24" fmla="*/ 6727 w 9068"/>
                <a:gd name="T25" fmla="*/ 6469 h 7645"/>
                <a:gd name="T26" fmla="*/ 7249 w 9068"/>
                <a:gd name="T27" fmla="*/ 6116 h 7645"/>
                <a:gd name="T28" fmla="*/ 7743 w 9068"/>
                <a:gd name="T29" fmla="*/ 5718 h 7645"/>
                <a:gd name="T30" fmla="*/ 8206 w 9068"/>
                <a:gd name="T31" fmla="*/ 5275 h 7645"/>
                <a:gd name="T32" fmla="*/ 8633 w 9068"/>
                <a:gd name="T33" fmla="*/ 4790 h 7645"/>
                <a:gd name="T34" fmla="*/ 9023 w 9068"/>
                <a:gd name="T35" fmla="*/ 4264 h 7645"/>
                <a:gd name="T36" fmla="*/ 2735 w 9068"/>
                <a:gd name="T37" fmla="*/ 45 h 7645"/>
                <a:gd name="T38" fmla="*/ 9067 w 9068"/>
                <a:gd name="T39" fmla="*/ 4273 h 7645"/>
                <a:gd name="T40" fmla="*/ 8871 w 9068"/>
                <a:gd name="T41" fmla="*/ 4562 h 7645"/>
                <a:gd name="T42" fmla="*/ 8459 w 9068"/>
                <a:gd name="T43" fmla="*/ 5071 h 7645"/>
                <a:gd name="T44" fmla="*/ 8011 w 9068"/>
                <a:gd name="T45" fmla="*/ 5537 h 7645"/>
                <a:gd name="T46" fmla="*/ 7529 w 9068"/>
                <a:gd name="T47" fmla="*/ 5960 h 7645"/>
                <a:gd name="T48" fmla="*/ 7017 w 9068"/>
                <a:gd name="T49" fmla="*/ 6338 h 7645"/>
                <a:gd name="T50" fmla="*/ 6479 w 9068"/>
                <a:gd name="T51" fmla="*/ 6670 h 7645"/>
                <a:gd name="T52" fmla="*/ 5917 w 9068"/>
                <a:gd name="T53" fmla="*/ 6956 h 7645"/>
                <a:gd name="T54" fmla="*/ 5334 w 9068"/>
                <a:gd name="T55" fmla="*/ 7193 h 7645"/>
                <a:gd name="T56" fmla="*/ 4734 w 9068"/>
                <a:gd name="T57" fmla="*/ 7382 h 7645"/>
                <a:gd name="T58" fmla="*/ 4121 w 9068"/>
                <a:gd name="T59" fmla="*/ 7521 h 7645"/>
                <a:gd name="T60" fmla="*/ 3496 w 9068"/>
                <a:gd name="T61" fmla="*/ 7609 h 7645"/>
                <a:gd name="T62" fmla="*/ 2865 w 9068"/>
                <a:gd name="T63" fmla="*/ 7645 h 7645"/>
                <a:gd name="T64" fmla="*/ 2229 w 9068"/>
                <a:gd name="T65" fmla="*/ 7628 h 7645"/>
                <a:gd name="T66" fmla="*/ 1592 w 9068"/>
                <a:gd name="T67" fmla="*/ 7558 h 7645"/>
                <a:gd name="T68" fmla="*/ 957 w 9068"/>
                <a:gd name="T69" fmla="*/ 7432 h 7645"/>
                <a:gd name="T70" fmla="*/ 327 w 9068"/>
                <a:gd name="T71" fmla="*/ 7251 h 7645"/>
                <a:gd name="T72" fmla="*/ 3 w 9068"/>
                <a:gd name="T73" fmla="*/ 7126 h 7645"/>
                <a:gd name="T74" fmla="*/ 2726 w 9068"/>
                <a:gd name="T75" fmla="*/ 17 h 7645"/>
                <a:gd name="T76" fmla="*/ 2762 w 9068"/>
                <a:gd name="T77" fmla="*/ 6 h 7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68" h="7645">
                  <a:moveTo>
                    <a:pt x="2735" y="45"/>
                  </a:moveTo>
                  <a:lnTo>
                    <a:pt x="2771" y="34"/>
                  </a:lnTo>
                  <a:lnTo>
                    <a:pt x="47" y="7125"/>
                  </a:lnTo>
                  <a:lnTo>
                    <a:pt x="33" y="7094"/>
                  </a:lnTo>
                  <a:lnTo>
                    <a:pt x="344" y="7205"/>
                  </a:lnTo>
                  <a:lnTo>
                    <a:pt x="656" y="7303"/>
                  </a:lnTo>
                  <a:lnTo>
                    <a:pt x="969" y="7386"/>
                  </a:lnTo>
                  <a:lnTo>
                    <a:pt x="1284" y="7455"/>
                  </a:lnTo>
                  <a:lnTo>
                    <a:pt x="1600" y="7510"/>
                  </a:lnTo>
                  <a:lnTo>
                    <a:pt x="1916" y="7552"/>
                  </a:lnTo>
                  <a:lnTo>
                    <a:pt x="2233" y="7581"/>
                  </a:lnTo>
                  <a:lnTo>
                    <a:pt x="2549" y="7595"/>
                  </a:lnTo>
                  <a:lnTo>
                    <a:pt x="2865" y="7597"/>
                  </a:lnTo>
                  <a:lnTo>
                    <a:pt x="3179" y="7586"/>
                  </a:lnTo>
                  <a:lnTo>
                    <a:pt x="3493" y="7561"/>
                  </a:lnTo>
                  <a:lnTo>
                    <a:pt x="3804" y="7524"/>
                  </a:lnTo>
                  <a:lnTo>
                    <a:pt x="4113" y="7474"/>
                  </a:lnTo>
                  <a:lnTo>
                    <a:pt x="4419" y="7411"/>
                  </a:lnTo>
                  <a:lnTo>
                    <a:pt x="4723" y="7335"/>
                  </a:lnTo>
                  <a:lnTo>
                    <a:pt x="5023" y="7248"/>
                  </a:lnTo>
                  <a:lnTo>
                    <a:pt x="5319" y="7148"/>
                  </a:lnTo>
                  <a:lnTo>
                    <a:pt x="5611" y="7036"/>
                  </a:lnTo>
                  <a:lnTo>
                    <a:pt x="5898" y="6912"/>
                  </a:lnTo>
                  <a:lnTo>
                    <a:pt x="6180" y="6776"/>
                  </a:lnTo>
                  <a:lnTo>
                    <a:pt x="6456" y="6628"/>
                  </a:lnTo>
                  <a:lnTo>
                    <a:pt x="6727" y="6469"/>
                  </a:lnTo>
                  <a:lnTo>
                    <a:pt x="6991" y="6298"/>
                  </a:lnTo>
                  <a:lnTo>
                    <a:pt x="7249" y="6116"/>
                  </a:lnTo>
                  <a:lnTo>
                    <a:pt x="7500" y="5922"/>
                  </a:lnTo>
                  <a:lnTo>
                    <a:pt x="7743" y="5718"/>
                  </a:lnTo>
                  <a:lnTo>
                    <a:pt x="7979" y="5502"/>
                  </a:lnTo>
                  <a:lnTo>
                    <a:pt x="8206" y="5275"/>
                  </a:lnTo>
                  <a:lnTo>
                    <a:pt x="8424" y="5038"/>
                  </a:lnTo>
                  <a:lnTo>
                    <a:pt x="8633" y="4790"/>
                  </a:lnTo>
                  <a:lnTo>
                    <a:pt x="8833" y="4532"/>
                  </a:lnTo>
                  <a:lnTo>
                    <a:pt x="9023" y="4264"/>
                  </a:lnTo>
                  <a:lnTo>
                    <a:pt x="9030" y="4297"/>
                  </a:lnTo>
                  <a:lnTo>
                    <a:pt x="2735" y="45"/>
                  </a:lnTo>
                  <a:close/>
                  <a:moveTo>
                    <a:pt x="9056" y="4258"/>
                  </a:moveTo>
                  <a:cubicBezTo>
                    <a:pt x="9062" y="4261"/>
                    <a:pt x="9065" y="4267"/>
                    <a:pt x="9067" y="4273"/>
                  </a:cubicBezTo>
                  <a:cubicBezTo>
                    <a:pt x="9068" y="4280"/>
                    <a:pt x="9066" y="4286"/>
                    <a:pt x="9063" y="4291"/>
                  </a:cubicBezTo>
                  <a:lnTo>
                    <a:pt x="8871" y="4562"/>
                  </a:lnTo>
                  <a:lnTo>
                    <a:pt x="8670" y="4821"/>
                  </a:lnTo>
                  <a:lnTo>
                    <a:pt x="8459" y="5071"/>
                  </a:lnTo>
                  <a:lnTo>
                    <a:pt x="8240" y="5309"/>
                  </a:lnTo>
                  <a:lnTo>
                    <a:pt x="8011" y="5537"/>
                  </a:lnTo>
                  <a:lnTo>
                    <a:pt x="7774" y="5754"/>
                  </a:lnTo>
                  <a:lnTo>
                    <a:pt x="7529" y="5960"/>
                  </a:lnTo>
                  <a:lnTo>
                    <a:pt x="7277" y="6155"/>
                  </a:lnTo>
                  <a:lnTo>
                    <a:pt x="7017" y="6338"/>
                  </a:lnTo>
                  <a:lnTo>
                    <a:pt x="6751" y="6510"/>
                  </a:lnTo>
                  <a:lnTo>
                    <a:pt x="6479" y="6670"/>
                  </a:lnTo>
                  <a:lnTo>
                    <a:pt x="6201" y="6819"/>
                  </a:lnTo>
                  <a:lnTo>
                    <a:pt x="5917" y="6956"/>
                  </a:lnTo>
                  <a:lnTo>
                    <a:pt x="5628" y="7081"/>
                  </a:lnTo>
                  <a:lnTo>
                    <a:pt x="5334" y="7193"/>
                  </a:lnTo>
                  <a:lnTo>
                    <a:pt x="5036" y="7294"/>
                  </a:lnTo>
                  <a:lnTo>
                    <a:pt x="4734" y="7382"/>
                  </a:lnTo>
                  <a:lnTo>
                    <a:pt x="4429" y="7458"/>
                  </a:lnTo>
                  <a:lnTo>
                    <a:pt x="4121" y="7521"/>
                  </a:lnTo>
                  <a:lnTo>
                    <a:pt x="3810" y="7571"/>
                  </a:lnTo>
                  <a:lnTo>
                    <a:pt x="3496" y="7609"/>
                  </a:lnTo>
                  <a:lnTo>
                    <a:pt x="3181" y="7634"/>
                  </a:lnTo>
                  <a:lnTo>
                    <a:pt x="2865" y="7645"/>
                  </a:lnTo>
                  <a:lnTo>
                    <a:pt x="2547" y="7643"/>
                  </a:lnTo>
                  <a:lnTo>
                    <a:pt x="2229" y="7628"/>
                  </a:lnTo>
                  <a:lnTo>
                    <a:pt x="1910" y="7600"/>
                  </a:lnTo>
                  <a:lnTo>
                    <a:pt x="1592" y="7558"/>
                  </a:lnTo>
                  <a:lnTo>
                    <a:pt x="1274" y="7502"/>
                  </a:lnTo>
                  <a:lnTo>
                    <a:pt x="957" y="7432"/>
                  </a:lnTo>
                  <a:lnTo>
                    <a:pt x="641" y="7348"/>
                  </a:lnTo>
                  <a:lnTo>
                    <a:pt x="327" y="7251"/>
                  </a:lnTo>
                  <a:lnTo>
                    <a:pt x="17" y="7139"/>
                  </a:lnTo>
                  <a:cubicBezTo>
                    <a:pt x="11" y="7137"/>
                    <a:pt x="6" y="7132"/>
                    <a:pt x="3" y="7126"/>
                  </a:cubicBezTo>
                  <a:cubicBezTo>
                    <a:pt x="0" y="7120"/>
                    <a:pt x="0" y="7114"/>
                    <a:pt x="3" y="7108"/>
                  </a:cubicBezTo>
                  <a:lnTo>
                    <a:pt x="2726" y="17"/>
                  </a:lnTo>
                  <a:cubicBezTo>
                    <a:pt x="2729" y="10"/>
                    <a:pt x="2734" y="5"/>
                    <a:pt x="2741" y="3"/>
                  </a:cubicBezTo>
                  <a:cubicBezTo>
                    <a:pt x="2748" y="0"/>
                    <a:pt x="2756" y="1"/>
                    <a:pt x="2762" y="6"/>
                  </a:cubicBezTo>
                  <a:lnTo>
                    <a:pt x="9056" y="4258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31850" y="3398838"/>
              <a:ext cx="2063750" cy="1962150"/>
            </a:xfrm>
            <a:custGeom>
              <a:avLst/>
              <a:gdLst>
                <a:gd name="T0" fmla="*/ 15384 w 15384"/>
                <a:gd name="T1" fmla="*/ 470 h 14652"/>
                <a:gd name="T2" fmla="*/ 200 w 15384"/>
                <a:gd name="T3" fmla="*/ 0 h 14652"/>
                <a:gd name="T4" fmla="*/ 9937 w 15384"/>
                <a:gd name="T5" fmla="*/ 14652 h 14652"/>
                <a:gd name="T6" fmla="*/ 15384 w 15384"/>
                <a:gd name="T7" fmla="*/ 470 h 14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84" h="14652">
                  <a:moveTo>
                    <a:pt x="15384" y="470"/>
                  </a:moveTo>
                  <a:lnTo>
                    <a:pt x="200" y="0"/>
                  </a:lnTo>
                  <a:cubicBezTo>
                    <a:pt x="0" y="6458"/>
                    <a:pt x="3906" y="12335"/>
                    <a:pt x="9937" y="14652"/>
                  </a:cubicBezTo>
                  <a:lnTo>
                    <a:pt x="15384" y="470"/>
                  </a:lnTo>
                  <a:close/>
                </a:path>
              </a:pathLst>
            </a:cu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850900" y="3392488"/>
              <a:ext cx="2051050" cy="1976438"/>
            </a:xfrm>
            <a:custGeom>
              <a:avLst/>
              <a:gdLst>
                <a:gd name="T0" fmla="*/ 15238 w 15290"/>
                <a:gd name="T1" fmla="*/ 566 h 14749"/>
                <a:gd name="T2" fmla="*/ 103 w 15290"/>
                <a:gd name="T3" fmla="*/ 49 h 14749"/>
                <a:gd name="T4" fmla="*/ 113 w 15290"/>
                <a:gd name="T5" fmla="*/ 1251 h 14749"/>
                <a:gd name="T6" fmla="*/ 217 w 15290"/>
                <a:gd name="T7" fmla="*/ 2432 h 14749"/>
                <a:gd name="T8" fmla="*/ 410 w 15290"/>
                <a:gd name="T9" fmla="*/ 3591 h 14749"/>
                <a:gd name="T10" fmla="*/ 691 w 15290"/>
                <a:gd name="T11" fmla="*/ 4724 h 14749"/>
                <a:gd name="T12" fmla="*/ 1056 w 15290"/>
                <a:gd name="T13" fmla="*/ 5825 h 14749"/>
                <a:gd name="T14" fmla="*/ 1502 w 15290"/>
                <a:gd name="T15" fmla="*/ 6892 h 14749"/>
                <a:gd name="T16" fmla="*/ 2027 w 15290"/>
                <a:gd name="T17" fmla="*/ 7919 h 14749"/>
                <a:gd name="T18" fmla="*/ 2628 w 15290"/>
                <a:gd name="T19" fmla="*/ 8901 h 14749"/>
                <a:gd name="T20" fmla="*/ 3301 w 15290"/>
                <a:gd name="T21" fmla="*/ 9836 h 14749"/>
                <a:gd name="T22" fmla="*/ 4045 w 15290"/>
                <a:gd name="T23" fmla="*/ 10717 h 14749"/>
                <a:gd name="T24" fmla="*/ 4855 w 15290"/>
                <a:gd name="T25" fmla="*/ 11542 h 14749"/>
                <a:gd name="T26" fmla="*/ 5729 w 15290"/>
                <a:gd name="T27" fmla="*/ 12305 h 14749"/>
                <a:gd name="T28" fmla="*/ 6665 w 15290"/>
                <a:gd name="T29" fmla="*/ 13002 h 14749"/>
                <a:gd name="T30" fmla="*/ 7659 w 15290"/>
                <a:gd name="T31" fmla="*/ 13629 h 14749"/>
                <a:gd name="T32" fmla="*/ 8708 w 15290"/>
                <a:gd name="T33" fmla="*/ 14182 h 14749"/>
                <a:gd name="T34" fmla="*/ 9811 w 15290"/>
                <a:gd name="T35" fmla="*/ 14656 h 14749"/>
                <a:gd name="T36" fmla="*/ 15195 w 15290"/>
                <a:gd name="T37" fmla="*/ 501 h 14749"/>
                <a:gd name="T38" fmla="*/ 9812 w 15290"/>
                <a:gd name="T39" fmla="*/ 14744 h 14749"/>
                <a:gd name="T40" fmla="*/ 9214 w 15290"/>
                <a:gd name="T41" fmla="*/ 14516 h 14749"/>
                <a:gd name="T42" fmla="*/ 8131 w 15290"/>
                <a:gd name="T43" fmla="*/ 13999 h 14749"/>
                <a:gd name="T44" fmla="*/ 7102 w 15290"/>
                <a:gd name="T45" fmla="*/ 13405 h 14749"/>
                <a:gd name="T46" fmla="*/ 6131 w 15290"/>
                <a:gd name="T47" fmla="*/ 12738 h 14749"/>
                <a:gd name="T48" fmla="*/ 5220 w 15290"/>
                <a:gd name="T49" fmla="*/ 12002 h 14749"/>
                <a:gd name="T50" fmla="*/ 4372 w 15290"/>
                <a:gd name="T51" fmla="*/ 11203 h 14749"/>
                <a:gd name="T52" fmla="*/ 3590 w 15290"/>
                <a:gd name="T53" fmla="*/ 10344 h 14749"/>
                <a:gd name="T54" fmla="*/ 2876 w 15290"/>
                <a:gd name="T55" fmla="*/ 9429 h 14749"/>
                <a:gd name="T56" fmla="*/ 2236 w 15290"/>
                <a:gd name="T57" fmla="*/ 8464 h 14749"/>
                <a:gd name="T58" fmla="*/ 1669 w 15290"/>
                <a:gd name="T59" fmla="*/ 7453 h 14749"/>
                <a:gd name="T60" fmla="*/ 1180 w 15290"/>
                <a:gd name="T61" fmla="*/ 6399 h 14749"/>
                <a:gd name="T62" fmla="*/ 771 w 15290"/>
                <a:gd name="T63" fmla="*/ 5307 h 14749"/>
                <a:gd name="T64" fmla="*/ 446 w 15290"/>
                <a:gd name="T65" fmla="*/ 4183 h 14749"/>
                <a:gd name="T66" fmla="*/ 207 w 15290"/>
                <a:gd name="T67" fmla="*/ 3028 h 14749"/>
                <a:gd name="T68" fmla="*/ 58 w 15290"/>
                <a:gd name="T69" fmla="*/ 1850 h 14749"/>
                <a:gd name="T70" fmla="*/ 0 w 15290"/>
                <a:gd name="T71" fmla="*/ 651 h 14749"/>
                <a:gd name="T72" fmla="*/ 22 w 15290"/>
                <a:gd name="T73" fmla="*/ 14 h 14749"/>
                <a:gd name="T74" fmla="*/ 15241 w 15290"/>
                <a:gd name="T75" fmla="*/ 470 h 14749"/>
                <a:gd name="T76" fmla="*/ 15284 w 15290"/>
                <a:gd name="T77" fmla="*/ 536 h 14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90" h="14749">
                  <a:moveTo>
                    <a:pt x="15195" y="501"/>
                  </a:moveTo>
                  <a:lnTo>
                    <a:pt x="15238" y="566"/>
                  </a:lnTo>
                  <a:lnTo>
                    <a:pt x="54" y="96"/>
                  </a:lnTo>
                  <a:lnTo>
                    <a:pt x="103" y="49"/>
                  </a:lnTo>
                  <a:lnTo>
                    <a:pt x="96" y="653"/>
                  </a:lnTo>
                  <a:lnTo>
                    <a:pt x="113" y="1251"/>
                  </a:lnTo>
                  <a:lnTo>
                    <a:pt x="154" y="1844"/>
                  </a:lnTo>
                  <a:lnTo>
                    <a:pt x="217" y="2432"/>
                  </a:lnTo>
                  <a:lnTo>
                    <a:pt x="302" y="3014"/>
                  </a:lnTo>
                  <a:lnTo>
                    <a:pt x="410" y="3591"/>
                  </a:lnTo>
                  <a:lnTo>
                    <a:pt x="540" y="4161"/>
                  </a:lnTo>
                  <a:lnTo>
                    <a:pt x="691" y="4724"/>
                  </a:lnTo>
                  <a:lnTo>
                    <a:pt x="863" y="5279"/>
                  </a:lnTo>
                  <a:lnTo>
                    <a:pt x="1056" y="5825"/>
                  </a:lnTo>
                  <a:lnTo>
                    <a:pt x="1269" y="6363"/>
                  </a:lnTo>
                  <a:lnTo>
                    <a:pt x="1502" y="6892"/>
                  </a:lnTo>
                  <a:lnTo>
                    <a:pt x="1755" y="7410"/>
                  </a:lnTo>
                  <a:lnTo>
                    <a:pt x="2027" y="7919"/>
                  </a:lnTo>
                  <a:lnTo>
                    <a:pt x="2318" y="8416"/>
                  </a:lnTo>
                  <a:lnTo>
                    <a:pt x="2628" y="8901"/>
                  </a:lnTo>
                  <a:lnTo>
                    <a:pt x="2955" y="9375"/>
                  </a:lnTo>
                  <a:lnTo>
                    <a:pt x="3301" y="9836"/>
                  </a:lnTo>
                  <a:lnTo>
                    <a:pt x="3664" y="10283"/>
                  </a:lnTo>
                  <a:lnTo>
                    <a:pt x="4045" y="10717"/>
                  </a:lnTo>
                  <a:lnTo>
                    <a:pt x="4442" y="11137"/>
                  </a:lnTo>
                  <a:lnTo>
                    <a:pt x="4855" y="11542"/>
                  </a:lnTo>
                  <a:lnTo>
                    <a:pt x="5284" y="11931"/>
                  </a:lnTo>
                  <a:lnTo>
                    <a:pt x="5729" y="12305"/>
                  </a:lnTo>
                  <a:lnTo>
                    <a:pt x="6190" y="12662"/>
                  </a:lnTo>
                  <a:lnTo>
                    <a:pt x="6665" y="13002"/>
                  </a:lnTo>
                  <a:lnTo>
                    <a:pt x="7155" y="13324"/>
                  </a:lnTo>
                  <a:lnTo>
                    <a:pt x="7659" y="13629"/>
                  </a:lnTo>
                  <a:lnTo>
                    <a:pt x="8177" y="13915"/>
                  </a:lnTo>
                  <a:lnTo>
                    <a:pt x="8708" y="14182"/>
                  </a:lnTo>
                  <a:lnTo>
                    <a:pt x="9253" y="14429"/>
                  </a:lnTo>
                  <a:lnTo>
                    <a:pt x="9811" y="14656"/>
                  </a:lnTo>
                  <a:lnTo>
                    <a:pt x="9748" y="14683"/>
                  </a:lnTo>
                  <a:lnTo>
                    <a:pt x="15195" y="501"/>
                  </a:lnTo>
                  <a:close/>
                  <a:moveTo>
                    <a:pt x="9837" y="14717"/>
                  </a:moveTo>
                  <a:cubicBezTo>
                    <a:pt x="9833" y="14729"/>
                    <a:pt x="9823" y="14739"/>
                    <a:pt x="9812" y="14744"/>
                  </a:cubicBezTo>
                  <a:cubicBezTo>
                    <a:pt x="9800" y="14749"/>
                    <a:pt x="9786" y="14749"/>
                    <a:pt x="9774" y="14744"/>
                  </a:cubicBezTo>
                  <a:lnTo>
                    <a:pt x="9214" y="14516"/>
                  </a:lnTo>
                  <a:lnTo>
                    <a:pt x="8665" y="14267"/>
                  </a:lnTo>
                  <a:lnTo>
                    <a:pt x="8131" y="13999"/>
                  </a:lnTo>
                  <a:lnTo>
                    <a:pt x="7610" y="13711"/>
                  </a:lnTo>
                  <a:lnTo>
                    <a:pt x="7102" y="13405"/>
                  </a:lnTo>
                  <a:lnTo>
                    <a:pt x="6609" y="13080"/>
                  </a:lnTo>
                  <a:lnTo>
                    <a:pt x="6131" y="12738"/>
                  </a:lnTo>
                  <a:lnTo>
                    <a:pt x="5668" y="12378"/>
                  </a:lnTo>
                  <a:lnTo>
                    <a:pt x="5220" y="12002"/>
                  </a:lnTo>
                  <a:lnTo>
                    <a:pt x="4788" y="11610"/>
                  </a:lnTo>
                  <a:lnTo>
                    <a:pt x="4372" y="11203"/>
                  </a:lnTo>
                  <a:lnTo>
                    <a:pt x="3972" y="10781"/>
                  </a:lnTo>
                  <a:lnTo>
                    <a:pt x="3590" y="10344"/>
                  </a:lnTo>
                  <a:lnTo>
                    <a:pt x="3225" y="9893"/>
                  </a:lnTo>
                  <a:lnTo>
                    <a:pt x="2876" y="9429"/>
                  </a:lnTo>
                  <a:lnTo>
                    <a:pt x="2547" y="8953"/>
                  </a:lnTo>
                  <a:lnTo>
                    <a:pt x="2236" y="8464"/>
                  </a:lnTo>
                  <a:lnTo>
                    <a:pt x="1943" y="7964"/>
                  </a:lnTo>
                  <a:lnTo>
                    <a:pt x="1669" y="7453"/>
                  </a:lnTo>
                  <a:lnTo>
                    <a:pt x="1415" y="6931"/>
                  </a:lnTo>
                  <a:lnTo>
                    <a:pt x="1180" y="6399"/>
                  </a:lnTo>
                  <a:lnTo>
                    <a:pt x="965" y="5857"/>
                  </a:lnTo>
                  <a:lnTo>
                    <a:pt x="771" y="5307"/>
                  </a:lnTo>
                  <a:lnTo>
                    <a:pt x="598" y="4749"/>
                  </a:lnTo>
                  <a:lnTo>
                    <a:pt x="446" y="4183"/>
                  </a:lnTo>
                  <a:lnTo>
                    <a:pt x="316" y="3609"/>
                  </a:lnTo>
                  <a:lnTo>
                    <a:pt x="207" y="3028"/>
                  </a:lnTo>
                  <a:lnTo>
                    <a:pt x="121" y="2442"/>
                  </a:lnTo>
                  <a:lnTo>
                    <a:pt x="58" y="1850"/>
                  </a:lnTo>
                  <a:lnTo>
                    <a:pt x="17" y="1253"/>
                  </a:lnTo>
                  <a:lnTo>
                    <a:pt x="0" y="651"/>
                  </a:lnTo>
                  <a:lnTo>
                    <a:pt x="7" y="48"/>
                  </a:lnTo>
                  <a:cubicBezTo>
                    <a:pt x="8" y="35"/>
                    <a:pt x="13" y="23"/>
                    <a:pt x="22" y="14"/>
                  </a:cubicBezTo>
                  <a:cubicBezTo>
                    <a:pt x="32" y="5"/>
                    <a:pt x="44" y="0"/>
                    <a:pt x="57" y="0"/>
                  </a:cubicBezTo>
                  <a:lnTo>
                    <a:pt x="15241" y="470"/>
                  </a:lnTo>
                  <a:cubicBezTo>
                    <a:pt x="15256" y="471"/>
                    <a:pt x="15271" y="479"/>
                    <a:pt x="15279" y="492"/>
                  </a:cubicBezTo>
                  <a:cubicBezTo>
                    <a:pt x="15288" y="505"/>
                    <a:pt x="15290" y="521"/>
                    <a:pt x="15284" y="536"/>
                  </a:cubicBezTo>
                  <a:lnTo>
                    <a:pt x="9837" y="14717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858838" y="2465388"/>
              <a:ext cx="2036763" cy="996950"/>
            </a:xfrm>
            <a:custGeom>
              <a:avLst/>
              <a:gdLst>
                <a:gd name="T0" fmla="*/ 15184 w 15184"/>
                <a:gd name="T1" fmla="*/ 7445 h 7445"/>
                <a:gd name="T2" fmla="*/ 1943 w 15184"/>
                <a:gd name="T3" fmla="*/ 0 h 7445"/>
                <a:gd name="T4" fmla="*/ 0 w 15184"/>
                <a:gd name="T5" fmla="*/ 6975 h 7445"/>
                <a:gd name="T6" fmla="*/ 15184 w 15184"/>
                <a:gd name="T7" fmla="*/ 7445 h 7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84" h="7445">
                  <a:moveTo>
                    <a:pt x="15184" y="7445"/>
                  </a:moveTo>
                  <a:lnTo>
                    <a:pt x="1943" y="0"/>
                  </a:lnTo>
                  <a:cubicBezTo>
                    <a:pt x="742" y="2134"/>
                    <a:pt x="76" y="4528"/>
                    <a:pt x="0" y="6975"/>
                  </a:cubicBezTo>
                  <a:lnTo>
                    <a:pt x="15184" y="7445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852488" y="2459038"/>
              <a:ext cx="2051050" cy="1009650"/>
            </a:xfrm>
            <a:custGeom>
              <a:avLst/>
              <a:gdLst>
                <a:gd name="T0" fmla="*/ 15209 w 15285"/>
                <a:gd name="T1" fmla="*/ 7537 h 7544"/>
                <a:gd name="T2" fmla="*/ 2033 w 15285"/>
                <a:gd name="T3" fmla="*/ 73 h 7544"/>
                <a:gd name="T4" fmla="*/ 1814 w 15285"/>
                <a:gd name="T5" fmla="*/ 476 h 7544"/>
                <a:gd name="T6" fmla="*/ 1609 w 15285"/>
                <a:gd name="T7" fmla="*/ 883 h 7544"/>
                <a:gd name="T8" fmla="*/ 1416 w 15285"/>
                <a:gd name="T9" fmla="*/ 1296 h 7544"/>
                <a:gd name="T10" fmla="*/ 1236 w 15285"/>
                <a:gd name="T11" fmla="*/ 1715 h 7544"/>
                <a:gd name="T12" fmla="*/ 1068 w 15285"/>
                <a:gd name="T13" fmla="*/ 2138 h 7544"/>
                <a:gd name="T14" fmla="*/ 914 w 15285"/>
                <a:gd name="T15" fmla="*/ 2566 h 7544"/>
                <a:gd name="T16" fmla="*/ 772 w 15285"/>
                <a:gd name="T17" fmla="*/ 2998 h 7544"/>
                <a:gd name="T18" fmla="*/ 644 w 15285"/>
                <a:gd name="T19" fmla="*/ 3434 h 7544"/>
                <a:gd name="T20" fmla="*/ 528 w 15285"/>
                <a:gd name="T21" fmla="*/ 3873 h 7544"/>
                <a:gd name="T22" fmla="*/ 427 w 15285"/>
                <a:gd name="T23" fmla="*/ 4316 h 7544"/>
                <a:gd name="T24" fmla="*/ 338 w 15285"/>
                <a:gd name="T25" fmla="*/ 4762 h 7544"/>
                <a:gd name="T26" fmla="*/ 262 w 15285"/>
                <a:gd name="T27" fmla="*/ 5211 h 7544"/>
                <a:gd name="T28" fmla="*/ 201 w 15285"/>
                <a:gd name="T29" fmla="*/ 5662 h 7544"/>
                <a:gd name="T30" fmla="*/ 152 w 15285"/>
                <a:gd name="T31" fmla="*/ 6115 h 7544"/>
                <a:gd name="T32" fmla="*/ 117 w 15285"/>
                <a:gd name="T33" fmla="*/ 6571 h 7544"/>
                <a:gd name="T34" fmla="*/ 96 w 15285"/>
                <a:gd name="T35" fmla="*/ 7027 h 7544"/>
                <a:gd name="T36" fmla="*/ 15234 w 15285"/>
                <a:gd name="T37" fmla="*/ 7447 h 7544"/>
                <a:gd name="T38" fmla="*/ 13 w 15285"/>
                <a:gd name="T39" fmla="*/ 7058 h 7544"/>
                <a:gd name="T40" fmla="*/ 10 w 15285"/>
                <a:gd name="T41" fmla="*/ 6793 h 7544"/>
                <a:gd name="T42" fmla="*/ 38 w 15285"/>
                <a:gd name="T43" fmla="*/ 6334 h 7544"/>
                <a:gd name="T44" fmla="*/ 79 w 15285"/>
                <a:gd name="T45" fmla="*/ 5878 h 7544"/>
                <a:gd name="T46" fmla="*/ 135 w 15285"/>
                <a:gd name="T47" fmla="*/ 5422 h 7544"/>
                <a:gd name="T48" fmla="*/ 204 w 15285"/>
                <a:gd name="T49" fmla="*/ 4970 h 7544"/>
                <a:gd name="T50" fmla="*/ 286 w 15285"/>
                <a:gd name="T51" fmla="*/ 4519 h 7544"/>
                <a:gd name="T52" fmla="*/ 383 w 15285"/>
                <a:gd name="T53" fmla="*/ 4072 h 7544"/>
                <a:gd name="T54" fmla="*/ 492 w 15285"/>
                <a:gd name="T55" fmla="*/ 3628 h 7544"/>
                <a:gd name="T56" fmla="*/ 615 w 15285"/>
                <a:gd name="T57" fmla="*/ 3188 h 7544"/>
                <a:gd name="T58" fmla="*/ 750 w 15285"/>
                <a:gd name="T59" fmla="*/ 2751 h 7544"/>
                <a:gd name="T60" fmla="*/ 899 w 15285"/>
                <a:gd name="T61" fmla="*/ 2318 h 7544"/>
                <a:gd name="T62" fmla="*/ 1061 w 15285"/>
                <a:gd name="T63" fmla="*/ 1890 h 7544"/>
                <a:gd name="T64" fmla="*/ 1237 w 15285"/>
                <a:gd name="T65" fmla="*/ 1467 h 7544"/>
                <a:gd name="T66" fmla="*/ 1424 w 15285"/>
                <a:gd name="T67" fmla="*/ 1048 h 7544"/>
                <a:gd name="T68" fmla="*/ 1625 w 15285"/>
                <a:gd name="T69" fmla="*/ 635 h 7544"/>
                <a:gd name="T70" fmla="*/ 1838 w 15285"/>
                <a:gd name="T71" fmla="*/ 228 h 7544"/>
                <a:gd name="T72" fmla="*/ 1978 w 15285"/>
                <a:gd name="T73" fmla="*/ 4 h 7544"/>
                <a:gd name="T74" fmla="*/ 15256 w 15285"/>
                <a:gd name="T75" fmla="*/ 7454 h 7544"/>
                <a:gd name="T76" fmla="*/ 15231 w 15285"/>
                <a:gd name="T77" fmla="*/ 7543 h 7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85" h="7544">
                  <a:moveTo>
                    <a:pt x="15234" y="7447"/>
                  </a:moveTo>
                  <a:lnTo>
                    <a:pt x="15209" y="7537"/>
                  </a:lnTo>
                  <a:lnTo>
                    <a:pt x="1967" y="92"/>
                  </a:lnTo>
                  <a:lnTo>
                    <a:pt x="2033" y="73"/>
                  </a:lnTo>
                  <a:lnTo>
                    <a:pt x="1922" y="274"/>
                  </a:lnTo>
                  <a:lnTo>
                    <a:pt x="1814" y="476"/>
                  </a:lnTo>
                  <a:lnTo>
                    <a:pt x="1710" y="679"/>
                  </a:lnTo>
                  <a:lnTo>
                    <a:pt x="1609" y="883"/>
                  </a:lnTo>
                  <a:lnTo>
                    <a:pt x="1511" y="1089"/>
                  </a:lnTo>
                  <a:lnTo>
                    <a:pt x="1416" y="1296"/>
                  </a:lnTo>
                  <a:lnTo>
                    <a:pt x="1324" y="1505"/>
                  </a:lnTo>
                  <a:lnTo>
                    <a:pt x="1236" y="1715"/>
                  </a:lnTo>
                  <a:lnTo>
                    <a:pt x="1150" y="1926"/>
                  </a:lnTo>
                  <a:lnTo>
                    <a:pt x="1068" y="2138"/>
                  </a:lnTo>
                  <a:lnTo>
                    <a:pt x="989" y="2351"/>
                  </a:lnTo>
                  <a:lnTo>
                    <a:pt x="914" y="2566"/>
                  </a:lnTo>
                  <a:lnTo>
                    <a:pt x="841" y="2781"/>
                  </a:lnTo>
                  <a:lnTo>
                    <a:pt x="772" y="2998"/>
                  </a:lnTo>
                  <a:lnTo>
                    <a:pt x="706" y="3215"/>
                  </a:lnTo>
                  <a:lnTo>
                    <a:pt x="644" y="3434"/>
                  </a:lnTo>
                  <a:lnTo>
                    <a:pt x="585" y="3653"/>
                  </a:lnTo>
                  <a:lnTo>
                    <a:pt x="528" y="3873"/>
                  </a:lnTo>
                  <a:lnTo>
                    <a:pt x="476" y="4094"/>
                  </a:lnTo>
                  <a:lnTo>
                    <a:pt x="427" y="4316"/>
                  </a:lnTo>
                  <a:lnTo>
                    <a:pt x="380" y="4539"/>
                  </a:lnTo>
                  <a:lnTo>
                    <a:pt x="338" y="4762"/>
                  </a:lnTo>
                  <a:lnTo>
                    <a:pt x="298" y="4986"/>
                  </a:lnTo>
                  <a:lnTo>
                    <a:pt x="262" y="5211"/>
                  </a:lnTo>
                  <a:lnTo>
                    <a:pt x="230" y="5436"/>
                  </a:lnTo>
                  <a:lnTo>
                    <a:pt x="201" y="5662"/>
                  </a:lnTo>
                  <a:lnTo>
                    <a:pt x="175" y="5888"/>
                  </a:lnTo>
                  <a:lnTo>
                    <a:pt x="152" y="6115"/>
                  </a:lnTo>
                  <a:lnTo>
                    <a:pt x="133" y="6342"/>
                  </a:lnTo>
                  <a:lnTo>
                    <a:pt x="117" y="6571"/>
                  </a:lnTo>
                  <a:lnTo>
                    <a:pt x="105" y="6798"/>
                  </a:lnTo>
                  <a:lnTo>
                    <a:pt x="96" y="7027"/>
                  </a:lnTo>
                  <a:lnTo>
                    <a:pt x="50" y="6977"/>
                  </a:lnTo>
                  <a:lnTo>
                    <a:pt x="15234" y="7447"/>
                  </a:lnTo>
                  <a:close/>
                  <a:moveTo>
                    <a:pt x="47" y="7073"/>
                  </a:moveTo>
                  <a:cubicBezTo>
                    <a:pt x="34" y="7073"/>
                    <a:pt x="22" y="7068"/>
                    <a:pt x="13" y="7058"/>
                  </a:cubicBezTo>
                  <a:cubicBezTo>
                    <a:pt x="5" y="7049"/>
                    <a:pt x="0" y="7036"/>
                    <a:pt x="1" y="7024"/>
                  </a:cubicBezTo>
                  <a:lnTo>
                    <a:pt x="10" y="6793"/>
                  </a:lnTo>
                  <a:lnTo>
                    <a:pt x="22" y="6564"/>
                  </a:lnTo>
                  <a:lnTo>
                    <a:pt x="38" y="6334"/>
                  </a:lnTo>
                  <a:lnTo>
                    <a:pt x="57" y="6106"/>
                  </a:lnTo>
                  <a:lnTo>
                    <a:pt x="79" y="5878"/>
                  </a:lnTo>
                  <a:lnTo>
                    <a:pt x="105" y="5650"/>
                  </a:lnTo>
                  <a:lnTo>
                    <a:pt x="135" y="5422"/>
                  </a:lnTo>
                  <a:lnTo>
                    <a:pt x="168" y="5195"/>
                  </a:lnTo>
                  <a:lnTo>
                    <a:pt x="204" y="4970"/>
                  </a:lnTo>
                  <a:lnTo>
                    <a:pt x="243" y="4744"/>
                  </a:lnTo>
                  <a:lnTo>
                    <a:pt x="286" y="4519"/>
                  </a:lnTo>
                  <a:lnTo>
                    <a:pt x="333" y="4295"/>
                  </a:lnTo>
                  <a:lnTo>
                    <a:pt x="383" y="4072"/>
                  </a:lnTo>
                  <a:lnTo>
                    <a:pt x="435" y="3850"/>
                  </a:lnTo>
                  <a:lnTo>
                    <a:pt x="492" y="3628"/>
                  </a:lnTo>
                  <a:lnTo>
                    <a:pt x="552" y="3407"/>
                  </a:lnTo>
                  <a:lnTo>
                    <a:pt x="615" y="3188"/>
                  </a:lnTo>
                  <a:lnTo>
                    <a:pt x="681" y="2968"/>
                  </a:lnTo>
                  <a:lnTo>
                    <a:pt x="750" y="2751"/>
                  </a:lnTo>
                  <a:lnTo>
                    <a:pt x="823" y="2534"/>
                  </a:lnTo>
                  <a:lnTo>
                    <a:pt x="899" y="2318"/>
                  </a:lnTo>
                  <a:lnTo>
                    <a:pt x="979" y="2103"/>
                  </a:lnTo>
                  <a:lnTo>
                    <a:pt x="1061" y="1890"/>
                  </a:lnTo>
                  <a:lnTo>
                    <a:pt x="1147" y="1677"/>
                  </a:lnTo>
                  <a:lnTo>
                    <a:pt x="1237" y="1467"/>
                  </a:lnTo>
                  <a:lnTo>
                    <a:pt x="1329" y="1257"/>
                  </a:lnTo>
                  <a:lnTo>
                    <a:pt x="1424" y="1048"/>
                  </a:lnTo>
                  <a:lnTo>
                    <a:pt x="1523" y="841"/>
                  </a:lnTo>
                  <a:lnTo>
                    <a:pt x="1625" y="635"/>
                  </a:lnTo>
                  <a:lnTo>
                    <a:pt x="1730" y="430"/>
                  </a:lnTo>
                  <a:lnTo>
                    <a:pt x="1838" y="228"/>
                  </a:lnTo>
                  <a:lnTo>
                    <a:pt x="1949" y="27"/>
                  </a:lnTo>
                  <a:cubicBezTo>
                    <a:pt x="1955" y="16"/>
                    <a:pt x="1966" y="7"/>
                    <a:pt x="1978" y="4"/>
                  </a:cubicBezTo>
                  <a:cubicBezTo>
                    <a:pt x="1990" y="0"/>
                    <a:pt x="2003" y="2"/>
                    <a:pt x="2014" y="8"/>
                  </a:cubicBezTo>
                  <a:lnTo>
                    <a:pt x="15256" y="7454"/>
                  </a:lnTo>
                  <a:cubicBezTo>
                    <a:pt x="15275" y="7464"/>
                    <a:pt x="15285" y="7487"/>
                    <a:pt x="15279" y="7508"/>
                  </a:cubicBezTo>
                  <a:cubicBezTo>
                    <a:pt x="15273" y="7530"/>
                    <a:pt x="15253" y="7544"/>
                    <a:pt x="15231" y="7543"/>
                  </a:cubicBezTo>
                  <a:lnTo>
                    <a:pt x="47" y="7073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19188" y="2057400"/>
              <a:ext cx="1776413" cy="1404938"/>
            </a:xfrm>
            <a:custGeom>
              <a:avLst/>
              <a:gdLst>
                <a:gd name="T0" fmla="*/ 13241 w 13241"/>
                <a:gd name="T1" fmla="*/ 10492 h 10492"/>
                <a:gd name="T2" fmla="*/ 2256 w 13241"/>
                <a:gd name="T3" fmla="*/ 0 h 10492"/>
                <a:gd name="T4" fmla="*/ 0 w 13241"/>
                <a:gd name="T5" fmla="*/ 3047 h 10492"/>
                <a:gd name="T6" fmla="*/ 13241 w 13241"/>
                <a:gd name="T7" fmla="*/ 10492 h 10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41" h="10492">
                  <a:moveTo>
                    <a:pt x="13241" y="10492"/>
                  </a:moveTo>
                  <a:lnTo>
                    <a:pt x="2256" y="0"/>
                  </a:lnTo>
                  <a:cubicBezTo>
                    <a:pt x="1379" y="917"/>
                    <a:pt x="621" y="1941"/>
                    <a:pt x="0" y="3047"/>
                  </a:cubicBezTo>
                  <a:lnTo>
                    <a:pt x="13241" y="10492"/>
                  </a:lnTo>
                  <a:close/>
                </a:path>
              </a:pathLst>
            </a:custGeom>
            <a:solidFill>
              <a:srgbClr val="4472C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112838" y="2051050"/>
              <a:ext cx="1790700" cy="1419225"/>
            </a:xfrm>
            <a:custGeom>
              <a:avLst/>
              <a:gdLst>
                <a:gd name="T0" fmla="*/ 13315 w 13344"/>
                <a:gd name="T1" fmla="*/ 10499 h 10594"/>
                <a:gd name="T2" fmla="*/ 13258 w 13344"/>
                <a:gd name="T3" fmla="*/ 10575 h 10594"/>
                <a:gd name="T4" fmla="*/ 2273 w 13344"/>
                <a:gd name="T5" fmla="*/ 83 h 10594"/>
                <a:gd name="T6" fmla="*/ 2341 w 13344"/>
                <a:gd name="T7" fmla="*/ 81 h 10594"/>
                <a:gd name="T8" fmla="*/ 2018 w 13344"/>
                <a:gd name="T9" fmla="*/ 430 h 10594"/>
                <a:gd name="T10" fmla="*/ 1707 w 13344"/>
                <a:gd name="T11" fmla="*/ 787 h 10594"/>
                <a:gd name="T12" fmla="*/ 1408 w 13344"/>
                <a:gd name="T13" fmla="*/ 1154 h 10594"/>
                <a:gd name="T14" fmla="*/ 1121 w 13344"/>
                <a:gd name="T15" fmla="*/ 1530 h 10594"/>
                <a:gd name="T16" fmla="*/ 981 w 13344"/>
                <a:gd name="T17" fmla="*/ 1721 h 10594"/>
                <a:gd name="T18" fmla="*/ 845 w 13344"/>
                <a:gd name="T19" fmla="*/ 1915 h 10594"/>
                <a:gd name="T20" fmla="*/ 712 w 13344"/>
                <a:gd name="T21" fmla="*/ 2110 h 10594"/>
                <a:gd name="T22" fmla="*/ 582 w 13344"/>
                <a:gd name="T23" fmla="*/ 2308 h 10594"/>
                <a:gd name="T24" fmla="*/ 454 w 13344"/>
                <a:gd name="T25" fmla="*/ 2507 h 10594"/>
                <a:gd name="T26" fmla="*/ 330 w 13344"/>
                <a:gd name="T27" fmla="*/ 2709 h 10594"/>
                <a:gd name="T28" fmla="*/ 209 w 13344"/>
                <a:gd name="T29" fmla="*/ 2913 h 10594"/>
                <a:gd name="T30" fmla="*/ 92 w 13344"/>
                <a:gd name="T31" fmla="*/ 3119 h 10594"/>
                <a:gd name="T32" fmla="*/ 73 w 13344"/>
                <a:gd name="T33" fmla="*/ 3053 h 10594"/>
                <a:gd name="T34" fmla="*/ 13315 w 13344"/>
                <a:gd name="T35" fmla="*/ 10499 h 10594"/>
                <a:gd name="T36" fmla="*/ 26 w 13344"/>
                <a:gd name="T37" fmla="*/ 3137 h 10594"/>
                <a:gd name="T38" fmla="*/ 4 w 13344"/>
                <a:gd name="T39" fmla="*/ 3108 h 10594"/>
                <a:gd name="T40" fmla="*/ 8 w 13344"/>
                <a:gd name="T41" fmla="*/ 3071 h 10594"/>
                <a:gd name="T42" fmla="*/ 127 w 13344"/>
                <a:gd name="T43" fmla="*/ 2864 h 10594"/>
                <a:gd name="T44" fmla="*/ 249 w 13344"/>
                <a:gd name="T45" fmla="*/ 2659 h 10594"/>
                <a:gd name="T46" fmla="*/ 373 w 13344"/>
                <a:gd name="T47" fmla="*/ 2456 h 10594"/>
                <a:gd name="T48" fmla="*/ 501 w 13344"/>
                <a:gd name="T49" fmla="*/ 2255 h 10594"/>
                <a:gd name="T50" fmla="*/ 632 w 13344"/>
                <a:gd name="T51" fmla="*/ 2056 h 10594"/>
                <a:gd name="T52" fmla="*/ 767 w 13344"/>
                <a:gd name="T53" fmla="*/ 1859 h 10594"/>
                <a:gd name="T54" fmla="*/ 904 w 13344"/>
                <a:gd name="T55" fmla="*/ 1664 h 10594"/>
                <a:gd name="T56" fmla="*/ 1044 w 13344"/>
                <a:gd name="T57" fmla="*/ 1472 h 10594"/>
                <a:gd name="T58" fmla="*/ 1334 w 13344"/>
                <a:gd name="T59" fmla="*/ 1093 h 10594"/>
                <a:gd name="T60" fmla="*/ 1635 w 13344"/>
                <a:gd name="T61" fmla="*/ 724 h 10594"/>
                <a:gd name="T62" fmla="*/ 1948 w 13344"/>
                <a:gd name="T63" fmla="*/ 364 h 10594"/>
                <a:gd name="T64" fmla="*/ 2271 w 13344"/>
                <a:gd name="T65" fmla="*/ 15 h 10594"/>
                <a:gd name="T66" fmla="*/ 2304 w 13344"/>
                <a:gd name="T67" fmla="*/ 0 h 10594"/>
                <a:gd name="T68" fmla="*/ 2339 w 13344"/>
                <a:gd name="T69" fmla="*/ 13 h 10594"/>
                <a:gd name="T70" fmla="*/ 13325 w 13344"/>
                <a:gd name="T71" fmla="*/ 10506 h 10594"/>
                <a:gd name="T72" fmla="*/ 13330 w 13344"/>
                <a:gd name="T73" fmla="*/ 10569 h 10594"/>
                <a:gd name="T74" fmla="*/ 13268 w 13344"/>
                <a:gd name="T75" fmla="*/ 10582 h 10594"/>
                <a:gd name="T76" fmla="*/ 26 w 13344"/>
                <a:gd name="T77" fmla="*/ 3137 h 10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44" h="10594">
                  <a:moveTo>
                    <a:pt x="13315" y="10499"/>
                  </a:moveTo>
                  <a:lnTo>
                    <a:pt x="13258" y="10575"/>
                  </a:lnTo>
                  <a:lnTo>
                    <a:pt x="2273" y="83"/>
                  </a:lnTo>
                  <a:lnTo>
                    <a:pt x="2341" y="81"/>
                  </a:lnTo>
                  <a:lnTo>
                    <a:pt x="2018" y="430"/>
                  </a:lnTo>
                  <a:lnTo>
                    <a:pt x="1707" y="787"/>
                  </a:lnTo>
                  <a:lnTo>
                    <a:pt x="1408" y="1154"/>
                  </a:lnTo>
                  <a:lnTo>
                    <a:pt x="1121" y="1530"/>
                  </a:lnTo>
                  <a:lnTo>
                    <a:pt x="981" y="1721"/>
                  </a:lnTo>
                  <a:lnTo>
                    <a:pt x="845" y="1915"/>
                  </a:lnTo>
                  <a:lnTo>
                    <a:pt x="712" y="2110"/>
                  </a:lnTo>
                  <a:lnTo>
                    <a:pt x="582" y="2308"/>
                  </a:lnTo>
                  <a:lnTo>
                    <a:pt x="454" y="2507"/>
                  </a:lnTo>
                  <a:lnTo>
                    <a:pt x="330" y="2709"/>
                  </a:lnTo>
                  <a:lnTo>
                    <a:pt x="209" y="2913"/>
                  </a:lnTo>
                  <a:lnTo>
                    <a:pt x="92" y="3119"/>
                  </a:lnTo>
                  <a:lnTo>
                    <a:pt x="73" y="3053"/>
                  </a:lnTo>
                  <a:lnTo>
                    <a:pt x="13315" y="10499"/>
                  </a:lnTo>
                  <a:close/>
                  <a:moveTo>
                    <a:pt x="26" y="3137"/>
                  </a:moveTo>
                  <a:cubicBezTo>
                    <a:pt x="15" y="3131"/>
                    <a:pt x="7" y="3120"/>
                    <a:pt x="4" y="3108"/>
                  </a:cubicBezTo>
                  <a:cubicBezTo>
                    <a:pt x="0" y="3095"/>
                    <a:pt x="2" y="3082"/>
                    <a:pt x="8" y="3071"/>
                  </a:cubicBezTo>
                  <a:lnTo>
                    <a:pt x="127" y="2864"/>
                  </a:lnTo>
                  <a:lnTo>
                    <a:pt x="249" y="2659"/>
                  </a:lnTo>
                  <a:lnTo>
                    <a:pt x="373" y="2456"/>
                  </a:lnTo>
                  <a:lnTo>
                    <a:pt x="501" y="2255"/>
                  </a:lnTo>
                  <a:lnTo>
                    <a:pt x="632" y="2056"/>
                  </a:lnTo>
                  <a:lnTo>
                    <a:pt x="767" y="1859"/>
                  </a:lnTo>
                  <a:lnTo>
                    <a:pt x="904" y="1664"/>
                  </a:lnTo>
                  <a:lnTo>
                    <a:pt x="1044" y="1472"/>
                  </a:lnTo>
                  <a:lnTo>
                    <a:pt x="1334" y="1093"/>
                  </a:lnTo>
                  <a:lnTo>
                    <a:pt x="1635" y="724"/>
                  </a:lnTo>
                  <a:lnTo>
                    <a:pt x="1948" y="364"/>
                  </a:lnTo>
                  <a:lnTo>
                    <a:pt x="2271" y="15"/>
                  </a:lnTo>
                  <a:cubicBezTo>
                    <a:pt x="2279" y="6"/>
                    <a:pt x="2292" y="0"/>
                    <a:pt x="2304" y="0"/>
                  </a:cubicBezTo>
                  <a:cubicBezTo>
                    <a:pt x="2317" y="0"/>
                    <a:pt x="2330" y="4"/>
                    <a:pt x="2339" y="13"/>
                  </a:cubicBezTo>
                  <a:lnTo>
                    <a:pt x="13325" y="10506"/>
                  </a:lnTo>
                  <a:cubicBezTo>
                    <a:pt x="13342" y="10522"/>
                    <a:pt x="13344" y="10550"/>
                    <a:pt x="13330" y="10569"/>
                  </a:cubicBezTo>
                  <a:cubicBezTo>
                    <a:pt x="13316" y="10588"/>
                    <a:pt x="13289" y="10594"/>
                    <a:pt x="13268" y="10582"/>
                  </a:cubicBezTo>
                  <a:lnTo>
                    <a:pt x="26" y="3137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422400" y="1892300"/>
              <a:ext cx="1473200" cy="1570038"/>
            </a:xfrm>
            <a:custGeom>
              <a:avLst/>
              <a:gdLst>
                <a:gd name="T0" fmla="*/ 10985 w 10985"/>
                <a:gd name="T1" fmla="*/ 11720 h 11720"/>
                <a:gd name="T2" fmla="*/ 1320 w 10985"/>
                <a:gd name="T3" fmla="*/ 0 h 11720"/>
                <a:gd name="T4" fmla="*/ 0 w 10985"/>
                <a:gd name="T5" fmla="*/ 1228 h 11720"/>
                <a:gd name="T6" fmla="*/ 10985 w 10985"/>
                <a:gd name="T7" fmla="*/ 11720 h 1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85" h="11720">
                  <a:moveTo>
                    <a:pt x="10985" y="11720"/>
                  </a:moveTo>
                  <a:lnTo>
                    <a:pt x="1320" y="0"/>
                  </a:lnTo>
                  <a:cubicBezTo>
                    <a:pt x="856" y="383"/>
                    <a:pt x="415" y="793"/>
                    <a:pt x="0" y="1228"/>
                  </a:cubicBezTo>
                  <a:lnTo>
                    <a:pt x="10985" y="11720"/>
                  </a:lnTo>
                  <a:close/>
                </a:path>
              </a:pathLst>
            </a:custGeom>
            <a:solidFill>
              <a:srgbClr val="70AD4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1414463" y="1885950"/>
              <a:ext cx="1489075" cy="1582738"/>
            </a:xfrm>
            <a:custGeom>
              <a:avLst/>
              <a:gdLst>
                <a:gd name="T0" fmla="*/ 11067 w 11087"/>
                <a:gd name="T1" fmla="*/ 11734 h 11821"/>
                <a:gd name="T2" fmla="*/ 10996 w 11087"/>
                <a:gd name="T3" fmla="*/ 11799 h 11821"/>
                <a:gd name="T4" fmla="*/ 1331 w 11087"/>
                <a:gd name="T5" fmla="*/ 79 h 11821"/>
                <a:gd name="T6" fmla="*/ 1399 w 11087"/>
                <a:gd name="T7" fmla="*/ 85 h 11821"/>
                <a:gd name="T8" fmla="*/ 1056 w 11087"/>
                <a:gd name="T9" fmla="*/ 377 h 11821"/>
                <a:gd name="T10" fmla="*/ 722 w 11087"/>
                <a:gd name="T11" fmla="*/ 679 h 11821"/>
                <a:gd name="T12" fmla="*/ 397 w 11087"/>
                <a:gd name="T13" fmla="*/ 989 h 11821"/>
                <a:gd name="T14" fmla="*/ 82 w 11087"/>
                <a:gd name="T15" fmla="*/ 1310 h 11821"/>
                <a:gd name="T16" fmla="*/ 81 w 11087"/>
                <a:gd name="T17" fmla="*/ 1241 h 11821"/>
                <a:gd name="T18" fmla="*/ 11067 w 11087"/>
                <a:gd name="T19" fmla="*/ 11734 h 11821"/>
                <a:gd name="T20" fmla="*/ 15 w 11087"/>
                <a:gd name="T21" fmla="*/ 1311 h 11821"/>
                <a:gd name="T22" fmla="*/ 0 w 11087"/>
                <a:gd name="T23" fmla="*/ 1277 h 11821"/>
                <a:gd name="T24" fmla="*/ 14 w 11087"/>
                <a:gd name="T25" fmla="*/ 1242 h 11821"/>
                <a:gd name="T26" fmla="*/ 331 w 11087"/>
                <a:gd name="T27" fmla="*/ 920 h 11821"/>
                <a:gd name="T28" fmla="*/ 657 w 11087"/>
                <a:gd name="T29" fmla="*/ 607 h 11821"/>
                <a:gd name="T30" fmla="*/ 993 w 11087"/>
                <a:gd name="T31" fmla="*/ 304 h 11821"/>
                <a:gd name="T32" fmla="*/ 1337 w 11087"/>
                <a:gd name="T33" fmla="*/ 12 h 11821"/>
                <a:gd name="T34" fmla="*/ 1372 w 11087"/>
                <a:gd name="T35" fmla="*/ 1 h 11821"/>
                <a:gd name="T36" fmla="*/ 1405 w 11087"/>
                <a:gd name="T37" fmla="*/ 18 h 11821"/>
                <a:gd name="T38" fmla="*/ 11071 w 11087"/>
                <a:gd name="T39" fmla="*/ 11738 h 11821"/>
                <a:gd name="T40" fmla="*/ 11066 w 11087"/>
                <a:gd name="T41" fmla="*/ 11804 h 11821"/>
                <a:gd name="T42" fmla="*/ 11000 w 11087"/>
                <a:gd name="T43" fmla="*/ 11803 h 11821"/>
                <a:gd name="T44" fmla="*/ 15 w 11087"/>
                <a:gd name="T45" fmla="*/ 1311 h 1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87" h="11821">
                  <a:moveTo>
                    <a:pt x="11067" y="11734"/>
                  </a:moveTo>
                  <a:lnTo>
                    <a:pt x="10996" y="11799"/>
                  </a:lnTo>
                  <a:lnTo>
                    <a:pt x="1331" y="79"/>
                  </a:lnTo>
                  <a:lnTo>
                    <a:pt x="1399" y="85"/>
                  </a:lnTo>
                  <a:lnTo>
                    <a:pt x="1056" y="377"/>
                  </a:lnTo>
                  <a:lnTo>
                    <a:pt x="722" y="679"/>
                  </a:lnTo>
                  <a:lnTo>
                    <a:pt x="397" y="989"/>
                  </a:lnTo>
                  <a:lnTo>
                    <a:pt x="82" y="1310"/>
                  </a:lnTo>
                  <a:lnTo>
                    <a:pt x="81" y="1241"/>
                  </a:lnTo>
                  <a:lnTo>
                    <a:pt x="11067" y="11734"/>
                  </a:lnTo>
                  <a:close/>
                  <a:moveTo>
                    <a:pt x="15" y="1311"/>
                  </a:moveTo>
                  <a:cubicBezTo>
                    <a:pt x="6" y="1302"/>
                    <a:pt x="0" y="1290"/>
                    <a:pt x="0" y="1277"/>
                  </a:cubicBezTo>
                  <a:cubicBezTo>
                    <a:pt x="0" y="1264"/>
                    <a:pt x="5" y="1251"/>
                    <a:pt x="14" y="1242"/>
                  </a:cubicBezTo>
                  <a:lnTo>
                    <a:pt x="331" y="920"/>
                  </a:lnTo>
                  <a:lnTo>
                    <a:pt x="657" y="607"/>
                  </a:lnTo>
                  <a:lnTo>
                    <a:pt x="993" y="304"/>
                  </a:lnTo>
                  <a:lnTo>
                    <a:pt x="1337" y="12"/>
                  </a:lnTo>
                  <a:cubicBezTo>
                    <a:pt x="1347" y="4"/>
                    <a:pt x="1359" y="0"/>
                    <a:pt x="1372" y="1"/>
                  </a:cubicBezTo>
                  <a:cubicBezTo>
                    <a:pt x="1385" y="2"/>
                    <a:pt x="1397" y="8"/>
                    <a:pt x="1405" y="18"/>
                  </a:cubicBezTo>
                  <a:lnTo>
                    <a:pt x="11071" y="11738"/>
                  </a:lnTo>
                  <a:cubicBezTo>
                    <a:pt x="11087" y="11758"/>
                    <a:pt x="11085" y="11786"/>
                    <a:pt x="11066" y="11804"/>
                  </a:cubicBezTo>
                  <a:cubicBezTo>
                    <a:pt x="11048" y="11821"/>
                    <a:pt x="11019" y="11821"/>
                    <a:pt x="11000" y="11803"/>
                  </a:cubicBezTo>
                  <a:lnTo>
                    <a:pt x="15" y="1311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598613" y="1428750"/>
              <a:ext cx="1296988" cy="2033588"/>
            </a:xfrm>
            <a:custGeom>
              <a:avLst/>
              <a:gdLst>
                <a:gd name="T0" fmla="*/ 9665 w 9665"/>
                <a:gd name="T1" fmla="*/ 15191 h 15191"/>
                <a:gd name="T2" fmla="*/ 9665 w 9665"/>
                <a:gd name="T3" fmla="*/ 0 h 15191"/>
                <a:gd name="T4" fmla="*/ 0 w 9665"/>
                <a:gd name="T5" fmla="*/ 3471 h 15191"/>
                <a:gd name="T6" fmla="*/ 9665 w 9665"/>
                <a:gd name="T7" fmla="*/ 15191 h 15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65" h="15191">
                  <a:moveTo>
                    <a:pt x="9665" y="15191"/>
                  </a:moveTo>
                  <a:lnTo>
                    <a:pt x="9665" y="0"/>
                  </a:lnTo>
                  <a:cubicBezTo>
                    <a:pt x="6138" y="0"/>
                    <a:pt x="2721" y="1227"/>
                    <a:pt x="0" y="3471"/>
                  </a:cubicBezTo>
                  <a:lnTo>
                    <a:pt x="9665" y="15191"/>
                  </a:lnTo>
                  <a:close/>
                </a:path>
              </a:pathLst>
            </a:custGeom>
            <a:solidFill>
              <a:srgbClr val="255E9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592263" y="1420813"/>
              <a:ext cx="1309688" cy="2047875"/>
            </a:xfrm>
            <a:custGeom>
              <a:avLst/>
              <a:gdLst>
                <a:gd name="T0" fmla="*/ 9752 w 9762"/>
                <a:gd name="T1" fmla="*/ 15209 h 15291"/>
                <a:gd name="T2" fmla="*/ 9666 w 9762"/>
                <a:gd name="T3" fmla="*/ 15239 h 15291"/>
                <a:gd name="T4" fmla="*/ 9666 w 9762"/>
                <a:gd name="T5" fmla="*/ 48 h 15291"/>
                <a:gd name="T6" fmla="*/ 9716 w 9762"/>
                <a:gd name="T7" fmla="*/ 96 h 15291"/>
                <a:gd name="T8" fmla="*/ 9056 w 9762"/>
                <a:gd name="T9" fmla="*/ 110 h 15291"/>
                <a:gd name="T10" fmla="*/ 8401 w 9762"/>
                <a:gd name="T11" fmla="*/ 153 h 15291"/>
                <a:gd name="T12" fmla="*/ 7751 w 9762"/>
                <a:gd name="T13" fmla="*/ 224 h 15291"/>
                <a:gd name="T14" fmla="*/ 7106 w 9762"/>
                <a:gd name="T15" fmla="*/ 322 h 15291"/>
                <a:gd name="T16" fmla="*/ 6467 w 9762"/>
                <a:gd name="T17" fmla="*/ 448 h 15291"/>
                <a:gd name="T18" fmla="*/ 5835 w 9762"/>
                <a:gd name="T19" fmla="*/ 601 h 15291"/>
                <a:gd name="T20" fmla="*/ 5211 w 9762"/>
                <a:gd name="T21" fmla="*/ 781 h 15291"/>
                <a:gd name="T22" fmla="*/ 4595 w 9762"/>
                <a:gd name="T23" fmla="*/ 988 h 15291"/>
                <a:gd name="T24" fmla="*/ 3988 w 9762"/>
                <a:gd name="T25" fmla="*/ 1220 h 15291"/>
                <a:gd name="T26" fmla="*/ 3392 w 9762"/>
                <a:gd name="T27" fmla="*/ 1479 h 15291"/>
                <a:gd name="T28" fmla="*/ 2807 w 9762"/>
                <a:gd name="T29" fmla="*/ 1763 h 15291"/>
                <a:gd name="T30" fmla="*/ 2234 w 9762"/>
                <a:gd name="T31" fmla="*/ 2073 h 15291"/>
                <a:gd name="T32" fmla="*/ 1674 w 9762"/>
                <a:gd name="T33" fmla="*/ 2407 h 15291"/>
                <a:gd name="T34" fmla="*/ 1127 w 9762"/>
                <a:gd name="T35" fmla="*/ 2766 h 15291"/>
                <a:gd name="T36" fmla="*/ 595 w 9762"/>
                <a:gd name="T37" fmla="*/ 3149 h 15291"/>
                <a:gd name="T38" fmla="*/ 79 w 9762"/>
                <a:gd name="T39" fmla="*/ 3557 h 15291"/>
                <a:gd name="T40" fmla="*/ 86 w 9762"/>
                <a:gd name="T41" fmla="*/ 3489 h 15291"/>
                <a:gd name="T42" fmla="*/ 9752 w 9762"/>
                <a:gd name="T43" fmla="*/ 15209 h 15291"/>
                <a:gd name="T44" fmla="*/ 12 w 9762"/>
                <a:gd name="T45" fmla="*/ 3550 h 15291"/>
                <a:gd name="T46" fmla="*/ 1 w 9762"/>
                <a:gd name="T47" fmla="*/ 3514 h 15291"/>
                <a:gd name="T48" fmla="*/ 19 w 9762"/>
                <a:gd name="T49" fmla="*/ 3482 h 15291"/>
                <a:gd name="T50" fmla="*/ 539 w 9762"/>
                <a:gd name="T51" fmla="*/ 3072 h 15291"/>
                <a:gd name="T52" fmla="*/ 1075 w 9762"/>
                <a:gd name="T53" fmla="*/ 2686 h 15291"/>
                <a:gd name="T54" fmla="*/ 1624 w 9762"/>
                <a:gd name="T55" fmla="*/ 2325 h 15291"/>
                <a:gd name="T56" fmla="*/ 2188 w 9762"/>
                <a:gd name="T57" fmla="*/ 1988 h 15291"/>
                <a:gd name="T58" fmla="*/ 2765 w 9762"/>
                <a:gd name="T59" fmla="*/ 1677 h 15291"/>
                <a:gd name="T60" fmla="*/ 3354 w 9762"/>
                <a:gd name="T61" fmla="*/ 1391 h 15291"/>
                <a:gd name="T62" fmla="*/ 3954 w 9762"/>
                <a:gd name="T63" fmla="*/ 1131 h 15291"/>
                <a:gd name="T64" fmla="*/ 4564 w 9762"/>
                <a:gd name="T65" fmla="*/ 897 h 15291"/>
                <a:gd name="T66" fmla="*/ 5184 w 9762"/>
                <a:gd name="T67" fmla="*/ 689 h 15291"/>
                <a:gd name="T68" fmla="*/ 5813 w 9762"/>
                <a:gd name="T69" fmla="*/ 508 h 15291"/>
                <a:gd name="T70" fmla="*/ 6449 w 9762"/>
                <a:gd name="T71" fmla="*/ 354 h 15291"/>
                <a:gd name="T72" fmla="*/ 7092 w 9762"/>
                <a:gd name="T73" fmla="*/ 228 h 15291"/>
                <a:gd name="T74" fmla="*/ 7741 w 9762"/>
                <a:gd name="T75" fmla="*/ 128 h 15291"/>
                <a:gd name="T76" fmla="*/ 8395 w 9762"/>
                <a:gd name="T77" fmla="*/ 57 h 15291"/>
                <a:gd name="T78" fmla="*/ 9053 w 9762"/>
                <a:gd name="T79" fmla="*/ 14 h 15291"/>
                <a:gd name="T80" fmla="*/ 9713 w 9762"/>
                <a:gd name="T81" fmla="*/ 0 h 15291"/>
                <a:gd name="T82" fmla="*/ 9748 w 9762"/>
                <a:gd name="T83" fmla="*/ 14 h 15291"/>
                <a:gd name="T84" fmla="*/ 9762 w 9762"/>
                <a:gd name="T85" fmla="*/ 48 h 15291"/>
                <a:gd name="T86" fmla="*/ 9762 w 9762"/>
                <a:gd name="T87" fmla="*/ 15239 h 15291"/>
                <a:gd name="T88" fmla="*/ 9731 w 9762"/>
                <a:gd name="T89" fmla="*/ 15285 h 15291"/>
                <a:gd name="T90" fmla="*/ 9677 w 9762"/>
                <a:gd name="T91" fmla="*/ 15270 h 15291"/>
                <a:gd name="T92" fmla="*/ 12 w 9762"/>
                <a:gd name="T93" fmla="*/ 3550 h 1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62" h="15291">
                  <a:moveTo>
                    <a:pt x="9752" y="15209"/>
                  </a:moveTo>
                  <a:lnTo>
                    <a:pt x="9666" y="15239"/>
                  </a:lnTo>
                  <a:lnTo>
                    <a:pt x="9666" y="48"/>
                  </a:lnTo>
                  <a:lnTo>
                    <a:pt x="9716" y="96"/>
                  </a:lnTo>
                  <a:lnTo>
                    <a:pt x="9056" y="110"/>
                  </a:lnTo>
                  <a:lnTo>
                    <a:pt x="8401" y="153"/>
                  </a:lnTo>
                  <a:lnTo>
                    <a:pt x="7751" y="224"/>
                  </a:lnTo>
                  <a:lnTo>
                    <a:pt x="7106" y="322"/>
                  </a:lnTo>
                  <a:lnTo>
                    <a:pt x="6467" y="448"/>
                  </a:lnTo>
                  <a:lnTo>
                    <a:pt x="5835" y="601"/>
                  </a:lnTo>
                  <a:lnTo>
                    <a:pt x="5211" y="781"/>
                  </a:lnTo>
                  <a:lnTo>
                    <a:pt x="4595" y="988"/>
                  </a:lnTo>
                  <a:lnTo>
                    <a:pt x="3988" y="1220"/>
                  </a:lnTo>
                  <a:lnTo>
                    <a:pt x="3392" y="1479"/>
                  </a:lnTo>
                  <a:lnTo>
                    <a:pt x="2807" y="1763"/>
                  </a:lnTo>
                  <a:lnTo>
                    <a:pt x="2234" y="2073"/>
                  </a:lnTo>
                  <a:lnTo>
                    <a:pt x="1674" y="2407"/>
                  </a:lnTo>
                  <a:lnTo>
                    <a:pt x="1127" y="2766"/>
                  </a:lnTo>
                  <a:lnTo>
                    <a:pt x="595" y="3149"/>
                  </a:lnTo>
                  <a:lnTo>
                    <a:pt x="79" y="3557"/>
                  </a:lnTo>
                  <a:lnTo>
                    <a:pt x="86" y="3489"/>
                  </a:lnTo>
                  <a:lnTo>
                    <a:pt x="9752" y="15209"/>
                  </a:lnTo>
                  <a:close/>
                  <a:moveTo>
                    <a:pt x="12" y="3550"/>
                  </a:moveTo>
                  <a:cubicBezTo>
                    <a:pt x="4" y="3540"/>
                    <a:pt x="0" y="3527"/>
                    <a:pt x="1" y="3514"/>
                  </a:cubicBezTo>
                  <a:cubicBezTo>
                    <a:pt x="3" y="3502"/>
                    <a:pt x="9" y="3490"/>
                    <a:pt x="19" y="3482"/>
                  </a:cubicBezTo>
                  <a:lnTo>
                    <a:pt x="539" y="3072"/>
                  </a:lnTo>
                  <a:lnTo>
                    <a:pt x="1075" y="2686"/>
                  </a:lnTo>
                  <a:lnTo>
                    <a:pt x="1624" y="2325"/>
                  </a:lnTo>
                  <a:lnTo>
                    <a:pt x="2188" y="1988"/>
                  </a:lnTo>
                  <a:lnTo>
                    <a:pt x="2765" y="1677"/>
                  </a:lnTo>
                  <a:lnTo>
                    <a:pt x="3354" y="1391"/>
                  </a:lnTo>
                  <a:lnTo>
                    <a:pt x="3954" y="1131"/>
                  </a:lnTo>
                  <a:lnTo>
                    <a:pt x="4564" y="897"/>
                  </a:lnTo>
                  <a:lnTo>
                    <a:pt x="5184" y="689"/>
                  </a:lnTo>
                  <a:lnTo>
                    <a:pt x="5813" y="508"/>
                  </a:lnTo>
                  <a:lnTo>
                    <a:pt x="6449" y="354"/>
                  </a:lnTo>
                  <a:lnTo>
                    <a:pt x="7092" y="228"/>
                  </a:lnTo>
                  <a:lnTo>
                    <a:pt x="7741" y="128"/>
                  </a:lnTo>
                  <a:lnTo>
                    <a:pt x="8395" y="57"/>
                  </a:lnTo>
                  <a:lnTo>
                    <a:pt x="9053" y="14"/>
                  </a:lnTo>
                  <a:lnTo>
                    <a:pt x="9713" y="0"/>
                  </a:lnTo>
                  <a:cubicBezTo>
                    <a:pt x="9726" y="0"/>
                    <a:pt x="9739" y="5"/>
                    <a:pt x="9748" y="14"/>
                  </a:cubicBezTo>
                  <a:cubicBezTo>
                    <a:pt x="9757" y="23"/>
                    <a:pt x="9762" y="35"/>
                    <a:pt x="9762" y="48"/>
                  </a:cubicBezTo>
                  <a:lnTo>
                    <a:pt x="9762" y="15239"/>
                  </a:lnTo>
                  <a:cubicBezTo>
                    <a:pt x="9762" y="15260"/>
                    <a:pt x="9750" y="15278"/>
                    <a:pt x="9731" y="15285"/>
                  </a:cubicBezTo>
                  <a:cubicBezTo>
                    <a:pt x="9712" y="15291"/>
                    <a:pt x="9690" y="15286"/>
                    <a:pt x="9677" y="15270"/>
                  </a:cubicBezTo>
                  <a:lnTo>
                    <a:pt x="12" y="3550"/>
                  </a:lnTo>
                  <a:close/>
                </a:path>
              </a:pathLst>
            </a:custGeom>
            <a:solidFill>
              <a:srgbClr val="FFFFFF"/>
            </a:solidFill>
            <a:ln w="1588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822825" y="2228850"/>
              <a:ext cx="20518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NSF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5011738" y="2228850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, $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135563" y="2228850"/>
              <a:ext cx="29655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978.5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422900" y="2228850"/>
              <a:ext cx="17472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M,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5084763" y="2382838"/>
              <a:ext cx="2244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34%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552825" y="5494338"/>
              <a:ext cx="19877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NIH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748088" y="5494338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, $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870325" y="5494338"/>
              <a:ext cx="29655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607.2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4157663" y="5494338"/>
              <a:ext cx="17472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M,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816350" y="5649913"/>
              <a:ext cx="2244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21%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98450" y="4591050"/>
              <a:ext cx="2292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DOE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523875" y="4591050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, $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647700" y="4591050"/>
              <a:ext cx="29655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558.2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935038" y="4591050"/>
              <a:ext cx="17472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M,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579438" y="4745038"/>
              <a:ext cx="2244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20%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0163" y="2698750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DOD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71463" y="2698750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, $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395288" y="2698750"/>
              <a:ext cx="29655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217.5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681038" y="2698750"/>
              <a:ext cx="17472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M,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349250" y="2849563"/>
              <a:ext cx="15869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8%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293688" y="1928813"/>
              <a:ext cx="2997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NASA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587375" y="1928813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, $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711200" y="1928813"/>
              <a:ext cx="29655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113.1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996950" y="1928813"/>
              <a:ext cx="17472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M,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638175" y="2081213"/>
              <a:ext cx="15869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4%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684213" y="1597025"/>
              <a:ext cx="23403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DOC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915988" y="1597025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, $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1038225" y="1597025"/>
              <a:ext cx="2308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53.7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1260475" y="1597025"/>
              <a:ext cx="17472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M,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965200" y="1747838"/>
              <a:ext cx="15869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2%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1063625" y="1152525"/>
              <a:ext cx="53059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All Others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1582738" y="1152525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, $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1704975" y="1152525"/>
              <a:ext cx="29655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311.7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1990725" y="1152525"/>
              <a:ext cx="17472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M,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1490663" y="1306513"/>
              <a:ext cx="2244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</a:rPr>
                <a:t>11%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5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–"/>
              <a:defRPr/>
            </a:pPr>
            <a:r>
              <a:rPr lang="en-US" dirty="0" smtClean="0">
                <a:ea typeface="ＭＳ Ｐゴシック" pitchFamily="-107" charset="-128"/>
              </a:rPr>
              <a:t>Partnership led by NCSA, PSC, TACC, SDSC </a:t>
            </a:r>
            <a:br>
              <a:rPr lang="en-US" dirty="0" smtClean="0">
                <a:ea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</a:rPr>
              <a:t>and NICS</a:t>
            </a:r>
          </a:p>
          <a:p>
            <a:pPr lvl="1">
              <a:defRPr/>
            </a:pPr>
            <a:r>
              <a:rPr lang="en-US" dirty="0" smtClean="0">
                <a:ea typeface="ＭＳ Ｐゴシック" pitchFamily="-107" charset="-128"/>
              </a:rPr>
              <a:t>CI centers with deep experience</a:t>
            </a:r>
          </a:p>
          <a:p>
            <a:pPr>
              <a:buFont typeface="Arial" charset="0"/>
              <a:buChar char="–"/>
              <a:defRPr/>
            </a:pPr>
            <a:r>
              <a:rPr lang="en-US" dirty="0" smtClean="0">
                <a:ea typeface="ＭＳ Ｐゴシック" pitchFamily="-107" charset="-128"/>
              </a:rPr>
              <a:t>Partners who strongly complement these CI centers with expertise in science, engineering, technology and education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>
              <a:ea typeface="ＭＳ Ｐゴシック" pitchFamily="-107" charset="-128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 smtClean="0">
              <a:ea typeface="ＭＳ Ｐゴシック" pitchFamily="-107" charset="-128"/>
            </a:endParaRPr>
          </a:p>
          <a:p>
            <a:pPr marL="457200" lvl="1" indent="0">
              <a:buNone/>
              <a:defRPr/>
            </a:pPr>
            <a:endParaRPr lang="en-US" dirty="0" smtClean="0">
              <a:ea typeface="ＭＳ Ｐゴシック" pitchFamily="-107" charset="-128"/>
            </a:endParaRPr>
          </a:p>
        </p:txBody>
      </p:sp>
      <p:pic>
        <p:nvPicPr>
          <p:cNvPr id="2063" name="Picture 15" descr="Indiana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5591102"/>
            <a:ext cx="1770445" cy="4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99" y="228600"/>
            <a:ext cx="822960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 smtClean="0">
                <a:ea typeface="ＭＳ Ｐゴシック" pitchFamily="-107" charset="-128"/>
              </a:rPr>
              <a:t>XSEDE’s Distinguishing Characteristics: </a:t>
            </a:r>
            <a:r>
              <a:rPr lang="en-US" sz="2700" dirty="0">
                <a:ea typeface="ＭＳ Ｐゴシック" pitchFamily="-107" charset="-128"/>
              </a:rPr>
              <a:t/>
            </a:r>
            <a:br>
              <a:rPr lang="en-US" sz="2700" dirty="0">
                <a:ea typeface="ＭＳ Ｐゴシック" pitchFamily="-107" charset="-128"/>
              </a:rPr>
            </a:br>
            <a:r>
              <a:rPr lang="en-US" i="1" dirty="0" smtClean="0">
                <a:ea typeface="ＭＳ Ｐゴシック" pitchFamily="-107" charset="-128"/>
              </a:rPr>
              <a:t>World-class Leadership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37B6B08-413F-4DB4-982E-B6F13709BC0C}" type="slidenum">
              <a:rPr lang="en-US" altLang="en-US">
                <a:solidFill>
                  <a:schemeClr val="bg1"/>
                </a:solidFill>
              </a:rPr>
              <a:pPr eaLnBrk="1" hangingPunct="1"/>
              <a:t>7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052" name="Picture 4" descr="PS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13" y="1752600"/>
            <a:ext cx="848801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towns\Documents\XSEDE\Reviews\Post-PY3 Review\Slide Drafts\NICS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48" y="2279781"/>
            <a:ext cx="1203335" cy="2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towns\Documents\XSEDE\Reviews\Post-PY3 Review\Slide Drafts\TACC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83" y="1741016"/>
            <a:ext cx="1086196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sdsc.edu/assets/images/logos/SDSC-logo-re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04" y="2279781"/>
            <a:ext cx="961158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University of Chica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600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www.shodor.net/intranet/internintranet/forms/images/shodor/Shodor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19" y="4593446"/>
            <a:ext cx="1729221" cy="4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Purdue signat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02" y="5125433"/>
            <a:ext cx="914400" cy="2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Ohio Supercomputer Center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029200"/>
            <a:ext cx="2384155" cy="4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SURA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7" y="4574131"/>
            <a:ext cx="2246230" cy="28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s://wiki.ucar.edu/download/attachments/52004557/ncar-logo-sm.jpg?version=1&amp;modificationDate=1264202200000&amp;api=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90" y="4068230"/>
            <a:ext cx="1055972" cy="3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towns\Documents\Exec Dir S&amp;T\Business Cards\ncsa_horizontal-j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467562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ULogo187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591101"/>
            <a:ext cx="1592760" cy="496031"/>
          </a:xfrm>
          <a:prstGeom prst="rect">
            <a:avLst/>
          </a:prstGeom>
        </p:spPr>
      </p:pic>
      <p:pic>
        <p:nvPicPr>
          <p:cNvPr id="4" name="Picture 2" descr="C:\Users\jtowns\AppData\Local\Temp\Rar$DRa0.288\logos_web\thin4c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88" y="5293015"/>
            <a:ext cx="1627586" cy="5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rademarks.okstate.edu/sites/default/files/primary_logo-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01" y="5401797"/>
            <a:ext cx="678014" cy="43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 interlocking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12" y="4833714"/>
            <a:ext cx="433987" cy="5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yleguides.uark.edu/graphic-identity/logos-and-wordmarks/downloads/UA_Log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77" y="4499791"/>
            <a:ext cx="779926" cy="59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dentity.usc.edu/files/2012/01/gateway-usc-shield-name-black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89" y="4734610"/>
            <a:ext cx="16764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fficial Georgia Tech log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95" y="3947401"/>
            <a:ext cx="1063625" cy="4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i="1" dirty="0" smtClean="0"/>
              <a:t>Significant Contributions to Community by XSEDE: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Supporting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Annually supporting 15,000 researchers and students via allocated access to resources</a:t>
            </a:r>
          </a:p>
          <a:p>
            <a:pPr lvl="1"/>
            <a:r>
              <a:rPr lang="en-US" dirty="0" smtClean="0"/>
              <a:t>6,000 through direct allocations </a:t>
            </a:r>
            <a:r>
              <a:rPr lang="en-US" dirty="0"/>
              <a:t>+ </a:t>
            </a:r>
            <a:r>
              <a:rPr lang="en-US" dirty="0" smtClean="0"/>
              <a:t>9,000 through use by science gateways</a:t>
            </a:r>
          </a:p>
          <a:p>
            <a:pPr lvl="1"/>
            <a:r>
              <a:rPr lang="en-US" dirty="0" smtClean="0"/>
              <a:t>science gateways allowing many more to leverage XSEDE-allocated resources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more leveraging unallocated services via the XSEDE User Portal</a:t>
            </a:r>
          </a:p>
          <a:p>
            <a:r>
              <a:rPr lang="en-US" dirty="0" smtClean="0"/>
              <a:t>More than 21,000 publications supported to date since July 2011</a:t>
            </a:r>
          </a:p>
          <a:p>
            <a:pPr lvl="1"/>
            <a:r>
              <a:rPr lang="en-US" dirty="0" smtClean="0"/>
              <a:t>analysis shows significantly higher citation rate than other publications in the same journals</a:t>
            </a:r>
          </a:p>
          <a:p>
            <a:r>
              <a:rPr lang="en-US" dirty="0" smtClean="0"/>
              <a:t>Over 15,000 active users of XSEDE User Portal in the past 12 months</a:t>
            </a:r>
          </a:p>
          <a:p>
            <a:r>
              <a:rPr lang="en-US" dirty="0" smtClean="0"/>
              <a:t>Over </a:t>
            </a:r>
            <a:r>
              <a:rPr lang="en-US" dirty="0"/>
              <a:t>9</a:t>
            </a:r>
            <a:r>
              <a:rPr lang="en-US" dirty="0" smtClean="0"/>
              <a:t>00 proposals for major compute allocations reviewed annually</a:t>
            </a:r>
          </a:p>
          <a:p>
            <a:pPr lvl="1"/>
            <a:r>
              <a:rPr lang="en-US" dirty="0" smtClean="0"/>
              <a:t>a comparable number of requests for startup and educational allocations</a:t>
            </a:r>
          </a:p>
          <a:p>
            <a:r>
              <a:rPr lang="en-US" dirty="0" smtClean="0"/>
              <a:t>More than 77,000 user requests addressed to date since July 2011</a:t>
            </a:r>
          </a:p>
          <a:p>
            <a:pPr lvl="1"/>
            <a:r>
              <a:rPr lang="en-US" dirty="0" smtClean="0"/>
              <a:t>answering questions and resolving technical issues</a:t>
            </a:r>
          </a:p>
          <a:p>
            <a:r>
              <a:rPr lang="en-US" dirty="0" smtClean="0"/>
              <a:t>To date, completed more than 375 projects that assisted computational research teams</a:t>
            </a:r>
          </a:p>
          <a:p>
            <a:pPr lvl="1"/>
            <a:r>
              <a:rPr lang="en-US" dirty="0" smtClean="0"/>
              <a:t>users reported an average productivity gain of 14.75 months </a:t>
            </a:r>
          </a:p>
          <a:p>
            <a:pPr lvl="1"/>
            <a:r>
              <a:rPr lang="en-US" dirty="0" smtClean="0"/>
              <a:t>average three months investment of XSEDE staff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XSEDE Compute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Stampede @ TACC</a:t>
            </a:r>
          </a:p>
          <a:p>
            <a:pPr lvl="1"/>
            <a:r>
              <a:rPr lang="en-US" dirty="0" smtClean="0"/>
              <a:t>9.5 </a:t>
            </a:r>
            <a:r>
              <a:rPr lang="en-US" dirty="0"/>
              <a:t>PFLOPS (PF) Dell </a:t>
            </a:r>
            <a:r>
              <a:rPr lang="en-US" dirty="0" smtClean="0"/>
              <a:t>Cluster w/ GPUs and Xeon PHIs</a:t>
            </a:r>
          </a:p>
          <a:p>
            <a:r>
              <a:rPr lang="en-US" dirty="0" smtClean="0"/>
              <a:t>Comet @ SDSC</a:t>
            </a:r>
          </a:p>
          <a:p>
            <a:pPr lvl="1"/>
            <a:r>
              <a:rPr lang="en-US" dirty="0" smtClean="0"/>
              <a:t>2.1 PF cluster w/GPUs</a:t>
            </a:r>
          </a:p>
          <a:p>
            <a:r>
              <a:rPr lang="en-US" dirty="0"/>
              <a:t>Bridges @ PSC</a:t>
            </a:r>
          </a:p>
          <a:p>
            <a:pPr lvl="1"/>
            <a:r>
              <a:rPr lang="en-US" dirty="0" smtClean="0"/>
              <a:t>1.3 PF </a:t>
            </a:r>
            <a:r>
              <a:rPr lang="en-US" dirty="0"/>
              <a:t>w/ large memory (274 TB)</a:t>
            </a:r>
          </a:p>
          <a:p>
            <a:r>
              <a:rPr lang="en-US" dirty="0" err="1" smtClean="0"/>
              <a:t>XStream</a:t>
            </a:r>
            <a:r>
              <a:rPr lang="en-US" dirty="0" smtClean="0"/>
              <a:t> @ Stanford</a:t>
            </a:r>
          </a:p>
          <a:p>
            <a:pPr lvl="1"/>
            <a:r>
              <a:rPr lang="en-US" dirty="0" smtClean="0"/>
              <a:t>1.0 PF GPU Cray CS-Storm cluster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SuperMIC</a:t>
            </a:r>
            <a:r>
              <a:rPr lang="en-US" dirty="0"/>
              <a:t> @ LSU</a:t>
            </a:r>
          </a:p>
          <a:p>
            <a:pPr lvl="1"/>
            <a:r>
              <a:rPr lang="en-US" dirty="0"/>
              <a:t>925 TF Dell Cluster w/ GPUs and Xeon PHIs</a:t>
            </a:r>
          </a:p>
          <a:p>
            <a:r>
              <a:rPr lang="en-US" dirty="0" smtClean="0"/>
              <a:t>Jetstream </a:t>
            </a:r>
            <a:r>
              <a:rPr lang="en-US" dirty="0"/>
              <a:t>@ Indiana</a:t>
            </a:r>
          </a:p>
          <a:p>
            <a:pPr lvl="1"/>
            <a:r>
              <a:rPr lang="en-US" dirty="0"/>
              <a:t>516 TF HPC Cloud</a:t>
            </a:r>
          </a:p>
          <a:p>
            <a:r>
              <a:rPr lang="en-US" dirty="0" smtClean="0"/>
              <a:t>Wrangler </a:t>
            </a:r>
            <a:r>
              <a:rPr lang="en-US" dirty="0"/>
              <a:t>@ TACC</a:t>
            </a:r>
          </a:p>
          <a:p>
            <a:pPr lvl="1"/>
            <a:r>
              <a:rPr lang="en-US" dirty="0"/>
              <a:t>62 TF data analytics system</a:t>
            </a:r>
          </a:p>
          <a:p>
            <a:r>
              <a:rPr lang="en-US" dirty="0"/>
              <a:t>Open Science Grid</a:t>
            </a:r>
          </a:p>
          <a:p>
            <a:pPr lvl="1"/>
            <a:r>
              <a:rPr lang="en-US" dirty="0"/>
              <a:t>60,000 CPU cores</a:t>
            </a:r>
          </a:p>
          <a:p>
            <a:r>
              <a:rPr lang="en-US" dirty="0" smtClean="0"/>
              <a:t>ANTICIPATING</a:t>
            </a:r>
          </a:p>
          <a:p>
            <a:pPr lvl="1"/>
            <a:r>
              <a:rPr lang="en-US" dirty="0" smtClean="0"/>
              <a:t>Stampede 2 @ TACC</a:t>
            </a:r>
          </a:p>
          <a:p>
            <a:pPr lvl="1"/>
            <a:r>
              <a:rPr lang="en-US" smtClean="0"/>
              <a:t>Intel KNL-based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5712023"/>
            <a:ext cx="4605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omic Sans MS" pitchFamily="66" charset="0"/>
                <a:hlinkClick r:id="rId2"/>
              </a:rPr>
              <a:t>https://www.xsede.org/web/xup/resource-monitor</a:t>
            </a:r>
            <a:endParaRPr lang="en-US" sz="14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SEDE-Slide-Template-v1.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60095</TotalTime>
  <Words>1002</Words>
  <Application>Microsoft Office PowerPoint</Application>
  <PresentationFormat>On-screen Show (4:3)</PresentationFormat>
  <Paragraphs>189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Comic Sans MS</vt:lpstr>
      <vt:lpstr>Times</vt:lpstr>
      <vt:lpstr>Verdana</vt:lpstr>
      <vt:lpstr>XSEDE-Slide-Template-v1.3</vt:lpstr>
      <vt:lpstr>A Brief Introduction to XSEDE</vt:lpstr>
      <vt:lpstr>What’s new in XSEDE?</vt:lpstr>
      <vt:lpstr>Changes with New Award (1)</vt:lpstr>
      <vt:lpstr>Changes with New Award (2)</vt:lpstr>
      <vt:lpstr>XSEDE Factoids: high order bits</vt:lpstr>
      <vt:lpstr>Total Research Funding Supported  by XSEDE to Date</vt:lpstr>
      <vt:lpstr>XSEDE’s Distinguishing Characteristics:  World-class Leadership</vt:lpstr>
      <vt:lpstr>Significant Contributions to Community by XSEDE: Supporting the Community</vt:lpstr>
      <vt:lpstr>Current XSEDE Compute Resources </vt:lpstr>
      <vt:lpstr>Current XSEDE Visualization, Data, and Software Resources</vt:lpstr>
      <vt:lpstr>Developing the Community: an opportunity has presented itself</vt:lpstr>
      <vt:lpstr>XSEDE Annual Meeting has been Spun-Off to Create PEARC</vt:lpstr>
      <vt:lpstr>PowerPoint Presentation</vt:lpstr>
      <vt:lpstr>Questions?</vt:lpstr>
      <vt:lpstr>PowerPoint Presentation</vt:lpstr>
    </vt:vector>
  </TitlesOfParts>
  <Company>Charlie Catlett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XSEDE Post-PY3 Program Review</dc:title>
  <dc:creator>John Towns</dc:creator>
  <cp:lastModifiedBy>jtowns</cp:lastModifiedBy>
  <cp:revision>557</cp:revision>
  <cp:lastPrinted>2014-08-27T00:15:00Z</cp:lastPrinted>
  <dcterms:created xsi:type="dcterms:W3CDTF">2011-09-25T20:52:10Z</dcterms:created>
  <dcterms:modified xsi:type="dcterms:W3CDTF">2017-05-09T15:11:16Z</dcterms:modified>
</cp:coreProperties>
</file>