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media/image9.png" ContentType="image/png"/>
  <Override PartName="/ppt/media/image1.png" ContentType="image/png"/>
  <Override PartName="/ppt/media/image3.png" ContentType="image/png"/>
  <Override PartName="/ppt/media/image2.wmf" ContentType="image/x-wmf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sldIdLst>
    <p:sldId id="256" r:id="rId9"/>
  </p:sldIdLst>
  <p:sldSz cx="9144000" cy="6858000"/>
  <p:notesSz cx="6718300" cy="98552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2.png"/><Relationship Id="rId3" Type="http://schemas.openxmlformats.org/officeDocument/2006/relationships/image" Target="../media/image13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8.png"/><Relationship Id="rId3" Type="http://schemas.openxmlformats.org/officeDocument/2006/relationships/image" Target="../media/image19.png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1.png"/><Relationship Id="rId3" Type="http://schemas.openxmlformats.org/officeDocument/2006/relationships/image" Target="../media/image22.png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5" name="" descr="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3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53" name="" descr="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154" name="" descr=""/>
          <p:cNvPicPr/>
          <p:nvPr/>
        </p:nvPicPr>
        <p:blipFill>
          <a:blip r:embed="rId3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91" name="" descr="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192" name="" descr=""/>
          <p:cNvPicPr/>
          <p:nvPr/>
        </p:nvPicPr>
        <p:blipFill>
          <a:blip r:embed="rId3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31" name="" descr="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232" name="" descr=""/>
          <p:cNvPicPr/>
          <p:nvPr/>
        </p:nvPicPr>
        <p:blipFill>
          <a:blip r:embed="rId3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70" name="" descr="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271" name="" descr=""/>
          <p:cNvPicPr/>
          <p:nvPr/>
        </p:nvPicPr>
        <p:blipFill>
          <a:blip r:embed="rId3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wm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0"/>
            <a:ext cx="9142920" cy="956160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" name="Picture 17" descr=""/>
          <p:cNvPicPr/>
          <p:nvPr/>
        </p:nvPicPr>
        <p:blipFill>
          <a:blip r:embed="rId2"/>
          <a:stretch/>
        </p:blipFill>
        <p:spPr>
          <a:xfrm>
            <a:off x="3957480" y="258840"/>
            <a:ext cx="1435680" cy="100368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981000"/>
            <a:ext cx="9179280" cy="5875920"/>
          </a:xfrm>
          <a:prstGeom prst="rect">
            <a:avLst/>
          </a:prstGeom>
          <a:solidFill>
            <a:srgbClr val="0f5494"/>
          </a:solidFill>
          <a:ln w="25560">
            <a:solidFill>
              <a:srgbClr val="0f5494"/>
            </a:solidFill>
            <a:miter/>
          </a:ln>
          <a:effectLst>
            <a:outerShdw dir="5400000" dist="2300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pic>
        <p:nvPicPr>
          <p:cNvPr id="3" name="Picture 6" descr=""/>
          <p:cNvPicPr/>
          <p:nvPr/>
        </p:nvPicPr>
        <p:blipFill>
          <a:blip r:embed="rId3"/>
          <a:stretch/>
        </p:blipFill>
        <p:spPr>
          <a:xfrm>
            <a:off x="3957480" y="258840"/>
            <a:ext cx="1435680" cy="997560"/>
          </a:xfrm>
          <a:prstGeom prst="rect">
            <a:avLst/>
          </a:prstGeom>
          <a:ln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0"/>
            <a:ext cx="9142920" cy="956160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1" name="Picture 17" descr=""/>
          <p:cNvPicPr/>
          <p:nvPr/>
        </p:nvPicPr>
        <p:blipFill>
          <a:blip r:embed="rId2"/>
          <a:stretch/>
        </p:blipFill>
        <p:spPr>
          <a:xfrm>
            <a:off x="3957480" y="258840"/>
            <a:ext cx="1435680" cy="1003680"/>
          </a:xfrm>
          <a:prstGeom prst="rect">
            <a:avLst/>
          </a:prstGeom>
          <a:ln>
            <a:noFill/>
          </a:ln>
        </p:spPr>
      </p:pic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it-IT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0"/>
            <a:ext cx="9143280" cy="956520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9" name="CustomShape 2"/>
          <p:cNvSpPr/>
          <p:nvPr/>
        </p:nvSpPr>
        <p:spPr>
          <a:xfrm>
            <a:off x="4262400" y="6659640"/>
            <a:ext cx="610560" cy="19764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80" name="Picture 17" descr=""/>
          <p:cNvPicPr/>
          <p:nvPr/>
        </p:nvPicPr>
        <p:blipFill>
          <a:blip r:embed="rId2"/>
          <a:stretch/>
        </p:blipFill>
        <p:spPr>
          <a:xfrm>
            <a:off x="3957480" y="258840"/>
            <a:ext cx="1436040" cy="1004040"/>
          </a:xfrm>
          <a:prstGeom prst="rect">
            <a:avLst/>
          </a:prstGeom>
          <a:ln>
            <a:noFill/>
          </a:ln>
        </p:spPr>
      </p:pic>
      <p:sp>
        <p:nvSpPr>
          <p:cNvPr id="81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it-IT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0"/>
            <a:ext cx="9142920" cy="956160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18" name="Picture 17" descr=""/>
          <p:cNvPicPr/>
          <p:nvPr/>
        </p:nvPicPr>
        <p:blipFill>
          <a:blip r:embed="rId2"/>
          <a:stretch/>
        </p:blipFill>
        <p:spPr>
          <a:xfrm>
            <a:off x="3957480" y="258840"/>
            <a:ext cx="1435680" cy="1003680"/>
          </a:xfrm>
          <a:prstGeom prst="rect">
            <a:avLst/>
          </a:prstGeom>
          <a:ln>
            <a:noFill/>
          </a:ln>
        </p:spPr>
      </p:pic>
      <p:sp>
        <p:nvSpPr>
          <p:cNvPr id="119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it-IT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0" y="0"/>
            <a:ext cx="9143280" cy="956520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56" name="Picture 17" descr=""/>
          <p:cNvPicPr/>
          <p:nvPr/>
        </p:nvPicPr>
        <p:blipFill>
          <a:blip r:embed="rId2"/>
          <a:stretch/>
        </p:blipFill>
        <p:spPr>
          <a:xfrm>
            <a:off x="3957480" y="258840"/>
            <a:ext cx="1436040" cy="1004040"/>
          </a:xfrm>
          <a:prstGeom prst="rect">
            <a:avLst/>
          </a:prstGeom>
          <a:ln>
            <a:noFill/>
          </a:ln>
        </p:spPr>
      </p:pic>
      <p:sp>
        <p:nvSpPr>
          <p:cNvPr id="157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it-IT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0" y="0"/>
            <a:ext cx="9143280" cy="956520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4" name="CustomShape 2"/>
          <p:cNvSpPr/>
          <p:nvPr/>
        </p:nvSpPr>
        <p:spPr>
          <a:xfrm>
            <a:off x="4262400" y="6659640"/>
            <a:ext cx="610560" cy="19764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95" name="Picture 17" descr=""/>
          <p:cNvPicPr/>
          <p:nvPr/>
        </p:nvPicPr>
        <p:blipFill>
          <a:blip r:embed="rId2"/>
          <a:stretch/>
        </p:blipFill>
        <p:spPr>
          <a:xfrm>
            <a:off x="3957480" y="258840"/>
            <a:ext cx="1436040" cy="1004040"/>
          </a:xfrm>
          <a:prstGeom prst="rect">
            <a:avLst/>
          </a:prstGeom>
          <a:ln>
            <a:noFill/>
          </a:ln>
        </p:spPr>
      </p:pic>
      <p:sp>
        <p:nvSpPr>
          <p:cNvPr id="196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198" name="PlaceHolder 5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0" y="0"/>
            <a:ext cx="9143280" cy="956520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>
            <a:off x="4262400" y="6659640"/>
            <a:ext cx="610560" cy="19764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235" name="Picture 17" descr=""/>
          <p:cNvPicPr/>
          <p:nvPr/>
        </p:nvPicPr>
        <p:blipFill>
          <a:blip r:embed="rId2"/>
          <a:stretch/>
        </p:blipFill>
        <p:spPr>
          <a:xfrm>
            <a:off x="3957480" y="258840"/>
            <a:ext cx="1436040" cy="1004040"/>
          </a:xfrm>
          <a:prstGeom prst="rect">
            <a:avLst/>
          </a:prstGeom>
          <a:ln>
            <a:noFill/>
          </a:ln>
        </p:spPr>
      </p:pic>
      <p:sp>
        <p:nvSpPr>
          <p:cNvPr id="236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it-IT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23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648000" y="1296000"/>
            <a:ext cx="8064000" cy="5568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lang="it-IT" sz="1800" spc="-1">
                <a:latin typeface="Times New Roman"/>
              </a:rPr>
              <a:t>1. What main functionality should the EOSC provide? </a:t>
            </a:r>
            <a:r>
              <a:rPr lang="it-IT" sz="1800" spc="-1">
                <a:latin typeface="Times New Roman"/>
              </a:rPr>
              <a:t>
</a:t>
            </a:r>
            <a:r>
              <a:rPr lang="it-IT" sz="1800" spc="-1">
                <a:latin typeface="Times New Roman"/>
              </a:rPr>
              <a:t>
</a:t>
            </a:r>
            <a:r>
              <a:rPr lang="it-IT" sz="1800" spc="-1">
                <a:latin typeface="Times New Roman"/>
              </a:rPr>
              <a:t>2. EOSC Ecosystem: where are we now in terms of its implementation and how will it evolve?</a:t>
            </a:r>
            <a:r>
              <a:rPr lang="it-IT" sz="1800" spc="-1">
                <a:latin typeface="Times New Roman"/>
              </a:rPr>
              <a:t>
</a:t>
            </a:r>
            <a:r>
              <a:rPr lang="it-IT" sz="1800" spc="-1">
                <a:latin typeface="Times New Roman"/>
              </a:rPr>
              <a:t>
</a:t>
            </a:r>
            <a:r>
              <a:rPr lang="it-IT" sz="1800" spc="-1">
                <a:latin typeface="Times New Roman"/>
              </a:rPr>
              <a:t>3. How Research Infrastructures dedicated to serve the needs of a particular domain participate in this ecosystem? What is their ROI in making available their services? </a:t>
            </a:r>
            <a:r>
              <a:rPr lang="it-IT" sz="1800" spc="-1">
                <a:latin typeface="Times New Roman"/>
              </a:rPr>
              <a:t>
</a:t>
            </a:r>
            <a:r>
              <a:rPr lang="it-IT" sz="1800" spc="-1">
                <a:latin typeface="Times New Roman"/>
              </a:rPr>
              <a:t>
</a:t>
            </a:r>
            <a:r>
              <a:rPr lang="it-IT" sz="1800" spc="-1">
                <a:latin typeface="Times New Roman"/>
              </a:rPr>
              <a:t>4. By definition EOSC is expected to support open, collaborative, multidisciplinary and innovative scientific work. This means that scientists of different domains, working in different Member States, that decide to collaborate for a specific period of time to address an emerging and challenging scientific question will be supported and facilitated in performing their activities . Who should pay for the services and resources that this dynamically aggregated teams will consume?</a:t>
            </a:r>
            <a:r>
              <a:rPr lang="it-IT" sz="1800" spc="-1">
                <a:latin typeface="Times New Roman"/>
              </a:rPr>
              <a:t>
</a:t>
            </a:r>
            <a:r>
              <a:rPr lang="it-IT" sz="1800" spc="-1">
                <a:latin typeface="Times New Roman"/>
              </a:rPr>
              <a:t>
</a:t>
            </a:r>
            <a:r>
              <a:rPr lang="it-IT" sz="1800" spc="-1">
                <a:latin typeface="Times New Roman"/>
              </a:rPr>
              <a:t>5. How to set basic level of quality of FAIR data and of services within the EOSC? How to implement certification schemes for data repositories?</a:t>
            </a:r>
            <a:r>
              <a:rPr lang="it-IT" sz="1800" spc="-1">
                <a:latin typeface="Times New Roman"/>
              </a:rPr>
              <a:t>
</a:t>
            </a:r>
            <a:r>
              <a:rPr lang="it-IT" sz="1800" spc="-1">
                <a:latin typeface="Times New Roman"/>
              </a:rPr>
              <a:t>
</a:t>
            </a:r>
            <a:r>
              <a:rPr lang="it-IT" sz="1800" spc="-1">
                <a:latin typeface="Times New Roman"/>
              </a:rPr>
              <a:t>6. Federating existing resources and facilities: for which functions you see centralisation needed? How to ensure effective coordination where centralisation not needed? </a:t>
            </a:r>
            <a:r>
              <a:rPr lang="it-IT" sz="1800" spc="-1">
                <a:latin typeface="Times New Roman"/>
              </a:rPr>
              <a:t>
</a:t>
            </a:r>
            <a:endParaRPr/>
          </a:p>
        </p:txBody>
      </p:sp>
      <p:sp>
        <p:nvSpPr>
          <p:cNvPr id="273" name="TextShape 2"/>
          <p:cNvSpPr txBox="1"/>
          <p:nvPr/>
        </p:nvSpPr>
        <p:spPr>
          <a:xfrm>
            <a:off x="936000" y="289800"/>
            <a:ext cx="2016000" cy="430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it-IT" sz="2400" spc="-1">
                <a:solidFill>
                  <a:srgbClr val="ffffff"/>
                </a:solidFill>
                <a:latin typeface="Arial"/>
              </a:rPr>
              <a:t>Questions 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2791</TotalTime>
  <Application>LibreOffice/5.0.1.2$Windows_X86_64 LibreOffice_project/81898c9f5c0d43f3473ba111d7b351050be20261</Application>
  <Paragraphs>262</Paragraphs>
  <Company>European Commission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2015-08-25T08:10:35Z</dcterms:created>
  <dc:creator>Wainer.LUSOLI@ec.europa.eu</dc:creator>
  <dc:language>it-IT</dc:language>
  <cp:lastPrinted>2015-11-23T14:55:10Z</cp:lastPrinted>
  <dcterms:modified xsi:type="dcterms:W3CDTF">2017-05-08T21:18:39Z</dcterms:modified>
  <cp:revision>341</cp:revision>
  <dc:title>EOSC from vision to action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European Commission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19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22</vt:i4>
  </property>
</Properties>
</file>