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58" r:id="rId4"/>
    <p:sldId id="257" r:id="rId5"/>
    <p:sldId id="260" r:id="rId6"/>
    <p:sldId id="261" r:id="rId7"/>
    <p:sldId id="263" r:id="rId8"/>
    <p:sldId id="265" r:id="rId9"/>
    <p:sldId id="264" r:id="rId10"/>
    <p:sldId id="267" r:id="rId11"/>
    <p:sldId id="266" r:id="rId12"/>
    <p:sldId id="269" r:id="rId13"/>
    <p:sldId id="268" r:id="rId14"/>
    <p:sldId id="272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265" autoAdjust="0"/>
    <p:restoredTop sz="82272" autoAdjust="0"/>
  </p:normalViewPr>
  <p:slideViewPr>
    <p:cSldViewPr snapToGrid="0">
      <p:cViewPr varScale="1">
        <p:scale>
          <a:sx n="68" d="100"/>
          <a:sy n="68" d="100"/>
        </p:scale>
        <p:origin x="84" y="306"/>
      </p:cViewPr>
      <p:guideLst/>
    </p:cSldViewPr>
  </p:slideViewPr>
  <p:outlineViewPr>
    <p:cViewPr>
      <p:scale>
        <a:sx n="33" d="100"/>
        <a:sy n="33" d="100"/>
      </p:scale>
      <p:origin x="0" y="-468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A53BC-6CC4-2348-9E0B-7091F4DF4D44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3498A-729B-8D47-AD04-CDFD8F2B4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two are projections – ITER based on latest I have and DEMO is just pure extrapolation.  </a:t>
            </a:r>
            <a:r>
              <a:rPr lang="en-US" dirty="0" err="1"/>
              <a:t>Colour</a:t>
            </a:r>
            <a:r>
              <a:rPr lang="en-US" dirty="0"/>
              <a:t> meant to indicate </a:t>
            </a:r>
            <a:r>
              <a:rPr lang="en-US" dirty="0" err="1"/>
              <a:t>uncetainty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3498A-729B-8D47-AD04-CDFD8F2B42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21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make clear that each site does it’s own data management and generally does it well</a:t>
            </a:r>
          </a:p>
          <a:p>
            <a:r>
              <a:rPr lang="en-US" dirty="0"/>
              <a:t>Isolation is both historic (nuclear data) and political (IPR and </a:t>
            </a:r>
            <a:r>
              <a:rPr lang="en-US" dirty="0" err="1"/>
              <a:t>commercialisation</a:t>
            </a:r>
            <a:r>
              <a:rPr lang="en-US" dirty="0"/>
              <a:t> issues)</a:t>
            </a:r>
          </a:p>
          <a:p>
            <a:r>
              <a:rPr lang="en-US" dirty="0"/>
              <a:t>Even where data is open – it is often difficult to work out what the data is, who to contact to get access, what format it’s in and how to interpret it</a:t>
            </a:r>
          </a:p>
          <a:p>
            <a:r>
              <a:rPr lang="en-US" dirty="0"/>
              <a:t>Getting site access can be difficult (nuclear again), and accessing compute is non trivial (often two phase authentication) with no federated AAI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3498A-729B-8D47-AD04-CDFD8F2B42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3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AAA is very similar to CMS AAA – except CMS have homogeneous data format/model (ROOT) – fusion doesn’t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3498A-729B-8D47-AD04-CDFD8F2B42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52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Register – containerised</a:t>
            </a:r>
            <a:r>
              <a:rPr lang="en-GB" baseline="0" dirty="0"/>
              <a:t> applications/workflows should have identifiers and versioning, </a:t>
            </a:r>
          </a:p>
          <a:p>
            <a:r>
              <a:rPr lang="en-GB" baseline="0" dirty="0"/>
              <a:t>Review – Is it trustworthy enough to run on my site, who else has used it</a:t>
            </a:r>
          </a:p>
          <a:p>
            <a:r>
              <a:rPr lang="en-GB" baseline="0" dirty="0"/>
              <a:t>Reference – Have others used it, give identifier in published work</a:t>
            </a:r>
          </a:p>
          <a:p>
            <a:r>
              <a:rPr lang="en-GB" baseline="0" dirty="0"/>
              <a:t>Run – Do the work</a:t>
            </a:r>
          </a:p>
          <a:p>
            <a:r>
              <a:rPr lang="en-GB" baseline="0" dirty="0"/>
              <a:t>Repeat – Able to rerun by anyone, anywhere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3498A-729B-8D47-AD04-CDFD8F2B42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0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9FF6-A5DC-44AD-B1E4-0BE53CB12660}" type="datetimeFigureOut">
              <a:rPr lang="en-GB" smtClean="0"/>
              <a:t>09/05/2017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EF38-D415-4315-91F2-CA781262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06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9FF6-A5DC-44AD-B1E4-0BE53CB12660}" type="datetimeFigureOut">
              <a:rPr lang="en-GB" smtClean="0"/>
              <a:t>09/05/2017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EF38-D415-4315-91F2-CA781262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90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9FF6-A5DC-44AD-B1E4-0BE53CB12660}" type="datetimeFigureOut">
              <a:rPr lang="en-GB" smtClean="0"/>
              <a:t>09/05/2017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EF38-D415-4315-91F2-CA781262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35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9FF6-A5DC-44AD-B1E4-0BE53CB12660}" type="datetimeFigureOut">
              <a:rPr lang="en-GB" smtClean="0"/>
              <a:t>09/05/2017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EF38-D415-4315-91F2-CA781262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45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9FF6-A5DC-44AD-B1E4-0BE53CB12660}" type="datetimeFigureOut">
              <a:rPr lang="en-GB" smtClean="0"/>
              <a:t>09/05/2017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EF38-D415-4315-91F2-CA781262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18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9FF6-A5DC-44AD-B1E4-0BE53CB12660}" type="datetimeFigureOut">
              <a:rPr lang="en-GB" smtClean="0"/>
              <a:t>09/05/2017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EF38-D415-4315-91F2-CA781262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59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9FF6-A5DC-44AD-B1E4-0BE53CB12660}" type="datetimeFigureOut">
              <a:rPr lang="en-GB" smtClean="0"/>
              <a:t>09/05/2017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EF38-D415-4315-91F2-CA781262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462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9FF6-A5DC-44AD-B1E4-0BE53CB12660}" type="datetimeFigureOut">
              <a:rPr lang="en-GB" smtClean="0"/>
              <a:t>09/05/2017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EF38-D415-4315-91F2-CA781262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771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9FF6-A5DC-44AD-B1E4-0BE53CB12660}" type="datetimeFigureOut">
              <a:rPr lang="en-GB" smtClean="0"/>
              <a:t>09/05/2017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EF38-D415-4315-91F2-CA781262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38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9FF6-A5DC-44AD-B1E4-0BE53CB12660}" type="datetimeFigureOut">
              <a:rPr lang="en-GB" smtClean="0"/>
              <a:t>09/05/2017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EF38-D415-4315-91F2-CA781262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8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9FF6-A5DC-44AD-B1E4-0BE53CB12660}" type="datetimeFigureOut">
              <a:rPr lang="en-GB" smtClean="0"/>
              <a:t>09/05/2017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9EF38-D415-4315-91F2-CA781262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49FF6-A5DC-44AD-B1E4-0BE53CB12660}" type="datetimeFigureOut">
              <a:rPr lang="en-GB" smtClean="0"/>
              <a:t>09/05/2017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9EF38-D415-4315-91F2-CA78126295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37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FUSION CC</a:t>
            </a:r>
            <a:br>
              <a:rPr lang="en-GB" dirty="0"/>
            </a:br>
            <a:r>
              <a:rPr lang="en-GB" dirty="0"/>
              <a:t>(TBC – Corona)</a:t>
            </a:r>
            <a:br>
              <a:rPr lang="en-GB" dirty="0"/>
            </a:b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Marcin Plociennik </a:t>
            </a:r>
          </a:p>
          <a:p>
            <a:r>
              <a:rPr lang="en-GB" dirty="0"/>
              <a:t>For</a:t>
            </a:r>
          </a:p>
          <a:p>
            <a:r>
              <a:rPr lang="en-GB" dirty="0"/>
              <a:t>Rob Akers, Ian Collier, Shaun de Witt, Björn </a:t>
            </a:r>
            <a:r>
              <a:rPr lang="en-GB" dirty="0" err="1"/>
              <a:t>Hagemeier</a:t>
            </a:r>
            <a:r>
              <a:rPr lang="en-GB" dirty="0"/>
              <a:t>,</a:t>
            </a:r>
          </a:p>
          <a:p>
            <a:r>
              <a:rPr lang="en-GB" dirty="0"/>
              <a:t> Frederic Imbeaux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946" y="5696049"/>
            <a:ext cx="1072575" cy="729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82" y="5696049"/>
            <a:ext cx="2486651" cy="80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74" y="5696049"/>
            <a:ext cx="2206076" cy="729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710" y="5696049"/>
            <a:ext cx="1451940" cy="871164"/>
          </a:xfrm>
          <a:prstGeom prst="rect">
            <a:avLst/>
          </a:prstGeom>
        </p:spPr>
      </p:pic>
      <p:pic>
        <p:nvPicPr>
          <p:cNvPr id="1032" name="Picture 8" descr="Image result for stfc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554" y="5833468"/>
            <a:ext cx="3082506" cy="66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52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and Storage Demand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7653809"/>
              </p:ext>
            </p:extLst>
          </p:nvPr>
        </p:nvGraphicFramePr>
        <p:xfrm>
          <a:off x="413658" y="1338945"/>
          <a:ext cx="9927772" cy="496388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33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4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2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60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78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845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715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Current Demand (2016-17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Projected Demand (2018-19)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2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Discipline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Peak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cores 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Monthly Average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Peak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Memory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Data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Peak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cores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Monthly Average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Peak Memory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Data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neutronics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256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32GB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1TB/y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512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128GB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2TB/y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Materials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4GB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18TB/y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2400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8GB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36TB/y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2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Virtual Engineering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4000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4GB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2TB/y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8000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8GB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8TB/y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2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Uncertainty Quantification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variable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variable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100Tb/y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8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Analytics &amp; ML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12GB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1GB/y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32GB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100GB/y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8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Data Processing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4GB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1.5TB/y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1.5TB/y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72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Edge, SoL &amp; Divertor Physics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2048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variable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variable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50GB/y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4096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variable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variable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250GB/y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 charset="0"/>
                        <a:ea typeface="Cambria" charset="0"/>
                        <a:cs typeface="Cambria" charset="0"/>
                      </a:endParaRPr>
                    </a:p>
                  </a:txBody>
                  <a:tcPr marL="63500" marR="63500" marT="63500" marB="6350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6649439" y="-153257"/>
            <a:ext cx="22267895" cy="77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488038" y="6302828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CCFE Survey 2016</a:t>
            </a:r>
          </a:p>
        </p:txBody>
      </p:sp>
    </p:spTree>
    <p:extLst>
      <p:ext uri="{BB962C8B-B14F-4D97-AF65-F5344CB8AC3E}">
        <p14:creationId xmlns:p14="http://schemas.microsoft.com/office/powerpoint/2010/main" val="149982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would like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892143" cy="4351338"/>
          </a:xfrm>
        </p:spPr>
        <p:txBody>
          <a:bodyPr/>
          <a:lstStyle/>
          <a:p>
            <a:r>
              <a:rPr lang="en-US" b="1" u="sng" dirty="0"/>
              <a:t>Scalable</a:t>
            </a:r>
            <a:r>
              <a:rPr lang="en-US" dirty="0"/>
              <a:t> computing in run-up to ITER</a:t>
            </a:r>
          </a:p>
          <a:p>
            <a:pPr lvl="1"/>
            <a:r>
              <a:rPr lang="en-US" dirty="0"/>
              <a:t>IaaS</a:t>
            </a:r>
          </a:p>
          <a:p>
            <a:r>
              <a:rPr lang="en-US" dirty="0"/>
              <a:t>Not be </a:t>
            </a:r>
            <a:r>
              <a:rPr lang="en-US" b="1" dirty="0"/>
              <a:t>limited</a:t>
            </a:r>
            <a:r>
              <a:rPr lang="en-US" dirty="0"/>
              <a:t> to local compute</a:t>
            </a:r>
          </a:p>
          <a:p>
            <a:pPr lvl="1"/>
            <a:r>
              <a:rPr lang="en-US" dirty="0"/>
              <a:t>PaaS, Orchestration</a:t>
            </a:r>
          </a:p>
          <a:p>
            <a:r>
              <a:rPr lang="en-US" b="1" dirty="0"/>
              <a:t>Easy to deploy and run </a:t>
            </a:r>
            <a:r>
              <a:rPr lang="en-US" dirty="0"/>
              <a:t>on any infrastructure</a:t>
            </a:r>
          </a:p>
          <a:p>
            <a:pPr lvl="1"/>
            <a:r>
              <a:rPr lang="en-US" dirty="0" err="1"/>
              <a:t>Containerisation</a:t>
            </a:r>
            <a:endParaRPr lang="en-US" dirty="0"/>
          </a:p>
          <a:p>
            <a:r>
              <a:rPr lang="en-US" b="1" dirty="0"/>
              <a:t>Five </a:t>
            </a:r>
            <a:r>
              <a:rPr lang="en-US" b="1" dirty="0" err="1"/>
              <a:t>Rs</a:t>
            </a:r>
            <a:r>
              <a:rPr lang="en-US" b="1" dirty="0"/>
              <a:t> </a:t>
            </a:r>
            <a:r>
              <a:rPr lang="en-US" dirty="0"/>
              <a:t>– Register, Review, Reference, Run, Repeat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Simple (but Sad) Story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Cecile wants to investigate the impact of neutral current density on Edge Localised Modes</a:t>
            </a:r>
          </a:p>
          <a:p>
            <a:r>
              <a:rPr lang="en-GB" dirty="0"/>
              <a:t>Difficult</a:t>
            </a:r>
          </a:p>
          <a:p>
            <a:pPr lvl="1"/>
            <a:r>
              <a:rPr lang="en-GB" dirty="0"/>
              <a:t>Different access policies</a:t>
            </a:r>
          </a:p>
          <a:p>
            <a:pPr lvl="1"/>
            <a:r>
              <a:rPr lang="en-GB" dirty="0"/>
              <a:t>Little public metadata</a:t>
            </a:r>
          </a:p>
          <a:p>
            <a:pPr lvl="1"/>
            <a:r>
              <a:rPr lang="en-GB" dirty="0"/>
              <a:t>Non-trivial and varied access methods</a:t>
            </a:r>
          </a:p>
          <a:p>
            <a:pPr lvl="1"/>
            <a:r>
              <a:rPr lang="en-GB" dirty="0"/>
              <a:t>No single well defined metadata standard</a:t>
            </a:r>
          </a:p>
          <a:p>
            <a:pPr lvl="1"/>
            <a:r>
              <a:rPr lang="en-GB" dirty="0"/>
              <a:t>No federated access</a:t>
            </a:r>
          </a:p>
          <a:p>
            <a:pPr lvl="1"/>
            <a:r>
              <a:rPr lang="en-GB" dirty="0"/>
              <a:t>…</a:t>
            </a:r>
          </a:p>
          <a:p>
            <a:r>
              <a:rPr lang="en-GB" dirty="0"/>
              <a:t>But well(-</a:t>
            </a:r>
            <a:r>
              <a:rPr lang="en-GB" dirty="0" err="1"/>
              <a:t>ish</a:t>
            </a:r>
            <a:r>
              <a:rPr lang="en-GB" dirty="0"/>
              <a:t>) defined access ‘API’</a:t>
            </a:r>
          </a:p>
          <a:p>
            <a:pPr lvl="1"/>
            <a:r>
              <a:rPr lang="en-GB" dirty="0" err="1"/>
              <a:t>Experiment:pulse</a:t>
            </a:r>
            <a:r>
              <a:rPr lang="en-GB" dirty="0"/>
              <a:t>/x/y/z/foo</a:t>
            </a:r>
          </a:p>
        </p:txBody>
      </p:sp>
      <p:pic>
        <p:nvPicPr>
          <p:cNvPr id="1026" name="Picture 2" descr="https://images.sciencedaily.com/2012/06/120627092014_1_540x3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713" y="2398144"/>
            <a:ext cx="2390864" cy="19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89896" y="4346307"/>
            <a:ext cx="939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Credit: CCFE</a:t>
            </a:r>
          </a:p>
        </p:txBody>
      </p:sp>
    </p:spTree>
    <p:extLst>
      <p:ext uri="{BB962C8B-B14F-4D97-AF65-F5344CB8AC3E}">
        <p14:creationId xmlns:p14="http://schemas.microsoft.com/office/powerpoint/2010/main" val="329250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Access Storyboard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Jane is based at site </a:t>
            </a:r>
            <a:r>
              <a:rPr lang="en-GB" dirty="0">
                <a:solidFill>
                  <a:srgbClr val="FF0000"/>
                </a:solidFill>
              </a:rPr>
              <a:t>A</a:t>
            </a:r>
            <a:r>
              <a:rPr lang="en-GB" dirty="0"/>
              <a:t> but she has got time to run an experiment at site </a:t>
            </a: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dirty="0"/>
              <a:t>.  </a:t>
            </a:r>
          </a:p>
          <a:p>
            <a:pPr lvl="1"/>
            <a:r>
              <a:rPr lang="en-GB" dirty="0"/>
              <a:t>Site security prevents Jane taking away data from </a:t>
            </a:r>
            <a:r>
              <a:rPr lang="en-GB" dirty="0">
                <a:solidFill>
                  <a:srgbClr val="0070C0"/>
                </a:solidFill>
              </a:rPr>
              <a:t>B</a:t>
            </a:r>
            <a:r>
              <a:rPr lang="en-GB" dirty="0"/>
              <a:t>, but she can access it remotely with the right security set-up, which she can do while at </a:t>
            </a:r>
            <a:r>
              <a:rPr lang="en-GB" dirty="0">
                <a:solidFill>
                  <a:srgbClr val="0070C0"/>
                </a:solidFill>
              </a:rPr>
              <a:t>B</a:t>
            </a:r>
            <a:r>
              <a:rPr lang="en-GB" dirty="0"/>
              <a:t>.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en-GB" dirty="0"/>
              <a:t>Jane needs to use code back at </a:t>
            </a:r>
            <a:r>
              <a:rPr lang="en-GB" dirty="0">
                <a:solidFill>
                  <a:srgbClr val="FF0000"/>
                </a:solidFill>
              </a:rPr>
              <a:t>A</a:t>
            </a:r>
            <a:r>
              <a:rPr lang="en-GB" dirty="0"/>
              <a:t> to analyse the data since she needs site licensed code.</a:t>
            </a:r>
          </a:p>
          <a:p>
            <a:r>
              <a:rPr lang="en-GB" dirty="0"/>
              <a:t>But she also want to use the same code to analyse data from her local experiment.</a:t>
            </a:r>
          </a:p>
          <a:p>
            <a:pPr lvl="1"/>
            <a:r>
              <a:rPr lang="en-GB" dirty="0"/>
              <a:t>She will need to handle different access mechanisms and different data formats</a:t>
            </a:r>
          </a:p>
          <a:p>
            <a:r>
              <a:rPr lang="en-GB" dirty="0"/>
              <a:t>But </a:t>
            </a:r>
            <a:r>
              <a:rPr lang="en-GB" b="1" dirty="0"/>
              <a:t>UDA</a:t>
            </a:r>
            <a:r>
              <a:rPr lang="en-GB" dirty="0"/>
              <a:t> will abstract this information to allow more unified access to data regardless of format</a:t>
            </a:r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96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Distribution 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ITER is an international experiment</a:t>
            </a:r>
          </a:p>
          <a:p>
            <a:r>
              <a:rPr lang="en-GB" dirty="0"/>
              <a:t>Considering Data Distribution for security and analysis</a:t>
            </a:r>
          </a:p>
          <a:p>
            <a:r>
              <a:rPr lang="en-GB" dirty="0"/>
              <a:t>Also need to move data from storage to supercomputer</a:t>
            </a:r>
          </a:p>
          <a:p>
            <a:pPr lvl="1"/>
            <a:r>
              <a:rPr lang="en-GB" dirty="0" err="1"/>
              <a:t>And/Or</a:t>
            </a:r>
            <a:r>
              <a:rPr lang="en-GB" dirty="0"/>
              <a:t> store data close to compute</a:t>
            </a:r>
          </a:p>
          <a:p>
            <a:r>
              <a:rPr lang="en-GB" dirty="0"/>
              <a:t>Can we demonstrate B2SAFE to do the replication</a:t>
            </a:r>
          </a:p>
          <a:p>
            <a:pPr lvl="1"/>
            <a:r>
              <a:rPr lang="en-GB" dirty="0"/>
              <a:t>Can we define rules flexibly</a:t>
            </a:r>
          </a:p>
          <a:p>
            <a:pPr lvl="1"/>
            <a:r>
              <a:rPr lang="en-GB" dirty="0"/>
              <a:t>How secure will it make data</a:t>
            </a:r>
          </a:p>
          <a:p>
            <a:pPr lvl="1"/>
            <a:r>
              <a:rPr lang="en-GB" dirty="0"/>
              <a:t>Can we integrate into UDA</a:t>
            </a:r>
          </a:p>
          <a:p>
            <a:pPr lvl="1"/>
            <a:endParaRPr lang="en-GB" dirty="0"/>
          </a:p>
        </p:txBody>
      </p:sp>
      <p:pic>
        <p:nvPicPr>
          <p:cNvPr id="2050" name="Picture 2" descr="Image result for iter countries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088" y="3591340"/>
            <a:ext cx="3140329" cy="290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3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Compute Storyboard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George has developed a new algorithm for analysis of the plasma equilibrium state.  It promises to reduce running time and can give near-</a:t>
            </a:r>
            <a:r>
              <a:rPr lang="en-GB" dirty="0" err="1"/>
              <a:t>realtime</a:t>
            </a:r>
            <a:r>
              <a:rPr lang="en-GB" dirty="0"/>
              <a:t> feedback due to its scalability.</a:t>
            </a:r>
          </a:p>
          <a:p>
            <a:pPr lvl="1"/>
            <a:r>
              <a:rPr lang="en-GB" dirty="0"/>
              <a:t>Tested to scale (1000 cores) on local hardware</a:t>
            </a:r>
          </a:p>
          <a:p>
            <a:pPr lvl="1"/>
            <a:r>
              <a:rPr lang="en-GB" dirty="0"/>
              <a:t>But needs to scale out to many cores</a:t>
            </a:r>
          </a:p>
          <a:p>
            <a:r>
              <a:rPr lang="en-GB" dirty="0"/>
              <a:t>Could apply for time on PRACE, but needs to use for immediate contract.  Another fusion site has 4000 cores currently not being used</a:t>
            </a:r>
          </a:p>
          <a:p>
            <a:pPr lvl="1"/>
            <a:r>
              <a:rPr lang="en-GB" dirty="0"/>
              <a:t>Why not use these resources</a:t>
            </a:r>
          </a:p>
          <a:p>
            <a:r>
              <a:rPr lang="en-GB" dirty="0"/>
              <a:t>But who to talk to and how to get necessary software and dependencies installed</a:t>
            </a:r>
          </a:p>
          <a:p>
            <a:pPr lvl="1"/>
            <a:r>
              <a:rPr lang="en-GB" dirty="0"/>
              <a:t>Sounds like a job for containerisation and could interfaces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804" y="4502988"/>
            <a:ext cx="1454132" cy="219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8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Fusion in Europe</a:t>
            </a:r>
          </a:p>
        </p:txBody>
      </p:sp>
      <p:pic>
        <p:nvPicPr>
          <p:cNvPr id="3074" name="Picture 2" descr="https://www.euro-fusion.org/wpcms/wp-content/uploads/2016/05/EurofusionMAP_Members_Devices_1_2017-504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612" y="241716"/>
            <a:ext cx="5318691" cy="633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2347783"/>
            <a:ext cx="5303108" cy="382917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Tokamaks</a:t>
            </a:r>
          </a:p>
          <a:p>
            <a:pPr lvl="1"/>
            <a:r>
              <a:rPr lang="en-GB" dirty="0"/>
              <a:t>JET, ASDEX-Upgrade, MAST-Upgrade, TCV, WEST</a:t>
            </a:r>
          </a:p>
          <a:p>
            <a:r>
              <a:rPr lang="en-GB" dirty="0" err="1"/>
              <a:t>Stellerator</a:t>
            </a:r>
            <a:endParaRPr lang="en-GB" dirty="0"/>
          </a:p>
          <a:p>
            <a:pPr lvl="1"/>
            <a:r>
              <a:rPr lang="en-GB" dirty="0" err="1"/>
              <a:t>Wendelstein</a:t>
            </a:r>
            <a:r>
              <a:rPr lang="en-GB" dirty="0"/>
              <a:t> 7-X</a:t>
            </a:r>
          </a:p>
          <a:p>
            <a:r>
              <a:rPr lang="en-GB" dirty="0"/>
              <a:t>Linear Accelerators</a:t>
            </a:r>
          </a:p>
          <a:p>
            <a:pPr lvl="1"/>
            <a:r>
              <a:rPr lang="en-GB" dirty="0"/>
              <a:t>Pilot-PSI, Magnum-PSI</a:t>
            </a:r>
          </a:p>
          <a:p>
            <a:r>
              <a:rPr lang="en-GB" dirty="0"/>
              <a:t>Research Groups</a:t>
            </a:r>
          </a:p>
          <a:p>
            <a:pPr lvl="1"/>
            <a:r>
              <a:rPr lang="en-GB" dirty="0"/>
              <a:t>Many,,,</a:t>
            </a:r>
          </a:p>
        </p:txBody>
      </p:sp>
      <p:pic>
        <p:nvPicPr>
          <p:cNvPr id="7" name="Picture 2" descr="Image result for eurofu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92" y="1381777"/>
            <a:ext cx="3438378" cy="88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26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Fusion in Europe</a:t>
            </a:r>
          </a:p>
        </p:txBody>
      </p:sp>
      <p:pic>
        <p:nvPicPr>
          <p:cNvPr id="2050" name="Picture 2" descr="J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14530"/>
            <a:ext cx="4219326" cy="263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6210" y="3948412"/>
            <a:ext cx="2634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Joint European Torus (JET)</a:t>
            </a:r>
          </a:p>
        </p:txBody>
      </p:sp>
      <p:pic>
        <p:nvPicPr>
          <p:cNvPr id="2052" name="Picture 4" descr="Image result for mast upgr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92" y="1314530"/>
            <a:ext cx="2068238" cy="230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73105" y="3441658"/>
            <a:ext cx="1633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MAST-Upgrade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411" y="1662719"/>
            <a:ext cx="2434786" cy="17384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67732" y="3476422"/>
            <a:ext cx="72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/>
              <a:t>WEST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9441" y="5913214"/>
            <a:ext cx="167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ASDEX-Upgrade</a:t>
            </a:r>
          </a:p>
        </p:txBody>
      </p:sp>
      <p:pic>
        <p:nvPicPr>
          <p:cNvPr id="2056" name="Picture 8" descr="https://alltheworldstokamaks.files.wordpress.com/2012/07/asdexupgradeb2.jpeg?w=1000&amp;h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69" y="4117363"/>
            <a:ext cx="2296059" cy="160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efdasql.ipp.mpg.de/igd/ITER/DataInfo/images/Tokamak_Photos/OverviewBig/tcv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399" y="4117363"/>
            <a:ext cx="2106151" cy="17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734641" y="5890260"/>
            <a:ext cx="56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TCV</a:t>
            </a:r>
          </a:p>
        </p:txBody>
      </p:sp>
      <p:pic>
        <p:nvPicPr>
          <p:cNvPr id="2062" name="Picture 14" descr="Image result for wendelstein 7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92" y="4546269"/>
            <a:ext cx="2611670" cy="173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32905" y="6300948"/>
            <a:ext cx="172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Wendelstein</a:t>
            </a:r>
            <a:r>
              <a:rPr lang="en-GB" dirty="0"/>
              <a:t> 7-X</a:t>
            </a:r>
          </a:p>
        </p:txBody>
      </p:sp>
    </p:spTree>
    <p:extLst>
      <p:ext uri="{BB962C8B-B14F-4D97-AF65-F5344CB8AC3E}">
        <p14:creationId xmlns:p14="http://schemas.microsoft.com/office/powerpoint/2010/main" val="366250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of Fusion</a:t>
            </a:r>
          </a:p>
        </p:txBody>
      </p:sp>
      <p:pic>
        <p:nvPicPr>
          <p:cNvPr id="1028" name="Picture 4" descr="https://1.bp.blogspot.com/-aq4SrPPXA78/V03OqgQ040I/AAAAAAABJg0/huM59bN4d5Q4PByLQHOI3tYtMq7ssU2ugCLcB/s1600/Iter_tokamak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20435" b="5638"/>
          <a:stretch/>
        </p:blipFill>
        <p:spPr bwMode="auto">
          <a:xfrm>
            <a:off x="1345150" y="1488735"/>
            <a:ext cx="9332493" cy="485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33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Future of Fusion Data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95" y="1354927"/>
            <a:ext cx="7628756" cy="4822036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466956" y="1354927"/>
            <a:ext cx="3410619" cy="4822036"/>
          </a:xfrm>
        </p:spPr>
        <p:txBody>
          <a:bodyPr/>
          <a:lstStyle/>
          <a:p>
            <a:r>
              <a:rPr lang="en-US" dirty="0"/>
              <a:t>Exponential Growth</a:t>
            </a:r>
          </a:p>
          <a:p>
            <a:r>
              <a:rPr lang="en-US" dirty="0"/>
              <a:t>Long Periods between Increments</a:t>
            </a:r>
          </a:p>
          <a:p>
            <a:r>
              <a:rPr lang="en-US" dirty="0"/>
              <a:t>Take Home Message</a:t>
            </a:r>
          </a:p>
          <a:p>
            <a:pPr lvl="1"/>
            <a:r>
              <a:rPr lang="en-US" b="1" i="1" dirty="0"/>
              <a:t>ITER will generate more data in 1 day than all the other European Tokamaks have ever produced!</a:t>
            </a:r>
          </a:p>
        </p:txBody>
      </p:sp>
    </p:spTree>
    <p:extLst>
      <p:ext uri="{BB962C8B-B14F-4D97-AF65-F5344CB8AC3E}">
        <p14:creationId xmlns:p14="http://schemas.microsoft.com/office/powerpoint/2010/main" val="327224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of a Global Community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202" y="1396677"/>
            <a:ext cx="7408718" cy="43422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008" y="6264615"/>
            <a:ext cx="528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Much useful information at http://</a:t>
            </a:r>
            <a:r>
              <a:rPr lang="en-US" dirty="0" err="1"/>
              <a:t>www.tokamak.info</a:t>
            </a:r>
            <a:r>
              <a:rPr lang="en-US" dirty="0"/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008" y="5895283"/>
            <a:ext cx="3160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Note: This only shows tokamaks</a:t>
            </a:r>
          </a:p>
        </p:txBody>
      </p:sp>
    </p:spTree>
    <p:extLst>
      <p:ext uri="{BB962C8B-B14F-4D97-AF65-F5344CB8AC3E}">
        <p14:creationId xmlns:p14="http://schemas.microsoft.com/office/powerpoint/2010/main" val="81415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Summary (Data)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576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Fusion Experiments operate as Islands</a:t>
            </a:r>
          </a:p>
          <a:p>
            <a:pPr lvl="1"/>
            <a:r>
              <a:rPr lang="en-US" dirty="0"/>
              <a:t>Getting remote access is a bit like making a phone call in the 1930’s</a:t>
            </a:r>
          </a:p>
          <a:p>
            <a:pPr lvl="1"/>
            <a:r>
              <a:rPr lang="en-US" dirty="0"/>
              <a:t>Sometimes it’s easier to go to the data – but that can be difficult and expensive</a:t>
            </a:r>
          </a:p>
          <a:p>
            <a:pPr lvl="1"/>
            <a:r>
              <a:rPr lang="en-US" dirty="0"/>
              <a:t>Local Standards (at worst) but two main ways of accessing data</a:t>
            </a:r>
          </a:p>
          <a:p>
            <a:pPr lvl="2"/>
            <a:r>
              <a:rPr lang="en-US" dirty="0"/>
              <a:t>HDF5 (open standard, widely used, self describing)</a:t>
            </a:r>
          </a:p>
          <a:p>
            <a:pPr lvl="2"/>
            <a:r>
              <a:rPr lang="en-US" dirty="0" err="1"/>
              <a:t>MDSPlus</a:t>
            </a:r>
            <a:r>
              <a:rPr lang="en-US" dirty="0"/>
              <a:t> (open source, </a:t>
            </a:r>
            <a:r>
              <a:rPr lang="en-US" dirty="0" err="1"/>
              <a:t>optimised</a:t>
            </a:r>
            <a:r>
              <a:rPr lang="en-US" dirty="0"/>
              <a:t> for fusion, bridges for reading HDF5 files)</a:t>
            </a:r>
          </a:p>
          <a:p>
            <a:pPr lvl="2"/>
            <a:r>
              <a:rPr lang="en-US" dirty="0"/>
              <a:t>UDA provides abstraction (another standard?)</a:t>
            </a:r>
          </a:p>
          <a:p>
            <a:r>
              <a:rPr lang="en-US" dirty="0"/>
              <a:t>ITER Data may be federated geographically</a:t>
            </a:r>
          </a:p>
          <a:p>
            <a:pPr lvl="1"/>
            <a:r>
              <a:rPr lang="en-US" dirty="0"/>
              <a:t>Islands won’t work any more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768" y="528133"/>
            <a:ext cx="3696793" cy="2460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768" y="3066472"/>
            <a:ext cx="1778308" cy="1403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1164" y="3066472"/>
            <a:ext cx="1848397" cy="1384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753" y="4548691"/>
            <a:ext cx="3276991" cy="18547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26089" y="6343259"/>
            <a:ext cx="637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© </a:t>
            </a:r>
            <a:r>
              <a:rPr lang="de-DE" sz="1200" dirty="0" err="1"/>
              <a:t>xkcd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643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would like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31328"/>
            <a:ext cx="7006389" cy="445967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Data still stored at islands</a:t>
            </a:r>
          </a:p>
          <a:p>
            <a:pPr lvl="1"/>
            <a:r>
              <a:rPr lang="en-US" dirty="0"/>
              <a:t>Automated Data Replication</a:t>
            </a:r>
          </a:p>
          <a:p>
            <a:pPr lvl="1"/>
            <a:r>
              <a:rPr lang="en-US" dirty="0"/>
              <a:t>Federated and </a:t>
            </a:r>
            <a:r>
              <a:rPr lang="en-US" dirty="0" err="1"/>
              <a:t>Optimised</a:t>
            </a:r>
            <a:r>
              <a:rPr lang="en-US" dirty="0"/>
              <a:t> Data Access (bridging the islands)</a:t>
            </a:r>
          </a:p>
          <a:p>
            <a:pPr lvl="1"/>
            <a:r>
              <a:rPr lang="en-US" dirty="0"/>
              <a:t>Ability to ’</a:t>
            </a:r>
            <a:r>
              <a:rPr lang="en-US" dirty="0" err="1"/>
              <a:t>prestage</a:t>
            </a:r>
            <a:r>
              <a:rPr lang="en-US" dirty="0"/>
              <a:t>’ data to HPC</a:t>
            </a:r>
          </a:p>
          <a:p>
            <a:r>
              <a:rPr lang="en-US" dirty="0"/>
              <a:t>Data Abstraction</a:t>
            </a:r>
          </a:p>
          <a:p>
            <a:pPr lvl="1"/>
            <a:r>
              <a:rPr lang="en-US" dirty="0"/>
              <a:t>Access any data in a well defined format</a:t>
            </a:r>
          </a:p>
          <a:p>
            <a:pPr lvl="1"/>
            <a:r>
              <a:rPr lang="en-US" dirty="0"/>
              <a:t>Without the need for code recompilation</a:t>
            </a:r>
          </a:p>
          <a:p>
            <a:pPr lvl="1"/>
            <a:r>
              <a:rPr lang="en-US" dirty="0"/>
              <a:t>Using something like </a:t>
            </a:r>
            <a:r>
              <a:rPr lang="en-US" dirty="0" err="1"/>
              <a:t>OpenDDL</a:t>
            </a:r>
            <a:r>
              <a:rPr lang="en-US" dirty="0"/>
              <a:t> (bridging the formats) 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 err="1"/>
              <a:t>Analyse</a:t>
            </a:r>
            <a:r>
              <a:rPr lang="en-US" dirty="0"/>
              <a:t> any data, anywhere, anytime (AAA) </a:t>
            </a:r>
          </a:p>
          <a:p>
            <a:pPr lvl="1"/>
            <a:r>
              <a:rPr lang="en-US" dirty="0"/>
              <a:t>Test UDA at </a:t>
            </a:r>
            <a:r>
              <a:rPr lang="en-US" i="1" dirty="0"/>
              <a:t>scale</a:t>
            </a:r>
          </a:p>
          <a:p>
            <a:r>
              <a:rPr lang="en-US" dirty="0"/>
              <a:t>What’s Missing?</a:t>
            </a:r>
          </a:p>
          <a:p>
            <a:pPr lvl="1"/>
            <a:r>
              <a:rPr lang="en-US" dirty="0"/>
              <a:t>Federated AAI, data placement rules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791" y="1731328"/>
            <a:ext cx="4072655" cy="2517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791" y="5020155"/>
            <a:ext cx="4128770" cy="11708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76274" y="6191000"/>
            <a:ext cx="14241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openddl.org</a:t>
            </a:r>
            <a:r>
              <a:rPr lang="en-US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1248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Summary (Compute)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1652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Same Island Problem</a:t>
            </a:r>
          </a:p>
          <a:p>
            <a:pPr lvl="1"/>
            <a:r>
              <a:rPr lang="en-US" dirty="0"/>
              <a:t>Sites have local compute facilities (some dedicated some shared) – but these limit aspirations (next slide)</a:t>
            </a:r>
          </a:p>
          <a:p>
            <a:pPr lvl="1"/>
            <a:r>
              <a:rPr lang="en-US" dirty="0"/>
              <a:t>CINECA hosts MARCONI supercomputer</a:t>
            </a:r>
          </a:p>
          <a:p>
            <a:pPr lvl="1"/>
            <a:r>
              <a:rPr lang="en-US" dirty="0"/>
              <a:t>But there is a whole ocean of computing resources out there</a:t>
            </a:r>
          </a:p>
          <a:p>
            <a:pPr lvl="2"/>
            <a:r>
              <a:rPr lang="en-US" dirty="0"/>
              <a:t>Or should I say </a:t>
            </a:r>
            <a:r>
              <a:rPr lang="en-US" b="1" i="1" u="sng" dirty="0"/>
              <a:t>cloud</a:t>
            </a:r>
            <a:r>
              <a:rPr lang="en-US" dirty="0"/>
              <a:t>???</a:t>
            </a:r>
          </a:p>
          <a:p>
            <a:r>
              <a:rPr lang="en-US" dirty="0"/>
              <a:t>But</a:t>
            </a:r>
          </a:p>
          <a:p>
            <a:pPr lvl="1"/>
            <a:r>
              <a:rPr lang="en-US" dirty="0"/>
              <a:t>Porting codes between computing systems is too difficult as well as making sure all necessary dependencies are available</a:t>
            </a:r>
          </a:p>
          <a:p>
            <a:pPr lvl="1"/>
            <a:r>
              <a:rPr lang="en-US" dirty="0"/>
              <a:t>Researchers always have more interesting things to do than port code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735" y="2338939"/>
            <a:ext cx="3449022" cy="3056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88390" y="5395595"/>
            <a:ext cx="1946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3B3B3B"/>
                </a:solidFill>
                <a:latin typeface="Source Sans Pro" charset="0"/>
              </a:rPr>
              <a:t>Image courtesy of NASA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506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1050</Words>
  <Application>Microsoft Office PowerPoint</Application>
  <PresentationFormat>Panoramiczny</PresentationFormat>
  <Paragraphs>205</Paragraphs>
  <Slides>15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Source Sans Pro</vt:lpstr>
      <vt:lpstr>Office Theme</vt:lpstr>
      <vt:lpstr>FUSION CC (TBC – Corona) </vt:lpstr>
      <vt:lpstr>Fusion in Europe</vt:lpstr>
      <vt:lpstr>Fusion in Europe</vt:lpstr>
      <vt:lpstr>Future of Fusion</vt:lpstr>
      <vt:lpstr>The Future of Fusion Data</vt:lpstr>
      <vt:lpstr>Part of a Global Community</vt:lpstr>
      <vt:lpstr>Problem Summary (Data)</vt:lpstr>
      <vt:lpstr>What we would like…</vt:lpstr>
      <vt:lpstr>Problem Summary (Compute)</vt:lpstr>
      <vt:lpstr>Compute and Storage Demand</vt:lpstr>
      <vt:lpstr>What we would like…</vt:lpstr>
      <vt:lpstr>Simple (but Sad) Story 1</vt:lpstr>
      <vt:lpstr>Data Access Storyboard </vt:lpstr>
      <vt:lpstr>Data Distribution Story</vt:lpstr>
      <vt:lpstr>Compute Storyboard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 Witt, Shaun</dc:creator>
  <cp:lastModifiedBy>marcinp</cp:lastModifiedBy>
  <cp:revision>44</cp:revision>
  <dcterms:created xsi:type="dcterms:W3CDTF">2017-05-04T21:19:59Z</dcterms:created>
  <dcterms:modified xsi:type="dcterms:W3CDTF">2017-05-09T14:33:10Z</dcterms:modified>
</cp:coreProperties>
</file>