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 id="2147483648" r:id="rId2"/>
    <p:sldMasterId id="2147483685" r:id="rId3"/>
  </p:sldMasterIdLst>
  <p:notesMasterIdLst>
    <p:notesMasterId r:id="rId27"/>
  </p:notesMasterIdLst>
  <p:handoutMasterIdLst>
    <p:handoutMasterId r:id="rId28"/>
  </p:handoutMasterIdLst>
  <p:sldIdLst>
    <p:sldId id="280" r:id="rId4"/>
    <p:sldId id="291" r:id="rId5"/>
    <p:sldId id="306" r:id="rId6"/>
    <p:sldId id="321" r:id="rId7"/>
    <p:sldId id="292" r:id="rId8"/>
    <p:sldId id="298" r:id="rId9"/>
    <p:sldId id="304" r:id="rId10"/>
    <p:sldId id="309" r:id="rId11"/>
    <p:sldId id="305" r:id="rId12"/>
    <p:sldId id="307" r:id="rId13"/>
    <p:sldId id="310" r:id="rId14"/>
    <p:sldId id="311" r:id="rId15"/>
    <p:sldId id="312" r:id="rId16"/>
    <p:sldId id="313" r:id="rId17"/>
    <p:sldId id="315" r:id="rId18"/>
    <p:sldId id="316" r:id="rId19"/>
    <p:sldId id="317" r:id="rId20"/>
    <p:sldId id="300" r:id="rId21"/>
    <p:sldId id="319" r:id="rId22"/>
    <p:sldId id="301" r:id="rId23"/>
    <p:sldId id="320" r:id="rId24"/>
    <p:sldId id="303" r:id="rId25"/>
    <p:sldId id="284" r:id="rId26"/>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B0"/>
    <a:srgbClr val="4F85C3"/>
    <a:srgbClr val="6C9F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87" autoAdjust="0"/>
    <p:restoredTop sz="94306" autoAdjust="0"/>
  </p:normalViewPr>
  <p:slideViewPr>
    <p:cSldViewPr showGuides="1">
      <p:cViewPr varScale="1">
        <p:scale>
          <a:sx n="69" d="100"/>
          <a:sy n="69" d="100"/>
        </p:scale>
        <p:origin x="-1398"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2" d="100"/>
          <a:sy n="52" d="100"/>
        </p:scale>
        <p:origin x="-2700" y="-7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D2C70D-DC1A-F54A-A4DE-46E33913B027}" type="doc">
      <dgm:prSet loTypeId="urn:microsoft.com/office/officeart/2005/8/layout/venn3" loCatId="" qsTypeId="urn:microsoft.com/office/officeart/2005/8/quickstyle/simple4" qsCatId="simple" csTypeId="urn:microsoft.com/office/officeart/2005/8/colors/colorful3" csCatId="colorful" phldr="1"/>
      <dgm:spPr/>
      <dgm:t>
        <a:bodyPr/>
        <a:lstStyle/>
        <a:p>
          <a:endParaRPr lang="en-US"/>
        </a:p>
      </dgm:t>
    </dgm:pt>
    <dgm:pt modelId="{9DD5EDA7-5357-8B48-A822-D5B162C42736}">
      <dgm:prSet phldrT="[Text]" custT="1"/>
      <dgm:spPr/>
      <dgm:t>
        <a:bodyPr/>
        <a:lstStyle/>
        <a:p>
          <a:r>
            <a:rPr lang="en-US" sz="2000" dirty="0" smtClean="0"/>
            <a:t>775,000 CPU Cores</a:t>
          </a:r>
        </a:p>
      </dgm:t>
    </dgm:pt>
    <dgm:pt modelId="{682D20FF-FDC3-A743-A70C-E8D5A9C4C895}" type="parTrans" cxnId="{5B9ACD9E-8223-8E43-B57C-E5E84115C80A}">
      <dgm:prSet/>
      <dgm:spPr/>
      <dgm:t>
        <a:bodyPr/>
        <a:lstStyle/>
        <a:p>
          <a:endParaRPr lang="en-US" sz="2400"/>
        </a:p>
      </dgm:t>
    </dgm:pt>
    <dgm:pt modelId="{D6AD6723-C9BC-DF4E-B0E7-AA11F02DAC13}" type="sibTrans" cxnId="{5B9ACD9E-8223-8E43-B57C-E5E84115C80A}">
      <dgm:prSet/>
      <dgm:spPr/>
      <dgm:t>
        <a:bodyPr/>
        <a:lstStyle/>
        <a:p>
          <a:endParaRPr lang="en-US" sz="2400"/>
        </a:p>
      </dgm:t>
    </dgm:pt>
    <dgm:pt modelId="{D85037C1-3B71-4C4A-BB3F-C8477188FA26}">
      <dgm:prSet phldrT="[Text]" custT="1"/>
      <dgm:spPr/>
      <dgm:t>
        <a:bodyPr/>
        <a:lstStyle/>
        <a:p>
          <a:r>
            <a:rPr lang="en-US" sz="2000" dirty="0" smtClean="0"/>
            <a:t>310 PB of disk and 270PB of tape storage</a:t>
          </a:r>
          <a:endParaRPr lang="en-US" sz="2000" dirty="0"/>
        </a:p>
      </dgm:t>
    </dgm:pt>
    <dgm:pt modelId="{A5674558-0794-E743-9A40-2BC6B1B105D4}" type="parTrans" cxnId="{1DE83971-DA24-054E-84E5-C6CD51931901}">
      <dgm:prSet/>
      <dgm:spPr/>
      <dgm:t>
        <a:bodyPr/>
        <a:lstStyle/>
        <a:p>
          <a:endParaRPr lang="en-US" sz="2400"/>
        </a:p>
      </dgm:t>
    </dgm:pt>
    <dgm:pt modelId="{5E60E447-A505-3D4E-9594-00B23D42CEC5}" type="sibTrans" cxnId="{1DE83971-DA24-054E-84E5-C6CD51931901}">
      <dgm:prSet/>
      <dgm:spPr/>
      <dgm:t>
        <a:bodyPr/>
        <a:lstStyle/>
        <a:p>
          <a:endParaRPr lang="en-US" sz="2400"/>
        </a:p>
      </dgm:t>
    </dgm:pt>
    <dgm:pt modelId="{BC2C4EA6-FB4C-BB44-98C1-967B3CED5661}">
      <dgm:prSet phldrT="[Text]" custT="1"/>
      <dgm:spPr/>
      <dgm:t>
        <a:bodyPr/>
        <a:lstStyle/>
        <a:p>
          <a:r>
            <a:rPr lang="en-US" sz="2000" smtClean="0"/>
            <a:t>24 </a:t>
          </a:r>
          <a:r>
            <a:rPr lang="en-US" sz="2000" dirty="0" smtClean="0"/>
            <a:t>Cloud providers</a:t>
          </a:r>
          <a:endParaRPr lang="en-US" sz="2000" dirty="0"/>
        </a:p>
      </dgm:t>
    </dgm:pt>
    <dgm:pt modelId="{25DEE16B-5F3A-5E4A-A943-066BC3B91B3D}" type="parTrans" cxnId="{4A534DA5-6922-6B4D-96B8-CE051C4A66D3}">
      <dgm:prSet/>
      <dgm:spPr/>
      <dgm:t>
        <a:bodyPr/>
        <a:lstStyle/>
        <a:p>
          <a:endParaRPr lang="en-US" sz="2400"/>
        </a:p>
      </dgm:t>
    </dgm:pt>
    <dgm:pt modelId="{BEB33410-22D1-CA46-960D-1B665755EAC4}" type="sibTrans" cxnId="{4A534DA5-6922-6B4D-96B8-CE051C4A66D3}">
      <dgm:prSet/>
      <dgm:spPr/>
      <dgm:t>
        <a:bodyPr/>
        <a:lstStyle/>
        <a:p>
          <a:endParaRPr lang="en-US" sz="2400"/>
        </a:p>
      </dgm:t>
    </dgm:pt>
    <dgm:pt modelId="{E8FD6218-CD90-FC4F-8E27-31DF7C2BC85F}">
      <dgm:prSet phldrT="[Text]" custT="1"/>
      <dgm:spPr/>
      <dgm:t>
        <a:bodyPr/>
        <a:lstStyle/>
        <a:p>
          <a:r>
            <a:rPr lang="en-US" sz="2000" dirty="0" smtClean="0"/>
            <a:t>325 resource providers</a:t>
          </a:r>
          <a:endParaRPr lang="en-US" sz="2000" dirty="0"/>
        </a:p>
      </dgm:t>
    </dgm:pt>
    <dgm:pt modelId="{0362C064-A821-404D-8BE5-91A48B54A277}" type="parTrans" cxnId="{3544B76B-17BB-074D-A998-0A45DC6EC2B5}">
      <dgm:prSet/>
      <dgm:spPr/>
      <dgm:t>
        <a:bodyPr/>
        <a:lstStyle/>
        <a:p>
          <a:endParaRPr lang="en-US" sz="2400"/>
        </a:p>
      </dgm:t>
    </dgm:pt>
    <dgm:pt modelId="{8ECA93EF-51CB-5E4E-98A2-D61A55AE5A4C}" type="sibTrans" cxnId="{3544B76B-17BB-074D-A998-0A45DC6EC2B5}">
      <dgm:prSet/>
      <dgm:spPr/>
      <dgm:t>
        <a:bodyPr/>
        <a:lstStyle/>
        <a:p>
          <a:endParaRPr lang="en-US" sz="2400"/>
        </a:p>
      </dgm:t>
    </dgm:pt>
    <dgm:pt modelId="{9CF41761-903D-7D40-9577-257CFA1C4D86}">
      <dgm:prSet phldrT="[Text]" custT="1"/>
      <dgm:spPr/>
      <dgm:t>
        <a:bodyPr/>
        <a:lstStyle/>
        <a:p>
          <a:r>
            <a:rPr lang="en-US" sz="2000" dirty="0" smtClean="0"/>
            <a:t>50,000 users</a:t>
          </a:r>
        </a:p>
      </dgm:t>
    </dgm:pt>
    <dgm:pt modelId="{8F4824FD-07D3-2C45-877F-D62F6A7AAC3B}" type="parTrans" cxnId="{25D5B3EF-CF89-124C-96EA-C53EDCCB141E}">
      <dgm:prSet/>
      <dgm:spPr/>
      <dgm:t>
        <a:bodyPr/>
        <a:lstStyle/>
        <a:p>
          <a:endParaRPr lang="en-US" sz="2400"/>
        </a:p>
      </dgm:t>
    </dgm:pt>
    <dgm:pt modelId="{047EDEF1-EDFA-C844-AB53-0D660FAE3EF8}" type="sibTrans" cxnId="{25D5B3EF-CF89-124C-96EA-C53EDCCB141E}">
      <dgm:prSet/>
      <dgm:spPr/>
      <dgm:t>
        <a:bodyPr/>
        <a:lstStyle/>
        <a:p>
          <a:endParaRPr lang="en-US" sz="2400"/>
        </a:p>
      </dgm:t>
    </dgm:pt>
    <dgm:pt modelId="{E79C6363-7A0C-764E-B6A1-7A5FB4953E19}">
      <dgm:prSet phldrT="[Text]" custT="1"/>
      <dgm:spPr/>
      <dgm:t>
        <a:bodyPr/>
        <a:lstStyle/>
        <a:p>
          <a:r>
            <a:rPr lang="en-US" sz="2000" dirty="0" smtClean="0"/>
            <a:t>+4,000 research papers</a:t>
          </a:r>
        </a:p>
      </dgm:t>
    </dgm:pt>
    <dgm:pt modelId="{766F1C71-2DF6-3D44-93B5-087C0BD87338}" type="parTrans" cxnId="{29584B6A-F4C0-CE48-8CC4-358F7516FAD6}">
      <dgm:prSet/>
      <dgm:spPr/>
      <dgm:t>
        <a:bodyPr/>
        <a:lstStyle/>
        <a:p>
          <a:endParaRPr lang="en-US" sz="2400"/>
        </a:p>
      </dgm:t>
    </dgm:pt>
    <dgm:pt modelId="{216E8A5E-8B61-DA4E-B71C-DA1958DEA35D}" type="sibTrans" cxnId="{29584B6A-F4C0-CE48-8CC4-358F7516FAD6}">
      <dgm:prSet/>
      <dgm:spPr/>
      <dgm:t>
        <a:bodyPr/>
        <a:lstStyle/>
        <a:p>
          <a:endParaRPr lang="en-US" sz="2400"/>
        </a:p>
      </dgm:t>
    </dgm:pt>
    <dgm:pt modelId="{7E89ECF7-0371-8C43-AF9C-18A74B71E2F3}" type="pres">
      <dgm:prSet presAssocID="{A6D2C70D-DC1A-F54A-A4DE-46E33913B027}" presName="Name0" presStyleCnt="0">
        <dgm:presLayoutVars>
          <dgm:dir/>
          <dgm:resizeHandles val="exact"/>
        </dgm:presLayoutVars>
      </dgm:prSet>
      <dgm:spPr/>
      <dgm:t>
        <a:bodyPr/>
        <a:lstStyle/>
        <a:p>
          <a:endParaRPr lang="en-US"/>
        </a:p>
      </dgm:t>
    </dgm:pt>
    <dgm:pt modelId="{957EF3AD-C1DA-0A44-9FA3-60B4F8F1F0F8}" type="pres">
      <dgm:prSet presAssocID="{9DD5EDA7-5357-8B48-A822-D5B162C42736}" presName="Name5" presStyleLbl="vennNode1" presStyleIdx="0" presStyleCnt="6" custLinFactNeighborX="-20560" custLinFactNeighborY="-8729">
        <dgm:presLayoutVars>
          <dgm:bulletEnabled val="1"/>
        </dgm:presLayoutVars>
      </dgm:prSet>
      <dgm:spPr/>
      <dgm:t>
        <a:bodyPr/>
        <a:lstStyle/>
        <a:p>
          <a:endParaRPr lang="en-US"/>
        </a:p>
      </dgm:t>
    </dgm:pt>
    <dgm:pt modelId="{409537A0-6579-1D46-AEA8-1D877B88F03B}" type="pres">
      <dgm:prSet presAssocID="{D6AD6723-C9BC-DF4E-B0E7-AA11F02DAC13}" presName="space" presStyleCnt="0"/>
      <dgm:spPr/>
    </dgm:pt>
    <dgm:pt modelId="{C4F95CC9-F779-5641-AA76-4BC8D9EFFE15}" type="pres">
      <dgm:prSet presAssocID="{D85037C1-3B71-4C4A-BB3F-C8477188FA26}" presName="Name5" presStyleLbl="vennNode1" presStyleIdx="1" presStyleCnt="6" custLinFactNeighborY="-8729">
        <dgm:presLayoutVars>
          <dgm:bulletEnabled val="1"/>
        </dgm:presLayoutVars>
      </dgm:prSet>
      <dgm:spPr/>
      <dgm:t>
        <a:bodyPr/>
        <a:lstStyle/>
        <a:p>
          <a:endParaRPr lang="en-US"/>
        </a:p>
      </dgm:t>
    </dgm:pt>
    <dgm:pt modelId="{96A37397-9E5B-7D45-B2B2-26F8DD3D4223}" type="pres">
      <dgm:prSet presAssocID="{5E60E447-A505-3D4E-9594-00B23D42CEC5}" presName="space" presStyleCnt="0"/>
      <dgm:spPr/>
    </dgm:pt>
    <dgm:pt modelId="{34AC6EAF-F695-4747-B01D-5BB0D645049A}" type="pres">
      <dgm:prSet presAssocID="{BC2C4EA6-FB4C-BB44-98C1-967B3CED5661}" presName="Name5" presStyleLbl="vennNode1" presStyleIdx="2" presStyleCnt="6" custLinFactNeighborY="-8415">
        <dgm:presLayoutVars>
          <dgm:bulletEnabled val="1"/>
        </dgm:presLayoutVars>
      </dgm:prSet>
      <dgm:spPr/>
      <dgm:t>
        <a:bodyPr/>
        <a:lstStyle/>
        <a:p>
          <a:endParaRPr lang="en-US"/>
        </a:p>
      </dgm:t>
    </dgm:pt>
    <dgm:pt modelId="{680B7888-20E9-7D4B-93A2-0751B261C528}" type="pres">
      <dgm:prSet presAssocID="{BEB33410-22D1-CA46-960D-1B665755EAC4}" presName="space" presStyleCnt="0"/>
      <dgm:spPr/>
    </dgm:pt>
    <dgm:pt modelId="{37E8E445-6177-774C-8932-018B60C0AED4}" type="pres">
      <dgm:prSet presAssocID="{E8FD6218-CD90-FC4F-8E27-31DF7C2BC85F}" presName="Name5" presStyleLbl="vennNode1" presStyleIdx="3" presStyleCnt="6" custLinFactNeighborY="-8729">
        <dgm:presLayoutVars>
          <dgm:bulletEnabled val="1"/>
        </dgm:presLayoutVars>
      </dgm:prSet>
      <dgm:spPr/>
      <dgm:t>
        <a:bodyPr/>
        <a:lstStyle/>
        <a:p>
          <a:endParaRPr lang="en-US"/>
        </a:p>
      </dgm:t>
    </dgm:pt>
    <dgm:pt modelId="{DA4D8BFE-327C-A240-A08B-753399AF31F4}" type="pres">
      <dgm:prSet presAssocID="{8ECA93EF-51CB-5E4E-98A2-D61A55AE5A4C}" presName="space" presStyleCnt="0"/>
      <dgm:spPr/>
    </dgm:pt>
    <dgm:pt modelId="{212FCDFA-01F2-F64C-A673-E0887006648A}" type="pres">
      <dgm:prSet presAssocID="{9CF41761-903D-7D40-9577-257CFA1C4D86}" presName="Name5" presStyleLbl="vennNode1" presStyleIdx="4" presStyleCnt="6" custLinFactNeighborY="-8729">
        <dgm:presLayoutVars>
          <dgm:bulletEnabled val="1"/>
        </dgm:presLayoutVars>
      </dgm:prSet>
      <dgm:spPr/>
      <dgm:t>
        <a:bodyPr/>
        <a:lstStyle/>
        <a:p>
          <a:endParaRPr lang="en-US"/>
        </a:p>
      </dgm:t>
    </dgm:pt>
    <dgm:pt modelId="{2C17A508-3452-6C4E-BB59-F16102A0E606}" type="pres">
      <dgm:prSet presAssocID="{047EDEF1-EDFA-C844-AB53-0D660FAE3EF8}" presName="space" presStyleCnt="0"/>
      <dgm:spPr/>
    </dgm:pt>
    <dgm:pt modelId="{95A1A57D-A270-8441-B21C-58B5835C604D}" type="pres">
      <dgm:prSet presAssocID="{E79C6363-7A0C-764E-B6A1-7A5FB4953E19}" presName="Name5" presStyleLbl="vennNode1" presStyleIdx="5" presStyleCnt="6" custLinFactNeighborY="-8729">
        <dgm:presLayoutVars>
          <dgm:bulletEnabled val="1"/>
        </dgm:presLayoutVars>
      </dgm:prSet>
      <dgm:spPr/>
      <dgm:t>
        <a:bodyPr/>
        <a:lstStyle/>
        <a:p>
          <a:endParaRPr lang="en-US"/>
        </a:p>
      </dgm:t>
    </dgm:pt>
  </dgm:ptLst>
  <dgm:cxnLst>
    <dgm:cxn modelId="{A170BA8E-2E4E-45FA-8232-20A9DAD3B0F7}" type="presOf" srcId="{A6D2C70D-DC1A-F54A-A4DE-46E33913B027}" destId="{7E89ECF7-0371-8C43-AF9C-18A74B71E2F3}" srcOrd="0" destOrd="0" presId="urn:microsoft.com/office/officeart/2005/8/layout/venn3"/>
    <dgm:cxn modelId="{1DE83971-DA24-054E-84E5-C6CD51931901}" srcId="{A6D2C70D-DC1A-F54A-A4DE-46E33913B027}" destId="{D85037C1-3B71-4C4A-BB3F-C8477188FA26}" srcOrd="1" destOrd="0" parTransId="{A5674558-0794-E743-9A40-2BC6B1B105D4}" sibTransId="{5E60E447-A505-3D4E-9594-00B23D42CEC5}"/>
    <dgm:cxn modelId="{25D5B3EF-CF89-124C-96EA-C53EDCCB141E}" srcId="{A6D2C70D-DC1A-F54A-A4DE-46E33913B027}" destId="{9CF41761-903D-7D40-9577-257CFA1C4D86}" srcOrd="4" destOrd="0" parTransId="{8F4824FD-07D3-2C45-877F-D62F6A7AAC3B}" sibTransId="{047EDEF1-EDFA-C844-AB53-0D660FAE3EF8}"/>
    <dgm:cxn modelId="{BE23889B-46AF-4046-8A95-B0A14830A057}" type="presOf" srcId="{9DD5EDA7-5357-8B48-A822-D5B162C42736}" destId="{957EF3AD-C1DA-0A44-9FA3-60B4F8F1F0F8}" srcOrd="0" destOrd="0" presId="urn:microsoft.com/office/officeart/2005/8/layout/venn3"/>
    <dgm:cxn modelId="{4A534DA5-6922-6B4D-96B8-CE051C4A66D3}" srcId="{A6D2C70D-DC1A-F54A-A4DE-46E33913B027}" destId="{BC2C4EA6-FB4C-BB44-98C1-967B3CED5661}" srcOrd="2" destOrd="0" parTransId="{25DEE16B-5F3A-5E4A-A943-066BC3B91B3D}" sibTransId="{BEB33410-22D1-CA46-960D-1B665755EAC4}"/>
    <dgm:cxn modelId="{13FDA450-DC3D-42FB-B6D8-3FE241287A83}" type="presOf" srcId="{E8FD6218-CD90-FC4F-8E27-31DF7C2BC85F}" destId="{37E8E445-6177-774C-8932-018B60C0AED4}" srcOrd="0" destOrd="0" presId="urn:microsoft.com/office/officeart/2005/8/layout/venn3"/>
    <dgm:cxn modelId="{8B0D817D-7AD8-435A-9A99-A9A6F7FE6BAC}" type="presOf" srcId="{E79C6363-7A0C-764E-B6A1-7A5FB4953E19}" destId="{95A1A57D-A270-8441-B21C-58B5835C604D}" srcOrd="0" destOrd="0" presId="urn:microsoft.com/office/officeart/2005/8/layout/venn3"/>
    <dgm:cxn modelId="{3544B76B-17BB-074D-A998-0A45DC6EC2B5}" srcId="{A6D2C70D-DC1A-F54A-A4DE-46E33913B027}" destId="{E8FD6218-CD90-FC4F-8E27-31DF7C2BC85F}" srcOrd="3" destOrd="0" parTransId="{0362C064-A821-404D-8BE5-91A48B54A277}" sibTransId="{8ECA93EF-51CB-5E4E-98A2-D61A55AE5A4C}"/>
    <dgm:cxn modelId="{5B9ACD9E-8223-8E43-B57C-E5E84115C80A}" srcId="{A6D2C70D-DC1A-F54A-A4DE-46E33913B027}" destId="{9DD5EDA7-5357-8B48-A822-D5B162C42736}" srcOrd="0" destOrd="0" parTransId="{682D20FF-FDC3-A743-A70C-E8D5A9C4C895}" sibTransId="{D6AD6723-C9BC-DF4E-B0E7-AA11F02DAC13}"/>
    <dgm:cxn modelId="{29584B6A-F4C0-CE48-8CC4-358F7516FAD6}" srcId="{A6D2C70D-DC1A-F54A-A4DE-46E33913B027}" destId="{E79C6363-7A0C-764E-B6A1-7A5FB4953E19}" srcOrd="5" destOrd="0" parTransId="{766F1C71-2DF6-3D44-93B5-087C0BD87338}" sibTransId="{216E8A5E-8B61-DA4E-B71C-DA1958DEA35D}"/>
    <dgm:cxn modelId="{C3ED4E6B-2C19-4BC1-8957-1E59CC148B0B}" type="presOf" srcId="{9CF41761-903D-7D40-9577-257CFA1C4D86}" destId="{212FCDFA-01F2-F64C-A673-E0887006648A}" srcOrd="0" destOrd="0" presId="urn:microsoft.com/office/officeart/2005/8/layout/venn3"/>
    <dgm:cxn modelId="{86AA432F-AC91-4991-A4E8-79BA366CBAFF}" type="presOf" srcId="{D85037C1-3B71-4C4A-BB3F-C8477188FA26}" destId="{C4F95CC9-F779-5641-AA76-4BC8D9EFFE15}" srcOrd="0" destOrd="0" presId="urn:microsoft.com/office/officeart/2005/8/layout/venn3"/>
    <dgm:cxn modelId="{1BE9BF5E-31E8-4454-9429-94BAEE80A5EF}" type="presOf" srcId="{BC2C4EA6-FB4C-BB44-98C1-967B3CED5661}" destId="{34AC6EAF-F695-4747-B01D-5BB0D645049A}" srcOrd="0" destOrd="0" presId="urn:microsoft.com/office/officeart/2005/8/layout/venn3"/>
    <dgm:cxn modelId="{7CB0727A-99BC-44A1-9851-F73F302F9D14}" type="presParOf" srcId="{7E89ECF7-0371-8C43-AF9C-18A74B71E2F3}" destId="{957EF3AD-C1DA-0A44-9FA3-60B4F8F1F0F8}" srcOrd="0" destOrd="0" presId="urn:microsoft.com/office/officeart/2005/8/layout/venn3"/>
    <dgm:cxn modelId="{42696626-CE5F-4AE5-94A7-B7C6FE311CB7}" type="presParOf" srcId="{7E89ECF7-0371-8C43-AF9C-18A74B71E2F3}" destId="{409537A0-6579-1D46-AEA8-1D877B88F03B}" srcOrd="1" destOrd="0" presId="urn:microsoft.com/office/officeart/2005/8/layout/venn3"/>
    <dgm:cxn modelId="{397418D1-13A4-4D68-952C-28A67EF31439}" type="presParOf" srcId="{7E89ECF7-0371-8C43-AF9C-18A74B71E2F3}" destId="{C4F95CC9-F779-5641-AA76-4BC8D9EFFE15}" srcOrd="2" destOrd="0" presId="urn:microsoft.com/office/officeart/2005/8/layout/venn3"/>
    <dgm:cxn modelId="{FB7524A3-7E62-4AC0-92C2-5CF3C58EF582}" type="presParOf" srcId="{7E89ECF7-0371-8C43-AF9C-18A74B71E2F3}" destId="{96A37397-9E5B-7D45-B2B2-26F8DD3D4223}" srcOrd="3" destOrd="0" presId="urn:microsoft.com/office/officeart/2005/8/layout/venn3"/>
    <dgm:cxn modelId="{E251F69B-AB2B-4BC7-9AA2-366F057414DD}" type="presParOf" srcId="{7E89ECF7-0371-8C43-AF9C-18A74B71E2F3}" destId="{34AC6EAF-F695-4747-B01D-5BB0D645049A}" srcOrd="4" destOrd="0" presId="urn:microsoft.com/office/officeart/2005/8/layout/venn3"/>
    <dgm:cxn modelId="{2388F2E6-D891-4230-908A-DBCBF5BF7003}" type="presParOf" srcId="{7E89ECF7-0371-8C43-AF9C-18A74B71E2F3}" destId="{680B7888-20E9-7D4B-93A2-0751B261C528}" srcOrd="5" destOrd="0" presId="urn:microsoft.com/office/officeart/2005/8/layout/venn3"/>
    <dgm:cxn modelId="{06000E57-9BBB-479F-BCD2-58AEBFCB0E1F}" type="presParOf" srcId="{7E89ECF7-0371-8C43-AF9C-18A74B71E2F3}" destId="{37E8E445-6177-774C-8932-018B60C0AED4}" srcOrd="6" destOrd="0" presId="urn:microsoft.com/office/officeart/2005/8/layout/venn3"/>
    <dgm:cxn modelId="{9FDE21B4-F699-4E3F-B438-8A67D2B2D2DD}" type="presParOf" srcId="{7E89ECF7-0371-8C43-AF9C-18A74B71E2F3}" destId="{DA4D8BFE-327C-A240-A08B-753399AF31F4}" srcOrd="7" destOrd="0" presId="urn:microsoft.com/office/officeart/2005/8/layout/venn3"/>
    <dgm:cxn modelId="{1DE0231C-04B0-489E-AE06-5DE424524519}" type="presParOf" srcId="{7E89ECF7-0371-8C43-AF9C-18A74B71E2F3}" destId="{212FCDFA-01F2-F64C-A673-E0887006648A}" srcOrd="8" destOrd="0" presId="urn:microsoft.com/office/officeart/2005/8/layout/venn3"/>
    <dgm:cxn modelId="{245793F8-F265-4F96-AB2F-C5EB66DE9AA4}" type="presParOf" srcId="{7E89ECF7-0371-8C43-AF9C-18A74B71E2F3}" destId="{2C17A508-3452-6C4E-BB59-F16102A0E606}" srcOrd="9" destOrd="0" presId="urn:microsoft.com/office/officeart/2005/8/layout/venn3"/>
    <dgm:cxn modelId="{3EB76196-3779-4553-9DE3-CA0CC36B61A5}" type="presParOf" srcId="{7E89ECF7-0371-8C43-AF9C-18A74B71E2F3}" destId="{95A1A57D-A270-8441-B21C-58B5835C604D}" srcOrd="10" destOrd="0" presId="urn:microsoft.com/office/officeart/2005/8/layout/venn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7EF3AD-C1DA-0A44-9FA3-60B4F8F1F0F8}">
      <dsp:nvSpPr>
        <dsp:cNvPr id="0" name=""/>
        <dsp:cNvSpPr/>
      </dsp:nvSpPr>
      <dsp:spPr>
        <a:xfrm>
          <a:off x="0" y="1135405"/>
          <a:ext cx="1777565" cy="1777565"/>
        </a:xfrm>
        <a:prstGeom prst="ellipse">
          <a:avLst/>
        </a:prstGeom>
        <a:gradFill rotWithShape="0">
          <a:gsLst>
            <a:gs pos="0">
              <a:schemeClr val="accent3">
                <a:alpha val="50000"/>
                <a:hueOff val="0"/>
                <a:satOff val="0"/>
                <a:lumOff val="0"/>
                <a:alphaOff val="0"/>
                <a:shade val="51000"/>
                <a:satMod val="130000"/>
              </a:schemeClr>
            </a:gs>
            <a:gs pos="80000">
              <a:schemeClr val="accent3">
                <a:alpha val="50000"/>
                <a:hueOff val="0"/>
                <a:satOff val="0"/>
                <a:lumOff val="0"/>
                <a:alphaOff val="0"/>
                <a:shade val="93000"/>
                <a:satMod val="130000"/>
              </a:schemeClr>
            </a:gs>
            <a:gs pos="100000">
              <a:schemeClr val="accent3">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97825" tIns="25400" rIns="97825" bIns="25400" numCol="1" spcCol="1270" anchor="ctr" anchorCtr="0">
          <a:noAutofit/>
        </a:bodyPr>
        <a:lstStyle/>
        <a:p>
          <a:pPr lvl="0" algn="ctr" defTabSz="889000">
            <a:lnSpc>
              <a:spcPct val="90000"/>
            </a:lnSpc>
            <a:spcBef>
              <a:spcPct val="0"/>
            </a:spcBef>
            <a:spcAft>
              <a:spcPct val="35000"/>
            </a:spcAft>
          </a:pPr>
          <a:r>
            <a:rPr lang="en-US" sz="2000" kern="1200" dirty="0" smtClean="0"/>
            <a:t>775,000 CPU Cores</a:t>
          </a:r>
        </a:p>
      </dsp:txBody>
      <dsp:txXfrm>
        <a:off x="260318" y="1395723"/>
        <a:ext cx="1256929" cy="1256929"/>
      </dsp:txXfrm>
    </dsp:sp>
    <dsp:sp modelId="{C4F95CC9-F779-5641-AA76-4BC8D9EFFE15}">
      <dsp:nvSpPr>
        <dsp:cNvPr id="0" name=""/>
        <dsp:cNvSpPr/>
      </dsp:nvSpPr>
      <dsp:spPr>
        <a:xfrm>
          <a:off x="1423137" y="1135405"/>
          <a:ext cx="1777565" cy="1777565"/>
        </a:xfrm>
        <a:prstGeom prst="ellipse">
          <a:avLst/>
        </a:prstGeom>
        <a:gradFill rotWithShape="0">
          <a:gsLst>
            <a:gs pos="0">
              <a:schemeClr val="accent3">
                <a:alpha val="50000"/>
                <a:hueOff val="2250053"/>
                <a:satOff val="-3376"/>
                <a:lumOff val="-549"/>
                <a:alphaOff val="0"/>
                <a:shade val="51000"/>
                <a:satMod val="130000"/>
              </a:schemeClr>
            </a:gs>
            <a:gs pos="80000">
              <a:schemeClr val="accent3">
                <a:alpha val="50000"/>
                <a:hueOff val="2250053"/>
                <a:satOff val="-3376"/>
                <a:lumOff val="-549"/>
                <a:alphaOff val="0"/>
                <a:shade val="93000"/>
                <a:satMod val="130000"/>
              </a:schemeClr>
            </a:gs>
            <a:gs pos="100000">
              <a:schemeClr val="accent3">
                <a:alpha val="50000"/>
                <a:hueOff val="2250053"/>
                <a:satOff val="-3376"/>
                <a:lumOff val="-549"/>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97825" tIns="25400" rIns="97825" bIns="25400" numCol="1" spcCol="1270" anchor="ctr" anchorCtr="0">
          <a:noAutofit/>
        </a:bodyPr>
        <a:lstStyle/>
        <a:p>
          <a:pPr lvl="0" algn="ctr" defTabSz="889000">
            <a:lnSpc>
              <a:spcPct val="90000"/>
            </a:lnSpc>
            <a:spcBef>
              <a:spcPct val="0"/>
            </a:spcBef>
            <a:spcAft>
              <a:spcPct val="35000"/>
            </a:spcAft>
          </a:pPr>
          <a:r>
            <a:rPr lang="en-US" sz="2000" kern="1200" dirty="0" smtClean="0"/>
            <a:t>310 PB of disk and 270PB of tape storage</a:t>
          </a:r>
          <a:endParaRPr lang="en-US" sz="2000" kern="1200" dirty="0"/>
        </a:p>
      </dsp:txBody>
      <dsp:txXfrm>
        <a:off x="1683455" y="1395723"/>
        <a:ext cx="1256929" cy="1256929"/>
      </dsp:txXfrm>
    </dsp:sp>
    <dsp:sp modelId="{34AC6EAF-F695-4747-B01D-5BB0D645049A}">
      <dsp:nvSpPr>
        <dsp:cNvPr id="0" name=""/>
        <dsp:cNvSpPr/>
      </dsp:nvSpPr>
      <dsp:spPr>
        <a:xfrm>
          <a:off x="2845190" y="1140986"/>
          <a:ext cx="1777565" cy="1777565"/>
        </a:xfrm>
        <a:prstGeom prst="ellipse">
          <a:avLst/>
        </a:prstGeom>
        <a:gradFill rotWithShape="0">
          <a:gsLst>
            <a:gs pos="0">
              <a:schemeClr val="accent3">
                <a:alpha val="50000"/>
                <a:hueOff val="4500106"/>
                <a:satOff val="-6752"/>
                <a:lumOff val="-1098"/>
                <a:alphaOff val="0"/>
                <a:shade val="51000"/>
                <a:satMod val="130000"/>
              </a:schemeClr>
            </a:gs>
            <a:gs pos="80000">
              <a:schemeClr val="accent3">
                <a:alpha val="50000"/>
                <a:hueOff val="4500106"/>
                <a:satOff val="-6752"/>
                <a:lumOff val="-1098"/>
                <a:alphaOff val="0"/>
                <a:shade val="93000"/>
                <a:satMod val="130000"/>
              </a:schemeClr>
            </a:gs>
            <a:gs pos="100000">
              <a:schemeClr val="accent3">
                <a:alpha val="50000"/>
                <a:hueOff val="4500106"/>
                <a:satOff val="-6752"/>
                <a:lumOff val="-1098"/>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97825" tIns="25400" rIns="97825" bIns="25400" numCol="1" spcCol="1270" anchor="ctr" anchorCtr="0">
          <a:noAutofit/>
        </a:bodyPr>
        <a:lstStyle/>
        <a:p>
          <a:pPr lvl="0" algn="ctr" defTabSz="889000">
            <a:lnSpc>
              <a:spcPct val="90000"/>
            </a:lnSpc>
            <a:spcBef>
              <a:spcPct val="0"/>
            </a:spcBef>
            <a:spcAft>
              <a:spcPct val="35000"/>
            </a:spcAft>
          </a:pPr>
          <a:r>
            <a:rPr lang="en-US" sz="2000" kern="1200" smtClean="0"/>
            <a:t>24 </a:t>
          </a:r>
          <a:r>
            <a:rPr lang="en-US" sz="2000" kern="1200" dirty="0" smtClean="0"/>
            <a:t>Cloud providers</a:t>
          </a:r>
          <a:endParaRPr lang="en-US" sz="2000" kern="1200" dirty="0"/>
        </a:p>
      </dsp:txBody>
      <dsp:txXfrm>
        <a:off x="3105508" y="1401304"/>
        <a:ext cx="1256929" cy="1256929"/>
      </dsp:txXfrm>
    </dsp:sp>
    <dsp:sp modelId="{37E8E445-6177-774C-8932-018B60C0AED4}">
      <dsp:nvSpPr>
        <dsp:cNvPr id="0" name=""/>
        <dsp:cNvSpPr/>
      </dsp:nvSpPr>
      <dsp:spPr>
        <a:xfrm>
          <a:off x="4267243" y="1135405"/>
          <a:ext cx="1777565" cy="1777565"/>
        </a:xfrm>
        <a:prstGeom prst="ellipse">
          <a:avLst/>
        </a:prstGeom>
        <a:gradFill rotWithShape="0">
          <a:gsLst>
            <a:gs pos="0">
              <a:schemeClr val="accent3">
                <a:alpha val="50000"/>
                <a:hueOff val="6750158"/>
                <a:satOff val="-10128"/>
                <a:lumOff val="-1647"/>
                <a:alphaOff val="0"/>
                <a:shade val="51000"/>
                <a:satMod val="130000"/>
              </a:schemeClr>
            </a:gs>
            <a:gs pos="80000">
              <a:schemeClr val="accent3">
                <a:alpha val="50000"/>
                <a:hueOff val="6750158"/>
                <a:satOff val="-10128"/>
                <a:lumOff val="-1647"/>
                <a:alphaOff val="0"/>
                <a:shade val="93000"/>
                <a:satMod val="130000"/>
              </a:schemeClr>
            </a:gs>
            <a:gs pos="100000">
              <a:schemeClr val="accent3">
                <a:alpha val="50000"/>
                <a:hueOff val="6750158"/>
                <a:satOff val="-10128"/>
                <a:lumOff val="-1647"/>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97825" tIns="25400" rIns="97825" bIns="25400" numCol="1" spcCol="1270" anchor="ctr" anchorCtr="0">
          <a:noAutofit/>
        </a:bodyPr>
        <a:lstStyle/>
        <a:p>
          <a:pPr lvl="0" algn="ctr" defTabSz="889000">
            <a:lnSpc>
              <a:spcPct val="90000"/>
            </a:lnSpc>
            <a:spcBef>
              <a:spcPct val="0"/>
            </a:spcBef>
            <a:spcAft>
              <a:spcPct val="35000"/>
            </a:spcAft>
          </a:pPr>
          <a:r>
            <a:rPr lang="en-US" sz="2000" kern="1200" dirty="0" smtClean="0"/>
            <a:t>325 resource providers</a:t>
          </a:r>
          <a:endParaRPr lang="en-US" sz="2000" kern="1200" dirty="0"/>
        </a:p>
      </dsp:txBody>
      <dsp:txXfrm>
        <a:off x="4527561" y="1395723"/>
        <a:ext cx="1256929" cy="1256929"/>
      </dsp:txXfrm>
    </dsp:sp>
    <dsp:sp modelId="{212FCDFA-01F2-F64C-A673-E0887006648A}">
      <dsp:nvSpPr>
        <dsp:cNvPr id="0" name=""/>
        <dsp:cNvSpPr/>
      </dsp:nvSpPr>
      <dsp:spPr>
        <a:xfrm>
          <a:off x="5689296" y="1135405"/>
          <a:ext cx="1777565" cy="1777565"/>
        </a:xfrm>
        <a:prstGeom prst="ellipse">
          <a:avLst/>
        </a:prstGeom>
        <a:gradFill rotWithShape="0">
          <a:gsLst>
            <a:gs pos="0">
              <a:schemeClr val="accent3">
                <a:alpha val="50000"/>
                <a:hueOff val="9000211"/>
                <a:satOff val="-13504"/>
                <a:lumOff val="-2196"/>
                <a:alphaOff val="0"/>
                <a:shade val="51000"/>
                <a:satMod val="130000"/>
              </a:schemeClr>
            </a:gs>
            <a:gs pos="80000">
              <a:schemeClr val="accent3">
                <a:alpha val="50000"/>
                <a:hueOff val="9000211"/>
                <a:satOff val="-13504"/>
                <a:lumOff val="-2196"/>
                <a:alphaOff val="0"/>
                <a:shade val="93000"/>
                <a:satMod val="130000"/>
              </a:schemeClr>
            </a:gs>
            <a:gs pos="100000">
              <a:schemeClr val="accent3">
                <a:alpha val="50000"/>
                <a:hueOff val="9000211"/>
                <a:satOff val="-13504"/>
                <a:lumOff val="-2196"/>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97825" tIns="25400" rIns="97825" bIns="25400" numCol="1" spcCol="1270" anchor="ctr" anchorCtr="0">
          <a:noAutofit/>
        </a:bodyPr>
        <a:lstStyle/>
        <a:p>
          <a:pPr lvl="0" algn="ctr" defTabSz="889000">
            <a:lnSpc>
              <a:spcPct val="90000"/>
            </a:lnSpc>
            <a:spcBef>
              <a:spcPct val="0"/>
            </a:spcBef>
            <a:spcAft>
              <a:spcPct val="35000"/>
            </a:spcAft>
          </a:pPr>
          <a:r>
            <a:rPr lang="en-US" sz="2000" kern="1200" dirty="0" smtClean="0"/>
            <a:t>50,000 users</a:t>
          </a:r>
        </a:p>
      </dsp:txBody>
      <dsp:txXfrm>
        <a:off x="5949614" y="1395723"/>
        <a:ext cx="1256929" cy="1256929"/>
      </dsp:txXfrm>
    </dsp:sp>
    <dsp:sp modelId="{95A1A57D-A270-8441-B21C-58B5835C604D}">
      <dsp:nvSpPr>
        <dsp:cNvPr id="0" name=""/>
        <dsp:cNvSpPr/>
      </dsp:nvSpPr>
      <dsp:spPr>
        <a:xfrm>
          <a:off x="7111348" y="1135405"/>
          <a:ext cx="1777565" cy="1777565"/>
        </a:xfrm>
        <a:prstGeom prst="ellipse">
          <a:avLst/>
        </a:prstGeom>
        <a:gradFill rotWithShape="0">
          <a:gsLst>
            <a:gs pos="0">
              <a:schemeClr val="accent3">
                <a:alpha val="50000"/>
                <a:hueOff val="11250264"/>
                <a:satOff val="-16880"/>
                <a:lumOff val="-2745"/>
                <a:alphaOff val="0"/>
                <a:shade val="51000"/>
                <a:satMod val="130000"/>
              </a:schemeClr>
            </a:gs>
            <a:gs pos="80000">
              <a:schemeClr val="accent3">
                <a:alpha val="50000"/>
                <a:hueOff val="11250264"/>
                <a:satOff val="-16880"/>
                <a:lumOff val="-2745"/>
                <a:alphaOff val="0"/>
                <a:shade val="93000"/>
                <a:satMod val="130000"/>
              </a:schemeClr>
            </a:gs>
            <a:gs pos="100000">
              <a:schemeClr val="accent3">
                <a:alpha val="50000"/>
                <a:hueOff val="11250264"/>
                <a:satOff val="-16880"/>
                <a:lumOff val="-2745"/>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97825" tIns="25400" rIns="97825" bIns="25400" numCol="1" spcCol="1270" anchor="ctr" anchorCtr="0">
          <a:noAutofit/>
        </a:bodyPr>
        <a:lstStyle/>
        <a:p>
          <a:pPr lvl="0" algn="ctr" defTabSz="889000">
            <a:lnSpc>
              <a:spcPct val="90000"/>
            </a:lnSpc>
            <a:spcBef>
              <a:spcPct val="0"/>
            </a:spcBef>
            <a:spcAft>
              <a:spcPct val="35000"/>
            </a:spcAft>
          </a:pPr>
          <a:r>
            <a:rPr lang="en-US" sz="2000" kern="1200" dirty="0" smtClean="0"/>
            <a:t>+4,000 research papers</a:t>
          </a:r>
        </a:p>
      </dsp:txBody>
      <dsp:txXfrm>
        <a:off x="7371666" y="1395723"/>
        <a:ext cx="1256929" cy="1256929"/>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C98F682-7966-4F36-8C65-12C6AC282E64}" type="datetimeFigureOut">
              <a:rPr lang="en-GB" smtClean="0"/>
              <a:t>10/05/2017</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77037CF-4AF3-4EA8-B0EF-23260E3D633F}" type="slidenum">
              <a:rPr lang="en-GB" smtClean="0"/>
              <a:t>‹N›</a:t>
            </a:fld>
            <a:endParaRPr lang="en-GB"/>
          </a:p>
        </p:txBody>
      </p:sp>
    </p:spTree>
    <p:extLst>
      <p:ext uri="{BB962C8B-B14F-4D97-AF65-F5344CB8AC3E}">
        <p14:creationId xmlns:p14="http://schemas.microsoft.com/office/powerpoint/2010/main" val="25882209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A4EA1F-7887-426C-BD0E-29F38E7AB4A2}" type="datetimeFigureOut">
              <a:rPr lang="nl-NL" smtClean="0"/>
              <a:t>10-5-2017</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F58AE9-46A5-49CB-B815-3CC2120EE87D}" type="slidenum">
              <a:rPr lang="nl-NL" smtClean="0"/>
              <a:t>‹N›</a:t>
            </a:fld>
            <a:endParaRPr lang="nl-NL"/>
          </a:p>
        </p:txBody>
      </p:sp>
    </p:spTree>
    <p:extLst>
      <p:ext uri="{BB962C8B-B14F-4D97-AF65-F5344CB8AC3E}">
        <p14:creationId xmlns:p14="http://schemas.microsoft.com/office/powerpoint/2010/main" val="230248877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AEF58AE9-46A5-49CB-B815-3CC2120EE87D}" type="slidenum">
              <a:rPr lang="nl-NL" smtClean="0"/>
              <a:t>2</a:t>
            </a:fld>
            <a:endParaRPr lang="nl-NL"/>
          </a:p>
        </p:txBody>
      </p:sp>
    </p:spTree>
    <p:extLst>
      <p:ext uri="{BB962C8B-B14F-4D97-AF65-F5344CB8AC3E}">
        <p14:creationId xmlns:p14="http://schemas.microsoft.com/office/powerpoint/2010/main" val="7919062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072388-C497-3245-9A11-626F7686188A}" type="slidenum">
              <a:rPr lang="en-US" smtClean="0"/>
              <a:t>14</a:t>
            </a:fld>
            <a:endParaRPr lang="en-US"/>
          </a:p>
        </p:txBody>
      </p:sp>
    </p:spTree>
    <p:extLst>
      <p:ext uri="{BB962C8B-B14F-4D97-AF65-F5344CB8AC3E}">
        <p14:creationId xmlns:p14="http://schemas.microsoft.com/office/powerpoint/2010/main" val="42921643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072388-C497-3245-9A11-626F7686188A}" type="slidenum">
              <a:rPr lang="en-US" smtClean="0"/>
              <a:t>15</a:t>
            </a:fld>
            <a:endParaRPr lang="en-US"/>
          </a:p>
        </p:txBody>
      </p:sp>
    </p:spTree>
    <p:extLst>
      <p:ext uri="{BB962C8B-B14F-4D97-AF65-F5344CB8AC3E}">
        <p14:creationId xmlns:p14="http://schemas.microsoft.com/office/powerpoint/2010/main" val="42921643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072388-C497-3245-9A11-626F7686188A}" type="slidenum">
              <a:rPr lang="en-US" smtClean="0"/>
              <a:t>16</a:t>
            </a:fld>
            <a:endParaRPr lang="en-US"/>
          </a:p>
        </p:txBody>
      </p:sp>
    </p:spTree>
    <p:extLst>
      <p:ext uri="{BB962C8B-B14F-4D97-AF65-F5344CB8AC3E}">
        <p14:creationId xmlns:p14="http://schemas.microsoft.com/office/powerpoint/2010/main" val="42921643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072388-C497-3245-9A11-626F7686188A}" type="slidenum">
              <a:rPr lang="en-US" smtClean="0"/>
              <a:t>17</a:t>
            </a:fld>
            <a:endParaRPr lang="en-US"/>
          </a:p>
        </p:txBody>
      </p:sp>
    </p:spTree>
    <p:extLst>
      <p:ext uri="{BB962C8B-B14F-4D97-AF65-F5344CB8AC3E}">
        <p14:creationId xmlns:p14="http://schemas.microsoft.com/office/powerpoint/2010/main" val="42921643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072388-C497-3245-9A11-626F7686188A}" type="slidenum">
              <a:rPr lang="en-US" smtClean="0"/>
              <a:t>19</a:t>
            </a:fld>
            <a:endParaRPr lang="en-US"/>
          </a:p>
        </p:txBody>
      </p:sp>
    </p:spTree>
    <p:extLst>
      <p:ext uri="{BB962C8B-B14F-4D97-AF65-F5344CB8AC3E}">
        <p14:creationId xmlns:p14="http://schemas.microsoft.com/office/powerpoint/2010/main" val="42921643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AEF58AE9-46A5-49CB-B815-3CC2120EE87D}" type="slidenum">
              <a:rPr lang="nl-NL" smtClean="0"/>
              <a:t>20</a:t>
            </a:fld>
            <a:endParaRPr lang="nl-NL"/>
          </a:p>
        </p:txBody>
      </p:sp>
    </p:spTree>
    <p:extLst>
      <p:ext uri="{BB962C8B-B14F-4D97-AF65-F5344CB8AC3E}">
        <p14:creationId xmlns:p14="http://schemas.microsoft.com/office/powerpoint/2010/main" val="1744822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indent="0">
              <a:buFont typeface="Wingdings"/>
              <a:buNone/>
            </a:pPr>
            <a:endParaRPr lang="en-US" altLang="en-US" baseline="0" dirty="0" smtClean="0">
              <a:latin typeface="Arial" charset="0"/>
              <a:ea typeface="ＭＳ Ｐゴシック" pitchFamily="34" charset="-128"/>
              <a:sym typeface="Wingdings" panose="05000000000000000000" pitchFamily="2" charset="2"/>
            </a:endParaRPr>
          </a:p>
        </p:txBody>
      </p:sp>
      <p:sp>
        <p:nvSpPr>
          <p:cNvPr id="4" name="Segnaposto numero diapositiva 3"/>
          <p:cNvSpPr>
            <a:spLocks noGrp="1"/>
          </p:cNvSpPr>
          <p:nvPr>
            <p:ph type="sldNum" sz="quarter" idx="10"/>
          </p:nvPr>
        </p:nvSpPr>
        <p:spPr/>
        <p:txBody>
          <a:bodyPr/>
          <a:lstStyle/>
          <a:p>
            <a:fld id="{AEF58AE9-46A5-49CB-B815-3CC2120EE87D}" type="slidenum">
              <a:rPr lang="nl-NL" smtClean="0"/>
              <a:t>3</a:t>
            </a:fld>
            <a:endParaRPr lang="nl-NL"/>
          </a:p>
        </p:txBody>
      </p:sp>
    </p:spTree>
    <p:extLst>
      <p:ext uri="{BB962C8B-B14F-4D97-AF65-F5344CB8AC3E}">
        <p14:creationId xmlns:p14="http://schemas.microsoft.com/office/powerpoint/2010/main" val="3559858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Wingdings" charset="0"/>
              <a:buNone/>
            </a:pPr>
            <a:r>
              <a:rPr lang="en-US" baseline="0" dirty="0" smtClean="0">
                <a:sym typeface="Wingdings"/>
              </a:rPr>
              <a:t>NGIs support is critical in all the three stages:</a:t>
            </a:r>
          </a:p>
          <a:p>
            <a:pPr marL="171450" lvl="0" indent="-171450">
              <a:buFontTx/>
              <a:buChar char="-"/>
            </a:pPr>
            <a:r>
              <a:rPr lang="en-US" baseline="0" dirty="0" smtClean="0">
                <a:sym typeface="Wingdings"/>
              </a:rPr>
              <a:t>Willingness to support Opportunities</a:t>
            </a:r>
          </a:p>
          <a:p>
            <a:pPr marL="171450" lvl="0" indent="-171450">
              <a:buFontTx/>
              <a:buChar char="-"/>
            </a:pPr>
            <a:r>
              <a:rPr lang="en-US" baseline="0" dirty="0" smtClean="0">
                <a:sym typeface="Wingdings"/>
              </a:rPr>
              <a:t>Contribute with technologies and effort</a:t>
            </a:r>
          </a:p>
          <a:p>
            <a:pPr marL="171450" lvl="0" indent="-171450">
              <a:buFontTx/>
              <a:buChar char="-"/>
            </a:pPr>
            <a:r>
              <a:rPr lang="en-US" baseline="0" dirty="0" smtClean="0">
                <a:sym typeface="Wingdings"/>
              </a:rPr>
              <a:t>High quality operations (IT and staff)</a:t>
            </a:r>
          </a:p>
          <a:p>
            <a:pPr marL="171450" lvl="0" indent="-171450">
              <a:buFontTx/>
              <a:buChar char="-"/>
            </a:pPr>
            <a:endParaRPr lang="en-US" baseline="0" dirty="0" smtClean="0">
              <a:sym typeface="Wingdings"/>
            </a:endParaRPr>
          </a:p>
          <a:p>
            <a:pPr marL="0" lvl="0" indent="0">
              <a:buFontTx/>
              <a:buNone/>
            </a:pPr>
            <a:endParaRPr lang="en-US" baseline="0" dirty="0" smtClean="0">
              <a:sym typeface="Wingdings"/>
            </a:endParaRPr>
          </a:p>
        </p:txBody>
      </p:sp>
      <p:sp>
        <p:nvSpPr>
          <p:cNvPr id="4" name="Slide Number Placeholder 3"/>
          <p:cNvSpPr>
            <a:spLocks noGrp="1"/>
          </p:cNvSpPr>
          <p:nvPr>
            <p:ph type="sldNum" sz="quarter" idx="10"/>
          </p:nvPr>
        </p:nvSpPr>
        <p:spPr/>
        <p:txBody>
          <a:bodyPr/>
          <a:lstStyle/>
          <a:p>
            <a:fld id="{AEF58AE9-46A5-49CB-B815-3CC2120EE87D}" type="slidenum">
              <a:rPr lang="nl-NL" smtClean="0"/>
              <a:t>4</a:t>
            </a:fld>
            <a:endParaRPr lang="nl-NL"/>
          </a:p>
        </p:txBody>
      </p:sp>
    </p:spTree>
    <p:extLst>
      <p:ext uri="{BB962C8B-B14F-4D97-AF65-F5344CB8AC3E}">
        <p14:creationId xmlns:p14="http://schemas.microsoft.com/office/powerpoint/2010/main" val="3094207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baseline="0" dirty="0" smtClean="0"/>
          </a:p>
        </p:txBody>
      </p:sp>
      <p:sp>
        <p:nvSpPr>
          <p:cNvPr id="4" name="Segnaposto numero diapositiva 3"/>
          <p:cNvSpPr>
            <a:spLocks noGrp="1"/>
          </p:cNvSpPr>
          <p:nvPr>
            <p:ph type="sldNum" sz="quarter" idx="10"/>
          </p:nvPr>
        </p:nvSpPr>
        <p:spPr/>
        <p:txBody>
          <a:bodyPr/>
          <a:lstStyle/>
          <a:p>
            <a:fld id="{AEF58AE9-46A5-49CB-B815-3CC2120EE87D}" type="slidenum">
              <a:rPr lang="nl-NL" smtClean="0"/>
              <a:t>5</a:t>
            </a:fld>
            <a:endParaRPr lang="nl-NL"/>
          </a:p>
        </p:txBody>
      </p:sp>
    </p:spTree>
    <p:extLst>
      <p:ext uri="{BB962C8B-B14F-4D97-AF65-F5344CB8AC3E}">
        <p14:creationId xmlns:p14="http://schemas.microsoft.com/office/powerpoint/2010/main" val="1558837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AEF58AE9-46A5-49CB-B815-3CC2120EE87D}" type="slidenum">
              <a:rPr lang="nl-NL" smtClean="0"/>
              <a:t>8</a:t>
            </a:fld>
            <a:endParaRPr lang="nl-NL"/>
          </a:p>
        </p:txBody>
      </p:sp>
    </p:spTree>
    <p:extLst>
      <p:ext uri="{BB962C8B-B14F-4D97-AF65-F5344CB8AC3E}">
        <p14:creationId xmlns:p14="http://schemas.microsoft.com/office/powerpoint/2010/main" val="2443144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072388-C497-3245-9A11-626F7686188A}" type="slidenum">
              <a:rPr lang="en-US" smtClean="0"/>
              <a:t>10</a:t>
            </a:fld>
            <a:endParaRPr lang="en-US"/>
          </a:p>
        </p:txBody>
      </p:sp>
    </p:spTree>
    <p:extLst>
      <p:ext uri="{BB962C8B-B14F-4D97-AF65-F5344CB8AC3E}">
        <p14:creationId xmlns:p14="http://schemas.microsoft.com/office/powerpoint/2010/main" val="4292164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072388-C497-3245-9A11-626F7686188A}" type="slidenum">
              <a:rPr lang="en-US" smtClean="0"/>
              <a:t>11</a:t>
            </a:fld>
            <a:endParaRPr lang="en-US"/>
          </a:p>
        </p:txBody>
      </p:sp>
    </p:spTree>
    <p:extLst>
      <p:ext uri="{BB962C8B-B14F-4D97-AF65-F5344CB8AC3E}">
        <p14:creationId xmlns:p14="http://schemas.microsoft.com/office/powerpoint/2010/main" val="4292164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072388-C497-3245-9A11-626F7686188A}" type="slidenum">
              <a:rPr lang="en-US" smtClean="0"/>
              <a:t>12</a:t>
            </a:fld>
            <a:endParaRPr lang="en-US"/>
          </a:p>
        </p:txBody>
      </p:sp>
    </p:spTree>
    <p:extLst>
      <p:ext uri="{BB962C8B-B14F-4D97-AF65-F5344CB8AC3E}">
        <p14:creationId xmlns:p14="http://schemas.microsoft.com/office/powerpoint/2010/main" val="42921643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072388-C497-3245-9A11-626F7686188A}" type="slidenum">
              <a:rPr lang="en-US" smtClean="0"/>
              <a:t>13</a:t>
            </a:fld>
            <a:endParaRPr lang="en-US"/>
          </a:p>
        </p:txBody>
      </p:sp>
    </p:spTree>
    <p:extLst>
      <p:ext uri="{BB962C8B-B14F-4D97-AF65-F5344CB8AC3E}">
        <p14:creationId xmlns:p14="http://schemas.microsoft.com/office/powerpoint/2010/main" val="4292164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7" name="Tijdelijke aanduiding voor tekst 6"/>
          <p:cNvSpPr>
            <a:spLocks noGrp="1"/>
          </p:cNvSpPr>
          <p:nvPr>
            <p:ph type="body" sz="quarter" idx="10" hasCustomPrompt="1"/>
          </p:nvPr>
        </p:nvSpPr>
        <p:spPr>
          <a:xfrm>
            <a:off x="1727411" y="3643200"/>
            <a:ext cx="5689178" cy="431477"/>
          </a:xfrm>
        </p:spPr>
        <p:txBody>
          <a:bodyPr/>
          <a:lstStyle>
            <a:lvl1pPr>
              <a:defRPr sz="2000">
                <a:solidFill>
                  <a:schemeClr val="tx1">
                    <a:lumMod val="50000"/>
                    <a:lumOff val="50000"/>
                  </a:schemeClr>
                </a:solidFill>
              </a:defRPr>
            </a:lvl1pPr>
          </a:lstStyle>
          <a:p>
            <a:pPr lvl="0"/>
            <a:r>
              <a:rPr lang="en-GB" noProof="0" dirty="0" smtClean="0"/>
              <a:t>function</a:t>
            </a:r>
          </a:p>
        </p:txBody>
      </p:sp>
      <p:sp>
        <p:nvSpPr>
          <p:cNvPr id="2" name="Titel 1"/>
          <p:cNvSpPr>
            <a:spLocks noGrp="1"/>
          </p:cNvSpPr>
          <p:nvPr>
            <p:ph type="ctrTitle" hasCustomPrompt="1"/>
          </p:nvPr>
        </p:nvSpPr>
        <p:spPr>
          <a:xfrm>
            <a:off x="685800" y="1268761"/>
            <a:ext cx="7772400" cy="1440000"/>
          </a:xfrm>
        </p:spPr>
        <p:txBody>
          <a:bodyPr/>
          <a:lstStyle>
            <a:lvl1pPr>
              <a:defRPr/>
            </a:lvl1pPr>
          </a:lstStyle>
          <a:p>
            <a:r>
              <a:rPr lang="en-GB" noProof="0" dirty="0" smtClean="0"/>
              <a:t>Title</a:t>
            </a:r>
            <a:endParaRPr lang="en-GB" noProof="0" dirty="0"/>
          </a:p>
        </p:txBody>
      </p:sp>
      <p:sp>
        <p:nvSpPr>
          <p:cNvPr id="3" name="Ondertitel 2"/>
          <p:cNvSpPr>
            <a:spLocks noGrp="1"/>
          </p:cNvSpPr>
          <p:nvPr>
            <p:ph type="subTitle" idx="1" hasCustomPrompt="1"/>
          </p:nvPr>
        </p:nvSpPr>
        <p:spPr>
          <a:xfrm>
            <a:off x="1371600" y="2923200"/>
            <a:ext cx="6400800" cy="504056"/>
          </a:xfrm>
        </p:spPr>
        <p:txBody>
          <a:bodyPr>
            <a:noAutofit/>
          </a:bodyPr>
          <a:lstStyle>
            <a:lvl1pPr marL="0" indent="0" algn="ctr">
              <a:buNone/>
              <a:defRPr sz="2800" b="1">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Author</a:t>
            </a:r>
            <a:endParaRPr lang="en-GB" noProof="0" dirty="0"/>
          </a:p>
        </p:txBody>
      </p:sp>
    </p:spTree>
    <p:extLst>
      <p:ext uri="{BB962C8B-B14F-4D97-AF65-F5344CB8AC3E}">
        <p14:creationId xmlns:p14="http://schemas.microsoft.com/office/powerpoint/2010/main" val="150750324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ntent 2X">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lvl1pPr>
          </a:lstStyle>
          <a:p>
            <a:r>
              <a:rPr lang="en-GB" noProof="0" dirty="0" smtClean="0"/>
              <a:t>Click to insert title</a:t>
            </a:r>
            <a:endParaRPr lang="en-GB" noProof="0" dirty="0"/>
          </a:p>
        </p:txBody>
      </p:sp>
      <p:sp>
        <p:nvSpPr>
          <p:cNvPr id="3" name="Tijdelijke aanduiding voor inhoud 2"/>
          <p:cNvSpPr>
            <a:spLocks noGrp="1"/>
          </p:cNvSpPr>
          <p:nvPr>
            <p:ph sz="half" idx="1" hasCustomPrompt="1"/>
          </p:nvPr>
        </p:nvSpPr>
        <p:spPr>
          <a:xfrm>
            <a:off x="467544" y="1340768"/>
            <a:ext cx="3815655" cy="4784725"/>
          </a:xfrm>
          <a:prstGeom prst="rect">
            <a:avLst/>
          </a:prstGeo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GB" noProof="0" dirty="0" smtClean="0"/>
              <a:t>Click</a:t>
            </a:r>
            <a:endParaRPr lang="en-GB" noProof="0" dirty="0"/>
          </a:p>
        </p:txBody>
      </p:sp>
      <p:sp>
        <p:nvSpPr>
          <p:cNvPr id="4" name="Tijdelijke aanduiding voor inhoud 3"/>
          <p:cNvSpPr>
            <a:spLocks noGrp="1"/>
          </p:cNvSpPr>
          <p:nvPr>
            <p:ph sz="half" idx="2" hasCustomPrompt="1"/>
          </p:nvPr>
        </p:nvSpPr>
        <p:spPr>
          <a:xfrm>
            <a:off x="4572000" y="1341438"/>
            <a:ext cx="4320480" cy="47844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dirty="0" smtClean="0"/>
              <a:t>Click</a:t>
            </a:r>
            <a:endParaRPr lang="en-GB" noProof="0" dirty="0"/>
          </a:p>
        </p:txBody>
      </p:sp>
      <p:sp>
        <p:nvSpPr>
          <p:cNvPr id="7" name="Footer Placeholder 6"/>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286282415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2X">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lvl1pPr>
          </a:lstStyle>
          <a:p>
            <a:r>
              <a:rPr lang="en-GB" noProof="0" dirty="0" smtClean="0"/>
              <a:t>Click to insert title</a:t>
            </a:r>
            <a:endParaRPr lang="en-GB" noProof="0" dirty="0"/>
          </a:p>
        </p:txBody>
      </p:sp>
      <p:sp>
        <p:nvSpPr>
          <p:cNvPr id="4" name="Tijdelijke aanduiding voor inhoud 3"/>
          <p:cNvSpPr>
            <a:spLocks noGrp="1"/>
          </p:cNvSpPr>
          <p:nvPr>
            <p:ph sz="half" idx="2" hasCustomPrompt="1"/>
          </p:nvPr>
        </p:nvSpPr>
        <p:spPr>
          <a:xfrm>
            <a:off x="467544" y="1341438"/>
            <a:ext cx="8424936" cy="47844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dirty="0" smtClean="0"/>
              <a:t>Click</a:t>
            </a:r>
            <a:endParaRPr lang="en-GB" noProof="0" dirty="0"/>
          </a:p>
        </p:txBody>
      </p:sp>
      <p:sp>
        <p:nvSpPr>
          <p:cNvPr id="7" name="Footer Placeholder 6"/>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418408262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ijdelijke aanduiding voor tekst 2"/>
          <p:cNvSpPr>
            <a:spLocks noGrp="1"/>
          </p:cNvSpPr>
          <p:nvPr>
            <p:ph type="body" idx="1" hasCustomPrompt="1"/>
          </p:nvPr>
        </p:nvSpPr>
        <p:spPr>
          <a:xfrm>
            <a:off x="457200" y="1341041"/>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smtClean="0"/>
              <a:t>Click </a:t>
            </a:r>
          </a:p>
        </p:txBody>
      </p:sp>
      <p:sp>
        <p:nvSpPr>
          <p:cNvPr id="4" name="Tijdelijke aanduiding voor inhoud 3"/>
          <p:cNvSpPr>
            <a:spLocks noGrp="1"/>
          </p:cNvSpPr>
          <p:nvPr>
            <p:ph sz="half" idx="2" hasCustomPrompt="1"/>
          </p:nvPr>
        </p:nvSpPr>
        <p:spPr>
          <a:xfrm>
            <a:off x="494506" y="2378745"/>
            <a:ext cx="4040188" cy="377440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smtClean="0"/>
              <a:t>Click</a:t>
            </a:r>
            <a:endParaRPr lang="en-GB" noProof="0" dirty="0"/>
          </a:p>
        </p:txBody>
      </p:sp>
      <p:sp>
        <p:nvSpPr>
          <p:cNvPr id="5" name="Tijdelijke aanduiding voor tekst 4"/>
          <p:cNvSpPr>
            <a:spLocks noGrp="1"/>
          </p:cNvSpPr>
          <p:nvPr>
            <p:ph type="body" sz="quarter" idx="3" hasCustomPrompt="1"/>
          </p:nvPr>
        </p:nvSpPr>
        <p:spPr>
          <a:xfrm>
            <a:off x="4850705" y="1341041"/>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smtClean="0"/>
              <a:t>Click</a:t>
            </a:r>
          </a:p>
        </p:txBody>
      </p:sp>
      <p:sp>
        <p:nvSpPr>
          <p:cNvPr id="6" name="Tijdelijke aanduiding voor inhoud 5"/>
          <p:cNvSpPr>
            <a:spLocks noGrp="1"/>
          </p:cNvSpPr>
          <p:nvPr>
            <p:ph sz="quarter" idx="4" hasCustomPrompt="1"/>
          </p:nvPr>
        </p:nvSpPr>
        <p:spPr>
          <a:xfrm>
            <a:off x="4822601" y="2391445"/>
            <a:ext cx="4041775" cy="377440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smtClean="0"/>
              <a:t>Click</a:t>
            </a:r>
            <a:endParaRPr lang="en-GB" noProof="0" dirty="0"/>
          </a:p>
        </p:txBody>
      </p:sp>
      <p:sp>
        <p:nvSpPr>
          <p:cNvPr id="10" name="Title 9"/>
          <p:cNvSpPr>
            <a:spLocks noGrp="1"/>
          </p:cNvSpPr>
          <p:nvPr>
            <p:ph type="title" hasCustomPrompt="1"/>
          </p:nvPr>
        </p:nvSpPr>
        <p:spPr/>
        <p:txBody>
          <a:bodyPr/>
          <a:lstStyle/>
          <a:p>
            <a:r>
              <a:rPr lang="en-GB" noProof="0" dirty="0" smtClean="0"/>
              <a:t>Click to insert title</a:t>
            </a:r>
            <a:endParaRPr lang="en-GB" noProof="0" dirty="0"/>
          </a:p>
        </p:txBody>
      </p:sp>
      <p:sp>
        <p:nvSpPr>
          <p:cNvPr id="8" name="Footer Placeholder 7"/>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4698606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859363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5.xml"/><Relationship Id="rId6" Type="http://schemas.openxmlformats.org/officeDocument/2006/relationships/hyperlink" Target="http://creativecommons.org/licenses/by/4.0/" TargetMode="External"/><Relationship Id="rId5" Type="http://schemas.openxmlformats.org/officeDocument/2006/relationships/image" Target="../media/image3.jpe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a:gradFill flip="none" rotWithShape="1">
            <a:gsLst>
              <a:gs pos="100000">
                <a:schemeClr val="bg1"/>
              </a:gs>
              <a:gs pos="0">
                <a:schemeClr val="tx2">
                  <a:lumMod val="20000"/>
                  <a:lumOff val="80000"/>
                </a:schemeClr>
              </a:gs>
            </a:gsLst>
            <a:lin ang="2700000" scaled="1"/>
            <a:tileRect/>
          </a:gradFill>
        </p:spPr>
      </p:pic>
      <p:sp>
        <p:nvSpPr>
          <p:cNvPr id="2" name="Tijdelijke aanduiding voor titel 1"/>
          <p:cNvSpPr>
            <a:spLocks noGrp="1"/>
          </p:cNvSpPr>
          <p:nvPr>
            <p:ph type="title"/>
          </p:nvPr>
        </p:nvSpPr>
        <p:spPr>
          <a:xfrm>
            <a:off x="479394" y="1412776"/>
            <a:ext cx="8229600" cy="1143000"/>
          </a:xfrm>
          <a:prstGeom prst="rect">
            <a:avLst/>
          </a:prstGeom>
        </p:spPr>
        <p:txBody>
          <a:bodyPr vert="horz" lIns="91440" tIns="45720" rIns="91440" bIns="45720" rtlCol="0" anchor="ctr">
            <a:normAutofit/>
          </a:bodyPr>
          <a:lstStyle/>
          <a:p>
            <a:endParaRPr lang="en-GB" noProof="0" dirty="0"/>
          </a:p>
        </p:txBody>
      </p:sp>
      <p:sp>
        <p:nvSpPr>
          <p:cNvPr id="3" name="Tijdelijke aanduiding voor tekst 2"/>
          <p:cNvSpPr>
            <a:spLocks noGrp="1"/>
          </p:cNvSpPr>
          <p:nvPr>
            <p:ph type="body" idx="1"/>
          </p:nvPr>
        </p:nvSpPr>
        <p:spPr>
          <a:xfrm>
            <a:off x="479394" y="2636912"/>
            <a:ext cx="8229600" cy="792088"/>
          </a:xfrm>
          <a:prstGeom prst="rect">
            <a:avLst/>
          </a:prstGeom>
        </p:spPr>
        <p:txBody>
          <a:bodyPr vert="horz" lIns="91440" tIns="45720" rIns="91440" bIns="45720" rtlCol="0">
            <a:normAutofit/>
          </a:bodyPr>
          <a:lstStyle/>
          <a:p>
            <a:pPr lvl="0"/>
            <a:endParaRPr lang="en-GB" noProof="0" dirty="0" smtClean="0"/>
          </a:p>
        </p:txBody>
      </p:sp>
      <p:pic>
        <p:nvPicPr>
          <p:cNvPr id="9" name="Afbeelding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129" y="4581128"/>
            <a:ext cx="1728191" cy="1313426"/>
          </a:xfrm>
          <a:prstGeom prst="rect">
            <a:avLst/>
          </a:prstGeom>
        </p:spPr>
      </p:pic>
      <p:sp>
        <p:nvSpPr>
          <p:cNvPr id="12" name="Rechthoek 11"/>
          <p:cNvSpPr/>
          <p:nvPr/>
        </p:nvSpPr>
        <p:spPr>
          <a:xfrm>
            <a:off x="437129" y="6021288"/>
            <a:ext cx="8465149" cy="45719"/>
          </a:xfrm>
          <a:prstGeom prst="rect">
            <a:avLst/>
          </a:prstGeom>
          <a:solidFill>
            <a:schemeClr val="accent1">
              <a:lumMod val="60000"/>
              <a:lumOff val="40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Tekstvak 22"/>
          <p:cNvSpPr txBox="1"/>
          <p:nvPr/>
        </p:nvSpPr>
        <p:spPr>
          <a:xfrm>
            <a:off x="752684" y="6153342"/>
            <a:ext cx="1097079" cy="276999"/>
          </a:xfrm>
          <a:prstGeom prst="rect">
            <a:avLst/>
          </a:prstGeom>
          <a:noFill/>
        </p:spPr>
        <p:txBody>
          <a:bodyPr wrap="square" rtlCol="0">
            <a:spAutoFit/>
          </a:bodyPr>
          <a:lstStyle/>
          <a:p>
            <a:r>
              <a:rPr lang="nl-NL" sz="1200" b="1" dirty="0" smtClean="0">
                <a:solidFill>
                  <a:srgbClr val="0066B0"/>
                </a:solidFill>
                <a:latin typeface="Segoe UI" pitchFamily="34" charset="0"/>
                <a:cs typeface="Segoe UI" pitchFamily="34" charset="0"/>
              </a:rPr>
              <a:t>www.egi.eu</a:t>
            </a:r>
            <a:endParaRPr lang="nl-NL" sz="1200" b="1" dirty="0">
              <a:solidFill>
                <a:srgbClr val="0066B0"/>
              </a:solidFill>
              <a:latin typeface="Segoe UI" pitchFamily="34" charset="0"/>
              <a:cs typeface="Segoe UI" pitchFamily="34" charset="0"/>
            </a:endParaRPr>
          </a:p>
        </p:txBody>
      </p:sp>
      <p:pic>
        <p:nvPicPr>
          <p:cNvPr id="11" name="Afbeelding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44408" y="6381328"/>
            <a:ext cx="657870" cy="442623"/>
          </a:xfrm>
          <a:prstGeom prst="rect">
            <a:avLst/>
          </a:prstGeom>
        </p:spPr>
      </p:pic>
      <p:sp>
        <p:nvSpPr>
          <p:cNvPr id="13" name="Tekstvak 10"/>
          <p:cNvSpPr txBox="1"/>
          <p:nvPr/>
        </p:nvSpPr>
        <p:spPr>
          <a:xfrm>
            <a:off x="479394" y="6402584"/>
            <a:ext cx="7557409" cy="400110"/>
          </a:xfrm>
          <a:prstGeom prst="rect">
            <a:avLst/>
          </a:prstGeom>
          <a:noFill/>
        </p:spPr>
        <p:txBody>
          <a:bodyPr wrap="square" rtlCol="0">
            <a:spAutoFit/>
          </a:bodyPr>
          <a:lstStyle/>
          <a:p>
            <a:pPr algn="r"/>
            <a:r>
              <a:rPr lang="nl-NL" sz="1000" b="0" dirty="0" smtClean="0">
                <a:latin typeface="Segoe UI" pitchFamily="34" charset="0"/>
                <a:cs typeface="Segoe UI" pitchFamily="34" charset="0"/>
              </a:rPr>
              <a:t>EGI-Engage is co-funded by the Horizon 2020 Framework Programme</a:t>
            </a:r>
          </a:p>
          <a:p>
            <a:pPr algn="r"/>
            <a:r>
              <a:rPr lang="nl-NL" sz="1000" b="0" baseline="0" dirty="0" smtClean="0">
                <a:latin typeface="Segoe UI" pitchFamily="34" charset="0"/>
                <a:cs typeface="Segoe UI" pitchFamily="34" charset="0"/>
              </a:rPr>
              <a:t>  </a:t>
            </a:r>
            <a:r>
              <a:rPr lang="nl-NL" sz="1000" b="0" dirty="0" smtClean="0">
                <a:latin typeface="Segoe UI" pitchFamily="34" charset="0"/>
                <a:cs typeface="Segoe UI" pitchFamily="34" charset="0"/>
              </a:rPr>
              <a:t>of the European Union under grant number 654142</a:t>
            </a:r>
            <a:r>
              <a:rPr lang="en-GB" sz="1000" dirty="0" smtClean="0">
                <a:latin typeface="Segoe UI" panose="020B0502040204020203" pitchFamily="34" charset="0"/>
                <a:cs typeface="Segoe UI" panose="020B0502040204020203" pitchFamily="34" charset="0"/>
              </a:rPr>
              <a:t> </a:t>
            </a:r>
            <a:endParaRPr lang="nl-NL" sz="1000" b="0" dirty="0">
              <a:latin typeface="Segoe UI" pitchFamily="34" charset="0"/>
              <a:cs typeface="Segoe UI" pitchFamily="34" charset="0"/>
            </a:endParaRPr>
          </a:p>
        </p:txBody>
      </p:sp>
    </p:spTree>
    <p:extLst>
      <p:ext uri="{BB962C8B-B14F-4D97-AF65-F5344CB8AC3E}">
        <p14:creationId xmlns:p14="http://schemas.microsoft.com/office/powerpoint/2010/main" val="2552493063"/>
      </p:ext>
    </p:extLst>
  </p:cSld>
  <p:clrMap bg1="lt1" tx1="dk1" bg2="lt2" tx2="dk2" accent1="accent1" accent2="accent2" accent3="accent3" accent4="accent4" accent5="accent5" accent6="accent6" hlink="hlink" folHlink="folHlink"/>
  <p:sldLayoutIdLst>
    <p:sldLayoutId id="2147483683" r:id="rId1"/>
  </p:sldLayoutIdLst>
  <p:timing>
    <p:tnLst>
      <p:par>
        <p:cTn id="1" dur="indefinite" restart="never" nodeType="tmRoot"/>
      </p:par>
    </p:tnLst>
  </p:timing>
  <p:hf sldNum="0" hdr="0" dt="0"/>
  <p:txStyles>
    <p:titleStyle>
      <a:lvl1pPr algn="ctr" defTabSz="914400" rtl="0" eaLnBrk="1" latinLnBrk="0" hangingPunct="1">
        <a:spcBef>
          <a:spcPct val="0"/>
        </a:spcBef>
        <a:buNone/>
        <a:defRPr sz="4400" b="1" kern="1200">
          <a:solidFill>
            <a:srgbClr val="0066B0"/>
          </a:solidFill>
          <a:latin typeface="Segoe UI" pitchFamily="34" charset="0"/>
          <a:ea typeface="Verdana" panose="020B0604030504040204" pitchFamily="34" charset="0"/>
          <a:cs typeface="Segoe UI" pitchFamily="34" charset="0"/>
        </a:defRPr>
      </a:lvl1pPr>
    </p:titleStyle>
    <p:bodyStyle>
      <a:lvl1pPr marL="0" indent="0" algn="ctr" defTabSz="914400" rtl="0" eaLnBrk="1" latinLnBrk="0" hangingPunct="1">
        <a:spcBef>
          <a:spcPct val="20000"/>
        </a:spcBef>
        <a:buFontTx/>
        <a:buNone/>
        <a:defRPr sz="2800" b="1" kern="1200" baseline="0">
          <a:solidFill>
            <a:schemeClr val="tx1">
              <a:lumMod val="75000"/>
              <a:lumOff val="25000"/>
            </a:schemeClr>
          </a:solidFill>
          <a:latin typeface="Segoe UI" pitchFamily="34" charset="0"/>
          <a:ea typeface="Verdana" panose="020B0604030504040204" pitchFamily="34" charset="0"/>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1" name="Afbeelding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889" y="0"/>
            <a:ext cx="6534150" cy="4705350"/>
          </a:xfrm>
          <a:prstGeom prst="rect">
            <a:avLst/>
          </a:prstGeom>
        </p:spPr>
      </p:pic>
      <p:sp>
        <p:nvSpPr>
          <p:cNvPr id="4" name="Rechthoek 3"/>
          <p:cNvSpPr/>
          <p:nvPr/>
        </p:nvSpPr>
        <p:spPr>
          <a:xfrm>
            <a:off x="0" y="6381328"/>
            <a:ext cx="9144000" cy="476672"/>
          </a:xfrm>
          <a:prstGeom prst="rect">
            <a:avLst/>
          </a:prstGeom>
          <a:solidFill>
            <a:srgbClr val="4F85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itel 1"/>
          <p:cNvSpPr>
            <a:spLocks noGrp="1"/>
          </p:cNvSpPr>
          <p:nvPr>
            <p:ph type="title"/>
          </p:nvPr>
        </p:nvSpPr>
        <p:spPr>
          <a:xfrm>
            <a:off x="1547664" y="188640"/>
            <a:ext cx="7344816" cy="850106"/>
          </a:xfrm>
          <a:prstGeom prst="rect">
            <a:avLst/>
          </a:prstGeom>
        </p:spPr>
        <p:txBody>
          <a:bodyPr vert="horz" lIns="91440" tIns="45720" rIns="91440" bIns="45720" rtlCol="0" anchor="ctr">
            <a:normAutofit/>
          </a:bodyPr>
          <a:lstStyle/>
          <a:p>
            <a:r>
              <a:rPr lang="en-GB" noProof="0" dirty="0" smtClean="0"/>
              <a:t>Click to insert title</a:t>
            </a:r>
            <a:endParaRPr lang="en-GB" noProof="0" dirty="0"/>
          </a:p>
        </p:txBody>
      </p:sp>
      <p:sp>
        <p:nvSpPr>
          <p:cNvPr id="22" name="Tekstvak 21"/>
          <p:cNvSpPr txBox="1"/>
          <p:nvPr/>
        </p:nvSpPr>
        <p:spPr>
          <a:xfrm>
            <a:off x="8508016" y="6525344"/>
            <a:ext cx="312906" cy="215444"/>
          </a:xfrm>
          <a:prstGeom prst="rect">
            <a:avLst/>
          </a:prstGeom>
          <a:noFill/>
        </p:spPr>
        <p:txBody>
          <a:bodyPr wrap="none" rtlCol="0">
            <a:spAutoFit/>
          </a:bodyPr>
          <a:lstStyle/>
          <a:p>
            <a:fld id="{372553E7-13AD-41CB-B8D3-4C5279D6D1DB}" type="slidenum">
              <a:rPr lang="nl-NL" sz="800" b="1" smtClean="0">
                <a:solidFill>
                  <a:schemeClr val="bg1"/>
                </a:solidFill>
                <a:latin typeface="Segoe UI" pitchFamily="34" charset="0"/>
                <a:cs typeface="Segoe UI" pitchFamily="34" charset="0"/>
              </a:rPr>
              <a:t>‹N›</a:t>
            </a:fld>
            <a:endParaRPr lang="nl-NL" sz="1050" b="1" dirty="0">
              <a:solidFill>
                <a:schemeClr val="bg1"/>
              </a:solidFill>
              <a:latin typeface="Segoe UI" pitchFamily="34" charset="0"/>
              <a:cs typeface="Segoe UI" pitchFamily="34" charset="0"/>
            </a:endParaRPr>
          </a:p>
        </p:txBody>
      </p:sp>
      <p:sp>
        <p:nvSpPr>
          <p:cNvPr id="7" name="Footer Placeholder 6"/>
          <p:cNvSpPr>
            <a:spLocks noGrp="1"/>
          </p:cNvSpPr>
          <p:nvPr>
            <p:ph type="ftr" sz="quarter" idx="3"/>
          </p:nvPr>
        </p:nvSpPr>
        <p:spPr>
          <a:xfrm>
            <a:off x="1187624" y="6453336"/>
            <a:ext cx="6768752" cy="365125"/>
          </a:xfrm>
          <a:prstGeom prst="rect">
            <a:avLst/>
          </a:prstGeom>
        </p:spPr>
        <p:txBody>
          <a:bodyPr vert="horz" lIns="91440" tIns="45720" rIns="91440" bIns="45720" rtlCol="0" anchor="ctr"/>
          <a:lstStyle>
            <a:lvl1pPr algn="ctr">
              <a:defRPr sz="1200">
                <a:solidFill>
                  <a:schemeClr val="bg1"/>
                </a:solidFill>
                <a:latin typeface="Segoe UI"/>
                <a:cs typeface="Segoe UI"/>
              </a:defRPr>
            </a:lvl1pPr>
          </a:lstStyle>
          <a:p>
            <a:endParaRPr lang="en-GB" dirty="0"/>
          </a:p>
        </p:txBody>
      </p:sp>
      <p:sp>
        <p:nvSpPr>
          <p:cNvPr id="9" name="Tekstvak 21"/>
          <p:cNvSpPr txBox="1"/>
          <p:nvPr/>
        </p:nvSpPr>
        <p:spPr>
          <a:xfrm>
            <a:off x="179512" y="6525344"/>
            <a:ext cx="595035" cy="215444"/>
          </a:xfrm>
          <a:prstGeom prst="rect">
            <a:avLst/>
          </a:prstGeom>
          <a:noFill/>
        </p:spPr>
        <p:txBody>
          <a:bodyPr wrap="none" rtlCol="0">
            <a:spAutoFit/>
          </a:bodyPr>
          <a:lstStyle/>
          <a:p>
            <a:fld id="{A83F7A1C-40F7-5F43-85CD-9B50E60F16AA}" type="datetime1">
              <a:rPr lang="en-US" sz="800" b="1" smtClean="0">
                <a:solidFill>
                  <a:schemeClr val="bg1"/>
                </a:solidFill>
                <a:latin typeface="Segoe UI" pitchFamily="34" charset="0"/>
                <a:cs typeface="Segoe UI" pitchFamily="34" charset="0"/>
              </a:rPr>
              <a:t>5/10/2017</a:t>
            </a:fld>
            <a:endParaRPr lang="nl-NL" sz="1050" b="1" dirty="0">
              <a:solidFill>
                <a:schemeClr val="bg1"/>
              </a:solidFill>
              <a:latin typeface="Segoe UI" pitchFamily="34" charset="0"/>
              <a:cs typeface="Segoe UI" pitchFamily="34" charset="0"/>
            </a:endParaRPr>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7780" y="188640"/>
            <a:ext cx="1082732" cy="993566"/>
          </a:xfrm>
          <a:prstGeom prst="rect">
            <a:avLst/>
          </a:prstGeom>
        </p:spPr>
      </p:pic>
    </p:spTree>
    <p:extLst>
      <p:ext uri="{BB962C8B-B14F-4D97-AF65-F5344CB8AC3E}">
        <p14:creationId xmlns:p14="http://schemas.microsoft.com/office/powerpoint/2010/main" val="1687275359"/>
      </p:ext>
    </p:extLst>
  </p:cSld>
  <p:clrMap bg1="lt1" tx1="dk1" bg2="lt2" tx2="dk2" accent1="accent1" accent2="accent2" accent3="accent3" accent4="accent4" accent5="accent5" accent6="accent6" hlink="hlink" folHlink="folHlink"/>
  <p:sldLayoutIdLst>
    <p:sldLayoutId id="2147483687" r:id="rId1"/>
    <p:sldLayoutId id="2147483652" r:id="rId2"/>
    <p:sldLayoutId id="2147483653" r:id="rId3"/>
  </p:sldLayoutIdLst>
  <p:timing>
    <p:tnLst>
      <p:par>
        <p:cTn id="1" dur="indefinite" restart="never" nodeType="tmRoot"/>
      </p:par>
    </p:tnLst>
  </p:timing>
  <p:hf sldNum="0" hdr="0" dt="0"/>
  <p:txStyles>
    <p:titleStyle>
      <a:lvl1pPr algn="r" defTabSz="914400" rtl="0" eaLnBrk="1" latinLnBrk="0" hangingPunct="1">
        <a:spcBef>
          <a:spcPct val="0"/>
        </a:spcBef>
        <a:buNone/>
        <a:defRPr sz="3000" b="1" kern="1200">
          <a:solidFill>
            <a:srgbClr val="4F85C3"/>
          </a:solidFill>
          <a:latin typeface="Segoe UI" pitchFamily="34" charset="0"/>
          <a:ea typeface="+mj-ea"/>
          <a:cs typeface="Segoe UI"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845" userDrawn="1">
          <p15:clr>
            <a:srgbClr val="F26B43"/>
          </p15:clr>
        </p15:guide>
        <p15:guide id="2" pos="295" userDrawn="1">
          <p15:clr>
            <a:srgbClr val="F26B43"/>
          </p15:clr>
        </p15:guide>
        <p15:guide id="3" pos="5602" userDrawn="1">
          <p15:clr>
            <a:srgbClr val="F26B43"/>
          </p15:clr>
        </p15:guide>
        <p15:guide id="4" orient="horz" pos="388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a:gradFill flip="none" rotWithShape="1">
            <a:gsLst>
              <a:gs pos="100000">
                <a:schemeClr val="bg1"/>
              </a:gs>
              <a:gs pos="0">
                <a:schemeClr val="tx2">
                  <a:lumMod val="20000"/>
                  <a:lumOff val="80000"/>
                </a:schemeClr>
              </a:gs>
            </a:gsLst>
            <a:lin ang="2700000" scaled="1"/>
            <a:tileRect/>
          </a:gradFill>
        </p:spPr>
      </p:pic>
      <p:pic>
        <p:nvPicPr>
          <p:cNvPr id="9" name="Afbeelding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129" y="4581128"/>
            <a:ext cx="1728191" cy="1313426"/>
          </a:xfrm>
          <a:prstGeom prst="rect">
            <a:avLst/>
          </a:prstGeom>
        </p:spPr>
      </p:pic>
      <p:sp>
        <p:nvSpPr>
          <p:cNvPr id="12" name="Rechthoek 11"/>
          <p:cNvSpPr/>
          <p:nvPr/>
        </p:nvSpPr>
        <p:spPr>
          <a:xfrm>
            <a:off x="437129" y="6021288"/>
            <a:ext cx="8465149" cy="45719"/>
          </a:xfrm>
          <a:prstGeom prst="rect">
            <a:avLst/>
          </a:prstGeom>
          <a:solidFill>
            <a:schemeClr val="accent1">
              <a:lumMod val="60000"/>
              <a:lumOff val="40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Tekstvak 22"/>
          <p:cNvSpPr txBox="1"/>
          <p:nvPr/>
        </p:nvSpPr>
        <p:spPr>
          <a:xfrm>
            <a:off x="752684" y="6153342"/>
            <a:ext cx="1097079" cy="276999"/>
          </a:xfrm>
          <a:prstGeom prst="rect">
            <a:avLst/>
          </a:prstGeom>
          <a:noFill/>
        </p:spPr>
        <p:txBody>
          <a:bodyPr wrap="square" rtlCol="0">
            <a:spAutoFit/>
          </a:bodyPr>
          <a:lstStyle/>
          <a:p>
            <a:r>
              <a:rPr lang="nl-NL" sz="1200" b="1" dirty="0" smtClean="0">
                <a:solidFill>
                  <a:srgbClr val="0066B0"/>
                </a:solidFill>
                <a:latin typeface="Segoe UI" pitchFamily="34" charset="0"/>
                <a:cs typeface="Segoe UI" pitchFamily="34" charset="0"/>
              </a:rPr>
              <a:t>www.egi.eu</a:t>
            </a:r>
            <a:endParaRPr lang="nl-NL" sz="1200" b="1" dirty="0">
              <a:solidFill>
                <a:srgbClr val="0066B0"/>
              </a:solidFill>
              <a:latin typeface="Segoe UI" pitchFamily="34" charset="0"/>
              <a:cs typeface="Segoe UI" pitchFamily="34" charset="0"/>
            </a:endParaRPr>
          </a:p>
        </p:txBody>
      </p:sp>
      <p:sp>
        <p:nvSpPr>
          <p:cNvPr id="13" name="TextBox 12"/>
          <p:cNvSpPr txBox="1"/>
          <p:nvPr/>
        </p:nvSpPr>
        <p:spPr>
          <a:xfrm>
            <a:off x="665659" y="1124744"/>
            <a:ext cx="7578749" cy="2000548"/>
          </a:xfrm>
          <a:prstGeom prst="rect">
            <a:avLst/>
          </a:prstGeom>
          <a:noFill/>
        </p:spPr>
        <p:txBody>
          <a:bodyPr wrap="square" rtlCol="0">
            <a:spAutoFit/>
          </a:bodyPr>
          <a:lstStyle/>
          <a:p>
            <a:pPr algn="l"/>
            <a:r>
              <a:rPr lang="en-GB" sz="3600" b="1" kern="1200" noProof="0" dirty="0" smtClean="0">
                <a:solidFill>
                  <a:srgbClr val="0066B0"/>
                </a:solidFill>
                <a:latin typeface="Segoe UI" pitchFamily="34" charset="0"/>
                <a:ea typeface="Verdana" panose="020B0604030504040204" pitchFamily="34" charset="0"/>
                <a:cs typeface="Segoe UI" pitchFamily="34" charset="0"/>
              </a:rPr>
              <a:t>Thank you</a:t>
            </a:r>
            <a:r>
              <a:rPr lang="en-GB" sz="3600" b="1" kern="1200" baseline="0" noProof="0" dirty="0" smtClean="0">
                <a:solidFill>
                  <a:srgbClr val="0066B0"/>
                </a:solidFill>
                <a:latin typeface="Segoe UI" pitchFamily="34" charset="0"/>
                <a:ea typeface="Verdana" panose="020B0604030504040204" pitchFamily="34" charset="0"/>
                <a:cs typeface="Segoe UI" pitchFamily="34" charset="0"/>
              </a:rPr>
              <a:t> for your attention.</a:t>
            </a:r>
          </a:p>
          <a:p>
            <a:pPr algn="ctr"/>
            <a:endParaRPr lang="en-GB" sz="3600" b="1" kern="1200" noProof="0" dirty="0" smtClean="0">
              <a:solidFill>
                <a:srgbClr val="0066B0"/>
              </a:solidFill>
              <a:latin typeface="Segoe UI" pitchFamily="34" charset="0"/>
              <a:ea typeface="Verdana" panose="020B0604030504040204" pitchFamily="34" charset="0"/>
              <a:cs typeface="Segoe UI" pitchFamily="34" charset="0"/>
            </a:endParaRPr>
          </a:p>
          <a:p>
            <a:pPr algn="ctr"/>
            <a:endParaRPr lang="en-GB" sz="2400" b="1" i="1" kern="1200" noProof="0" dirty="0" smtClean="0">
              <a:solidFill>
                <a:srgbClr val="0066B0"/>
              </a:solidFill>
              <a:latin typeface="Segoe UI" pitchFamily="34" charset="0"/>
              <a:ea typeface="Verdana" panose="020B0604030504040204" pitchFamily="34" charset="0"/>
              <a:cs typeface="Segoe UI" pitchFamily="34" charset="0"/>
            </a:endParaRPr>
          </a:p>
          <a:p>
            <a:pPr algn="l"/>
            <a:r>
              <a:rPr lang="en-GB" sz="2800" b="1" i="1" kern="1200" noProof="0" dirty="0" smtClean="0">
                <a:solidFill>
                  <a:srgbClr val="0066B0"/>
                </a:solidFill>
                <a:latin typeface="Segoe UI" pitchFamily="34" charset="0"/>
                <a:ea typeface="Verdana" panose="020B0604030504040204" pitchFamily="34" charset="0"/>
                <a:cs typeface="Segoe UI" pitchFamily="34" charset="0"/>
              </a:rPr>
              <a:t>Questions?</a:t>
            </a:r>
          </a:p>
        </p:txBody>
      </p:sp>
      <p:pic>
        <p:nvPicPr>
          <p:cNvPr id="7" name="Afbeelding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44408" y="6381328"/>
            <a:ext cx="657870" cy="442623"/>
          </a:xfrm>
          <a:prstGeom prst="rect">
            <a:avLst/>
          </a:prstGeom>
        </p:spPr>
      </p:pic>
      <p:sp>
        <p:nvSpPr>
          <p:cNvPr id="10" name="Tekstvak 10"/>
          <p:cNvSpPr txBox="1"/>
          <p:nvPr/>
        </p:nvSpPr>
        <p:spPr>
          <a:xfrm>
            <a:off x="479394" y="6402584"/>
            <a:ext cx="7557409" cy="400110"/>
          </a:xfrm>
          <a:prstGeom prst="rect">
            <a:avLst/>
          </a:prstGeom>
          <a:noFill/>
        </p:spPr>
        <p:txBody>
          <a:bodyPr wrap="square" rtlCol="0">
            <a:spAutoFit/>
          </a:bodyPr>
          <a:lstStyle/>
          <a:p>
            <a:pPr algn="r"/>
            <a:r>
              <a:rPr lang="en-GB" sz="1000" dirty="0" smtClean="0">
                <a:latin typeface="Segoe UI" panose="020B0502040204020203" pitchFamily="34" charset="0"/>
                <a:cs typeface="Segoe UI" panose="020B0502040204020203" pitchFamily="34" charset="0"/>
              </a:rPr>
              <a:t>This work by Parties of the EGI-Engage Consortium</a:t>
            </a:r>
            <a:r>
              <a:rPr lang="en-GB" sz="1000" baseline="0" dirty="0" smtClean="0">
                <a:latin typeface="Segoe UI" panose="020B0502040204020203" pitchFamily="34" charset="0"/>
                <a:cs typeface="Segoe UI" panose="020B0502040204020203" pitchFamily="34" charset="0"/>
              </a:rPr>
              <a:t> </a:t>
            </a:r>
            <a:r>
              <a:rPr lang="en-GB" sz="1000" dirty="0" smtClean="0">
                <a:latin typeface="Segoe UI" panose="020B0502040204020203" pitchFamily="34" charset="0"/>
                <a:cs typeface="Segoe UI" panose="020B0502040204020203" pitchFamily="34" charset="0"/>
              </a:rPr>
              <a:t>is licensed under a </a:t>
            </a:r>
          </a:p>
          <a:p>
            <a:pPr algn="r"/>
            <a:r>
              <a:rPr lang="en-GB" sz="1000" dirty="0" smtClean="0">
                <a:latin typeface="Segoe UI" panose="020B0502040204020203" pitchFamily="34" charset="0"/>
                <a:cs typeface="Segoe UI" panose="020B0502040204020203" pitchFamily="34" charset="0"/>
                <a:hlinkClick r:id="rId6"/>
              </a:rPr>
              <a:t>Creative Commons Attribution 4.0 International License</a:t>
            </a:r>
            <a:r>
              <a:rPr lang="en-GB" sz="1000" dirty="0" smtClean="0">
                <a:latin typeface="Segoe UI" panose="020B0502040204020203" pitchFamily="34" charset="0"/>
                <a:cs typeface="Segoe UI" panose="020B0502040204020203" pitchFamily="34" charset="0"/>
              </a:rPr>
              <a:t>. </a:t>
            </a:r>
            <a:endParaRPr lang="nl-NL" sz="1000" b="0" dirty="0">
              <a:latin typeface="Segoe UI" pitchFamily="34" charset="0"/>
              <a:cs typeface="Segoe UI" pitchFamily="34" charset="0"/>
            </a:endParaRPr>
          </a:p>
        </p:txBody>
      </p:sp>
    </p:spTree>
    <p:extLst>
      <p:ext uri="{BB962C8B-B14F-4D97-AF65-F5344CB8AC3E}">
        <p14:creationId xmlns:p14="http://schemas.microsoft.com/office/powerpoint/2010/main" val="3815638460"/>
      </p:ext>
    </p:extLst>
  </p:cSld>
  <p:clrMap bg1="lt1" tx1="dk1" bg2="lt2" tx2="dk2" accent1="accent1" accent2="accent2" accent3="accent3" accent4="accent4" accent5="accent5" accent6="accent6" hlink="hlink" folHlink="folHlink"/>
  <p:sldLayoutIdLst>
    <p:sldLayoutId id="2147483686" r:id="rId1"/>
  </p:sldLayoutIdLst>
  <p:timing>
    <p:tnLst>
      <p:par>
        <p:cTn id="1" dur="indefinite" restart="never" nodeType="tmRoot"/>
      </p:par>
    </p:tnLst>
  </p:timing>
  <p:hf sldNum="0" hdr="0" dt="0"/>
  <p:txStyles>
    <p:titleStyle>
      <a:lvl1pPr algn="ctr" defTabSz="914400" rtl="0" eaLnBrk="1" latinLnBrk="0" hangingPunct="1">
        <a:spcBef>
          <a:spcPct val="0"/>
        </a:spcBef>
        <a:buNone/>
        <a:defRPr sz="4400" b="1" kern="1200">
          <a:solidFill>
            <a:srgbClr val="0066B0"/>
          </a:solidFill>
          <a:latin typeface="Segoe UI" pitchFamily="34" charset="0"/>
          <a:ea typeface="Verdana" panose="020B0604030504040204" pitchFamily="34" charset="0"/>
          <a:cs typeface="Segoe UI" pitchFamily="34" charset="0"/>
        </a:defRPr>
      </a:lvl1pPr>
    </p:titleStyle>
    <p:bodyStyle>
      <a:lvl1pPr marL="0" indent="0" algn="ctr" defTabSz="914400" rtl="0" eaLnBrk="1" latinLnBrk="0" hangingPunct="1">
        <a:spcBef>
          <a:spcPct val="20000"/>
        </a:spcBef>
        <a:buFontTx/>
        <a:buNone/>
        <a:defRPr sz="2800" b="1" kern="1200" baseline="0">
          <a:solidFill>
            <a:schemeClr val="tx1">
              <a:lumMod val="75000"/>
              <a:lumOff val="25000"/>
            </a:schemeClr>
          </a:solidFill>
          <a:latin typeface="Segoe UI" pitchFamily="34" charset="0"/>
          <a:ea typeface="Verdana" panose="020B0604030504040204" pitchFamily="34" charset="0"/>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algorzata.krakowian@egi.eu" TargetMode="External"/><Relationship Id="rId2" Type="http://schemas.openxmlformats.org/officeDocument/2006/relationships/hyperlink" Target="mailto:giuseppe.larocca@egi.e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http://www.egi.eu/service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hyperlink" Target="https://documents.egi.eu/public/ShowDocument?docid=2748"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gif"/><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hyperlink" Target="https://documents.egi.eu/public/ShowDocument?docid=74"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hyperlink" Target="https://documents.egi.eu/document/2875" TargetMode="External"/><Relationship Id="rId13" Type="http://schemas.openxmlformats.org/officeDocument/2006/relationships/hyperlink" Target="https://documents.egi.eu/document/2886" TargetMode="External"/><Relationship Id="rId3" Type="http://schemas.openxmlformats.org/officeDocument/2006/relationships/hyperlink" Target="https://ww.egi.eu/federation/committed-resources/" TargetMode="External"/><Relationship Id="rId7" Type="http://schemas.openxmlformats.org/officeDocument/2006/relationships/hyperlink" Target="https://documents.egi.eu/document/2756" TargetMode="External"/><Relationship Id="rId12" Type="http://schemas.openxmlformats.org/officeDocument/2006/relationships/hyperlink" Target="https://documents.egi.eu/document/2751"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hyperlink" Target="https://documents.egi.eu/document/2788" TargetMode="External"/><Relationship Id="rId11" Type="http://schemas.openxmlformats.org/officeDocument/2006/relationships/hyperlink" Target="https://documents.egi.eu/document/2874" TargetMode="External"/><Relationship Id="rId5" Type="http://schemas.openxmlformats.org/officeDocument/2006/relationships/hyperlink" Target="https://documents.egi.eu/document/2701" TargetMode="External"/><Relationship Id="rId10" Type="http://schemas.openxmlformats.org/officeDocument/2006/relationships/hyperlink" Target="https://documents.egi.eu/document/2869" TargetMode="External"/><Relationship Id="rId4" Type="http://schemas.openxmlformats.org/officeDocument/2006/relationships/hyperlink" Target="https://documents.egi.eu/document/2876" TargetMode="External"/><Relationship Id="rId9" Type="http://schemas.openxmlformats.org/officeDocument/2006/relationships/hyperlink" Target="https://documents.egi.eu/document/2888" TargetMode="External"/><Relationship Id="rId14" Type="http://schemas.openxmlformats.org/officeDocument/2006/relationships/hyperlink" Target="https://documents.egi.eu/document/2763"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18" Type="http://schemas.openxmlformats.org/officeDocument/2006/relationships/image" Target="../media/image45.jpg"/><Relationship Id="rId26" Type="http://schemas.openxmlformats.org/officeDocument/2006/relationships/image" Target="../media/image53.jpeg"/><Relationship Id="rId3" Type="http://schemas.openxmlformats.org/officeDocument/2006/relationships/image" Target="../media/image30.png"/><Relationship Id="rId21" Type="http://schemas.openxmlformats.org/officeDocument/2006/relationships/image" Target="../media/image48.gif"/><Relationship Id="rId7" Type="http://schemas.openxmlformats.org/officeDocument/2006/relationships/image" Target="../media/image34.png"/><Relationship Id="rId12" Type="http://schemas.openxmlformats.org/officeDocument/2006/relationships/image" Target="../media/image39.png"/><Relationship Id="rId17" Type="http://schemas.openxmlformats.org/officeDocument/2006/relationships/image" Target="../media/image44.png"/><Relationship Id="rId25" Type="http://schemas.openxmlformats.org/officeDocument/2006/relationships/image" Target="../media/image52.png"/><Relationship Id="rId2" Type="http://schemas.openxmlformats.org/officeDocument/2006/relationships/image" Target="../media/image29.png"/><Relationship Id="rId16" Type="http://schemas.openxmlformats.org/officeDocument/2006/relationships/image" Target="../media/image43.png"/><Relationship Id="rId20" Type="http://schemas.openxmlformats.org/officeDocument/2006/relationships/image" Target="../media/image47.png"/><Relationship Id="rId1" Type="http://schemas.openxmlformats.org/officeDocument/2006/relationships/slideLayout" Target="../slideLayouts/slideLayout4.xml"/><Relationship Id="rId6" Type="http://schemas.openxmlformats.org/officeDocument/2006/relationships/image" Target="../media/image33.png"/><Relationship Id="rId11" Type="http://schemas.openxmlformats.org/officeDocument/2006/relationships/image" Target="../media/image38.png"/><Relationship Id="rId24" Type="http://schemas.openxmlformats.org/officeDocument/2006/relationships/image" Target="../media/image51.png"/><Relationship Id="rId5" Type="http://schemas.openxmlformats.org/officeDocument/2006/relationships/image" Target="../media/image32.png"/><Relationship Id="rId15" Type="http://schemas.openxmlformats.org/officeDocument/2006/relationships/image" Target="../media/image42.gif"/><Relationship Id="rId23" Type="http://schemas.openxmlformats.org/officeDocument/2006/relationships/image" Target="../media/image50.png"/><Relationship Id="rId10" Type="http://schemas.openxmlformats.org/officeDocument/2006/relationships/image" Target="../media/image37.png"/><Relationship Id="rId19" Type="http://schemas.openxmlformats.org/officeDocument/2006/relationships/image" Target="../media/image46.jpg"/><Relationship Id="rId4" Type="http://schemas.openxmlformats.org/officeDocument/2006/relationships/image" Target="../media/image31.jpg"/><Relationship Id="rId9" Type="http://schemas.openxmlformats.org/officeDocument/2006/relationships/image" Target="../media/image36.png"/><Relationship Id="rId14" Type="http://schemas.openxmlformats.org/officeDocument/2006/relationships/image" Target="../media/image41.png"/><Relationship Id="rId22" Type="http://schemas.openxmlformats.org/officeDocument/2006/relationships/image" Target="../media/image49.png"/><Relationship Id="rId27" Type="http://schemas.openxmlformats.org/officeDocument/2006/relationships/hyperlink" Target="https://ww.egi.eu/federation/committed-resources/"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documents.egi.eu/public/ShowDocument?docid=2371" TargetMode="External"/><Relationship Id="rId2" Type="http://schemas.openxmlformats.org/officeDocument/2006/relationships/hyperlink" Target="https://wiki.egi.eu/wiki/EGI_OLA_SLA_framework" TargetMode="External"/><Relationship Id="rId1" Type="http://schemas.openxmlformats.org/officeDocument/2006/relationships/slideLayout" Target="../slideLayouts/slideLayout3.xml"/><Relationship Id="rId5" Type="http://schemas.openxmlformats.org/officeDocument/2006/relationships/hyperlink" Target="mailto:sla@mailman.egi.eu" TargetMode="External"/><Relationship Id="rId4" Type="http://schemas.openxmlformats.org/officeDocument/2006/relationships/hyperlink" Target="https://docs.google.com/spreadsheets/d/1dQNJhMhYqMLHNVHRL4CsqwU0kaJ-lhgNq2ZJwTLy5UQ/edit#gid=828416905"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6.png"/><Relationship Id="rId7" Type="http://schemas.openxmlformats.org/officeDocument/2006/relationships/diagramLayout" Target="../diagrams/layout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Data" Target="../diagrams/data1.xml"/><Relationship Id="rId5" Type="http://schemas.openxmlformats.org/officeDocument/2006/relationships/image" Target="../media/image8.gif"/><Relationship Id="rId10" Type="http://schemas.microsoft.com/office/2007/relationships/diagramDrawing" Target="../diagrams/drawing1.xml"/><Relationship Id="rId4" Type="http://schemas.openxmlformats.org/officeDocument/2006/relationships/image" Target="../media/image7.png"/><Relationship Id="rId9" Type="http://schemas.openxmlformats.org/officeDocument/2006/relationships/diagramColors" Target="../diagrams/colors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egi.eu/request-service/" TargetMode="External"/><Relationship Id="rId5" Type="http://schemas.openxmlformats.org/officeDocument/2006/relationships/image" Target="../media/image12.png"/><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23528" y="1268761"/>
            <a:ext cx="8458200" cy="1440000"/>
          </a:xfrm>
        </p:spPr>
        <p:txBody>
          <a:bodyPr>
            <a:normAutofit fontScale="90000"/>
          </a:bodyPr>
          <a:lstStyle/>
          <a:p>
            <a:r>
              <a:rPr lang="en-GB" dirty="0" smtClean="0"/>
              <a:t>Interaction with resource providers: selection, SLA, support</a:t>
            </a:r>
            <a:endParaRPr lang="en-GB" dirty="0"/>
          </a:p>
        </p:txBody>
      </p:sp>
      <p:sp>
        <p:nvSpPr>
          <p:cNvPr id="7" name="Subtitle 3"/>
          <p:cNvSpPr>
            <a:spLocks noGrp="1"/>
          </p:cNvSpPr>
          <p:nvPr>
            <p:ph type="subTitle" idx="1"/>
          </p:nvPr>
        </p:nvSpPr>
        <p:spPr>
          <a:xfrm>
            <a:off x="611560" y="3212976"/>
            <a:ext cx="4032448" cy="1440160"/>
          </a:xfrm>
        </p:spPr>
        <p:txBody>
          <a:bodyPr/>
          <a:lstStyle/>
          <a:p>
            <a:r>
              <a:rPr lang="en-GB" dirty="0" smtClean="0">
                <a:latin typeface="Candara" panose="020E0502030303020204" pitchFamily="34" charset="0"/>
              </a:rPr>
              <a:t>Giuseppe La Rocca</a:t>
            </a:r>
            <a:br>
              <a:rPr lang="en-GB" dirty="0" smtClean="0">
                <a:latin typeface="Candara" panose="020E0502030303020204" pitchFamily="34" charset="0"/>
              </a:rPr>
            </a:br>
            <a:r>
              <a:rPr lang="en-GB" sz="2000" dirty="0" smtClean="0">
                <a:latin typeface="Candara" panose="020E0502030303020204" pitchFamily="34" charset="0"/>
                <a:hlinkClick r:id="rId2"/>
              </a:rPr>
              <a:t>giuseppe.larocca@egi.eu</a:t>
            </a:r>
            <a:r>
              <a:rPr lang="en-GB" dirty="0" smtClean="0">
                <a:latin typeface="Candara" panose="020E0502030303020204" pitchFamily="34" charset="0"/>
              </a:rPr>
              <a:t> </a:t>
            </a:r>
            <a:br>
              <a:rPr lang="en-GB" dirty="0" smtClean="0">
                <a:latin typeface="Candara" panose="020E0502030303020204" pitchFamily="34" charset="0"/>
              </a:rPr>
            </a:br>
            <a:r>
              <a:rPr lang="en-GB" sz="2400" dirty="0" smtClean="0">
                <a:solidFill>
                  <a:schemeClr val="bg1">
                    <a:lumMod val="50000"/>
                  </a:schemeClr>
                </a:solidFill>
                <a:latin typeface="Candara" panose="020E0502030303020204" pitchFamily="34" charset="0"/>
              </a:rPr>
              <a:t>Technical </a:t>
            </a:r>
            <a:r>
              <a:rPr lang="en-GB" sz="2400" dirty="0">
                <a:solidFill>
                  <a:schemeClr val="bg1">
                    <a:lumMod val="50000"/>
                  </a:schemeClr>
                </a:solidFill>
                <a:latin typeface="Candara" panose="020E0502030303020204" pitchFamily="34" charset="0"/>
              </a:rPr>
              <a:t>Outreach </a:t>
            </a:r>
            <a:r>
              <a:rPr lang="en-GB" sz="2400" dirty="0" smtClean="0">
                <a:solidFill>
                  <a:schemeClr val="bg1">
                    <a:lumMod val="50000"/>
                  </a:schemeClr>
                </a:solidFill>
                <a:latin typeface="Candara" panose="020E0502030303020204" pitchFamily="34" charset="0"/>
              </a:rPr>
              <a:t>Expert</a:t>
            </a:r>
            <a:endParaRPr lang="en-GB" sz="1800" dirty="0" smtClean="0">
              <a:latin typeface="Candara" panose="020E0502030303020204" pitchFamily="34" charset="0"/>
            </a:endParaRPr>
          </a:p>
        </p:txBody>
      </p:sp>
      <p:sp>
        <p:nvSpPr>
          <p:cNvPr id="4" name="Subtitle 3"/>
          <p:cNvSpPr txBox="1">
            <a:spLocks/>
          </p:cNvSpPr>
          <p:nvPr/>
        </p:nvSpPr>
        <p:spPr>
          <a:xfrm>
            <a:off x="4644008" y="3212976"/>
            <a:ext cx="4032448" cy="2304256"/>
          </a:xfrm>
          <a:prstGeom prst="rect">
            <a:avLst/>
          </a:prstGeom>
        </p:spPr>
        <p:txBody>
          <a:bodyPr vert="horz" lIns="91440" tIns="45720" rIns="91440" bIns="45720" rtlCol="0">
            <a:noAutofit/>
          </a:bodyPr>
          <a:lstStyle>
            <a:lvl1pPr marL="0" indent="0" algn="ctr" defTabSz="914400" rtl="0" eaLnBrk="1" latinLnBrk="0" hangingPunct="1">
              <a:spcBef>
                <a:spcPct val="20000"/>
              </a:spcBef>
              <a:buFontTx/>
              <a:buNone/>
              <a:defRPr sz="2800" b="1" kern="1200" baseline="0">
                <a:solidFill>
                  <a:schemeClr val="tx1">
                    <a:lumMod val="75000"/>
                    <a:lumOff val="25000"/>
                  </a:schemeClr>
                </a:solidFill>
                <a:latin typeface="Segoe UI" pitchFamily="34" charset="0"/>
                <a:ea typeface="Verdana" panose="020B0604030504040204" pitchFamily="34" charset="0"/>
                <a:cs typeface="Segoe UI" pitchFamily="34"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dirty="0" err="1">
                <a:solidFill>
                  <a:schemeClr val="tx1"/>
                </a:solidFill>
                <a:latin typeface="Candara" panose="020E0502030303020204" pitchFamily="34" charset="0"/>
              </a:rPr>
              <a:t>Małgorzata</a:t>
            </a:r>
            <a:r>
              <a:rPr lang="en-GB" dirty="0">
                <a:solidFill>
                  <a:schemeClr val="tx1"/>
                </a:solidFill>
                <a:latin typeface="Candara" panose="020E0502030303020204" pitchFamily="34" charset="0"/>
              </a:rPr>
              <a:t> </a:t>
            </a:r>
            <a:r>
              <a:rPr lang="en-GB" dirty="0" err="1">
                <a:solidFill>
                  <a:schemeClr val="tx1"/>
                </a:solidFill>
                <a:latin typeface="Candara" panose="020E0502030303020204" pitchFamily="34" charset="0"/>
              </a:rPr>
              <a:t>Krakowian</a:t>
            </a:r>
            <a:r>
              <a:rPr lang="en-GB" dirty="0" smtClean="0">
                <a:latin typeface="Candara" panose="020E0502030303020204" pitchFamily="34" charset="0"/>
              </a:rPr>
              <a:t/>
            </a:r>
            <a:br>
              <a:rPr lang="en-GB" dirty="0" smtClean="0">
                <a:latin typeface="Candara" panose="020E0502030303020204" pitchFamily="34" charset="0"/>
              </a:rPr>
            </a:br>
            <a:r>
              <a:rPr lang="en-GB" sz="2000" dirty="0" smtClean="0">
                <a:latin typeface="Candara" panose="020E0502030303020204" pitchFamily="34" charset="0"/>
                <a:hlinkClick r:id="rId3"/>
              </a:rPr>
              <a:t>malgorzata.krakowian@egi.eu</a:t>
            </a:r>
            <a:r>
              <a:rPr lang="en-GB" sz="2000" dirty="0" smtClean="0">
                <a:latin typeface="Candara" panose="020E0502030303020204" pitchFamily="34" charset="0"/>
              </a:rPr>
              <a:t> </a:t>
            </a:r>
            <a:r>
              <a:rPr lang="en-GB" dirty="0" smtClean="0">
                <a:latin typeface="Candara" panose="020E0502030303020204" pitchFamily="34" charset="0"/>
              </a:rPr>
              <a:t> </a:t>
            </a:r>
            <a:br>
              <a:rPr lang="en-GB" dirty="0" smtClean="0">
                <a:latin typeface="Candara" panose="020E0502030303020204" pitchFamily="34" charset="0"/>
              </a:rPr>
            </a:br>
            <a:r>
              <a:rPr lang="en-GB" sz="2400" dirty="0" smtClean="0">
                <a:solidFill>
                  <a:schemeClr val="bg1">
                    <a:lumMod val="50000"/>
                  </a:schemeClr>
                </a:solidFill>
                <a:latin typeface="Candara" panose="020E0502030303020204" pitchFamily="34" charset="0"/>
              </a:rPr>
              <a:t>Quality and Risk Manager,</a:t>
            </a:r>
            <a:br>
              <a:rPr lang="en-GB" sz="2400" dirty="0" smtClean="0">
                <a:solidFill>
                  <a:schemeClr val="bg1">
                    <a:lumMod val="50000"/>
                  </a:schemeClr>
                </a:solidFill>
                <a:latin typeface="Candara" panose="020E0502030303020204" pitchFamily="34" charset="0"/>
              </a:rPr>
            </a:br>
            <a:r>
              <a:rPr lang="en-GB" sz="2400" dirty="0" smtClean="0">
                <a:solidFill>
                  <a:schemeClr val="bg1">
                    <a:lumMod val="50000"/>
                  </a:schemeClr>
                </a:solidFill>
                <a:latin typeface="Candara" panose="020E0502030303020204" pitchFamily="34" charset="0"/>
              </a:rPr>
              <a:t>Service Level Management Manager</a:t>
            </a:r>
            <a:endParaRPr lang="en-GB" sz="1800" dirty="0" smtClean="0">
              <a:latin typeface="Candara" panose="020E0502030303020204" pitchFamily="34" charset="0"/>
            </a:endParaRPr>
          </a:p>
        </p:txBody>
      </p:sp>
    </p:spTree>
    <p:extLst>
      <p:ext uri="{BB962C8B-B14F-4D97-AF65-F5344CB8AC3E}">
        <p14:creationId xmlns:p14="http://schemas.microsoft.com/office/powerpoint/2010/main" val="30878046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EGI VO SLA</a:t>
            </a:r>
            <a:endParaRPr lang="en-US" sz="3600" dirty="0"/>
          </a:p>
        </p:txBody>
      </p:sp>
      <p:sp>
        <p:nvSpPr>
          <p:cNvPr id="3" name="Content Placeholder 2"/>
          <p:cNvSpPr>
            <a:spLocks noGrp="1"/>
          </p:cNvSpPr>
          <p:nvPr>
            <p:ph sz="half" idx="2"/>
          </p:nvPr>
        </p:nvSpPr>
        <p:spPr>
          <a:xfrm>
            <a:off x="179512" y="1196752"/>
            <a:ext cx="8820472" cy="4784400"/>
          </a:xfrm>
        </p:spPr>
        <p:txBody>
          <a:bodyPr>
            <a:noAutofit/>
          </a:bodyPr>
          <a:lstStyle/>
          <a:p>
            <a:r>
              <a:rPr lang="en-GB" sz="2400" dirty="0" smtClean="0">
                <a:latin typeface="Candara" panose="020E0502030303020204" pitchFamily="34" charset="0"/>
                <a:sym typeface="Wingdings"/>
              </a:rPr>
              <a:t>Having clearly defined service levels and responsibilities ensuring mutually agreement expectations, comprising:</a:t>
            </a:r>
          </a:p>
          <a:p>
            <a:pPr lvl="1"/>
            <a:r>
              <a:rPr lang="en-GB" dirty="0" smtClean="0">
                <a:latin typeface="Candara" panose="020E0502030303020204" pitchFamily="34" charset="0"/>
                <a:sym typeface="Wingdings"/>
              </a:rPr>
              <a:t>Scope and description of service</a:t>
            </a:r>
          </a:p>
          <a:p>
            <a:pPr lvl="1"/>
            <a:r>
              <a:rPr lang="en-GB" dirty="0" smtClean="0">
                <a:latin typeface="Candara" panose="020E0502030303020204" pitchFamily="34" charset="0"/>
                <a:sym typeface="Wingdings"/>
              </a:rPr>
              <a:t>Service hours and exceptions</a:t>
            </a:r>
          </a:p>
          <a:p>
            <a:pPr lvl="1"/>
            <a:r>
              <a:rPr lang="en-GB" dirty="0" smtClean="0">
                <a:latin typeface="Candara" panose="020E0502030303020204" pitchFamily="34" charset="0"/>
                <a:sym typeface="Wingdings"/>
              </a:rPr>
              <a:t>Support (Incidents and service requests handling)</a:t>
            </a:r>
          </a:p>
          <a:p>
            <a:pPr lvl="1"/>
            <a:r>
              <a:rPr lang="en-GB" dirty="0" smtClean="0">
                <a:latin typeface="Candara" panose="020E0502030303020204" pitchFamily="34" charset="0"/>
                <a:sym typeface="Wingdings"/>
              </a:rPr>
              <a:t>Service level targets</a:t>
            </a:r>
          </a:p>
          <a:p>
            <a:pPr lvl="1"/>
            <a:r>
              <a:rPr lang="en-GB" dirty="0" smtClean="0">
                <a:latin typeface="Candara" panose="020E0502030303020204" pitchFamily="34" charset="0"/>
                <a:sym typeface="Wingdings"/>
              </a:rPr>
              <a:t>Limitations and constraints</a:t>
            </a:r>
          </a:p>
          <a:p>
            <a:pPr lvl="1"/>
            <a:r>
              <a:rPr lang="en-GB" dirty="0" smtClean="0">
                <a:latin typeface="Candara" panose="020E0502030303020204" pitchFamily="34" charset="0"/>
                <a:sym typeface="Wingdings"/>
              </a:rPr>
              <a:t>Communication, reporting and escalation</a:t>
            </a:r>
          </a:p>
          <a:p>
            <a:pPr lvl="1"/>
            <a:r>
              <a:rPr lang="en-GB" dirty="0" smtClean="0">
                <a:latin typeface="Candara" panose="020E0502030303020204" pitchFamily="34" charset="0"/>
                <a:sym typeface="Wingdings"/>
              </a:rPr>
              <a:t>Information Security</a:t>
            </a:r>
          </a:p>
          <a:p>
            <a:pPr lvl="1"/>
            <a:r>
              <a:rPr lang="en-GB" dirty="0" smtClean="0">
                <a:latin typeface="Candara" panose="020E0502030303020204" pitchFamily="34" charset="0"/>
                <a:sym typeface="Wingdings"/>
              </a:rPr>
              <a:t>Responsibilities (both provider and customer)</a:t>
            </a:r>
          </a:p>
          <a:p>
            <a:pPr lvl="1"/>
            <a:r>
              <a:rPr lang="en-GB" dirty="0" smtClean="0">
                <a:latin typeface="Candara" panose="020E0502030303020204" pitchFamily="34" charset="0"/>
                <a:sym typeface="Wingdings"/>
              </a:rPr>
              <a:t>Review</a:t>
            </a:r>
          </a:p>
          <a:p>
            <a:pPr lvl="1"/>
            <a:endParaRPr lang="en-GB" dirty="0" smtClean="0">
              <a:latin typeface="Candara" panose="020E0502030303020204" pitchFamily="34" charset="0"/>
              <a:sym typeface="Wingdings"/>
            </a:endParaRPr>
          </a:p>
          <a:p>
            <a:endParaRPr lang="en-GB" sz="2400" dirty="0" smtClean="0">
              <a:latin typeface="Candara" panose="020E0502030303020204" pitchFamily="34" charset="0"/>
              <a:sym typeface="Wingdings"/>
            </a:endParaRPr>
          </a:p>
          <a:p>
            <a:endParaRPr lang="en-GB" sz="2400" dirty="0" smtClean="0">
              <a:latin typeface="Candara" panose="020E0502030303020204" pitchFamily="34" charset="0"/>
              <a:sym typeface="Wingdings"/>
            </a:endParaRPr>
          </a:p>
        </p:txBody>
      </p:sp>
      <p:pic>
        <p:nvPicPr>
          <p:cNvPr id="6" name="Picture 5" descr="FitSM logo-woutnam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5085184"/>
            <a:ext cx="1115616" cy="1115616"/>
          </a:xfrm>
          <a:prstGeom prst="rect">
            <a:avLst/>
          </a:prstGeom>
        </p:spPr>
      </p:pic>
      <p:sp>
        <p:nvSpPr>
          <p:cNvPr id="5" name="Footer Placeholder 3"/>
          <p:cNvSpPr>
            <a:spLocks noGrp="1"/>
          </p:cNvSpPr>
          <p:nvPr>
            <p:ph type="ftr" sz="quarter" idx="11"/>
          </p:nvPr>
        </p:nvSpPr>
        <p:spPr>
          <a:xfrm>
            <a:off x="1187624" y="6453336"/>
            <a:ext cx="6768752" cy="365125"/>
          </a:xfrm>
        </p:spPr>
        <p:txBody>
          <a:bodyPr/>
          <a:lstStyle/>
          <a:p>
            <a:r>
              <a:rPr lang="it-IT" dirty="0" smtClean="0"/>
              <a:t>EGI Conference 2017, 09-12 </a:t>
            </a:r>
            <a:r>
              <a:rPr lang="it-IT" dirty="0" err="1" smtClean="0"/>
              <a:t>May</a:t>
            </a:r>
            <a:r>
              <a:rPr lang="it-IT" dirty="0" smtClean="0"/>
              <a:t> 2017 – Catania, </a:t>
            </a:r>
            <a:r>
              <a:rPr lang="it-IT" dirty="0" err="1" smtClean="0"/>
              <a:t>Italy</a:t>
            </a:r>
            <a:endParaRPr lang="en-GB" dirty="0"/>
          </a:p>
        </p:txBody>
      </p:sp>
    </p:spTree>
    <p:extLst>
      <p:ext uri="{BB962C8B-B14F-4D97-AF65-F5344CB8AC3E}">
        <p14:creationId xmlns:p14="http://schemas.microsoft.com/office/powerpoint/2010/main" val="23719646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Scope and description of service</a:t>
            </a:r>
            <a:endParaRPr lang="en-US" sz="3600" dirty="0"/>
          </a:p>
        </p:txBody>
      </p:sp>
      <p:sp>
        <p:nvSpPr>
          <p:cNvPr id="5" name="Footer Placeholder 3"/>
          <p:cNvSpPr>
            <a:spLocks noGrp="1"/>
          </p:cNvSpPr>
          <p:nvPr>
            <p:ph type="ftr" sz="quarter" idx="11"/>
          </p:nvPr>
        </p:nvSpPr>
        <p:spPr>
          <a:xfrm>
            <a:off x="1187624" y="6453336"/>
            <a:ext cx="6768752" cy="365125"/>
          </a:xfrm>
        </p:spPr>
        <p:txBody>
          <a:bodyPr/>
          <a:lstStyle/>
          <a:p>
            <a:r>
              <a:rPr lang="it-IT" dirty="0" smtClean="0"/>
              <a:t>EGI Conference 2017, 09-12 </a:t>
            </a:r>
            <a:r>
              <a:rPr lang="it-IT" dirty="0" err="1" smtClean="0"/>
              <a:t>May</a:t>
            </a:r>
            <a:r>
              <a:rPr lang="it-IT" dirty="0" smtClean="0"/>
              <a:t> 2017 – Catania, </a:t>
            </a:r>
            <a:r>
              <a:rPr lang="it-IT" dirty="0" err="1" smtClean="0"/>
              <a:t>Italy</a:t>
            </a:r>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056" y="1628800"/>
            <a:ext cx="7162312"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e 7"/>
          <p:cNvSpPr/>
          <p:nvPr/>
        </p:nvSpPr>
        <p:spPr>
          <a:xfrm>
            <a:off x="6553718" y="4149080"/>
            <a:ext cx="1008112"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ttangolo arrotondato 8"/>
          <p:cNvSpPr/>
          <p:nvPr/>
        </p:nvSpPr>
        <p:spPr>
          <a:xfrm>
            <a:off x="722056" y="3587273"/>
            <a:ext cx="7162312" cy="50405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Connettore 1 13"/>
          <p:cNvCxnSpPr/>
          <p:nvPr/>
        </p:nvCxnSpPr>
        <p:spPr>
          <a:xfrm>
            <a:off x="2774796" y="4293096"/>
            <a:ext cx="223224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Rettangolo arrotondato 17"/>
          <p:cNvSpPr/>
          <p:nvPr/>
        </p:nvSpPr>
        <p:spPr>
          <a:xfrm>
            <a:off x="721070" y="1631796"/>
            <a:ext cx="7162312" cy="89860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053827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Service description</a:t>
            </a:r>
            <a:endParaRPr lang="en-US" sz="3600" dirty="0"/>
          </a:p>
        </p:txBody>
      </p:sp>
      <p:sp>
        <p:nvSpPr>
          <p:cNvPr id="5" name="Footer Placeholder 3"/>
          <p:cNvSpPr>
            <a:spLocks noGrp="1"/>
          </p:cNvSpPr>
          <p:nvPr>
            <p:ph type="ftr" sz="quarter" idx="11"/>
          </p:nvPr>
        </p:nvSpPr>
        <p:spPr>
          <a:xfrm>
            <a:off x="1187624" y="6453336"/>
            <a:ext cx="6768752" cy="365125"/>
          </a:xfrm>
        </p:spPr>
        <p:txBody>
          <a:bodyPr/>
          <a:lstStyle/>
          <a:p>
            <a:r>
              <a:rPr lang="it-IT" dirty="0" smtClean="0"/>
              <a:t>EGI Conference 2017, 09-12 </a:t>
            </a:r>
            <a:r>
              <a:rPr lang="it-IT" dirty="0" err="1" smtClean="0"/>
              <a:t>May</a:t>
            </a:r>
            <a:r>
              <a:rPr lang="it-IT" dirty="0" smtClean="0"/>
              <a:t> 2017 – Catania, </a:t>
            </a:r>
            <a:r>
              <a:rPr lang="it-IT" dirty="0" err="1" smtClean="0"/>
              <a:t>Italy</a:t>
            </a:r>
            <a:endParaRPr lang="en-GB"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852042"/>
            <a:ext cx="7344816" cy="1504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ontent Placeholder 2"/>
          <p:cNvSpPr>
            <a:spLocks noGrp="1"/>
          </p:cNvSpPr>
          <p:nvPr>
            <p:ph sz="half" idx="2"/>
          </p:nvPr>
        </p:nvSpPr>
        <p:spPr>
          <a:xfrm>
            <a:off x="251520" y="1412776"/>
            <a:ext cx="8712968" cy="864096"/>
          </a:xfrm>
        </p:spPr>
        <p:txBody>
          <a:bodyPr>
            <a:noAutofit/>
          </a:bodyPr>
          <a:lstStyle/>
          <a:p>
            <a:r>
              <a:rPr lang="en-GB" sz="2000" dirty="0" smtClean="0">
                <a:latin typeface="Candara" panose="020E0502030303020204" pitchFamily="34" charset="0"/>
              </a:rPr>
              <a:t>EGI available services are here: </a:t>
            </a:r>
            <a:r>
              <a:rPr lang="en-GB" sz="2000" dirty="0" smtClean="0">
                <a:latin typeface="Candara" panose="020E0502030303020204" pitchFamily="34" charset="0"/>
                <a:hlinkClick r:id="rId4"/>
              </a:rPr>
              <a:t>www.egi.eu/services/</a:t>
            </a:r>
            <a:r>
              <a:rPr lang="en-GB" sz="2000" dirty="0" smtClean="0">
                <a:latin typeface="Candara" panose="020E0502030303020204" pitchFamily="34" charset="0"/>
              </a:rPr>
              <a:t> </a:t>
            </a:r>
            <a:endParaRPr lang="en-GB" sz="1800" dirty="0" smtClean="0">
              <a:latin typeface="Candara" panose="020E0502030303020204" pitchFamily="34" charset="0"/>
            </a:endParaRPr>
          </a:p>
          <a:p>
            <a:endParaRPr lang="en-GB" sz="1800" dirty="0">
              <a:latin typeface="Candara" panose="020E0502030303020204" pitchFamily="34" charset="0"/>
            </a:endParaRPr>
          </a:p>
          <a:p>
            <a:pPr lvl="1"/>
            <a:endParaRPr lang="en-GB" sz="1800" dirty="0">
              <a:latin typeface="Candara" panose="020E0502030303020204" pitchFamily="34" charset="0"/>
            </a:endParaRPr>
          </a:p>
        </p:txBody>
      </p:sp>
    </p:spTree>
    <p:extLst>
      <p:ext uri="{BB962C8B-B14F-4D97-AF65-F5344CB8AC3E}">
        <p14:creationId xmlns:p14="http://schemas.microsoft.com/office/powerpoint/2010/main" val="8910195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Service hours and exceptions</a:t>
            </a:r>
            <a:endParaRPr lang="en-US" sz="3600" dirty="0"/>
          </a:p>
        </p:txBody>
      </p:sp>
      <p:sp>
        <p:nvSpPr>
          <p:cNvPr id="5" name="Footer Placeholder 3"/>
          <p:cNvSpPr>
            <a:spLocks noGrp="1"/>
          </p:cNvSpPr>
          <p:nvPr>
            <p:ph type="ftr" sz="quarter" idx="11"/>
          </p:nvPr>
        </p:nvSpPr>
        <p:spPr>
          <a:xfrm>
            <a:off x="1187624" y="6453336"/>
            <a:ext cx="6768752" cy="365125"/>
          </a:xfrm>
        </p:spPr>
        <p:txBody>
          <a:bodyPr/>
          <a:lstStyle/>
          <a:p>
            <a:r>
              <a:rPr lang="it-IT" dirty="0" smtClean="0"/>
              <a:t>EGI Conference 2017, 09-12 </a:t>
            </a:r>
            <a:r>
              <a:rPr lang="it-IT" dirty="0" err="1" smtClean="0"/>
              <a:t>May</a:t>
            </a:r>
            <a:r>
              <a:rPr lang="it-IT" dirty="0" smtClean="0"/>
              <a:t> 2017 – Catania, </a:t>
            </a:r>
            <a:r>
              <a:rPr lang="it-IT" dirty="0" err="1" smtClean="0"/>
              <a:t>Italy</a:t>
            </a:r>
            <a:endParaRPr lang="en-GB"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9526" y="1268760"/>
            <a:ext cx="7090866" cy="163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ttangolo arrotondato 7"/>
          <p:cNvSpPr/>
          <p:nvPr/>
        </p:nvSpPr>
        <p:spPr>
          <a:xfrm>
            <a:off x="938080" y="1268760"/>
            <a:ext cx="7162312" cy="50405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Connettore 1 9"/>
          <p:cNvCxnSpPr/>
          <p:nvPr/>
        </p:nvCxnSpPr>
        <p:spPr>
          <a:xfrm>
            <a:off x="2017214" y="2060848"/>
            <a:ext cx="86409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p:nvSpPr>
        <p:spPr>
          <a:xfrm>
            <a:off x="1547664" y="2866926"/>
            <a:ext cx="7344816" cy="850106"/>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r>
              <a:rPr lang="en-US" sz="3600" dirty="0" smtClean="0"/>
              <a:t>Support</a:t>
            </a:r>
            <a:endParaRPr lang="en-US" sz="3600" dirty="0"/>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1129" y="3979515"/>
            <a:ext cx="6799263" cy="160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ttangolo arrotondato 15"/>
          <p:cNvSpPr/>
          <p:nvPr/>
        </p:nvSpPr>
        <p:spPr>
          <a:xfrm>
            <a:off x="951351" y="4509120"/>
            <a:ext cx="7162312" cy="50405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403465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1575" y="4149080"/>
            <a:ext cx="6799263" cy="110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1575" y="5221673"/>
            <a:ext cx="6799263" cy="110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301128" y="188640"/>
            <a:ext cx="7591351" cy="850106"/>
          </a:xfrm>
        </p:spPr>
        <p:txBody>
          <a:bodyPr>
            <a:normAutofit fontScale="90000"/>
          </a:bodyPr>
          <a:lstStyle/>
          <a:p>
            <a:r>
              <a:rPr lang="en-US" sz="3600" dirty="0" smtClean="0"/>
              <a:t>Incidents and service request handling</a:t>
            </a:r>
            <a:endParaRPr lang="en-US" sz="3600" dirty="0"/>
          </a:p>
        </p:txBody>
      </p:sp>
      <p:sp>
        <p:nvSpPr>
          <p:cNvPr id="5" name="Footer Placeholder 3"/>
          <p:cNvSpPr>
            <a:spLocks noGrp="1"/>
          </p:cNvSpPr>
          <p:nvPr>
            <p:ph type="ftr" sz="quarter" idx="11"/>
          </p:nvPr>
        </p:nvSpPr>
        <p:spPr>
          <a:xfrm>
            <a:off x="1187624" y="6453336"/>
            <a:ext cx="6768752" cy="365125"/>
          </a:xfrm>
        </p:spPr>
        <p:txBody>
          <a:bodyPr/>
          <a:lstStyle/>
          <a:p>
            <a:r>
              <a:rPr lang="it-IT" dirty="0" smtClean="0"/>
              <a:t>EGI Conference 2017, 09-12 </a:t>
            </a:r>
            <a:r>
              <a:rPr lang="it-IT" dirty="0" err="1" smtClean="0"/>
              <a:t>May</a:t>
            </a:r>
            <a:r>
              <a:rPr lang="it-IT" dirty="0" smtClean="0"/>
              <a:t> 2017 – Catania, </a:t>
            </a:r>
            <a:r>
              <a:rPr lang="it-IT" dirty="0" err="1" smtClean="0"/>
              <a:t>Italy</a:t>
            </a:r>
            <a:endParaRPr lang="en-GB"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8250" y="908720"/>
            <a:ext cx="6665913" cy="2581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Ovale 11"/>
          <p:cNvSpPr/>
          <p:nvPr/>
        </p:nvSpPr>
        <p:spPr>
          <a:xfrm>
            <a:off x="4639767" y="1340768"/>
            <a:ext cx="868337" cy="4117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itle 1"/>
          <p:cNvSpPr txBox="1">
            <a:spLocks/>
          </p:cNvSpPr>
          <p:nvPr/>
        </p:nvSpPr>
        <p:spPr>
          <a:xfrm>
            <a:off x="1301129" y="3212976"/>
            <a:ext cx="7591351" cy="850106"/>
          </a:xfrm>
          <a:prstGeom prst="rect">
            <a:avLst/>
          </a:prstGeom>
        </p:spPr>
        <p:txBody>
          <a:bodyPr vert="horz" lIns="91440" tIns="45720" rIns="91440" bIns="45720" rtlCol="0" anchor="ctr">
            <a:normAutofit fontScale="97500"/>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r>
              <a:rPr lang="en-US" sz="3200" dirty="0" smtClean="0"/>
              <a:t>Service Level Target</a:t>
            </a:r>
            <a:endParaRPr lang="en-US" sz="3200" dirty="0"/>
          </a:p>
        </p:txBody>
      </p:sp>
      <p:sp>
        <p:nvSpPr>
          <p:cNvPr id="13" name="Content Placeholder 2"/>
          <p:cNvSpPr>
            <a:spLocks noGrp="1"/>
          </p:cNvSpPr>
          <p:nvPr>
            <p:ph sz="half" idx="2"/>
          </p:nvPr>
        </p:nvSpPr>
        <p:spPr>
          <a:xfrm>
            <a:off x="467544" y="3861048"/>
            <a:ext cx="8424936" cy="432048"/>
          </a:xfrm>
        </p:spPr>
        <p:txBody>
          <a:bodyPr/>
          <a:lstStyle/>
          <a:p>
            <a:pPr lvl="1"/>
            <a:r>
              <a:rPr lang="pl-PL" sz="1800" dirty="0" smtClean="0"/>
              <a:t>Availability, Reliability </a:t>
            </a:r>
            <a:r>
              <a:rPr lang="it-IT" sz="1800" dirty="0" smtClean="0"/>
              <a:t>are </a:t>
            </a:r>
            <a:r>
              <a:rPr lang="pl-PL" sz="1800" dirty="0" smtClean="0"/>
              <a:t>based on Ops VO results</a:t>
            </a:r>
          </a:p>
          <a:p>
            <a:pPr lvl="1"/>
            <a:endParaRPr lang="en-GB" sz="1800" dirty="0" smtClean="0"/>
          </a:p>
          <a:p>
            <a:pPr lvl="1"/>
            <a:endParaRPr lang="en-GB" sz="1800" dirty="0"/>
          </a:p>
          <a:p>
            <a:pPr lvl="1"/>
            <a:endParaRPr lang="pl-PL" sz="1800" dirty="0" smtClean="0"/>
          </a:p>
          <a:p>
            <a:endParaRPr lang="en-GB" sz="2000" dirty="0"/>
          </a:p>
          <a:p>
            <a:endParaRPr lang="en-GB" sz="2000" dirty="0"/>
          </a:p>
          <a:p>
            <a:pPr lvl="1"/>
            <a:endParaRPr lang="en-GB" sz="1800" dirty="0"/>
          </a:p>
        </p:txBody>
      </p:sp>
      <p:sp>
        <p:nvSpPr>
          <p:cNvPr id="14" name="Ovale 13"/>
          <p:cNvSpPr/>
          <p:nvPr/>
        </p:nvSpPr>
        <p:spPr>
          <a:xfrm>
            <a:off x="1171575" y="4185084"/>
            <a:ext cx="1600225" cy="3240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e 14"/>
          <p:cNvSpPr/>
          <p:nvPr/>
        </p:nvSpPr>
        <p:spPr>
          <a:xfrm>
            <a:off x="1187624" y="5229200"/>
            <a:ext cx="1600225" cy="3240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ttangolo 2"/>
          <p:cNvSpPr/>
          <p:nvPr/>
        </p:nvSpPr>
        <p:spPr>
          <a:xfrm>
            <a:off x="2987825" y="4185084"/>
            <a:ext cx="1368152" cy="3240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chemeClr val="tx1"/>
                </a:solidFill>
              </a:rPr>
              <a:t>85% =&gt; 90%</a:t>
            </a:r>
            <a:endParaRPr lang="en-GB" b="1" dirty="0">
              <a:solidFill>
                <a:schemeClr val="tx1"/>
              </a:solidFill>
            </a:endParaRPr>
          </a:p>
        </p:txBody>
      </p:sp>
      <p:sp>
        <p:nvSpPr>
          <p:cNvPr id="18" name="Rettangolo 17"/>
          <p:cNvSpPr/>
          <p:nvPr/>
        </p:nvSpPr>
        <p:spPr>
          <a:xfrm>
            <a:off x="2987824" y="5265204"/>
            <a:ext cx="1368152" cy="3240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smtClean="0">
                <a:solidFill>
                  <a:schemeClr val="tx1"/>
                </a:solidFill>
              </a:rPr>
              <a:t>90% =&gt; 95%</a:t>
            </a:r>
            <a:endParaRPr lang="en-GB" b="1" dirty="0">
              <a:solidFill>
                <a:schemeClr val="tx1"/>
              </a:solidFill>
            </a:endParaRPr>
          </a:p>
        </p:txBody>
      </p:sp>
    </p:spTree>
    <p:extLst>
      <p:ext uri="{BB962C8B-B14F-4D97-AF65-F5344CB8AC3E}">
        <p14:creationId xmlns:p14="http://schemas.microsoft.com/office/powerpoint/2010/main" val="41635757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1128" y="188640"/>
            <a:ext cx="7591351" cy="850106"/>
          </a:xfrm>
        </p:spPr>
        <p:txBody>
          <a:bodyPr>
            <a:normAutofit/>
          </a:bodyPr>
          <a:lstStyle/>
          <a:p>
            <a:r>
              <a:rPr lang="en-US" sz="3600" dirty="0" smtClean="0"/>
              <a:t>Limitation and constraints</a:t>
            </a:r>
            <a:endParaRPr lang="en-US" sz="3600" dirty="0"/>
          </a:p>
        </p:txBody>
      </p:sp>
      <p:sp>
        <p:nvSpPr>
          <p:cNvPr id="5" name="Footer Placeholder 3"/>
          <p:cNvSpPr>
            <a:spLocks noGrp="1"/>
          </p:cNvSpPr>
          <p:nvPr>
            <p:ph type="ftr" sz="quarter" idx="11"/>
          </p:nvPr>
        </p:nvSpPr>
        <p:spPr>
          <a:xfrm>
            <a:off x="1187624" y="6453336"/>
            <a:ext cx="6768752" cy="365125"/>
          </a:xfrm>
        </p:spPr>
        <p:txBody>
          <a:bodyPr/>
          <a:lstStyle/>
          <a:p>
            <a:r>
              <a:rPr lang="it-IT" dirty="0" smtClean="0"/>
              <a:t>EGI Conference 2017, 09-12 </a:t>
            </a:r>
            <a:r>
              <a:rPr lang="it-IT" dirty="0" err="1" smtClean="0"/>
              <a:t>May</a:t>
            </a:r>
            <a:r>
              <a:rPr lang="it-IT" dirty="0" smtClean="0"/>
              <a:t> 2017 – Catania, </a:t>
            </a:r>
            <a:r>
              <a:rPr lang="it-IT" dirty="0" err="1" smtClean="0"/>
              <a:t>Italy</a:t>
            </a:r>
            <a:endParaRPr lang="en-GB"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0625" y="1452563"/>
            <a:ext cx="6761163" cy="395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Connettore 1 5"/>
          <p:cNvCxnSpPr/>
          <p:nvPr/>
        </p:nvCxnSpPr>
        <p:spPr>
          <a:xfrm>
            <a:off x="1979712" y="3737281"/>
            <a:ext cx="0" cy="161639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Connettore 1 10"/>
          <p:cNvCxnSpPr/>
          <p:nvPr/>
        </p:nvCxnSpPr>
        <p:spPr>
          <a:xfrm>
            <a:off x="1907704" y="3751657"/>
            <a:ext cx="0" cy="161639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6579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188640"/>
            <a:ext cx="7992887" cy="850106"/>
          </a:xfrm>
        </p:spPr>
        <p:txBody>
          <a:bodyPr>
            <a:normAutofit/>
          </a:bodyPr>
          <a:lstStyle/>
          <a:p>
            <a:r>
              <a:rPr lang="en-US" sz="3600" dirty="0" smtClean="0"/>
              <a:t>Communication, reporting</a:t>
            </a:r>
            <a:endParaRPr lang="en-US" sz="3600" dirty="0"/>
          </a:p>
        </p:txBody>
      </p:sp>
      <p:sp>
        <p:nvSpPr>
          <p:cNvPr id="5" name="Footer Placeholder 3"/>
          <p:cNvSpPr>
            <a:spLocks noGrp="1"/>
          </p:cNvSpPr>
          <p:nvPr>
            <p:ph type="ftr" sz="quarter" idx="11"/>
          </p:nvPr>
        </p:nvSpPr>
        <p:spPr>
          <a:xfrm>
            <a:off x="1187624" y="6453336"/>
            <a:ext cx="6768752" cy="365125"/>
          </a:xfrm>
        </p:spPr>
        <p:txBody>
          <a:bodyPr/>
          <a:lstStyle/>
          <a:p>
            <a:r>
              <a:rPr lang="it-IT" dirty="0" smtClean="0"/>
              <a:t>EGI Conference 2017, 09-12 </a:t>
            </a:r>
            <a:r>
              <a:rPr lang="it-IT" dirty="0" err="1" smtClean="0"/>
              <a:t>May</a:t>
            </a:r>
            <a:r>
              <a:rPr lang="it-IT" dirty="0" smtClean="0"/>
              <a:t> 2017 – Catania, </a:t>
            </a:r>
            <a:r>
              <a:rPr lang="it-IT" dirty="0" err="1" smtClean="0"/>
              <a:t>Italy</a:t>
            </a:r>
            <a:endParaRPr lang="en-GB"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052736"/>
            <a:ext cx="6856413" cy="2038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ontent Placeholder 6"/>
          <p:cNvSpPr>
            <a:spLocks noGrp="1"/>
          </p:cNvSpPr>
          <p:nvPr>
            <p:ph sz="half" idx="2"/>
          </p:nvPr>
        </p:nvSpPr>
        <p:spPr>
          <a:xfrm>
            <a:off x="251520" y="6021288"/>
            <a:ext cx="8640960" cy="576064"/>
          </a:xfrm>
          <a:ln>
            <a:noFill/>
          </a:ln>
        </p:spPr>
        <p:txBody>
          <a:bodyPr/>
          <a:lstStyle/>
          <a:p>
            <a:pPr marL="0" indent="0" algn="just">
              <a:buNone/>
            </a:pPr>
            <a:r>
              <a:rPr lang="en-GB" sz="1800" b="1" dirty="0" smtClean="0">
                <a:latin typeface="Candara" panose="020E0502030303020204" pitchFamily="34" charset="0"/>
              </a:rPr>
              <a:t>All reports shall follow pre-defined </a:t>
            </a:r>
            <a:r>
              <a:rPr lang="en-GB" sz="1800" b="1" dirty="0" smtClean="0">
                <a:latin typeface="Candara" panose="020E0502030303020204" pitchFamily="34" charset="0"/>
                <a:hlinkClick r:id="rId4"/>
              </a:rPr>
              <a:t>templates</a:t>
            </a:r>
            <a:endParaRPr lang="en-GB" sz="1800" b="1" dirty="0" smtClean="0">
              <a:latin typeface="Candara" panose="020E0502030303020204" pitchFamily="34" charset="0"/>
            </a:endParaRPr>
          </a:p>
        </p:txBody>
      </p:sp>
      <p:sp>
        <p:nvSpPr>
          <p:cNvPr id="14" name="Ovale 13"/>
          <p:cNvSpPr/>
          <p:nvPr/>
        </p:nvSpPr>
        <p:spPr>
          <a:xfrm>
            <a:off x="4157205" y="1051507"/>
            <a:ext cx="2592288"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624" y="3290888"/>
            <a:ext cx="6811789" cy="42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7624" y="3642028"/>
            <a:ext cx="6811789" cy="1247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Ovale 14"/>
          <p:cNvSpPr/>
          <p:nvPr/>
        </p:nvSpPr>
        <p:spPr>
          <a:xfrm>
            <a:off x="1006106" y="3662277"/>
            <a:ext cx="1600225"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4994846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188640"/>
            <a:ext cx="7992887" cy="850106"/>
          </a:xfrm>
        </p:spPr>
        <p:txBody>
          <a:bodyPr>
            <a:normAutofit/>
          </a:bodyPr>
          <a:lstStyle/>
          <a:p>
            <a:r>
              <a:rPr lang="en-US" sz="3600" dirty="0" smtClean="0"/>
              <a:t>Escalation</a:t>
            </a:r>
            <a:endParaRPr lang="en-US" sz="3600" dirty="0"/>
          </a:p>
        </p:txBody>
      </p:sp>
      <p:sp>
        <p:nvSpPr>
          <p:cNvPr id="5" name="Footer Placeholder 3"/>
          <p:cNvSpPr>
            <a:spLocks noGrp="1"/>
          </p:cNvSpPr>
          <p:nvPr>
            <p:ph type="ftr" sz="quarter" idx="11"/>
          </p:nvPr>
        </p:nvSpPr>
        <p:spPr>
          <a:xfrm>
            <a:off x="1187624" y="6453336"/>
            <a:ext cx="6768752" cy="365125"/>
          </a:xfrm>
        </p:spPr>
        <p:txBody>
          <a:bodyPr/>
          <a:lstStyle/>
          <a:p>
            <a:r>
              <a:rPr lang="it-IT" dirty="0" smtClean="0"/>
              <a:t>EGI Conference 2017, 09-12 </a:t>
            </a:r>
            <a:r>
              <a:rPr lang="it-IT" dirty="0" err="1" smtClean="0"/>
              <a:t>May</a:t>
            </a:r>
            <a:r>
              <a:rPr lang="it-IT" dirty="0" smtClean="0"/>
              <a:t> 2017 – Catania, </a:t>
            </a:r>
            <a:r>
              <a:rPr lang="it-IT" dirty="0" err="1" smtClean="0"/>
              <a:t>Italy</a:t>
            </a:r>
            <a:endParaRPr lang="en-GB" dirty="0"/>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346473"/>
            <a:ext cx="7128792"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2060848"/>
            <a:ext cx="7128792" cy="102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itle 1"/>
          <p:cNvSpPr txBox="1">
            <a:spLocks/>
          </p:cNvSpPr>
          <p:nvPr/>
        </p:nvSpPr>
        <p:spPr>
          <a:xfrm>
            <a:off x="1051992" y="3442990"/>
            <a:ext cx="7992887" cy="850106"/>
          </a:xfrm>
          <a:prstGeom prst="rect">
            <a:avLst/>
          </a:prstGeom>
        </p:spPr>
        <p:txBody>
          <a:bodyPr vert="horz" lIns="91440" tIns="45720" rIns="91440" bIns="45720" rtlCol="0" anchor="ctr">
            <a:normAutofit fontScale="82500" lnSpcReduction="10000"/>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r>
              <a:rPr lang="en-US" sz="3600" dirty="0" smtClean="0"/>
              <a:t>Information Security and Data protection</a:t>
            </a:r>
            <a:endParaRPr lang="en-US" sz="3600" dirty="0"/>
          </a:p>
        </p:txBody>
      </p:sp>
      <p:pic>
        <p:nvPicPr>
          <p:cNvPr id="1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7033" y="4413845"/>
            <a:ext cx="6799263" cy="189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38463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smtClean="0"/>
              <a:t>Responsibilities</a:t>
            </a:r>
            <a:endParaRPr lang="en-GB" dirty="0"/>
          </a:p>
        </p:txBody>
      </p:sp>
      <p:sp>
        <p:nvSpPr>
          <p:cNvPr id="13" name="Content Placeholder 6"/>
          <p:cNvSpPr>
            <a:spLocks noGrp="1"/>
          </p:cNvSpPr>
          <p:nvPr>
            <p:ph sz="half" idx="2"/>
          </p:nvPr>
        </p:nvSpPr>
        <p:spPr>
          <a:xfrm>
            <a:off x="1619672" y="1052736"/>
            <a:ext cx="7488832" cy="1944216"/>
          </a:xfrm>
          <a:ln>
            <a:noFill/>
          </a:ln>
        </p:spPr>
        <p:txBody>
          <a:bodyPr/>
          <a:lstStyle/>
          <a:p>
            <a:pPr>
              <a:buFont typeface="Wingdings"/>
              <a:buChar char="è"/>
            </a:pPr>
            <a:r>
              <a:rPr lang="en-GB" sz="2000" dirty="0">
                <a:latin typeface="Candara" panose="020E0502030303020204" pitchFamily="34" charset="0"/>
              </a:rPr>
              <a:t>M</a:t>
            </a:r>
            <a:r>
              <a:rPr lang="en-GB" sz="2000" dirty="0" smtClean="0">
                <a:latin typeface="Candara" panose="020E0502030303020204" pitchFamily="34" charset="0"/>
              </a:rPr>
              <a:t>anage the resource allocation process</a:t>
            </a:r>
          </a:p>
          <a:p>
            <a:pPr>
              <a:buFont typeface="Wingdings"/>
              <a:buChar char="è"/>
            </a:pPr>
            <a:r>
              <a:rPr lang="en-GB" sz="2000" dirty="0">
                <a:latin typeface="Candara" panose="020E0502030303020204" pitchFamily="34" charset="0"/>
              </a:rPr>
              <a:t>C</a:t>
            </a:r>
            <a:r>
              <a:rPr lang="en-GB" sz="2000" dirty="0" smtClean="0">
                <a:latin typeface="Candara" panose="020E0502030303020204" pitchFamily="34" charset="0"/>
              </a:rPr>
              <a:t>oordinate service delivery</a:t>
            </a:r>
            <a:endParaRPr lang="en-GB" sz="2000" dirty="0">
              <a:latin typeface="Candara" panose="020E0502030303020204" pitchFamily="34" charset="0"/>
            </a:endParaRPr>
          </a:p>
          <a:p>
            <a:pPr>
              <a:buFont typeface="Wingdings"/>
              <a:buChar char="è"/>
            </a:pPr>
            <a:r>
              <a:rPr lang="en-GB" sz="2000" dirty="0">
                <a:latin typeface="Candara" panose="020E0502030303020204" pitchFamily="34" charset="0"/>
              </a:rPr>
              <a:t>M</a:t>
            </a:r>
            <a:r>
              <a:rPr lang="en-GB" sz="2000" dirty="0" smtClean="0">
                <a:latin typeface="Candara" panose="020E0502030303020204" pitchFamily="34" charset="0"/>
              </a:rPr>
              <a:t>onitor the service delivery in order to measure the fulfilment </a:t>
            </a:r>
            <a:br>
              <a:rPr lang="en-GB" sz="2000" dirty="0" smtClean="0">
                <a:latin typeface="Candara" panose="020E0502030303020204" pitchFamily="34" charset="0"/>
              </a:rPr>
            </a:br>
            <a:r>
              <a:rPr lang="en-GB" sz="2000" dirty="0" smtClean="0">
                <a:latin typeface="Candara" panose="020E0502030303020204" pitchFamily="34" charset="0"/>
              </a:rPr>
              <a:t>of the agreed service  level targets and will report to Customer</a:t>
            </a:r>
          </a:p>
          <a:p>
            <a:pPr>
              <a:buFont typeface="Wingdings"/>
              <a:buChar char="è"/>
            </a:pPr>
            <a:r>
              <a:rPr lang="en-GB" sz="2000" dirty="0">
                <a:latin typeface="Candara" panose="020E0502030303020204" pitchFamily="34" charset="0"/>
              </a:rPr>
              <a:t>M</a:t>
            </a:r>
            <a:r>
              <a:rPr lang="en-GB" sz="2000" dirty="0" smtClean="0">
                <a:latin typeface="Candara" panose="020E0502030303020204" pitchFamily="34" charset="0"/>
              </a:rPr>
              <a:t>anage the Customer complaints and disputes</a:t>
            </a:r>
            <a:endParaRPr lang="en-GB" sz="2000" dirty="0">
              <a:latin typeface="Candara" panose="020E0502030303020204" pitchFamily="34" charset="0"/>
            </a:endParaRPr>
          </a:p>
        </p:txBody>
      </p:sp>
      <p:pic>
        <p:nvPicPr>
          <p:cNvPr id="17"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2748" y="1079792"/>
            <a:ext cx="1078892" cy="1197080"/>
          </a:xfrm>
          <a:prstGeom prst="rect">
            <a:avLst/>
          </a:prstGeom>
        </p:spPr>
      </p:pic>
      <p:sp>
        <p:nvSpPr>
          <p:cNvPr id="18" name="pole tekstowe 5"/>
          <p:cNvSpPr txBox="1"/>
          <p:nvPr/>
        </p:nvSpPr>
        <p:spPr>
          <a:xfrm>
            <a:off x="387665" y="2132856"/>
            <a:ext cx="818366" cy="369332"/>
          </a:xfrm>
          <a:prstGeom prst="rect">
            <a:avLst/>
          </a:prstGeom>
          <a:noFill/>
        </p:spPr>
        <p:txBody>
          <a:bodyPr wrap="none" rtlCol="0">
            <a:spAutoFit/>
          </a:bodyPr>
          <a:lstStyle/>
          <a:p>
            <a:pPr algn="ctr"/>
            <a:r>
              <a:rPr lang="en-GB" b="1" dirty="0" smtClean="0"/>
              <a:t>Broker</a:t>
            </a:r>
            <a:endParaRPr lang="en-GB" b="1" dirty="0"/>
          </a:p>
        </p:txBody>
      </p:sp>
      <p:sp>
        <p:nvSpPr>
          <p:cNvPr id="19" name="pole tekstowe 5"/>
          <p:cNvSpPr txBox="1"/>
          <p:nvPr/>
        </p:nvSpPr>
        <p:spPr>
          <a:xfrm>
            <a:off x="323528" y="3851756"/>
            <a:ext cx="1262072" cy="369332"/>
          </a:xfrm>
          <a:prstGeom prst="rect">
            <a:avLst/>
          </a:prstGeom>
          <a:noFill/>
        </p:spPr>
        <p:txBody>
          <a:bodyPr wrap="none" rtlCol="0">
            <a:spAutoFit/>
          </a:bodyPr>
          <a:lstStyle/>
          <a:p>
            <a:r>
              <a:rPr lang="en-GB" b="1" dirty="0" smtClean="0"/>
              <a:t>Customer</a:t>
            </a:r>
            <a:endParaRPr lang="en-GB" b="1" dirty="0"/>
          </a:p>
        </p:txBody>
      </p:sp>
      <p:pic>
        <p:nvPicPr>
          <p:cNvPr id="20" name="Picture 2" descr="C:\Users\Krakowian\Google Drive\EGI\Images - icons\women-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5429" y="3056355"/>
            <a:ext cx="878548" cy="804693"/>
          </a:xfrm>
          <a:prstGeom prst="rect">
            <a:avLst/>
          </a:prstGeom>
          <a:noFill/>
          <a:extLst>
            <a:ext uri="{909E8E84-426E-40DD-AFC4-6F175D3DCCD1}">
              <a14:hiddenFill xmlns:a14="http://schemas.microsoft.com/office/drawing/2010/main">
                <a:solidFill>
                  <a:srgbClr val="FFFFFF"/>
                </a:solidFill>
              </a14:hiddenFill>
            </a:ext>
          </a:extLst>
        </p:spPr>
      </p:pic>
      <p:sp>
        <p:nvSpPr>
          <p:cNvPr id="21" name="Content Placeholder 6"/>
          <p:cNvSpPr>
            <a:spLocks noGrp="1"/>
          </p:cNvSpPr>
          <p:nvPr>
            <p:ph sz="half" idx="2"/>
          </p:nvPr>
        </p:nvSpPr>
        <p:spPr>
          <a:xfrm>
            <a:off x="1619672" y="3068960"/>
            <a:ext cx="7560840" cy="1944216"/>
          </a:xfrm>
          <a:ln>
            <a:noFill/>
          </a:ln>
        </p:spPr>
        <p:txBody>
          <a:bodyPr/>
          <a:lstStyle/>
          <a:p>
            <a:pPr>
              <a:buFont typeface="Wingdings"/>
              <a:buChar char="è"/>
            </a:pPr>
            <a:r>
              <a:rPr lang="en-GB" sz="2000" dirty="0" smtClean="0">
                <a:latin typeface="Candara" panose="020E0502030303020204" pitchFamily="34" charset="0"/>
              </a:rPr>
              <a:t>Acknowledge EGI Foundation and providers in the scientific </a:t>
            </a:r>
            <a:br>
              <a:rPr lang="en-GB" sz="2000" dirty="0" smtClean="0">
                <a:latin typeface="Candara" panose="020E0502030303020204" pitchFamily="34" charset="0"/>
              </a:rPr>
            </a:br>
            <a:r>
              <a:rPr lang="en-GB" sz="2000" dirty="0" smtClean="0">
                <a:latin typeface="Candara" panose="020E0502030303020204" pitchFamily="34" charset="0"/>
              </a:rPr>
              <a:t>publications benefiting from the Service</a:t>
            </a:r>
          </a:p>
          <a:p>
            <a:pPr>
              <a:buFont typeface="Wingdings"/>
              <a:buChar char="è"/>
            </a:pPr>
            <a:r>
              <a:rPr lang="en-GB" sz="2000" dirty="0" smtClean="0">
                <a:latin typeface="Candara" panose="020E0502030303020204" pitchFamily="34" charset="0"/>
              </a:rPr>
              <a:t>Must not cause any legal violation and the use must be consistent </a:t>
            </a:r>
            <a:br>
              <a:rPr lang="en-GB" sz="2000" dirty="0" smtClean="0">
                <a:latin typeface="Candara" panose="020E0502030303020204" pitchFamily="34" charset="0"/>
              </a:rPr>
            </a:br>
            <a:r>
              <a:rPr lang="en-GB" sz="2000" dirty="0" smtClean="0">
                <a:latin typeface="Candara" panose="020E0502030303020204" pitchFamily="34" charset="0"/>
              </a:rPr>
              <a:t>with the </a:t>
            </a:r>
            <a:r>
              <a:rPr lang="en-GB" sz="2000" dirty="0" smtClean="0">
                <a:latin typeface="Candara" panose="020E0502030303020204" pitchFamily="34" charset="0"/>
                <a:hlinkClick r:id="rId4"/>
              </a:rPr>
              <a:t>Acceptable Use Policy</a:t>
            </a:r>
            <a:r>
              <a:rPr lang="en-GB" sz="2000" dirty="0" smtClean="0">
                <a:latin typeface="Candara" panose="020E0502030303020204" pitchFamily="34" charset="0"/>
              </a:rPr>
              <a:t> of the Service</a:t>
            </a:r>
          </a:p>
        </p:txBody>
      </p:sp>
      <p:sp>
        <p:nvSpPr>
          <p:cNvPr id="10" name="Footer Placeholder 3"/>
          <p:cNvSpPr>
            <a:spLocks noGrp="1"/>
          </p:cNvSpPr>
          <p:nvPr>
            <p:ph type="ftr" sz="quarter" idx="11"/>
          </p:nvPr>
        </p:nvSpPr>
        <p:spPr>
          <a:xfrm>
            <a:off x="1187624" y="6453336"/>
            <a:ext cx="6768752" cy="365125"/>
          </a:xfrm>
        </p:spPr>
        <p:txBody>
          <a:bodyPr/>
          <a:lstStyle/>
          <a:p>
            <a:r>
              <a:rPr lang="it-IT" dirty="0" smtClean="0"/>
              <a:t>EGI Conference 2017, 09-12 </a:t>
            </a:r>
            <a:r>
              <a:rPr lang="it-IT" dirty="0" err="1" smtClean="0"/>
              <a:t>May</a:t>
            </a:r>
            <a:r>
              <a:rPr lang="it-IT" dirty="0" smtClean="0"/>
              <a:t> 2017 – Catania, </a:t>
            </a:r>
            <a:r>
              <a:rPr lang="it-IT" dirty="0" err="1" smtClean="0"/>
              <a:t>Italy</a:t>
            </a:r>
            <a:endParaRPr lang="en-GB" dirty="0"/>
          </a:p>
        </p:txBody>
      </p:sp>
      <p:sp>
        <p:nvSpPr>
          <p:cNvPr id="11" name="Content Placeholder 6"/>
          <p:cNvSpPr>
            <a:spLocks noGrp="1"/>
          </p:cNvSpPr>
          <p:nvPr>
            <p:ph sz="half" idx="2"/>
          </p:nvPr>
        </p:nvSpPr>
        <p:spPr>
          <a:xfrm>
            <a:off x="1619672" y="4653136"/>
            <a:ext cx="7488832" cy="1944216"/>
          </a:xfrm>
          <a:ln>
            <a:noFill/>
          </a:ln>
        </p:spPr>
        <p:txBody>
          <a:bodyPr/>
          <a:lstStyle/>
          <a:p>
            <a:pPr>
              <a:buFont typeface="Wingdings"/>
              <a:buChar char="è"/>
            </a:pPr>
            <a:r>
              <a:rPr lang="en-GB" sz="2000" dirty="0" smtClean="0">
                <a:latin typeface="Candara" panose="020E0502030303020204" pitchFamily="34" charset="0"/>
              </a:rPr>
              <a:t>Adheres to all applicable operational and security policies</a:t>
            </a:r>
          </a:p>
          <a:p>
            <a:pPr>
              <a:buFont typeface="Wingdings"/>
              <a:buChar char="è"/>
            </a:pPr>
            <a:r>
              <a:rPr lang="en-GB" sz="2000" dirty="0" smtClean="0">
                <a:latin typeface="Candara" panose="020E0502030303020204" pitchFamily="34" charset="0"/>
              </a:rPr>
              <a:t>Enabling monitoring of Service in order to measure the fulfilment of the agreed service level targets.</a:t>
            </a:r>
          </a:p>
          <a:p>
            <a:pPr>
              <a:buFont typeface="Wingdings"/>
              <a:buChar char="è"/>
            </a:pPr>
            <a:r>
              <a:rPr lang="en-GB" sz="2000" dirty="0" smtClean="0">
                <a:latin typeface="Candara" panose="020E0502030303020204" pitchFamily="34" charset="0"/>
              </a:rPr>
              <a:t>Can introduce changes in how the Service is offered, in which case the Provider will promptly inform the Customer</a:t>
            </a:r>
            <a:endParaRPr lang="en-GB" sz="2000" dirty="0">
              <a:latin typeface="Candara" panose="020E0502030303020204" pitchFamily="34" charset="0"/>
            </a:endParaRPr>
          </a:p>
        </p:txBody>
      </p:sp>
      <p:pic>
        <p:nvPicPr>
          <p:cNvPr id="12" name="Immagin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9548" y="4787860"/>
            <a:ext cx="915731" cy="665036"/>
          </a:xfrm>
          <a:prstGeom prst="rect">
            <a:avLst/>
          </a:prstGeom>
        </p:spPr>
      </p:pic>
      <p:sp>
        <p:nvSpPr>
          <p:cNvPr id="14" name="pole tekstowe 5"/>
          <p:cNvSpPr txBox="1"/>
          <p:nvPr/>
        </p:nvSpPr>
        <p:spPr>
          <a:xfrm>
            <a:off x="323528" y="5435932"/>
            <a:ext cx="1084015" cy="369332"/>
          </a:xfrm>
          <a:prstGeom prst="rect">
            <a:avLst/>
          </a:prstGeom>
          <a:noFill/>
        </p:spPr>
        <p:txBody>
          <a:bodyPr wrap="none" rtlCol="0">
            <a:spAutoFit/>
          </a:bodyPr>
          <a:lstStyle/>
          <a:p>
            <a:r>
              <a:rPr lang="en-GB" b="1" dirty="0" smtClean="0"/>
              <a:t>Providers</a:t>
            </a:r>
            <a:endParaRPr lang="en-GB" b="1" dirty="0"/>
          </a:p>
        </p:txBody>
      </p:sp>
      <p:sp>
        <p:nvSpPr>
          <p:cNvPr id="2" name="Parentesi graffa aperta 1"/>
          <p:cNvSpPr/>
          <p:nvPr/>
        </p:nvSpPr>
        <p:spPr>
          <a:xfrm>
            <a:off x="1331640" y="1079792"/>
            <a:ext cx="432048" cy="162912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Parentesi graffa aperta 14"/>
          <p:cNvSpPr/>
          <p:nvPr/>
        </p:nvSpPr>
        <p:spPr>
          <a:xfrm>
            <a:off x="1351889" y="2996952"/>
            <a:ext cx="432048" cy="144016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 name="Parentesi graffa aperta 15"/>
          <p:cNvSpPr/>
          <p:nvPr/>
        </p:nvSpPr>
        <p:spPr>
          <a:xfrm>
            <a:off x="1369142" y="4653136"/>
            <a:ext cx="432048" cy="162912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31109969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188640"/>
            <a:ext cx="7992887" cy="850106"/>
          </a:xfrm>
        </p:spPr>
        <p:txBody>
          <a:bodyPr>
            <a:normAutofit/>
          </a:bodyPr>
          <a:lstStyle/>
          <a:p>
            <a:r>
              <a:rPr lang="en-US" sz="3600" dirty="0" smtClean="0"/>
              <a:t>Review, extensions and termination</a:t>
            </a:r>
            <a:endParaRPr lang="en-US" sz="3600" dirty="0"/>
          </a:p>
        </p:txBody>
      </p:sp>
      <p:sp>
        <p:nvSpPr>
          <p:cNvPr id="5" name="Footer Placeholder 3"/>
          <p:cNvSpPr>
            <a:spLocks noGrp="1"/>
          </p:cNvSpPr>
          <p:nvPr>
            <p:ph type="ftr" sz="quarter" idx="11"/>
          </p:nvPr>
        </p:nvSpPr>
        <p:spPr>
          <a:xfrm>
            <a:off x="1187624" y="6453336"/>
            <a:ext cx="6768752" cy="365125"/>
          </a:xfrm>
        </p:spPr>
        <p:txBody>
          <a:bodyPr/>
          <a:lstStyle/>
          <a:p>
            <a:r>
              <a:rPr lang="it-IT" dirty="0" smtClean="0"/>
              <a:t>EGI Conference 2017, 09-12 </a:t>
            </a:r>
            <a:r>
              <a:rPr lang="it-IT" dirty="0" err="1" smtClean="0"/>
              <a:t>May</a:t>
            </a:r>
            <a:r>
              <a:rPr lang="it-IT" dirty="0" smtClean="0"/>
              <a:t> 2017 – Catania, </a:t>
            </a:r>
            <a:r>
              <a:rPr lang="it-IT" dirty="0" err="1" smtClean="0"/>
              <a:t>Italy</a:t>
            </a:r>
            <a:endParaRPr lang="en-GB"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4438" y="1484784"/>
            <a:ext cx="6713537" cy="57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9675" y="2348880"/>
            <a:ext cx="6723063"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96394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Agenda</a:t>
            </a:r>
            <a:endParaRPr lang="en-GB" dirty="0"/>
          </a:p>
        </p:txBody>
      </p:sp>
      <p:sp>
        <p:nvSpPr>
          <p:cNvPr id="4" name="Footer Placeholder 3"/>
          <p:cNvSpPr>
            <a:spLocks noGrp="1"/>
          </p:cNvSpPr>
          <p:nvPr>
            <p:ph type="ftr" sz="quarter" idx="11"/>
          </p:nvPr>
        </p:nvSpPr>
        <p:spPr/>
        <p:txBody>
          <a:bodyPr/>
          <a:lstStyle/>
          <a:p>
            <a:r>
              <a:rPr lang="it-IT" dirty="0" smtClean="0"/>
              <a:t>EGI Conference 2017, 09-12 </a:t>
            </a:r>
            <a:r>
              <a:rPr lang="it-IT" dirty="0" err="1" smtClean="0"/>
              <a:t>May</a:t>
            </a:r>
            <a:r>
              <a:rPr lang="it-IT" dirty="0" smtClean="0"/>
              <a:t> 2017 – Catania, </a:t>
            </a:r>
            <a:r>
              <a:rPr lang="it-IT" dirty="0" err="1" smtClean="0"/>
              <a:t>Italy</a:t>
            </a:r>
            <a:endParaRPr lang="en-GB" dirty="0"/>
          </a:p>
        </p:txBody>
      </p:sp>
      <p:sp>
        <p:nvSpPr>
          <p:cNvPr id="5" name="CasellaDiTesto 4"/>
          <p:cNvSpPr txBox="1"/>
          <p:nvPr/>
        </p:nvSpPr>
        <p:spPr>
          <a:xfrm>
            <a:off x="251520" y="1412776"/>
            <a:ext cx="8604448" cy="3785652"/>
          </a:xfrm>
          <a:prstGeom prst="rect">
            <a:avLst/>
          </a:prstGeom>
          <a:noFill/>
        </p:spPr>
        <p:txBody>
          <a:bodyPr wrap="square" rtlCol="0">
            <a:spAutoFit/>
          </a:bodyPr>
          <a:lstStyle/>
          <a:p>
            <a:pPr marL="285750" indent="-285750" algn="just">
              <a:buFont typeface="Arial" panose="020B0604020202020204" pitchFamily="34" charset="0"/>
              <a:buChar char="•"/>
            </a:pPr>
            <a:r>
              <a:rPr lang="en-GB" sz="2400" dirty="0" smtClean="0">
                <a:latin typeface="Candara" panose="020E0502030303020204" pitchFamily="34" charset="0"/>
              </a:rPr>
              <a:t>Introduction about the EGI SLA negotiation process</a:t>
            </a:r>
          </a:p>
          <a:p>
            <a:pPr marL="742950" lvl="1" indent="-285750" algn="just">
              <a:buFont typeface="Arial" panose="020B0604020202020204" pitchFamily="34" charset="0"/>
              <a:buChar char="•"/>
            </a:pPr>
            <a:r>
              <a:rPr lang="it-IT" sz="2400" dirty="0" smtClean="0">
                <a:latin typeface="Candara" panose="020E0502030303020204" pitchFamily="34" charset="0"/>
              </a:rPr>
              <a:t>Benefits</a:t>
            </a:r>
          </a:p>
          <a:p>
            <a:pPr marL="742950" lvl="1" indent="-285750" algn="just">
              <a:buFont typeface="Arial" panose="020B0604020202020204" pitchFamily="34" charset="0"/>
              <a:buChar char="•"/>
            </a:pPr>
            <a:r>
              <a:rPr lang="en-GB" sz="2400" dirty="0" smtClean="0">
                <a:latin typeface="Candara" panose="020E0502030303020204" pitchFamily="34" charset="0"/>
              </a:rPr>
              <a:t>The process workflow</a:t>
            </a:r>
          </a:p>
          <a:p>
            <a:pPr marL="742950" lvl="1" indent="-285750" algn="just">
              <a:buFont typeface="Arial" panose="020B0604020202020204" pitchFamily="34" charset="0"/>
              <a:buChar char="•"/>
            </a:pPr>
            <a:r>
              <a:rPr lang="en-GB" sz="2400" dirty="0" smtClean="0">
                <a:latin typeface="Candara" panose="020E0502030303020204" pitchFamily="34" charset="0"/>
              </a:rPr>
              <a:t>The EGI SLA document content</a:t>
            </a:r>
          </a:p>
          <a:p>
            <a:pPr marL="285750" indent="-285750" algn="just">
              <a:buFont typeface="Arial" panose="020B0604020202020204" pitchFamily="34" charset="0"/>
              <a:buChar char="•"/>
            </a:pPr>
            <a:endParaRPr lang="en-GB" sz="2400" dirty="0" smtClean="0">
              <a:latin typeface="Candara" panose="020E0502030303020204" pitchFamily="34" charset="0"/>
            </a:endParaRPr>
          </a:p>
          <a:p>
            <a:pPr marL="285750" indent="-285750" algn="just">
              <a:buFont typeface="Arial" panose="020B0604020202020204" pitchFamily="34" charset="0"/>
              <a:buChar char="•"/>
            </a:pPr>
            <a:r>
              <a:rPr lang="en-GB" sz="2400" dirty="0" smtClean="0">
                <a:latin typeface="Candara" panose="020E0502030303020204" pitchFamily="34" charset="0"/>
              </a:rPr>
              <a:t>EGI SLA status report (2016-2017)</a:t>
            </a:r>
          </a:p>
          <a:p>
            <a:pPr marL="285750" indent="-285750" algn="just">
              <a:buFont typeface="Arial" panose="020B0604020202020204" pitchFamily="34" charset="0"/>
              <a:buChar char="•"/>
            </a:pPr>
            <a:endParaRPr lang="it-IT" sz="2400" dirty="0">
              <a:latin typeface="Candara" panose="020E0502030303020204" pitchFamily="34" charset="0"/>
            </a:endParaRPr>
          </a:p>
          <a:p>
            <a:pPr marL="285750" indent="-285750" algn="just">
              <a:buFont typeface="Arial" panose="020B0604020202020204" pitchFamily="34" charset="0"/>
              <a:buChar char="•"/>
            </a:pPr>
            <a:r>
              <a:rPr lang="en-GB" sz="2400" dirty="0" smtClean="0">
                <a:latin typeface="Candara" panose="020E0502030303020204" pitchFamily="34" charset="0"/>
              </a:rPr>
              <a:t>Links</a:t>
            </a:r>
          </a:p>
          <a:p>
            <a:pPr marL="285750" indent="-285750" algn="just">
              <a:buFont typeface="Arial" panose="020B0604020202020204" pitchFamily="34" charset="0"/>
              <a:buChar char="•"/>
            </a:pPr>
            <a:endParaRPr lang="en-GB" sz="2400" dirty="0" smtClean="0">
              <a:latin typeface="Candara" panose="020E0502030303020204" pitchFamily="34" charset="0"/>
            </a:endParaRPr>
          </a:p>
          <a:p>
            <a:pPr marL="285750" indent="-285750" algn="just">
              <a:buFont typeface="Arial" panose="020B0604020202020204" pitchFamily="34" charset="0"/>
              <a:buChar char="•"/>
            </a:pPr>
            <a:endParaRPr lang="it-IT" sz="2400" dirty="0">
              <a:latin typeface="Candara" panose="020E0502030303020204" pitchFamily="34" charset="0"/>
            </a:endParaRPr>
          </a:p>
        </p:txBody>
      </p:sp>
    </p:spTree>
    <p:extLst>
      <p:ext uri="{BB962C8B-B14F-4D97-AF65-F5344CB8AC3E}">
        <p14:creationId xmlns:p14="http://schemas.microsoft.com/office/powerpoint/2010/main" val="11229300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GB" dirty="0" smtClean="0"/>
              <a:t>SLA status report</a:t>
            </a:r>
            <a:br>
              <a:rPr lang="en-GB" dirty="0" smtClean="0"/>
            </a:br>
            <a:r>
              <a:rPr lang="it-IT" sz="1800" dirty="0" smtClean="0">
                <a:solidFill>
                  <a:schemeClr val="tx2"/>
                </a:solidFill>
                <a:latin typeface="Candara" panose="020E0502030303020204" pitchFamily="34" charset="0"/>
                <a:cs typeface="Times New Roman" panose="02020603050405020304" pitchFamily="18" charset="0"/>
                <a:hlinkClick r:id="rId3"/>
              </a:rPr>
              <a:t>https://ww.egi.eu/federation/committed-resources/</a:t>
            </a:r>
            <a:endParaRPr lang="en-GB" dirty="0">
              <a:solidFill>
                <a:schemeClr val="tx2"/>
              </a:solidFill>
              <a:latin typeface="Candara" panose="020E0502030303020204" pitchFamily="34" charset="0"/>
            </a:endParaRPr>
          </a:p>
        </p:txBody>
      </p:sp>
      <p:sp>
        <p:nvSpPr>
          <p:cNvPr id="33" name="Footer Placeholder 3"/>
          <p:cNvSpPr>
            <a:spLocks noGrp="1"/>
          </p:cNvSpPr>
          <p:nvPr>
            <p:ph type="ftr" sz="quarter" idx="11"/>
          </p:nvPr>
        </p:nvSpPr>
        <p:spPr>
          <a:xfrm>
            <a:off x="1187624" y="6453336"/>
            <a:ext cx="6768752" cy="365125"/>
          </a:xfrm>
        </p:spPr>
        <p:txBody>
          <a:bodyPr/>
          <a:lstStyle/>
          <a:p>
            <a:r>
              <a:rPr lang="it-IT" dirty="0" smtClean="0"/>
              <a:t>EGI Conference 2017, 09-12 </a:t>
            </a:r>
            <a:r>
              <a:rPr lang="it-IT" dirty="0" err="1" smtClean="0"/>
              <a:t>May</a:t>
            </a:r>
            <a:r>
              <a:rPr lang="it-IT" dirty="0" smtClean="0"/>
              <a:t> 2017 – Catania, </a:t>
            </a:r>
            <a:r>
              <a:rPr lang="it-IT" dirty="0" err="1" smtClean="0"/>
              <a:t>Italy</a:t>
            </a:r>
            <a:endParaRPr lang="en-GB" dirty="0"/>
          </a:p>
        </p:txBody>
      </p:sp>
      <p:graphicFrame>
        <p:nvGraphicFramePr>
          <p:cNvPr id="2" name="Tabella 1"/>
          <p:cNvGraphicFramePr>
            <a:graphicFrameLocks noGrp="1"/>
          </p:cNvGraphicFramePr>
          <p:nvPr>
            <p:extLst>
              <p:ext uri="{D42A27DB-BD31-4B8C-83A1-F6EECF244321}">
                <p14:modId xmlns:p14="http://schemas.microsoft.com/office/powerpoint/2010/main" val="3712144644"/>
              </p:ext>
            </p:extLst>
          </p:nvPr>
        </p:nvGraphicFramePr>
        <p:xfrm>
          <a:off x="121152" y="1131912"/>
          <a:ext cx="6107032" cy="5105400"/>
        </p:xfrm>
        <a:graphic>
          <a:graphicData uri="http://schemas.openxmlformats.org/drawingml/2006/table">
            <a:tbl>
              <a:tblPr firstRow="1" bandRow="1">
                <a:tableStyleId>{5C22544A-7EE6-4342-B048-85BDC9FD1C3A}</a:tableStyleId>
              </a:tblPr>
              <a:tblGrid>
                <a:gridCol w="1321742"/>
                <a:gridCol w="1339881"/>
                <a:gridCol w="1339881"/>
                <a:gridCol w="2105528"/>
              </a:tblGrid>
              <a:tr h="370840">
                <a:tc>
                  <a:txBody>
                    <a:bodyPr/>
                    <a:lstStyle/>
                    <a:p>
                      <a:r>
                        <a:rPr lang="it-IT" sz="1400" dirty="0" err="1" smtClean="0">
                          <a:latin typeface="Candara" panose="020E0502030303020204" pitchFamily="34" charset="0"/>
                        </a:rPr>
                        <a:t>Customer</a:t>
                      </a:r>
                      <a:endParaRPr lang="en-GB" sz="1400" dirty="0">
                        <a:latin typeface="Candara" panose="020E0502030303020204" pitchFamily="34" charset="0"/>
                      </a:endParaRPr>
                    </a:p>
                  </a:txBody>
                  <a:tcPr/>
                </a:tc>
                <a:tc>
                  <a:txBody>
                    <a:bodyPr/>
                    <a:lstStyle/>
                    <a:p>
                      <a:r>
                        <a:rPr lang="it-IT" sz="1400" dirty="0" smtClean="0">
                          <a:latin typeface="Candara" panose="020E0502030303020204" pitchFamily="34" charset="0"/>
                        </a:rPr>
                        <a:t>Start</a:t>
                      </a:r>
                      <a:endParaRPr lang="en-GB" sz="1400" dirty="0">
                        <a:latin typeface="Candara" panose="020E0502030303020204" pitchFamily="34" charset="0"/>
                      </a:endParaRPr>
                    </a:p>
                  </a:txBody>
                  <a:tcPr/>
                </a:tc>
                <a:tc>
                  <a:txBody>
                    <a:bodyPr/>
                    <a:lstStyle/>
                    <a:p>
                      <a:r>
                        <a:rPr lang="it-IT" sz="1400" dirty="0" smtClean="0">
                          <a:latin typeface="Candara" panose="020E0502030303020204" pitchFamily="34" charset="0"/>
                        </a:rPr>
                        <a:t>End</a:t>
                      </a:r>
                      <a:endParaRPr lang="en-GB" sz="1400" dirty="0">
                        <a:latin typeface="Candara" panose="020E0502030303020204" pitchFamily="34" charset="0"/>
                      </a:endParaRPr>
                    </a:p>
                  </a:txBody>
                  <a:tcPr/>
                </a:tc>
                <a:tc>
                  <a:txBody>
                    <a:bodyPr/>
                    <a:lstStyle/>
                    <a:p>
                      <a:r>
                        <a:rPr lang="it-IT" sz="1400" dirty="0" smtClean="0">
                          <a:latin typeface="Candara" panose="020E0502030303020204" pitchFamily="34" charset="0"/>
                        </a:rPr>
                        <a:t>Service </a:t>
                      </a:r>
                      <a:r>
                        <a:rPr lang="it-IT" sz="1400" dirty="0" err="1" smtClean="0">
                          <a:latin typeface="Candara" panose="020E0502030303020204" pitchFamily="34" charset="0"/>
                        </a:rPr>
                        <a:t>Type</a:t>
                      </a:r>
                      <a:endParaRPr lang="en-GB" sz="1400" dirty="0">
                        <a:latin typeface="Candara" panose="020E0502030303020204" pitchFamily="34" charset="0"/>
                      </a:endParaRPr>
                    </a:p>
                  </a:txBody>
                  <a:tcPr/>
                </a:tc>
              </a:tr>
              <a:tr h="370840">
                <a:tc>
                  <a:txBody>
                    <a:bodyPr/>
                    <a:lstStyle/>
                    <a:p>
                      <a:r>
                        <a:rPr lang="it-IT" sz="1400" dirty="0" err="1" smtClean="0">
                          <a:latin typeface="Candara" panose="020E0502030303020204" pitchFamily="34" charset="0"/>
                          <a:hlinkClick r:id="rId4"/>
                        </a:rPr>
                        <a:t>BioISI</a:t>
                      </a:r>
                      <a:endParaRPr lang="en-GB" sz="1400" dirty="0">
                        <a:latin typeface="Candara" panose="020E0502030303020204" pitchFamily="34" charset="0"/>
                      </a:endParaRPr>
                    </a:p>
                  </a:txBody>
                  <a:tcPr/>
                </a:tc>
                <a:tc>
                  <a:txBody>
                    <a:bodyPr/>
                    <a:lstStyle/>
                    <a:p>
                      <a:r>
                        <a:rPr lang="it-IT" sz="1400" dirty="0" err="1" smtClean="0">
                          <a:latin typeface="Candara" panose="020E0502030303020204" pitchFamily="34" charset="0"/>
                        </a:rPr>
                        <a:t>Aug</a:t>
                      </a:r>
                      <a:r>
                        <a:rPr lang="it-IT" sz="1400" dirty="0" smtClean="0">
                          <a:latin typeface="Candara" panose="020E0502030303020204" pitchFamily="34" charset="0"/>
                        </a:rPr>
                        <a:t>. 2016</a:t>
                      </a:r>
                      <a:endParaRPr lang="en-GB" sz="1400" dirty="0">
                        <a:latin typeface="Candara" panose="020E0502030303020204" pitchFamily="34" charset="0"/>
                      </a:endParaRPr>
                    </a:p>
                  </a:txBody>
                  <a:tcPr/>
                </a:tc>
                <a:tc>
                  <a:txBody>
                    <a:bodyPr/>
                    <a:lstStyle/>
                    <a:p>
                      <a:r>
                        <a:rPr lang="it-IT" sz="1400" dirty="0" err="1" smtClean="0">
                          <a:latin typeface="Candara" panose="020E0502030303020204" pitchFamily="34" charset="0"/>
                        </a:rPr>
                        <a:t>Jan</a:t>
                      </a:r>
                      <a:r>
                        <a:rPr lang="it-IT" sz="1400" dirty="0" smtClean="0">
                          <a:latin typeface="Candara" panose="020E0502030303020204" pitchFamily="34" charset="0"/>
                        </a:rPr>
                        <a:t>. 2018</a:t>
                      </a:r>
                      <a:endParaRPr lang="en-GB" sz="1400" dirty="0">
                        <a:latin typeface="Candara" panose="020E0502030303020204" pitchFamily="34" charset="0"/>
                      </a:endParaRPr>
                    </a:p>
                  </a:txBody>
                  <a:tcPr/>
                </a:tc>
                <a:tc>
                  <a:txBody>
                    <a:bodyPr/>
                    <a:lstStyle/>
                    <a:p>
                      <a:r>
                        <a:rPr lang="it-IT" sz="1400" dirty="0" err="1" smtClean="0">
                          <a:latin typeface="Candara" panose="020E0502030303020204" pitchFamily="34" charset="0"/>
                        </a:rPr>
                        <a:t>Cloud</a:t>
                      </a:r>
                      <a:r>
                        <a:rPr lang="it-IT" sz="1400" dirty="0" smtClean="0">
                          <a:latin typeface="Candara" panose="020E0502030303020204" pitchFamily="34" charset="0"/>
                        </a:rPr>
                        <a:t> Compute</a:t>
                      </a:r>
                      <a:endParaRPr lang="en-GB" sz="1400" dirty="0">
                        <a:latin typeface="Candara" panose="020E0502030303020204" pitchFamily="34" charset="0"/>
                      </a:endParaRPr>
                    </a:p>
                  </a:txBody>
                  <a:tcPr/>
                </a:tc>
              </a:tr>
              <a:tr h="370840">
                <a:tc>
                  <a:txBody>
                    <a:bodyPr/>
                    <a:lstStyle/>
                    <a:p>
                      <a:r>
                        <a:rPr lang="it-IT" sz="1400" dirty="0" smtClean="0">
                          <a:latin typeface="Candara" panose="020E0502030303020204" pitchFamily="34" charset="0"/>
                          <a:hlinkClick r:id="rId5"/>
                        </a:rPr>
                        <a:t>NBIS/BILS</a:t>
                      </a:r>
                      <a:endParaRPr lang="en-GB" sz="1400" dirty="0">
                        <a:latin typeface="Candara" panose="020E0502030303020204" pitchFamily="34" charset="0"/>
                      </a:endParaRPr>
                    </a:p>
                  </a:txBody>
                  <a:tcPr/>
                </a:tc>
                <a:tc>
                  <a:txBody>
                    <a:bodyPr/>
                    <a:lstStyle/>
                    <a:p>
                      <a:r>
                        <a:rPr lang="it-IT" sz="1400" dirty="0" err="1" smtClean="0">
                          <a:latin typeface="Candara" panose="020E0502030303020204" pitchFamily="34" charset="0"/>
                        </a:rPr>
                        <a:t>Dec</a:t>
                      </a:r>
                      <a:r>
                        <a:rPr lang="it-IT" sz="1400" dirty="0" smtClean="0">
                          <a:latin typeface="Candara" panose="020E0502030303020204" pitchFamily="34" charset="0"/>
                        </a:rPr>
                        <a:t>. 2015</a:t>
                      </a:r>
                      <a:endParaRPr lang="en-GB" sz="1400" dirty="0">
                        <a:latin typeface="Candara" panose="020E0502030303020204" pitchFamily="34" charset="0"/>
                      </a:endParaRPr>
                    </a:p>
                  </a:txBody>
                  <a:tcPr/>
                </a:tc>
                <a:tc>
                  <a:txBody>
                    <a:bodyPr/>
                    <a:lstStyle/>
                    <a:p>
                      <a:r>
                        <a:rPr lang="it-IT" sz="1400" dirty="0" err="1" smtClean="0">
                          <a:latin typeface="Candara" panose="020E0502030303020204" pitchFamily="34" charset="0"/>
                        </a:rPr>
                        <a:t>Dec</a:t>
                      </a:r>
                      <a:r>
                        <a:rPr lang="it-IT" sz="1400" dirty="0" smtClean="0">
                          <a:latin typeface="Candara" panose="020E0502030303020204" pitchFamily="34" charset="0"/>
                        </a:rPr>
                        <a:t>. 2017</a:t>
                      </a:r>
                      <a:endParaRPr lang="en-GB" sz="1400" dirty="0">
                        <a:latin typeface="Candara" panose="020E0502030303020204" pitchFamily="34" charset="0"/>
                      </a:endParaRPr>
                    </a:p>
                  </a:txBody>
                  <a:tcPr/>
                </a:tc>
                <a:tc>
                  <a:txBody>
                    <a:bodyPr/>
                    <a:lstStyle/>
                    <a:p>
                      <a:r>
                        <a:rPr lang="it-IT" sz="1400" dirty="0" err="1" smtClean="0">
                          <a:latin typeface="Candara" panose="020E0502030303020204" pitchFamily="34" charset="0"/>
                        </a:rPr>
                        <a:t>Cloud</a:t>
                      </a:r>
                      <a:r>
                        <a:rPr lang="it-IT" sz="1400" dirty="0" smtClean="0">
                          <a:latin typeface="Candara" panose="020E0502030303020204" pitchFamily="34" charset="0"/>
                        </a:rPr>
                        <a:t> Compute</a:t>
                      </a:r>
                      <a:endParaRPr lang="en-GB" sz="1400" dirty="0">
                        <a:latin typeface="Candara" panose="020E0502030303020204" pitchFamily="34" charset="0"/>
                      </a:endParaRPr>
                    </a:p>
                  </a:txBody>
                  <a:tcPr/>
                </a:tc>
              </a:tr>
              <a:tr h="370840">
                <a:tc>
                  <a:txBody>
                    <a:bodyPr/>
                    <a:lstStyle/>
                    <a:p>
                      <a:r>
                        <a:rPr lang="it-IT" sz="1400" dirty="0" smtClean="0">
                          <a:latin typeface="Candara" panose="020E0502030303020204" pitchFamily="34" charset="0"/>
                          <a:hlinkClick r:id="rId6"/>
                        </a:rPr>
                        <a:t>DARIAH</a:t>
                      </a:r>
                      <a:endParaRPr lang="en-GB" sz="1400" dirty="0">
                        <a:latin typeface="Candara" panose="020E0502030303020204" pitchFamily="34" charset="0"/>
                      </a:endParaRPr>
                    </a:p>
                  </a:txBody>
                  <a:tcPr/>
                </a:tc>
                <a:tc>
                  <a:txBody>
                    <a:bodyPr/>
                    <a:lstStyle/>
                    <a:p>
                      <a:r>
                        <a:rPr lang="it-IT" sz="1400" dirty="0" err="1" smtClean="0">
                          <a:latin typeface="Candara" panose="020E0502030303020204" pitchFamily="34" charset="0"/>
                        </a:rPr>
                        <a:t>Apr</a:t>
                      </a:r>
                      <a:r>
                        <a:rPr lang="it-IT" sz="1400" dirty="0" smtClean="0">
                          <a:latin typeface="Candara" panose="020E0502030303020204" pitchFamily="34" charset="0"/>
                        </a:rPr>
                        <a:t>. 2016</a:t>
                      </a:r>
                      <a:endParaRPr lang="en-GB" sz="1400" dirty="0">
                        <a:latin typeface="Candara" panose="020E0502030303020204" pitchFamily="34" charset="0"/>
                      </a:endParaRPr>
                    </a:p>
                  </a:txBody>
                  <a:tcPr/>
                </a:tc>
                <a:tc>
                  <a:txBody>
                    <a:bodyPr/>
                    <a:lstStyle/>
                    <a:p>
                      <a:r>
                        <a:rPr lang="it-IT" sz="1400" dirty="0" err="1" smtClean="0">
                          <a:latin typeface="Candara" panose="020E0502030303020204" pitchFamily="34" charset="0"/>
                        </a:rPr>
                        <a:t>Sept</a:t>
                      </a:r>
                      <a:r>
                        <a:rPr lang="it-IT" sz="1400" dirty="0" smtClean="0">
                          <a:latin typeface="Candara" panose="020E0502030303020204" pitchFamily="34" charset="0"/>
                        </a:rPr>
                        <a:t>. 2017</a:t>
                      </a:r>
                      <a:endParaRPr lang="en-GB" sz="1400" dirty="0">
                        <a:latin typeface="Candara" panose="020E0502030303020204" pitchFamily="34" charset="0"/>
                      </a:endParaRPr>
                    </a:p>
                  </a:txBody>
                  <a:tcPr/>
                </a:tc>
                <a:tc>
                  <a:txBody>
                    <a:bodyPr/>
                    <a:lstStyle/>
                    <a:p>
                      <a:r>
                        <a:rPr lang="it-IT" sz="1400" dirty="0" err="1" smtClean="0">
                          <a:latin typeface="Candara" panose="020E0502030303020204" pitchFamily="34" charset="0"/>
                        </a:rPr>
                        <a:t>Cloud</a:t>
                      </a:r>
                      <a:r>
                        <a:rPr lang="it-IT" sz="1400" dirty="0" smtClean="0">
                          <a:latin typeface="Candara" panose="020E0502030303020204" pitchFamily="34" charset="0"/>
                        </a:rPr>
                        <a:t> Compute</a:t>
                      </a:r>
                      <a:endParaRPr lang="en-GB" sz="1400" dirty="0">
                        <a:latin typeface="Candara" panose="020E0502030303020204" pitchFamily="34" charset="0"/>
                      </a:endParaRPr>
                    </a:p>
                  </a:txBody>
                  <a:tcPr/>
                </a:tc>
              </a:tr>
              <a:tr h="370840">
                <a:tc>
                  <a:txBody>
                    <a:bodyPr/>
                    <a:lstStyle/>
                    <a:p>
                      <a:r>
                        <a:rPr lang="it-IT" sz="1400" dirty="0" smtClean="0">
                          <a:latin typeface="Candara" panose="020E0502030303020204" pitchFamily="34" charset="0"/>
                          <a:hlinkClick r:id="rId7"/>
                        </a:rPr>
                        <a:t>DRIHM</a:t>
                      </a:r>
                      <a:endParaRPr lang="en-GB" sz="1400" dirty="0">
                        <a:latin typeface="Candara" panose="020E0502030303020204" pitchFamily="34" charset="0"/>
                      </a:endParaRPr>
                    </a:p>
                  </a:txBody>
                  <a:tcPr/>
                </a:tc>
                <a:tc>
                  <a:txBody>
                    <a:bodyPr/>
                    <a:lstStyle/>
                    <a:p>
                      <a:r>
                        <a:rPr lang="it-IT" sz="1400" dirty="0" err="1" smtClean="0">
                          <a:latin typeface="Candara" panose="020E0502030303020204" pitchFamily="34" charset="0"/>
                        </a:rPr>
                        <a:t>Jan</a:t>
                      </a:r>
                      <a:r>
                        <a:rPr lang="it-IT" sz="1400" dirty="0" smtClean="0">
                          <a:latin typeface="Candara" panose="020E0502030303020204" pitchFamily="34" charset="0"/>
                        </a:rPr>
                        <a:t>. 2016</a:t>
                      </a:r>
                      <a:endParaRPr lang="en-GB" sz="1400" dirty="0">
                        <a:latin typeface="Candara" panose="020E0502030303020204" pitchFamily="34" charset="0"/>
                      </a:endParaRPr>
                    </a:p>
                  </a:txBody>
                  <a:tcPr/>
                </a:tc>
                <a:tc>
                  <a:txBody>
                    <a:bodyPr/>
                    <a:lstStyle/>
                    <a:p>
                      <a:r>
                        <a:rPr lang="it-IT" sz="1400" dirty="0" err="1" smtClean="0">
                          <a:latin typeface="Candara" panose="020E0502030303020204" pitchFamily="34" charset="0"/>
                        </a:rPr>
                        <a:t>Jan</a:t>
                      </a:r>
                      <a:r>
                        <a:rPr lang="it-IT" sz="1400" dirty="0" smtClean="0">
                          <a:latin typeface="Candara" panose="020E0502030303020204" pitchFamily="34" charset="0"/>
                        </a:rPr>
                        <a:t>. 2018</a:t>
                      </a:r>
                      <a:endParaRPr lang="en-GB" sz="1400" dirty="0">
                        <a:latin typeface="Candara" panose="020E0502030303020204" pitchFamily="34" charset="0"/>
                      </a:endParaRPr>
                    </a:p>
                  </a:txBody>
                  <a:tcPr/>
                </a:tc>
                <a:tc>
                  <a:txBody>
                    <a:bodyPr/>
                    <a:lstStyle/>
                    <a:p>
                      <a:r>
                        <a:rPr lang="it-IT" sz="1400" dirty="0" smtClean="0">
                          <a:latin typeface="Candara" panose="020E0502030303020204" pitchFamily="34" charset="0"/>
                        </a:rPr>
                        <a:t>High-</a:t>
                      </a:r>
                      <a:r>
                        <a:rPr lang="it-IT" sz="1400" dirty="0" err="1" smtClean="0">
                          <a:latin typeface="Candara" panose="020E0502030303020204" pitchFamily="34" charset="0"/>
                        </a:rPr>
                        <a:t>Througput</a:t>
                      </a:r>
                      <a:endParaRPr lang="en-GB" sz="1400" dirty="0">
                        <a:latin typeface="Candara" panose="020E0502030303020204" pitchFamily="34" charset="0"/>
                      </a:endParaRPr>
                    </a:p>
                  </a:txBody>
                  <a:tcPr/>
                </a:tc>
              </a:tr>
              <a:tr h="370840">
                <a:tc>
                  <a:txBody>
                    <a:bodyPr/>
                    <a:lstStyle/>
                    <a:p>
                      <a:r>
                        <a:rPr lang="it-IT" sz="1400" dirty="0" smtClean="0">
                          <a:latin typeface="Candara" panose="020E0502030303020204" pitchFamily="34" charset="0"/>
                          <a:hlinkClick r:id="rId8"/>
                        </a:rPr>
                        <a:t>D4Science</a:t>
                      </a:r>
                      <a:endParaRPr lang="en-GB" sz="1400" dirty="0">
                        <a:latin typeface="Candara" panose="020E0502030303020204" pitchFamily="34" charset="0"/>
                      </a:endParaRPr>
                    </a:p>
                  </a:txBody>
                  <a:tcPr/>
                </a:tc>
                <a:tc>
                  <a:txBody>
                    <a:bodyPr/>
                    <a:lstStyle/>
                    <a:p>
                      <a:r>
                        <a:rPr lang="it-IT" sz="1400" dirty="0" err="1" smtClean="0">
                          <a:latin typeface="Candara" panose="020E0502030303020204" pitchFamily="34" charset="0"/>
                        </a:rPr>
                        <a:t>Sept</a:t>
                      </a:r>
                      <a:r>
                        <a:rPr lang="it-IT" sz="1400" dirty="0" smtClean="0">
                          <a:latin typeface="Candara" panose="020E0502030303020204" pitchFamily="34" charset="0"/>
                        </a:rPr>
                        <a:t>. 2016</a:t>
                      </a:r>
                      <a:endParaRPr lang="en-GB" sz="1400" dirty="0">
                        <a:latin typeface="Candara" panose="020E0502030303020204" pitchFamily="34" charset="0"/>
                      </a:endParaRPr>
                    </a:p>
                  </a:txBody>
                  <a:tcPr/>
                </a:tc>
                <a:tc>
                  <a:txBody>
                    <a:bodyPr/>
                    <a:lstStyle/>
                    <a:p>
                      <a:r>
                        <a:rPr lang="it-IT" sz="1400" dirty="0" err="1" smtClean="0">
                          <a:latin typeface="Candara" panose="020E0502030303020204" pitchFamily="34" charset="0"/>
                        </a:rPr>
                        <a:t>Dec</a:t>
                      </a:r>
                      <a:r>
                        <a:rPr lang="it-IT" sz="1400" dirty="0" smtClean="0">
                          <a:latin typeface="Candara" panose="020E0502030303020204" pitchFamily="34" charset="0"/>
                        </a:rPr>
                        <a:t>. 2017</a:t>
                      </a:r>
                      <a:endParaRPr lang="en-GB" sz="1400" dirty="0">
                        <a:latin typeface="Candara" panose="020E0502030303020204" pitchFamily="34" charset="0"/>
                      </a:endParaRPr>
                    </a:p>
                  </a:txBody>
                  <a:tcPr/>
                </a:tc>
                <a:tc>
                  <a:txBody>
                    <a:bodyPr/>
                    <a:lstStyle/>
                    <a:p>
                      <a:r>
                        <a:rPr lang="it-IT" sz="1400" dirty="0" err="1" smtClean="0">
                          <a:latin typeface="Candara" panose="020E0502030303020204" pitchFamily="34" charset="0"/>
                        </a:rPr>
                        <a:t>Cloud</a:t>
                      </a:r>
                      <a:r>
                        <a:rPr lang="it-IT" sz="1400" dirty="0" smtClean="0">
                          <a:latin typeface="Candara" panose="020E0502030303020204" pitchFamily="34" charset="0"/>
                        </a:rPr>
                        <a:t> Compute</a:t>
                      </a:r>
                      <a:endParaRPr lang="en-GB" sz="1400" dirty="0">
                        <a:latin typeface="Candara" panose="020E0502030303020204" pitchFamily="34" charset="0"/>
                      </a:endParaRPr>
                    </a:p>
                  </a:txBody>
                  <a:tcPr/>
                </a:tc>
              </a:tr>
              <a:tr h="370840">
                <a:tc>
                  <a:txBody>
                    <a:bodyPr/>
                    <a:lstStyle/>
                    <a:p>
                      <a:r>
                        <a:rPr lang="it-IT" sz="1400" dirty="0" smtClean="0">
                          <a:latin typeface="Candara" panose="020E0502030303020204" pitchFamily="34" charset="0"/>
                          <a:hlinkClick r:id="rId9"/>
                        </a:rPr>
                        <a:t>EMSODEV</a:t>
                      </a:r>
                      <a:endParaRPr lang="en-GB" sz="1400" dirty="0">
                        <a:latin typeface="Candara" panose="020E0502030303020204" pitchFamily="34" charset="0"/>
                      </a:endParaRPr>
                    </a:p>
                  </a:txBody>
                  <a:tcPr/>
                </a:tc>
                <a:tc>
                  <a:txBody>
                    <a:bodyPr/>
                    <a:lstStyle/>
                    <a:p>
                      <a:r>
                        <a:rPr lang="it-IT" sz="1400" dirty="0" err="1" smtClean="0">
                          <a:latin typeface="Candara" panose="020E0502030303020204" pitchFamily="34" charset="0"/>
                        </a:rPr>
                        <a:t>Sept</a:t>
                      </a:r>
                      <a:r>
                        <a:rPr lang="it-IT" sz="1400" dirty="0" smtClean="0">
                          <a:latin typeface="Candara" panose="020E0502030303020204" pitchFamily="34" charset="0"/>
                        </a:rPr>
                        <a:t>. 2016</a:t>
                      </a:r>
                      <a:endParaRPr lang="en-GB" sz="1400" dirty="0">
                        <a:latin typeface="Candara" panose="020E0502030303020204" pitchFamily="34" charset="0"/>
                      </a:endParaRPr>
                    </a:p>
                  </a:txBody>
                  <a:tcPr/>
                </a:tc>
                <a:tc>
                  <a:txBody>
                    <a:bodyPr/>
                    <a:lstStyle/>
                    <a:p>
                      <a:r>
                        <a:rPr lang="it-IT" sz="1400" dirty="0" err="1" smtClean="0">
                          <a:latin typeface="Candara" panose="020E0502030303020204" pitchFamily="34" charset="0"/>
                        </a:rPr>
                        <a:t>Dec</a:t>
                      </a:r>
                      <a:r>
                        <a:rPr lang="it-IT" sz="1400" dirty="0" smtClean="0">
                          <a:latin typeface="Candara" panose="020E0502030303020204" pitchFamily="34" charset="0"/>
                        </a:rPr>
                        <a:t>. 2017</a:t>
                      </a:r>
                      <a:endParaRPr lang="en-GB" sz="1400" dirty="0">
                        <a:latin typeface="Candara" panose="020E0502030303020204" pitchFamily="34" charset="0"/>
                      </a:endParaRPr>
                    </a:p>
                  </a:txBody>
                  <a:tcPr/>
                </a:tc>
                <a:tc>
                  <a:txBody>
                    <a:bodyPr/>
                    <a:lstStyle/>
                    <a:p>
                      <a:r>
                        <a:rPr lang="it-IT" sz="1400" dirty="0" err="1" smtClean="0">
                          <a:latin typeface="Candara" panose="020E0502030303020204" pitchFamily="34" charset="0"/>
                        </a:rPr>
                        <a:t>Cloud</a:t>
                      </a:r>
                      <a:r>
                        <a:rPr lang="it-IT" sz="1400" dirty="0" smtClean="0">
                          <a:latin typeface="Candara" panose="020E0502030303020204" pitchFamily="34" charset="0"/>
                        </a:rPr>
                        <a:t> Compute</a:t>
                      </a:r>
                      <a:endParaRPr lang="en-GB" sz="1400" dirty="0">
                        <a:latin typeface="Candara" panose="020E0502030303020204" pitchFamily="34" charset="0"/>
                      </a:endParaRPr>
                    </a:p>
                  </a:txBody>
                  <a:tcPr/>
                </a:tc>
              </a:tr>
              <a:tr h="370840">
                <a:tc>
                  <a:txBody>
                    <a:bodyPr/>
                    <a:lstStyle/>
                    <a:p>
                      <a:r>
                        <a:rPr lang="it-IT" sz="1400" dirty="0" err="1" smtClean="0">
                          <a:latin typeface="Candara" panose="020E0502030303020204" pitchFamily="34" charset="0"/>
                          <a:hlinkClick r:id="rId10"/>
                        </a:rPr>
                        <a:t>EXTraS</a:t>
                      </a:r>
                      <a:endParaRPr lang="en-GB" sz="1400" dirty="0">
                        <a:latin typeface="Candara" panose="020E0502030303020204" pitchFamily="34" charset="0"/>
                      </a:endParaRPr>
                    </a:p>
                  </a:txBody>
                  <a:tcPr/>
                </a:tc>
                <a:tc>
                  <a:txBody>
                    <a:bodyPr/>
                    <a:lstStyle/>
                    <a:p>
                      <a:r>
                        <a:rPr lang="it-IT" sz="1400" dirty="0" err="1" smtClean="0">
                          <a:latin typeface="Candara" panose="020E0502030303020204" pitchFamily="34" charset="0"/>
                        </a:rPr>
                        <a:t>May</a:t>
                      </a:r>
                      <a:r>
                        <a:rPr lang="it-IT" sz="1400" dirty="0" smtClean="0">
                          <a:latin typeface="Candara" panose="020E0502030303020204" pitchFamily="34" charset="0"/>
                        </a:rPr>
                        <a:t> 2016</a:t>
                      </a:r>
                      <a:endParaRPr lang="en-GB" sz="1400" dirty="0">
                        <a:latin typeface="Candara" panose="020E0502030303020204" pitchFamily="34" charset="0"/>
                      </a:endParaRPr>
                    </a:p>
                  </a:txBody>
                  <a:tcPr/>
                </a:tc>
                <a:tc>
                  <a:txBody>
                    <a:bodyPr/>
                    <a:lstStyle/>
                    <a:p>
                      <a:r>
                        <a:rPr lang="it-IT" sz="1400" dirty="0" err="1" smtClean="0">
                          <a:latin typeface="Candara" panose="020E0502030303020204" pitchFamily="34" charset="0"/>
                        </a:rPr>
                        <a:t>May</a:t>
                      </a:r>
                      <a:r>
                        <a:rPr lang="it-IT" sz="1400" dirty="0" smtClean="0">
                          <a:latin typeface="Candara" panose="020E0502030303020204" pitchFamily="34" charset="0"/>
                        </a:rPr>
                        <a:t> 2017</a:t>
                      </a:r>
                      <a:endParaRPr lang="en-GB" sz="1400" dirty="0">
                        <a:latin typeface="Candara" panose="020E0502030303020204" pitchFamily="34" charset="0"/>
                      </a:endParaRPr>
                    </a:p>
                  </a:txBody>
                  <a:tcPr/>
                </a:tc>
                <a:tc>
                  <a:txBody>
                    <a:bodyPr/>
                    <a:lstStyle/>
                    <a:p>
                      <a:r>
                        <a:rPr lang="it-IT" sz="1400" dirty="0" err="1" smtClean="0">
                          <a:latin typeface="Candara" panose="020E0502030303020204" pitchFamily="34" charset="0"/>
                        </a:rPr>
                        <a:t>Cloud</a:t>
                      </a:r>
                      <a:r>
                        <a:rPr lang="it-IT" sz="1400" dirty="0" smtClean="0">
                          <a:latin typeface="Candara" panose="020E0502030303020204" pitchFamily="34" charset="0"/>
                        </a:rPr>
                        <a:t> Compute</a:t>
                      </a:r>
                      <a:endParaRPr lang="en-GB" sz="1400" dirty="0">
                        <a:latin typeface="Candara" panose="020E0502030303020204" pitchFamily="34" charset="0"/>
                      </a:endParaRPr>
                    </a:p>
                  </a:txBody>
                  <a:tcPr/>
                </a:tc>
              </a:tr>
              <a:tr h="370840">
                <a:tc>
                  <a:txBody>
                    <a:bodyPr/>
                    <a:lstStyle/>
                    <a:p>
                      <a:r>
                        <a:rPr lang="it-IT" sz="1400" dirty="0" smtClean="0">
                          <a:latin typeface="Candara" panose="020E0502030303020204" pitchFamily="34" charset="0"/>
                          <a:hlinkClick r:id="rId11"/>
                        </a:rPr>
                        <a:t>LSGC</a:t>
                      </a:r>
                      <a:endParaRPr lang="en-GB" sz="1400" dirty="0">
                        <a:latin typeface="Candara" panose="020E0502030303020204" pitchFamily="34" charset="0"/>
                      </a:endParaRPr>
                    </a:p>
                  </a:txBody>
                  <a:tcPr/>
                </a:tc>
                <a:tc>
                  <a:txBody>
                    <a:bodyPr/>
                    <a:lstStyle/>
                    <a:p>
                      <a:r>
                        <a:rPr lang="it-IT" sz="1400" dirty="0" err="1" smtClean="0">
                          <a:latin typeface="Candara" panose="020E0502030303020204" pitchFamily="34" charset="0"/>
                        </a:rPr>
                        <a:t>May</a:t>
                      </a:r>
                      <a:r>
                        <a:rPr lang="it-IT" sz="1400" dirty="0" smtClean="0">
                          <a:latin typeface="Candara" panose="020E0502030303020204" pitchFamily="34" charset="0"/>
                        </a:rPr>
                        <a:t> 2016</a:t>
                      </a:r>
                      <a:endParaRPr lang="en-GB" sz="1400" dirty="0">
                        <a:latin typeface="Candara" panose="020E0502030303020204" pitchFamily="34" charset="0"/>
                      </a:endParaRPr>
                    </a:p>
                  </a:txBody>
                  <a:tcPr/>
                </a:tc>
                <a:tc>
                  <a:txBody>
                    <a:bodyPr/>
                    <a:lstStyle/>
                    <a:p>
                      <a:r>
                        <a:rPr lang="it-IT" sz="1400" dirty="0" err="1" smtClean="0">
                          <a:latin typeface="Candara" panose="020E0502030303020204" pitchFamily="34" charset="0"/>
                        </a:rPr>
                        <a:t>Jan</a:t>
                      </a:r>
                      <a:r>
                        <a:rPr lang="it-IT" sz="1400" dirty="0" smtClean="0">
                          <a:latin typeface="Candara" panose="020E0502030303020204" pitchFamily="34" charset="0"/>
                        </a:rPr>
                        <a:t>. 2018</a:t>
                      </a:r>
                      <a:endParaRPr lang="en-GB" sz="1400" dirty="0">
                        <a:latin typeface="Candara" panose="020E0502030303020204" pitchFamily="34" charset="0"/>
                      </a:endParaRPr>
                    </a:p>
                  </a:txBody>
                  <a:tcPr/>
                </a:tc>
                <a:tc>
                  <a:txBody>
                    <a:bodyPr/>
                    <a:lstStyle/>
                    <a:p>
                      <a:r>
                        <a:rPr lang="it-IT" sz="1400" dirty="0" smtClean="0">
                          <a:latin typeface="Candara" panose="020E0502030303020204" pitchFamily="34" charset="0"/>
                        </a:rPr>
                        <a:t>High-</a:t>
                      </a:r>
                      <a:r>
                        <a:rPr lang="it-IT" sz="1400" dirty="0" err="1" smtClean="0">
                          <a:latin typeface="Candara" panose="020E0502030303020204" pitchFamily="34" charset="0"/>
                        </a:rPr>
                        <a:t>Throughput</a:t>
                      </a:r>
                      <a:r>
                        <a:rPr lang="it-IT" sz="1400" dirty="0" smtClean="0">
                          <a:latin typeface="Candara" panose="020E0502030303020204" pitchFamily="34" charset="0"/>
                        </a:rPr>
                        <a:t>, </a:t>
                      </a:r>
                      <a:r>
                        <a:rPr lang="it-IT" sz="1400" dirty="0" err="1" smtClean="0">
                          <a:latin typeface="Candara" panose="020E0502030303020204" pitchFamily="34" charset="0"/>
                        </a:rPr>
                        <a:t>Cloud</a:t>
                      </a:r>
                      <a:r>
                        <a:rPr lang="it-IT" sz="1400" dirty="0" smtClean="0">
                          <a:latin typeface="Candara" panose="020E0502030303020204" pitchFamily="34" charset="0"/>
                        </a:rPr>
                        <a:t> Compute</a:t>
                      </a:r>
                      <a:endParaRPr lang="en-GB" sz="1400" dirty="0">
                        <a:latin typeface="Candara" panose="020E0502030303020204" pitchFamily="34" charset="0"/>
                      </a:endParaRPr>
                    </a:p>
                  </a:txBody>
                  <a:tcPr/>
                </a:tc>
              </a:tr>
              <a:tr h="370840">
                <a:tc>
                  <a:txBody>
                    <a:bodyPr/>
                    <a:lstStyle/>
                    <a:p>
                      <a:r>
                        <a:rPr lang="it-IT" sz="1400" dirty="0" err="1" smtClean="0">
                          <a:latin typeface="Candara" panose="020E0502030303020204" pitchFamily="34" charset="0"/>
                          <a:hlinkClick r:id="rId12"/>
                        </a:rPr>
                        <a:t>MoBrain</a:t>
                      </a:r>
                      <a:endParaRPr lang="en-GB" sz="1400" dirty="0">
                        <a:latin typeface="Candara" panose="020E0502030303020204" pitchFamily="34" charset="0"/>
                      </a:endParaRPr>
                    </a:p>
                  </a:txBody>
                  <a:tcPr/>
                </a:tc>
                <a:tc>
                  <a:txBody>
                    <a:bodyPr/>
                    <a:lstStyle/>
                    <a:p>
                      <a:r>
                        <a:rPr lang="it-IT" sz="1400" dirty="0" err="1" smtClean="0">
                          <a:latin typeface="Candara" panose="020E0502030303020204" pitchFamily="34" charset="0"/>
                        </a:rPr>
                        <a:t>Jan</a:t>
                      </a:r>
                      <a:r>
                        <a:rPr lang="it-IT" sz="1400" dirty="0" smtClean="0">
                          <a:latin typeface="Candara" panose="020E0502030303020204" pitchFamily="34" charset="0"/>
                        </a:rPr>
                        <a:t>. 2016</a:t>
                      </a:r>
                      <a:endParaRPr lang="en-GB" sz="1400" dirty="0">
                        <a:latin typeface="Candara" panose="020E0502030303020204" pitchFamily="34" charset="0"/>
                      </a:endParaRPr>
                    </a:p>
                  </a:txBody>
                  <a:tcPr/>
                </a:tc>
                <a:tc>
                  <a:txBody>
                    <a:bodyPr/>
                    <a:lstStyle/>
                    <a:p>
                      <a:r>
                        <a:rPr lang="it-IT" sz="1400" dirty="0" err="1" smtClean="0">
                          <a:latin typeface="Candara" panose="020E0502030303020204" pitchFamily="34" charset="0"/>
                        </a:rPr>
                        <a:t>Jan</a:t>
                      </a:r>
                      <a:r>
                        <a:rPr lang="it-IT" sz="1400" dirty="0" smtClean="0">
                          <a:latin typeface="Candara" panose="020E0502030303020204" pitchFamily="34" charset="0"/>
                        </a:rPr>
                        <a:t>. 2018</a:t>
                      </a:r>
                      <a:endParaRPr lang="en-GB" sz="1400" dirty="0">
                        <a:latin typeface="Candara" panose="020E0502030303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400" dirty="0" smtClean="0">
                          <a:latin typeface="Candara" panose="020E0502030303020204" pitchFamily="34" charset="0"/>
                        </a:rPr>
                        <a:t>High-</a:t>
                      </a:r>
                      <a:r>
                        <a:rPr lang="it-IT" sz="1400" dirty="0" err="1" smtClean="0">
                          <a:latin typeface="Candara" panose="020E0502030303020204" pitchFamily="34" charset="0"/>
                        </a:rPr>
                        <a:t>Throughput</a:t>
                      </a:r>
                      <a:r>
                        <a:rPr lang="it-IT" sz="1400" dirty="0" smtClean="0">
                          <a:latin typeface="Candara" panose="020E0502030303020204" pitchFamily="34" charset="0"/>
                        </a:rPr>
                        <a:t>, </a:t>
                      </a:r>
                      <a:r>
                        <a:rPr lang="it-IT" sz="1400" dirty="0" err="1" smtClean="0">
                          <a:latin typeface="Candara" panose="020E0502030303020204" pitchFamily="34" charset="0"/>
                        </a:rPr>
                        <a:t>Cloud</a:t>
                      </a:r>
                      <a:r>
                        <a:rPr lang="it-IT" sz="1400" dirty="0" smtClean="0">
                          <a:latin typeface="Candara" panose="020E0502030303020204" pitchFamily="34" charset="0"/>
                        </a:rPr>
                        <a:t> Compute</a:t>
                      </a:r>
                      <a:endParaRPr lang="en-GB" sz="1400" dirty="0" smtClean="0">
                        <a:latin typeface="Candara" panose="020E0502030303020204" pitchFamily="34" charset="0"/>
                      </a:endParaRPr>
                    </a:p>
                    <a:p>
                      <a:endParaRPr lang="en-GB" sz="1400" dirty="0">
                        <a:latin typeface="Candara" panose="020E0502030303020204" pitchFamily="34" charset="0"/>
                      </a:endParaRPr>
                    </a:p>
                  </a:txBody>
                  <a:tcPr/>
                </a:tc>
              </a:tr>
              <a:tr h="370840">
                <a:tc>
                  <a:txBody>
                    <a:bodyPr/>
                    <a:lstStyle/>
                    <a:p>
                      <a:r>
                        <a:rPr lang="it-IT" sz="1400" dirty="0" err="1" smtClean="0">
                          <a:latin typeface="Candara" panose="020E0502030303020204" pitchFamily="34" charset="0"/>
                          <a:hlinkClick r:id="rId13"/>
                        </a:rPr>
                        <a:t>Peachnote</a:t>
                      </a:r>
                      <a:endParaRPr lang="en-GB" sz="1400" dirty="0">
                        <a:latin typeface="Candara" panose="020E0502030303020204" pitchFamily="34" charset="0"/>
                      </a:endParaRPr>
                    </a:p>
                  </a:txBody>
                  <a:tcPr/>
                </a:tc>
                <a:tc>
                  <a:txBody>
                    <a:bodyPr/>
                    <a:lstStyle/>
                    <a:p>
                      <a:r>
                        <a:rPr lang="it-IT" sz="1400" dirty="0" err="1" smtClean="0">
                          <a:latin typeface="Candara" panose="020E0502030303020204" pitchFamily="34" charset="0"/>
                        </a:rPr>
                        <a:t>Apr</a:t>
                      </a:r>
                      <a:r>
                        <a:rPr lang="it-IT" sz="1400" dirty="0" smtClean="0">
                          <a:latin typeface="Candara" panose="020E0502030303020204" pitchFamily="34" charset="0"/>
                        </a:rPr>
                        <a:t> 2016</a:t>
                      </a:r>
                      <a:endParaRPr lang="en-GB" sz="1400" dirty="0">
                        <a:latin typeface="Candara" panose="020E0502030303020204" pitchFamily="34" charset="0"/>
                      </a:endParaRPr>
                    </a:p>
                  </a:txBody>
                  <a:tcPr/>
                </a:tc>
                <a:tc>
                  <a:txBody>
                    <a:bodyPr/>
                    <a:lstStyle/>
                    <a:p>
                      <a:r>
                        <a:rPr lang="it-IT" sz="1400" dirty="0" err="1" smtClean="0">
                          <a:latin typeface="Candara" panose="020E0502030303020204" pitchFamily="34" charset="0"/>
                        </a:rPr>
                        <a:t>Sept</a:t>
                      </a:r>
                      <a:r>
                        <a:rPr lang="it-IT" sz="1400" dirty="0" smtClean="0">
                          <a:latin typeface="Candara" panose="020E0502030303020204" pitchFamily="34" charset="0"/>
                        </a:rPr>
                        <a:t>. 2017</a:t>
                      </a:r>
                      <a:endParaRPr lang="en-GB" sz="1400" dirty="0">
                        <a:latin typeface="Candara" panose="020E0502030303020204" pitchFamily="34" charset="0"/>
                      </a:endParaRPr>
                    </a:p>
                  </a:txBody>
                  <a:tcPr/>
                </a:tc>
                <a:tc>
                  <a:txBody>
                    <a:bodyPr/>
                    <a:lstStyle/>
                    <a:p>
                      <a:r>
                        <a:rPr lang="it-IT" sz="1400" dirty="0" err="1" smtClean="0">
                          <a:latin typeface="Candara" panose="020E0502030303020204" pitchFamily="34" charset="0"/>
                        </a:rPr>
                        <a:t>Cloud</a:t>
                      </a:r>
                      <a:r>
                        <a:rPr lang="it-IT" sz="1400" dirty="0" smtClean="0">
                          <a:latin typeface="Candara" panose="020E0502030303020204" pitchFamily="34" charset="0"/>
                        </a:rPr>
                        <a:t> Compute, Online Storage</a:t>
                      </a:r>
                      <a:endParaRPr lang="en-GB" sz="1400" dirty="0">
                        <a:latin typeface="Candara" panose="020E0502030303020204" pitchFamily="34" charset="0"/>
                      </a:endParaRPr>
                    </a:p>
                  </a:txBody>
                  <a:tcPr/>
                </a:tc>
              </a:tr>
              <a:tr h="370840">
                <a:tc>
                  <a:txBody>
                    <a:bodyPr/>
                    <a:lstStyle/>
                    <a:p>
                      <a:r>
                        <a:rPr lang="it-IT" sz="1400" dirty="0" err="1" smtClean="0">
                          <a:latin typeface="Candara" panose="020E0502030303020204" pitchFamily="34" charset="0"/>
                          <a:hlinkClick r:id="rId14"/>
                        </a:rPr>
                        <a:t>Terradue</a:t>
                      </a:r>
                      <a:endParaRPr lang="en-GB" sz="1400" dirty="0">
                        <a:latin typeface="Candara" panose="020E0502030303020204" pitchFamily="34" charset="0"/>
                      </a:endParaRPr>
                    </a:p>
                  </a:txBody>
                  <a:tcPr/>
                </a:tc>
                <a:tc>
                  <a:txBody>
                    <a:bodyPr/>
                    <a:lstStyle/>
                    <a:p>
                      <a:r>
                        <a:rPr lang="it-IT" sz="1400" dirty="0" err="1" smtClean="0">
                          <a:latin typeface="Candara" panose="020E0502030303020204" pitchFamily="34" charset="0"/>
                        </a:rPr>
                        <a:t>Jan</a:t>
                      </a:r>
                      <a:r>
                        <a:rPr lang="it-IT" sz="1400" dirty="0" smtClean="0">
                          <a:latin typeface="Candara" panose="020E0502030303020204" pitchFamily="34" charset="0"/>
                        </a:rPr>
                        <a:t>. 2016</a:t>
                      </a:r>
                      <a:endParaRPr lang="en-GB" sz="1400" dirty="0">
                        <a:latin typeface="Candara" panose="020E0502030303020204" pitchFamily="34" charset="0"/>
                      </a:endParaRPr>
                    </a:p>
                  </a:txBody>
                  <a:tcPr/>
                </a:tc>
                <a:tc>
                  <a:txBody>
                    <a:bodyPr/>
                    <a:lstStyle/>
                    <a:p>
                      <a:r>
                        <a:rPr lang="it-IT" sz="1400" dirty="0" err="1" smtClean="0">
                          <a:latin typeface="Candara" panose="020E0502030303020204" pitchFamily="34" charset="0"/>
                        </a:rPr>
                        <a:t>Jan</a:t>
                      </a:r>
                      <a:r>
                        <a:rPr lang="it-IT" sz="1400" dirty="0" smtClean="0">
                          <a:latin typeface="Candara" panose="020E0502030303020204" pitchFamily="34" charset="0"/>
                        </a:rPr>
                        <a:t>. 2018</a:t>
                      </a:r>
                      <a:endParaRPr lang="en-GB" sz="1400" dirty="0">
                        <a:latin typeface="Candara" panose="020E0502030303020204" pitchFamily="34" charset="0"/>
                      </a:endParaRPr>
                    </a:p>
                  </a:txBody>
                  <a:tcPr/>
                </a:tc>
                <a:tc>
                  <a:txBody>
                    <a:bodyPr/>
                    <a:lstStyle/>
                    <a:p>
                      <a:r>
                        <a:rPr lang="it-IT" sz="1400" dirty="0" err="1" smtClean="0">
                          <a:latin typeface="Candara" panose="020E0502030303020204" pitchFamily="34" charset="0"/>
                        </a:rPr>
                        <a:t>Cloud</a:t>
                      </a:r>
                      <a:r>
                        <a:rPr lang="it-IT" sz="1400" dirty="0" smtClean="0">
                          <a:latin typeface="Candara" panose="020E0502030303020204" pitchFamily="34" charset="0"/>
                        </a:rPr>
                        <a:t> Compute</a:t>
                      </a:r>
                      <a:endParaRPr lang="en-GB" sz="1400" dirty="0">
                        <a:latin typeface="Candara" panose="020E0502030303020204" pitchFamily="34" charset="0"/>
                      </a:endParaRPr>
                    </a:p>
                  </a:txBody>
                  <a:tcPr/>
                </a:tc>
              </a:tr>
            </a:tbl>
          </a:graphicData>
        </a:graphic>
      </p:graphicFrame>
      <p:sp>
        <p:nvSpPr>
          <p:cNvPr id="3" name="CasellaDiTesto 2"/>
          <p:cNvSpPr txBox="1"/>
          <p:nvPr/>
        </p:nvSpPr>
        <p:spPr>
          <a:xfrm>
            <a:off x="6444208" y="1315794"/>
            <a:ext cx="2520280" cy="2677656"/>
          </a:xfrm>
          <a:prstGeom prst="rect">
            <a:avLst/>
          </a:prstGeom>
          <a:noFill/>
        </p:spPr>
        <p:txBody>
          <a:bodyPr wrap="square" rtlCol="0">
            <a:spAutoFit/>
          </a:bodyPr>
          <a:lstStyle/>
          <a:p>
            <a:r>
              <a:rPr lang="en-GB" sz="3200" b="1" dirty="0" smtClean="0">
                <a:latin typeface="Candara" panose="020E0502030303020204" pitchFamily="34" charset="0"/>
              </a:rPr>
              <a:t>11</a:t>
            </a:r>
            <a:r>
              <a:rPr lang="en-GB" sz="2000" dirty="0" smtClean="0">
                <a:latin typeface="Candara" panose="020E0502030303020204" pitchFamily="34" charset="0"/>
              </a:rPr>
              <a:t> SLAs agreed </a:t>
            </a:r>
          </a:p>
          <a:p>
            <a:r>
              <a:rPr lang="en-GB" sz="3200" b="1" dirty="0" smtClean="0">
                <a:latin typeface="Candara" panose="020E0502030303020204" pitchFamily="34" charset="0"/>
              </a:rPr>
              <a:t>1</a:t>
            </a:r>
            <a:r>
              <a:rPr lang="en-GB" sz="2000" dirty="0" smtClean="0">
                <a:latin typeface="Candara" panose="020E0502030303020204" pitchFamily="34" charset="0"/>
              </a:rPr>
              <a:t> MoU signed</a:t>
            </a:r>
          </a:p>
          <a:p>
            <a:endParaRPr lang="en-GB" sz="2000" dirty="0" smtClean="0">
              <a:latin typeface="Candara" panose="020E0502030303020204" pitchFamily="34" charset="0"/>
            </a:endParaRPr>
          </a:p>
          <a:p>
            <a:r>
              <a:rPr lang="en-GB" sz="3200" b="1" dirty="0" smtClean="0">
                <a:latin typeface="Candara" panose="020E0502030303020204" pitchFamily="34" charset="0"/>
              </a:rPr>
              <a:t>30</a:t>
            </a:r>
            <a:r>
              <a:rPr lang="en-GB" sz="2000" dirty="0" smtClean="0">
                <a:latin typeface="Candara" panose="020E0502030303020204" pitchFamily="34" charset="0"/>
              </a:rPr>
              <a:t> providers from </a:t>
            </a:r>
            <a:br>
              <a:rPr lang="en-GB" sz="2000" dirty="0" smtClean="0">
                <a:latin typeface="Candara" panose="020E0502030303020204" pitchFamily="34" charset="0"/>
              </a:rPr>
            </a:br>
            <a:r>
              <a:rPr lang="en-GB" sz="3200" b="1" dirty="0" smtClean="0">
                <a:latin typeface="Candara" panose="020E0502030303020204" pitchFamily="34" charset="0"/>
              </a:rPr>
              <a:t>16</a:t>
            </a:r>
            <a:r>
              <a:rPr lang="en-GB" sz="2000" dirty="0" smtClean="0">
                <a:latin typeface="Candara" panose="020E0502030303020204" pitchFamily="34" charset="0"/>
              </a:rPr>
              <a:t> countries</a:t>
            </a:r>
          </a:p>
          <a:p>
            <a:endParaRPr lang="en-GB" sz="2000" dirty="0">
              <a:latin typeface="Candara" panose="020E0502030303020204" pitchFamily="34" charset="0"/>
            </a:endParaRPr>
          </a:p>
        </p:txBody>
      </p:sp>
    </p:spTree>
    <p:extLst>
      <p:ext uri="{BB962C8B-B14F-4D97-AF65-F5344CB8AC3E}">
        <p14:creationId xmlns:p14="http://schemas.microsoft.com/office/powerpoint/2010/main" val="21225503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p:cNvSpPr>
            <a:spLocks noGrp="1"/>
          </p:cNvSpPr>
          <p:nvPr>
            <p:ph type="ftr" sz="quarter" idx="11"/>
          </p:nvPr>
        </p:nvSpPr>
        <p:spPr>
          <a:xfrm>
            <a:off x="1187624" y="6453336"/>
            <a:ext cx="6768752" cy="365125"/>
          </a:xfrm>
        </p:spPr>
        <p:txBody>
          <a:bodyPr/>
          <a:lstStyle/>
          <a:p>
            <a:r>
              <a:rPr lang="it-IT" dirty="0" smtClean="0"/>
              <a:t>EGI Conference 2017, 09-12 </a:t>
            </a:r>
            <a:r>
              <a:rPr lang="it-IT" dirty="0" err="1" smtClean="0"/>
              <a:t>May</a:t>
            </a:r>
            <a:r>
              <a:rPr lang="it-IT" dirty="0" smtClean="0"/>
              <a:t> 2017 – Catania, </a:t>
            </a:r>
            <a:r>
              <a:rPr lang="it-IT" dirty="0" err="1" smtClean="0"/>
              <a:t>Italy</a:t>
            </a:r>
            <a:endParaRPr lang="en-GB" dirty="0"/>
          </a:p>
        </p:txBody>
      </p:sp>
      <p:pic>
        <p:nvPicPr>
          <p:cNvPr id="10" name="Immagin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5111" y="2724951"/>
            <a:ext cx="449230" cy="382972"/>
          </a:xfrm>
          <a:prstGeom prst="rect">
            <a:avLst/>
          </a:prstGeom>
        </p:spPr>
      </p:pic>
      <p:pic>
        <p:nvPicPr>
          <p:cNvPr id="11" name="Immagin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6176" y="1844824"/>
            <a:ext cx="1759421" cy="578337"/>
          </a:xfrm>
          <a:prstGeom prst="rect">
            <a:avLst/>
          </a:prstGeom>
        </p:spPr>
      </p:pic>
      <p:grpSp>
        <p:nvGrpSpPr>
          <p:cNvPr id="12" name="Gruppo 11"/>
          <p:cNvGrpSpPr/>
          <p:nvPr/>
        </p:nvGrpSpPr>
        <p:grpSpPr>
          <a:xfrm>
            <a:off x="179018" y="1044127"/>
            <a:ext cx="8785470" cy="5697241"/>
            <a:chOff x="179018" y="900111"/>
            <a:chExt cx="8785470" cy="5697241"/>
          </a:xfrm>
        </p:grpSpPr>
        <p:pic>
          <p:nvPicPr>
            <p:cNvPr id="13" name="Immagin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018" y="900111"/>
              <a:ext cx="8641454" cy="5678975"/>
            </a:xfrm>
            <a:prstGeom prst="rect">
              <a:avLst/>
            </a:prstGeom>
            <a:ln>
              <a:solidFill>
                <a:schemeClr val="tx1"/>
              </a:solidFill>
            </a:ln>
          </p:spPr>
        </p:pic>
        <p:pic>
          <p:nvPicPr>
            <p:cNvPr id="14" name="Immagin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8576" y="980728"/>
              <a:ext cx="1623895" cy="576064"/>
            </a:xfrm>
            <a:prstGeom prst="rect">
              <a:avLst/>
            </a:prstGeom>
          </p:spPr>
        </p:pic>
        <p:pic>
          <p:nvPicPr>
            <p:cNvPr id="15" name="Immagin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3044" y="1556792"/>
              <a:ext cx="978601" cy="638010"/>
            </a:xfrm>
            <a:prstGeom prst="rect">
              <a:avLst/>
            </a:prstGeom>
          </p:spPr>
        </p:pic>
        <p:pic>
          <p:nvPicPr>
            <p:cNvPr id="16" name="Immagin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01239" y="2435542"/>
              <a:ext cx="1118633" cy="489402"/>
            </a:xfrm>
            <a:prstGeom prst="rect">
              <a:avLst/>
            </a:prstGeom>
          </p:spPr>
        </p:pic>
        <p:pic>
          <p:nvPicPr>
            <p:cNvPr id="17" name="Immagin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98187" y="2943687"/>
              <a:ext cx="905661" cy="413305"/>
            </a:xfrm>
            <a:prstGeom prst="rect">
              <a:avLst/>
            </a:prstGeom>
          </p:spPr>
        </p:pic>
        <p:pic>
          <p:nvPicPr>
            <p:cNvPr id="18" name="Immagin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03848" y="2253573"/>
              <a:ext cx="1510647" cy="446840"/>
            </a:xfrm>
            <a:prstGeom prst="rect">
              <a:avLst/>
            </a:prstGeom>
          </p:spPr>
        </p:pic>
        <p:pic>
          <p:nvPicPr>
            <p:cNvPr id="19" name="Immagine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746154" y="2701023"/>
              <a:ext cx="930801" cy="449316"/>
            </a:xfrm>
            <a:prstGeom prst="rect">
              <a:avLst/>
            </a:prstGeom>
          </p:spPr>
        </p:pic>
        <p:pic>
          <p:nvPicPr>
            <p:cNvPr id="20" name="Immagine 1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468807" y="3231301"/>
              <a:ext cx="1149639" cy="508297"/>
            </a:xfrm>
            <a:prstGeom prst="rect">
              <a:avLst/>
            </a:prstGeom>
          </p:spPr>
        </p:pic>
        <p:pic>
          <p:nvPicPr>
            <p:cNvPr id="21" name="Immagine 2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536486" y="3501008"/>
              <a:ext cx="2027402" cy="1526422"/>
            </a:xfrm>
            <a:prstGeom prst="rect">
              <a:avLst/>
            </a:prstGeom>
          </p:spPr>
        </p:pic>
        <p:pic>
          <p:nvPicPr>
            <p:cNvPr id="22" name="Immagine 2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35591" y="5588471"/>
              <a:ext cx="1428097" cy="720849"/>
            </a:xfrm>
            <a:prstGeom prst="rect">
              <a:avLst/>
            </a:prstGeom>
          </p:spPr>
        </p:pic>
        <p:pic>
          <p:nvPicPr>
            <p:cNvPr id="23" name="Immagine 2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373247" y="5301208"/>
              <a:ext cx="830601" cy="830601"/>
            </a:xfrm>
            <a:prstGeom prst="rect">
              <a:avLst/>
            </a:prstGeom>
          </p:spPr>
        </p:pic>
        <p:pic>
          <p:nvPicPr>
            <p:cNvPr id="24" name="Immagine 2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384799" y="5733256"/>
              <a:ext cx="763265" cy="756742"/>
            </a:xfrm>
            <a:prstGeom prst="rect">
              <a:avLst/>
            </a:prstGeom>
          </p:spPr>
        </p:pic>
        <p:pic>
          <p:nvPicPr>
            <p:cNvPr id="25" name="Immagine 24"/>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327360" y="5980899"/>
              <a:ext cx="1332872" cy="616453"/>
            </a:xfrm>
            <a:prstGeom prst="rect">
              <a:avLst/>
            </a:prstGeom>
          </p:spPr>
        </p:pic>
        <p:pic>
          <p:nvPicPr>
            <p:cNvPr id="26" name="Immagine 2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124947" y="4438758"/>
              <a:ext cx="1349402" cy="856536"/>
            </a:xfrm>
            <a:prstGeom prst="rect">
              <a:avLst/>
            </a:prstGeom>
          </p:spPr>
        </p:pic>
        <p:pic>
          <p:nvPicPr>
            <p:cNvPr id="27" name="Immagine 26"/>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172400" y="4737230"/>
              <a:ext cx="550395" cy="520644"/>
            </a:xfrm>
            <a:prstGeom prst="rect">
              <a:avLst/>
            </a:prstGeom>
          </p:spPr>
        </p:pic>
        <p:pic>
          <p:nvPicPr>
            <p:cNvPr id="28" name="Immagine 27"/>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292080" y="3528682"/>
              <a:ext cx="377796" cy="332366"/>
            </a:xfrm>
            <a:prstGeom prst="rect">
              <a:avLst/>
            </a:prstGeom>
          </p:spPr>
        </p:pic>
        <p:pic>
          <p:nvPicPr>
            <p:cNvPr id="29" name="Immagine 28"/>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35591" y="4676035"/>
              <a:ext cx="1464723" cy="456288"/>
            </a:xfrm>
            <a:prstGeom prst="rect">
              <a:avLst/>
            </a:prstGeom>
          </p:spPr>
        </p:pic>
        <p:pic>
          <p:nvPicPr>
            <p:cNvPr id="30" name="Immagine 29"/>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885951" y="4195029"/>
              <a:ext cx="1093761" cy="458107"/>
            </a:xfrm>
            <a:prstGeom prst="rect">
              <a:avLst/>
            </a:prstGeom>
          </p:spPr>
        </p:pic>
        <p:pic>
          <p:nvPicPr>
            <p:cNvPr id="31" name="Immagine 30"/>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2550187" y="3694865"/>
              <a:ext cx="764231" cy="368708"/>
            </a:xfrm>
            <a:prstGeom prst="rect">
              <a:avLst/>
            </a:prstGeom>
          </p:spPr>
        </p:pic>
        <p:pic>
          <p:nvPicPr>
            <p:cNvPr id="32" name="Immagine 31"/>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3859767" y="4666604"/>
              <a:ext cx="1288297" cy="418580"/>
            </a:xfrm>
            <a:prstGeom prst="rect">
              <a:avLst/>
            </a:prstGeom>
          </p:spPr>
        </p:pic>
        <p:pic>
          <p:nvPicPr>
            <p:cNvPr id="33" name="Picture 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853864" y="1052736"/>
              <a:ext cx="3110624" cy="226524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4" name="Immagine 3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5111" y="2508927"/>
              <a:ext cx="449230" cy="382972"/>
            </a:xfrm>
            <a:prstGeom prst="rect">
              <a:avLst/>
            </a:prstGeom>
          </p:spPr>
        </p:pic>
        <p:pic>
          <p:nvPicPr>
            <p:cNvPr id="35" name="Immagine 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6176" y="1628800"/>
              <a:ext cx="1759421" cy="578337"/>
            </a:xfrm>
            <a:prstGeom prst="rect">
              <a:avLst/>
            </a:prstGeom>
          </p:spPr>
        </p:pic>
        <p:pic>
          <p:nvPicPr>
            <p:cNvPr id="36" name="Immagine 35"/>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358531" y="2943687"/>
              <a:ext cx="1285477" cy="413305"/>
            </a:xfrm>
            <a:prstGeom prst="rect">
              <a:avLst/>
            </a:prstGeom>
          </p:spPr>
        </p:pic>
        <p:pic>
          <p:nvPicPr>
            <p:cNvPr id="37" name="Picture 3"/>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1763688" y="5085184"/>
              <a:ext cx="426313" cy="458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8" name="Title 7"/>
          <p:cNvSpPr>
            <a:spLocks noGrp="1"/>
          </p:cNvSpPr>
          <p:nvPr>
            <p:ph type="title"/>
          </p:nvPr>
        </p:nvSpPr>
        <p:spPr>
          <a:xfrm>
            <a:off x="1547664" y="188640"/>
            <a:ext cx="7344816" cy="850106"/>
          </a:xfrm>
        </p:spPr>
        <p:txBody>
          <a:bodyPr>
            <a:normAutofit/>
          </a:bodyPr>
          <a:lstStyle/>
          <a:p>
            <a:r>
              <a:rPr lang="en-GB" dirty="0" smtClean="0"/>
              <a:t>SLA status report</a:t>
            </a:r>
            <a:br>
              <a:rPr lang="en-GB" dirty="0" smtClean="0"/>
            </a:br>
            <a:r>
              <a:rPr lang="it-IT" sz="1600" dirty="0" smtClean="0">
                <a:solidFill>
                  <a:schemeClr val="tx2"/>
                </a:solidFill>
                <a:latin typeface="Candara" panose="020E0502030303020204" pitchFamily="34" charset="0"/>
                <a:cs typeface="Times New Roman" panose="02020603050405020304" pitchFamily="18" charset="0"/>
                <a:hlinkClick r:id="rId27"/>
              </a:rPr>
              <a:t>https://ww.egi.eu/federation/committed-resources/</a:t>
            </a:r>
            <a:endParaRPr lang="en-GB" dirty="0">
              <a:solidFill>
                <a:schemeClr val="tx2"/>
              </a:solidFill>
              <a:latin typeface="Candara" panose="020E0502030303020204" pitchFamily="34" charset="0"/>
            </a:endParaRPr>
          </a:p>
        </p:txBody>
      </p:sp>
    </p:spTree>
    <p:extLst>
      <p:ext uri="{BB962C8B-B14F-4D97-AF65-F5344CB8AC3E}">
        <p14:creationId xmlns:p14="http://schemas.microsoft.com/office/powerpoint/2010/main" val="14503391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Links</a:t>
            </a:r>
            <a:endParaRPr lang="en-GB" dirty="0"/>
          </a:p>
        </p:txBody>
      </p:sp>
      <p:sp>
        <p:nvSpPr>
          <p:cNvPr id="3" name="Segnaposto contenuto 2"/>
          <p:cNvSpPr>
            <a:spLocks noGrp="1"/>
          </p:cNvSpPr>
          <p:nvPr>
            <p:ph sz="half" idx="2"/>
          </p:nvPr>
        </p:nvSpPr>
        <p:spPr>
          <a:xfrm>
            <a:off x="179512" y="1341438"/>
            <a:ext cx="8784976" cy="4784400"/>
          </a:xfrm>
        </p:spPr>
        <p:txBody>
          <a:bodyPr/>
          <a:lstStyle/>
          <a:p>
            <a:r>
              <a:rPr lang="it-IT" sz="2400" dirty="0">
                <a:latin typeface="Candara" panose="020E0502030303020204" pitchFamily="34" charset="0"/>
              </a:rPr>
              <a:t>EGI SLA/OLA Framework:</a:t>
            </a:r>
          </a:p>
          <a:p>
            <a:r>
              <a:rPr lang="en-GB" sz="2400" dirty="0">
                <a:latin typeface="Candara" panose="020E0502030303020204" pitchFamily="34" charset="0"/>
                <a:hlinkClick r:id="rId2"/>
              </a:rPr>
              <a:t>https://wiki.egi.eu/wiki/EGI_OLA_SLA_framework</a:t>
            </a:r>
            <a:endParaRPr lang="en-GB" sz="2400" dirty="0">
              <a:latin typeface="Candara" panose="020E0502030303020204" pitchFamily="34" charset="0"/>
            </a:endParaRPr>
          </a:p>
          <a:p>
            <a:r>
              <a:rPr lang="it-IT" sz="2400" dirty="0" smtClean="0">
                <a:latin typeface="Candara" panose="020E0502030303020204" pitchFamily="34" charset="0"/>
              </a:rPr>
              <a:t>EGI VO SLA and OLA </a:t>
            </a:r>
            <a:r>
              <a:rPr lang="en-GB" sz="2400" dirty="0" smtClean="0">
                <a:latin typeface="Candara" panose="020E0502030303020204" pitchFamily="34" charset="0"/>
              </a:rPr>
              <a:t>templates</a:t>
            </a:r>
          </a:p>
          <a:p>
            <a:r>
              <a:rPr lang="en-GB" sz="2400" dirty="0" smtClean="0">
                <a:latin typeface="Candara" panose="020E0502030303020204" pitchFamily="34" charset="0"/>
                <a:hlinkClick r:id="rId3"/>
              </a:rPr>
              <a:t>https</a:t>
            </a:r>
            <a:r>
              <a:rPr lang="en-GB" sz="2400" dirty="0">
                <a:latin typeface="Candara" panose="020E0502030303020204" pitchFamily="34" charset="0"/>
                <a:hlinkClick r:id="rId3"/>
              </a:rPr>
              <a:t>://</a:t>
            </a:r>
            <a:r>
              <a:rPr lang="en-GB" sz="2400" dirty="0" smtClean="0">
                <a:latin typeface="Candara" panose="020E0502030303020204" pitchFamily="34" charset="0"/>
                <a:hlinkClick r:id="rId3"/>
              </a:rPr>
              <a:t>documents.egi.eu/public/ShowDocument?docid=2371</a:t>
            </a:r>
            <a:endParaRPr lang="en-GB" sz="2400" dirty="0" smtClean="0">
              <a:latin typeface="Candara" panose="020E0502030303020204" pitchFamily="34" charset="0"/>
            </a:endParaRPr>
          </a:p>
          <a:p>
            <a:r>
              <a:rPr lang="it-IT" sz="2400" dirty="0" smtClean="0">
                <a:latin typeface="Candara" panose="020E0502030303020204" pitchFamily="34" charset="0"/>
              </a:rPr>
              <a:t>EGI SLA/OLA  status:</a:t>
            </a:r>
          </a:p>
          <a:p>
            <a:r>
              <a:rPr lang="en-GB" sz="2400" dirty="0">
                <a:latin typeface="Candara" panose="020E0502030303020204" pitchFamily="34" charset="0"/>
                <a:hlinkClick r:id="rId4"/>
              </a:rPr>
              <a:t>https://</a:t>
            </a:r>
            <a:r>
              <a:rPr lang="en-GB" sz="2400" dirty="0" smtClean="0">
                <a:latin typeface="Candara" panose="020E0502030303020204" pitchFamily="34" charset="0"/>
                <a:hlinkClick r:id="rId4"/>
              </a:rPr>
              <a:t>docs.google.com/spreadsheets/d/1dQNJhMhYqMLHNVHRL4CsqwU0kaJ-lhgNq2ZJwTLy5UQ/edit#gid=828416905</a:t>
            </a:r>
            <a:endParaRPr lang="en-GB" sz="2400" dirty="0" smtClean="0">
              <a:latin typeface="Candara" panose="020E0502030303020204" pitchFamily="34" charset="0"/>
            </a:endParaRPr>
          </a:p>
          <a:p>
            <a:r>
              <a:rPr lang="it-IT" sz="2400" dirty="0">
                <a:latin typeface="Candara" panose="020E0502030303020204" pitchFamily="34" charset="0"/>
              </a:rPr>
              <a:t>SLA mailing-list:  </a:t>
            </a:r>
            <a:r>
              <a:rPr lang="it-IT" sz="2400" dirty="0" smtClean="0">
                <a:latin typeface="Candara" panose="020E0502030303020204" pitchFamily="34" charset="0"/>
                <a:hlinkClick r:id="rId5"/>
              </a:rPr>
              <a:t>sla@mailman.egi.eu</a:t>
            </a:r>
            <a:r>
              <a:rPr lang="it-IT" sz="2400" dirty="0" smtClean="0">
                <a:latin typeface="Candara" panose="020E0502030303020204" pitchFamily="34" charset="0"/>
              </a:rPr>
              <a:t> </a:t>
            </a:r>
            <a:endParaRPr lang="it-IT" sz="2400" dirty="0">
              <a:latin typeface="Candara" panose="020E0502030303020204" pitchFamily="34" charset="0"/>
            </a:endParaRPr>
          </a:p>
          <a:p>
            <a:pPr marL="0" indent="0">
              <a:buNone/>
            </a:pPr>
            <a:endParaRPr lang="en-GB" sz="2400" dirty="0" smtClean="0">
              <a:latin typeface="Candara" panose="020E0502030303020204" pitchFamily="34" charset="0"/>
            </a:endParaRPr>
          </a:p>
          <a:p>
            <a:endParaRPr lang="en-GB" sz="2400" dirty="0">
              <a:latin typeface="Candara" panose="020E0502030303020204" pitchFamily="34" charset="0"/>
            </a:endParaRPr>
          </a:p>
        </p:txBody>
      </p:sp>
      <p:sp>
        <p:nvSpPr>
          <p:cNvPr id="5" name="Footer Placeholder 3"/>
          <p:cNvSpPr>
            <a:spLocks noGrp="1"/>
          </p:cNvSpPr>
          <p:nvPr>
            <p:ph type="ftr" sz="quarter" idx="11"/>
          </p:nvPr>
        </p:nvSpPr>
        <p:spPr>
          <a:xfrm>
            <a:off x="1187624" y="6453336"/>
            <a:ext cx="6768752" cy="365125"/>
          </a:xfrm>
        </p:spPr>
        <p:txBody>
          <a:bodyPr/>
          <a:lstStyle/>
          <a:p>
            <a:r>
              <a:rPr lang="it-IT" dirty="0" smtClean="0"/>
              <a:t>EGI Conference 2017, 09-12 </a:t>
            </a:r>
            <a:r>
              <a:rPr lang="it-IT" dirty="0" err="1" smtClean="0"/>
              <a:t>May</a:t>
            </a:r>
            <a:r>
              <a:rPr lang="it-IT" dirty="0" smtClean="0"/>
              <a:t> 2017 – Catania, </a:t>
            </a:r>
            <a:r>
              <a:rPr lang="it-IT" dirty="0" err="1" smtClean="0"/>
              <a:t>Italy</a:t>
            </a:r>
            <a:endParaRPr lang="en-GB" dirty="0"/>
          </a:p>
        </p:txBody>
      </p:sp>
    </p:spTree>
    <p:extLst>
      <p:ext uri="{BB962C8B-B14F-4D97-AF65-F5344CB8AC3E}">
        <p14:creationId xmlns:p14="http://schemas.microsoft.com/office/powerpoint/2010/main" val="33240666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15504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EGI federated infrastructure</a:t>
            </a:r>
            <a:endParaRPr lang="en-US" dirty="0"/>
          </a:p>
        </p:txBody>
      </p:sp>
      <p:grpSp>
        <p:nvGrpSpPr>
          <p:cNvPr id="5" name="Group 4"/>
          <p:cNvGrpSpPr/>
          <p:nvPr/>
        </p:nvGrpSpPr>
        <p:grpSpPr>
          <a:xfrm>
            <a:off x="129349" y="1095995"/>
            <a:ext cx="8924991" cy="4493426"/>
            <a:chOff x="0" y="1358900"/>
            <a:chExt cx="8924991" cy="4115254"/>
          </a:xfrm>
        </p:grpSpPr>
        <p:pic>
          <p:nvPicPr>
            <p:cNvPr id="6" name="Picture 5" descr="Screen Shot 2016-04-05 at 12.44.02 PM.png"/>
            <p:cNvPicPr>
              <a:picLocks noChangeAspect="1"/>
            </p:cNvPicPr>
            <p:nvPr/>
          </p:nvPicPr>
          <p:blipFill rotWithShape="1">
            <a:blip r:embed="rId3">
              <a:extLst>
                <a:ext uri="{28A0092B-C50C-407E-A947-70E740481C1C}">
                  <a14:useLocalDpi xmlns:a14="http://schemas.microsoft.com/office/drawing/2010/main" val="0"/>
                </a:ext>
              </a:extLst>
            </a:blip>
            <a:srcRect r="2395"/>
            <a:stretch/>
          </p:blipFill>
          <p:spPr>
            <a:xfrm>
              <a:off x="0" y="1371600"/>
              <a:ext cx="8924991" cy="4102554"/>
            </a:xfrm>
            <a:prstGeom prst="rect">
              <a:avLst/>
            </a:prstGeom>
          </p:spPr>
        </p:pic>
        <p:pic>
          <p:nvPicPr>
            <p:cNvPr id="7" name="Picture 6" descr="Screen Shot 2016-04-05 at 12.44.19 PM.png"/>
            <p:cNvPicPr>
              <a:picLocks noChangeAspect="1"/>
            </p:cNvPicPr>
            <p:nvPr/>
          </p:nvPicPr>
          <p:blipFill rotWithShape="1">
            <a:blip r:embed="rId4">
              <a:extLst>
                <a:ext uri="{28A0092B-C50C-407E-A947-70E740481C1C}">
                  <a14:useLocalDpi xmlns:a14="http://schemas.microsoft.com/office/drawing/2010/main" val="0"/>
                </a:ext>
              </a:extLst>
            </a:blip>
            <a:srcRect r="72094" b="39049"/>
            <a:stretch/>
          </p:blipFill>
          <p:spPr>
            <a:xfrm>
              <a:off x="0" y="1358900"/>
              <a:ext cx="2551677" cy="2509565"/>
            </a:xfrm>
            <a:prstGeom prst="rect">
              <a:avLst/>
            </a:prstGeom>
          </p:spPr>
        </p:pic>
      </p:gr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5496" y="2316613"/>
            <a:ext cx="776312" cy="588592"/>
          </a:xfrm>
          <a:prstGeom prst="rect">
            <a:avLst/>
          </a:prstGeom>
        </p:spPr>
      </p:pic>
      <p:graphicFrame>
        <p:nvGraphicFramePr>
          <p:cNvPr id="10" name="Diagram 9"/>
          <p:cNvGraphicFramePr/>
          <p:nvPr>
            <p:extLst>
              <p:ext uri="{D42A27DB-BD31-4B8C-83A1-F6EECF244321}">
                <p14:modId xmlns:p14="http://schemas.microsoft.com/office/powerpoint/2010/main" val="2880825356"/>
              </p:ext>
            </p:extLst>
          </p:nvPr>
        </p:nvGraphicFramePr>
        <p:xfrm>
          <a:off x="179512" y="3390776"/>
          <a:ext cx="8890000" cy="435870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1" name="TextBox 8"/>
          <p:cNvSpPr txBox="1"/>
          <p:nvPr/>
        </p:nvSpPr>
        <p:spPr>
          <a:xfrm>
            <a:off x="1008112" y="2289066"/>
            <a:ext cx="2088232" cy="707886"/>
          </a:xfrm>
          <a:prstGeom prst="rect">
            <a:avLst/>
          </a:prstGeom>
          <a:noFill/>
        </p:spPr>
        <p:txBody>
          <a:bodyPr wrap="square" rtlCol="0">
            <a:spAutoFit/>
          </a:bodyPr>
          <a:lstStyle/>
          <a:p>
            <a:pPr algn="ctr"/>
            <a:r>
              <a:rPr lang="en-GB" sz="4000" b="1" dirty="0" smtClean="0">
                <a:solidFill>
                  <a:srgbClr val="0045A9"/>
                </a:solidFill>
                <a:effectLst>
                  <a:outerShdw blurRad="38100" dist="38100" dir="2700000" algn="tl">
                    <a:srgbClr val="000000">
                      <a:alpha val="43137"/>
                    </a:srgbClr>
                  </a:outerShdw>
                </a:effectLst>
              </a:rPr>
              <a:t>USA</a:t>
            </a:r>
            <a:endParaRPr lang="en-GB" sz="4000" b="1" dirty="0">
              <a:solidFill>
                <a:srgbClr val="0045A9"/>
              </a:solidFill>
              <a:effectLst>
                <a:outerShdw blurRad="38100" dist="38100" dir="2700000" algn="tl">
                  <a:srgbClr val="000000">
                    <a:alpha val="43137"/>
                  </a:srgbClr>
                </a:outerShdw>
              </a:effectLst>
            </a:endParaRPr>
          </a:p>
        </p:txBody>
      </p:sp>
      <p:sp>
        <p:nvSpPr>
          <p:cNvPr id="12" name="TextBox 9"/>
          <p:cNvSpPr txBox="1"/>
          <p:nvPr/>
        </p:nvSpPr>
        <p:spPr>
          <a:xfrm>
            <a:off x="1656184" y="1556792"/>
            <a:ext cx="2088232" cy="707886"/>
          </a:xfrm>
          <a:prstGeom prst="rect">
            <a:avLst/>
          </a:prstGeom>
          <a:noFill/>
        </p:spPr>
        <p:txBody>
          <a:bodyPr wrap="square" rtlCol="0">
            <a:spAutoFit/>
          </a:bodyPr>
          <a:lstStyle/>
          <a:p>
            <a:pPr algn="ctr"/>
            <a:r>
              <a:rPr lang="en-GB" sz="4000" b="1" dirty="0" smtClean="0">
                <a:solidFill>
                  <a:srgbClr val="0045A9"/>
                </a:solidFill>
                <a:effectLst>
                  <a:outerShdw blurRad="38100" dist="38100" dir="2700000" algn="tl">
                    <a:srgbClr val="000000">
                      <a:alpha val="43137"/>
                    </a:srgbClr>
                  </a:outerShdw>
                </a:effectLst>
              </a:rPr>
              <a:t>Canada</a:t>
            </a:r>
            <a:endParaRPr lang="en-GB" sz="4000" b="1" dirty="0">
              <a:solidFill>
                <a:srgbClr val="0045A9"/>
              </a:solidFill>
              <a:effectLst>
                <a:outerShdw blurRad="38100" dist="38100" dir="2700000" algn="tl">
                  <a:srgbClr val="000000">
                    <a:alpha val="43137"/>
                  </a:srgbClr>
                </a:outerShdw>
              </a:effectLst>
            </a:endParaRPr>
          </a:p>
        </p:txBody>
      </p:sp>
      <p:sp>
        <p:nvSpPr>
          <p:cNvPr id="13" name="TextBox 10"/>
          <p:cNvSpPr txBox="1"/>
          <p:nvPr/>
        </p:nvSpPr>
        <p:spPr>
          <a:xfrm>
            <a:off x="792088" y="3401705"/>
            <a:ext cx="2088232" cy="1323439"/>
          </a:xfrm>
          <a:prstGeom prst="rect">
            <a:avLst/>
          </a:prstGeom>
          <a:noFill/>
        </p:spPr>
        <p:txBody>
          <a:bodyPr wrap="square" rtlCol="0">
            <a:spAutoFit/>
          </a:bodyPr>
          <a:lstStyle/>
          <a:p>
            <a:pPr algn="ctr"/>
            <a:r>
              <a:rPr lang="en-GB" sz="4000" b="1" dirty="0" smtClean="0">
                <a:solidFill>
                  <a:srgbClr val="0045A9"/>
                </a:solidFill>
                <a:effectLst>
                  <a:outerShdw blurRad="38100" dist="38100" dir="2700000" algn="tl">
                    <a:srgbClr val="000000">
                      <a:alpha val="43137"/>
                    </a:srgbClr>
                  </a:outerShdw>
                </a:effectLst>
              </a:rPr>
              <a:t>Latin America</a:t>
            </a:r>
            <a:endParaRPr lang="en-GB" sz="4000" b="1" dirty="0">
              <a:solidFill>
                <a:srgbClr val="0045A9"/>
              </a:solidFill>
              <a:effectLst>
                <a:outerShdw blurRad="38100" dist="38100" dir="2700000" algn="tl">
                  <a:srgbClr val="000000">
                    <a:alpha val="43137"/>
                  </a:srgbClr>
                </a:outerShdw>
              </a:effectLst>
            </a:endParaRPr>
          </a:p>
        </p:txBody>
      </p:sp>
      <p:sp>
        <p:nvSpPr>
          <p:cNvPr id="14" name="TextBox 11"/>
          <p:cNvSpPr txBox="1"/>
          <p:nvPr/>
        </p:nvSpPr>
        <p:spPr>
          <a:xfrm>
            <a:off x="4032448" y="3545721"/>
            <a:ext cx="2088232" cy="1323439"/>
          </a:xfrm>
          <a:prstGeom prst="rect">
            <a:avLst/>
          </a:prstGeom>
          <a:noFill/>
        </p:spPr>
        <p:txBody>
          <a:bodyPr wrap="square" rtlCol="0">
            <a:spAutoFit/>
          </a:bodyPr>
          <a:lstStyle/>
          <a:p>
            <a:pPr algn="ctr"/>
            <a:r>
              <a:rPr lang="en-GB" sz="4000" b="1" dirty="0" smtClean="0">
                <a:solidFill>
                  <a:srgbClr val="0045A9"/>
                </a:solidFill>
                <a:effectLst>
                  <a:outerShdw blurRad="38100" dist="38100" dir="2700000" algn="tl">
                    <a:srgbClr val="000000">
                      <a:alpha val="43137"/>
                    </a:srgbClr>
                  </a:outerShdw>
                </a:effectLst>
              </a:rPr>
              <a:t>Africa</a:t>
            </a:r>
          </a:p>
          <a:p>
            <a:pPr algn="ctr"/>
            <a:r>
              <a:rPr lang="en-GB" sz="4000" b="1" dirty="0" smtClean="0">
                <a:solidFill>
                  <a:srgbClr val="0045A9"/>
                </a:solidFill>
                <a:effectLst>
                  <a:outerShdw blurRad="38100" dist="38100" dir="2700000" algn="tl">
                    <a:srgbClr val="000000">
                      <a:alpha val="43137"/>
                    </a:srgbClr>
                  </a:outerShdw>
                </a:effectLst>
              </a:rPr>
              <a:t>Arabia</a:t>
            </a:r>
            <a:endParaRPr lang="en-GB" sz="4000" b="1" dirty="0">
              <a:solidFill>
                <a:srgbClr val="0045A9"/>
              </a:solidFill>
              <a:effectLst>
                <a:outerShdw blurRad="38100" dist="38100" dir="2700000" algn="tl">
                  <a:srgbClr val="000000">
                    <a:alpha val="43137"/>
                  </a:srgbClr>
                </a:outerShdw>
              </a:effectLst>
            </a:endParaRPr>
          </a:p>
        </p:txBody>
      </p:sp>
      <p:sp>
        <p:nvSpPr>
          <p:cNvPr id="15" name="TextBox 12"/>
          <p:cNvSpPr txBox="1"/>
          <p:nvPr/>
        </p:nvSpPr>
        <p:spPr>
          <a:xfrm>
            <a:off x="5688632" y="1313473"/>
            <a:ext cx="2088232" cy="1323439"/>
          </a:xfrm>
          <a:prstGeom prst="rect">
            <a:avLst/>
          </a:prstGeom>
          <a:noFill/>
        </p:spPr>
        <p:txBody>
          <a:bodyPr wrap="square" rtlCol="0">
            <a:spAutoFit/>
          </a:bodyPr>
          <a:lstStyle/>
          <a:p>
            <a:pPr algn="ctr"/>
            <a:r>
              <a:rPr lang="en-GB" sz="4000" b="1" dirty="0" smtClean="0">
                <a:solidFill>
                  <a:srgbClr val="0045A9"/>
                </a:solidFill>
                <a:effectLst>
                  <a:outerShdw blurRad="38100" dist="38100" dir="2700000" algn="tl">
                    <a:srgbClr val="000000">
                      <a:alpha val="43137"/>
                    </a:srgbClr>
                  </a:outerShdw>
                </a:effectLst>
              </a:rPr>
              <a:t>Russia</a:t>
            </a:r>
          </a:p>
          <a:p>
            <a:pPr algn="ctr"/>
            <a:r>
              <a:rPr lang="en-GB" sz="4000" b="1" dirty="0" smtClean="0">
                <a:solidFill>
                  <a:srgbClr val="0045A9"/>
                </a:solidFill>
                <a:effectLst>
                  <a:outerShdw blurRad="38100" dist="38100" dir="2700000" algn="tl">
                    <a:srgbClr val="000000">
                      <a:alpha val="43137"/>
                    </a:srgbClr>
                  </a:outerShdw>
                </a:effectLst>
              </a:rPr>
              <a:t>Ukraine</a:t>
            </a:r>
            <a:endParaRPr lang="en-GB" sz="4000" b="1" dirty="0">
              <a:solidFill>
                <a:srgbClr val="0045A9"/>
              </a:solidFill>
              <a:effectLst>
                <a:outerShdw blurRad="38100" dist="38100" dir="2700000" algn="tl">
                  <a:srgbClr val="000000">
                    <a:alpha val="43137"/>
                  </a:srgbClr>
                </a:outerShdw>
              </a:effectLst>
            </a:endParaRPr>
          </a:p>
        </p:txBody>
      </p:sp>
      <p:sp>
        <p:nvSpPr>
          <p:cNvPr id="16" name="TextBox 13"/>
          <p:cNvSpPr txBox="1"/>
          <p:nvPr/>
        </p:nvSpPr>
        <p:spPr>
          <a:xfrm>
            <a:off x="7092280" y="3068960"/>
            <a:ext cx="2088232" cy="1323439"/>
          </a:xfrm>
          <a:prstGeom prst="rect">
            <a:avLst/>
          </a:prstGeom>
          <a:noFill/>
        </p:spPr>
        <p:txBody>
          <a:bodyPr wrap="square" rtlCol="0">
            <a:spAutoFit/>
          </a:bodyPr>
          <a:lstStyle/>
          <a:p>
            <a:pPr algn="ctr"/>
            <a:r>
              <a:rPr lang="en-GB" sz="4000" b="1" dirty="0" smtClean="0">
                <a:solidFill>
                  <a:srgbClr val="0045A9"/>
                </a:solidFill>
                <a:effectLst>
                  <a:outerShdw blurRad="38100" dist="38100" dir="2700000" algn="tl">
                    <a:srgbClr val="000000">
                      <a:alpha val="43137"/>
                    </a:srgbClr>
                  </a:outerShdw>
                </a:effectLst>
              </a:rPr>
              <a:t>Asia</a:t>
            </a:r>
          </a:p>
          <a:p>
            <a:pPr algn="ctr"/>
            <a:r>
              <a:rPr lang="en-GB" sz="4000" b="1" dirty="0" smtClean="0">
                <a:solidFill>
                  <a:srgbClr val="0045A9"/>
                </a:solidFill>
                <a:effectLst>
                  <a:outerShdw blurRad="38100" dist="38100" dir="2700000" algn="tl">
                    <a:srgbClr val="000000">
                      <a:alpha val="43137"/>
                    </a:srgbClr>
                  </a:outerShdw>
                </a:effectLst>
              </a:rPr>
              <a:t>Pacific</a:t>
            </a:r>
            <a:endParaRPr lang="en-GB" sz="4000" b="1" dirty="0">
              <a:solidFill>
                <a:srgbClr val="0045A9"/>
              </a:solidFill>
              <a:effectLst>
                <a:outerShdw blurRad="38100" dist="38100" dir="2700000" algn="tl">
                  <a:srgbClr val="000000">
                    <a:alpha val="43137"/>
                  </a:srgbClr>
                </a:outerShdw>
              </a:effectLst>
            </a:endParaRPr>
          </a:p>
        </p:txBody>
      </p:sp>
      <p:sp>
        <p:nvSpPr>
          <p:cNvPr id="18" name="Footer Placeholder 3"/>
          <p:cNvSpPr>
            <a:spLocks noGrp="1"/>
          </p:cNvSpPr>
          <p:nvPr>
            <p:ph type="ftr" sz="quarter" idx="11"/>
          </p:nvPr>
        </p:nvSpPr>
        <p:spPr>
          <a:xfrm>
            <a:off x="1187624" y="6453336"/>
            <a:ext cx="6768752" cy="365125"/>
          </a:xfrm>
        </p:spPr>
        <p:txBody>
          <a:bodyPr/>
          <a:lstStyle/>
          <a:p>
            <a:r>
              <a:rPr lang="it-IT" dirty="0" smtClean="0"/>
              <a:t>EGI Conference 2017, 09-12 </a:t>
            </a:r>
            <a:r>
              <a:rPr lang="it-IT" dirty="0" err="1" smtClean="0"/>
              <a:t>May</a:t>
            </a:r>
            <a:r>
              <a:rPr lang="it-IT" dirty="0" smtClean="0"/>
              <a:t> 2017 – Catania, </a:t>
            </a:r>
            <a:r>
              <a:rPr lang="it-IT" dirty="0" err="1" smtClean="0"/>
              <a:t>Italy</a:t>
            </a:r>
            <a:endParaRPr lang="en-GB" dirty="0"/>
          </a:p>
        </p:txBody>
      </p:sp>
    </p:spTree>
    <p:extLst>
      <p:ext uri="{BB962C8B-B14F-4D97-AF65-F5344CB8AC3E}">
        <p14:creationId xmlns:p14="http://schemas.microsoft.com/office/powerpoint/2010/main" val="20760135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827584" y="1539949"/>
            <a:ext cx="1512168" cy="1440160"/>
          </a:xfrm>
          <a:prstGeom prst="round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Opportunity</a:t>
            </a:r>
            <a:endParaRPr lang="en-US" dirty="0">
              <a:solidFill>
                <a:srgbClr val="000000"/>
              </a:solidFill>
            </a:endParaRPr>
          </a:p>
        </p:txBody>
      </p:sp>
      <p:sp>
        <p:nvSpPr>
          <p:cNvPr id="5" name="Rounded Rectangle 4"/>
          <p:cNvSpPr/>
          <p:nvPr/>
        </p:nvSpPr>
        <p:spPr>
          <a:xfrm>
            <a:off x="3707904" y="1539949"/>
            <a:ext cx="1512168" cy="1440160"/>
          </a:xfrm>
          <a:prstGeom prst="round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Customer support case</a:t>
            </a:r>
            <a:endParaRPr lang="en-US" dirty="0">
              <a:solidFill>
                <a:srgbClr val="000000"/>
              </a:solidFill>
            </a:endParaRPr>
          </a:p>
        </p:txBody>
      </p:sp>
      <p:sp>
        <p:nvSpPr>
          <p:cNvPr id="6" name="Rounded Rectangle 5"/>
          <p:cNvSpPr/>
          <p:nvPr/>
        </p:nvSpPr>
        <p:spPr>
          <a:xfrm>
            <a:off x="6660232" y="1539949"/>
            <a:ext cx="1512168" cy="1440160"/>
          </a:xfrm>
          <a:prstGeom prst="roundRect">
            <a:avLst/>
          </a:prstGeom>
          <a:solidFill>
            <a:schemeClr val="accent3">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Operation</a:t>
            </a:r>
            <a:endParaRPr lang="en-US" dirty="0">
              <a:solidFill>
                <a:srgbClr val="000000"/>
              </a:solidFill>
            </a:endParaRPr>
          </a:p>
        </p:txBody>
      </p:sp>
      <p:cxnSp>
        <p:nvCxnSpPr>
          <p:cNvPr id="8" name="Straight Arrow Connector 7"/>
          <p:cNvCxnSpPr>
            <a:stCxn id="4" idx="3"/>
            <a:endCxn id="5" idx="1"/>
          </p:cNvCxnSpPr>
          <p:nvPr/>
        </p:nvCxnSpPr>
        <p:spPr>
          <a:xfrm>
            <a:off x="2339752" y="2260029"/>
            <a:ext cx="136815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a:stCxn id="5" idx="3"/>
            <a:endCxn id="6" idx="1"/>
          </p:cNvCxnSpPr>
          <p:nvPr/>
        </p:nvCxnSpPr>
        <p:spPr>
          <a:xfrm>
            <a:off x="5220072" y="2260029"/>
            <a:ext cx="144016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6192688" y="3042825"/>
            <a:ext cx="2915816" cy="1754327"/>
          </a:xfrm>
          <a:prstGeom prst="rect">
            <a:avLst/>
          </a:prstGeom>
          <a:noFill/>
        </p:spPr>
        <p:txBody>
          <a:bodyPr wrap="square" rtlCol="0">
            <a:spAutoFit/>
          </a:bodyPr>
          <a:lstStyle/>
          <a:p>
            <a:pPr marL="176213" indent="-176213">
              <a:buFont typeface="Arial"/>
              <a:buChar char="•"/>
            </a:pPr>
            <a:r>
              <a:rPr lang="en-US" dirty="0" smtClean="0">
                <a:latin typeface="Candara" panose="020E0502030303020204" pitchFamily="34" charset="0"/>
              </a:rPr>
              <a:t>Service satisfaction review interviews (3/6/12 months)</a:t>
            </a:r>
          </a:p>
          <a:p>
            <a:pPr marL="176213" indent="-176213">
              <a:buFont typeface="Arial"/>
              <a:buChar char="•"/>
            </a:pPr>
            <a:r>
              <a:rPr lang="en-US" dirty="0" smtClean="0">
                <a:latin typeface="Candara" panose="020E0502030303020204" pitchFamily="34" charset="0"/>
              </a:rPr>
              <a:t>Improvement suggestions</a:t>
            </a:r>
          </a:p>
          <a:p>
            <a:pPr marL="176213" indent="-176213">
              <a:buFont typeface="Arial"/>
              <a:buChar char="•"/>
            </a:pPr>
            <a:r>
              <a:rPr lang="en-US" dirty="0" smtClean="0">
                <a:latin typeface="Candara" panose="020E0502030303020204" pitchFamily="34" charset="0"/>
              </a:rPr>
              <a:t>Publications, users</a:t>
            </a:r>
          </a:p>
          <a:p>
            <a:pPr marL="176213" indent="-176213">
              <a:buFont typeface="Arial"/>
              <a:buChar char="•"/>
            </a:pPr>
            <a:r>
              <a:rPr lang="en-US" dirty="0" smtClean="0">
                <a:latin typeface="Candara" panose="020E0502030303020204" pitchFamily="34" charset="0"/>
              </a:rPr>
              <a:t>Capacity plan updates</a:t>
            </a:r>
          </a:p>
          <a:p>
            <a:pPr marL="176213" indent="-176213">
              <a:buFont typeface="Arial"/>
              <a:buChar char="•"/>
            </a:pPr>
            <a:r>
              <a:rPr lang="en-US" dirty="0" smtClean="0">
                <a:latin typeface="Candara" panose="020E0502030303020204" pitchFamily="34" charset="0"/>
              </a:rPr>
              <a:t>Helpdesk; Complaints</a:t>
            </a:r>
            <a:endParaRPr lang="en-US" dirty="0">
              <a:latin typeface="Candara" panose="020E0502030303020204" pitchFamily="34" charset="0"/>
            </a:endParaRPr>
          </a:p>
        </p:txBody>
      </p:sp>
      <p:sp>
        <p:nvSpPr>
          <p:cNvPr id="22" name="TextBox 21"/>
          <p:cNvSpPr txBox="1"/>
          <p:nvPr/>
        </p:nvSpPr>
        <p:spPr>
          <a:xfrm>
            <a:off x="3347864" y="3077665"/>
            <a:ext cx="2664296" cy="1477328"/>
          </a:xfrm>
          <a:prstGeom prst="rect">
            <a:avLst/>
          </a:prstGeom>
          <a:noFill/>
        </p:spPr>
        <p:txBody>
          <a:bodyPr wrap="square" rtlCol="0">
            <a:spAutoFit/>
          </a:bodyPr>
          <a:lstStyle/>
          <a:p>
            <a:pPr marL="176213" indent="-176213">
              <a:buFont typeface="Arial"/>
              <a:buChar char="•"/>
            </a:pPr>
            <a:r>
              <a:rPr lang="en-US" dirty="0" smtClean="0">
                <a:latin typeface="Candara" panose="020E0502030303020204" pitchFamily="34" charset="0"/>
              </a:rPr>
              <a:t>Detailed technical requirements</a:t>
            </a:r>
          </a:p>
          <a:p>
            <a:pPr marL="176213" indent="-176213">
              <a:buFont typeface="Arial"/>
              <a:buChar char="•"/>
            </a:pPr>
            <a:r>
              <a:rPr lang="en-US" dirty="0" smtClean="0">
                <a:latin typeface="Candara" panose="020E0502030303020204" pitchFamily="34" charset="0"/>
              </a:rPr>
              <a:t>Sw. </a:t>
            </a:r>
            <a:r>
              <a:rPr lang="en-US" dirty="0" err="1" smtClean="0">
                <a:latin typeface="Candara" panose="020E0502030303020204" pitchFamily="34" charset="0"/>
              </a:rPr>
              <a:t>devel</a:t>
            </a:r>
            <a:r>
              <a:rPr lang="en-US" dirty="0" smtClean="0">
                <a:latin typeface="Candara" panose="020E0502030303020204" pitchFamily="34" charset="0"/>
              </a:rPr>
              <a:t>. &amp;integration</a:t>
            </a:r>
            <a:endParaRPr lang="en-US" dirty="0">
              <a:latin typeface="Candara" panose="020E0502030303020204" pitchFamily="34" charset="0"/>
            </a:endParaRPr>
          </a:p>
          <a:p>
            <a:pPr marL="176213" indent="-176213">
              <a:buFont typeface="Arial"/>
              <a:buChar char="•"/>
            </a:pPr>
            <a:r>
              <a:rPr lang="en-US" dirty="0" smtClean="0">
                <a:latin typeface="Candara" panose="020E0502030303020204" pitchFamily="34" charset="0"/>
              </a:rPr>
              <a:t>SLA – OLAs</a:t>
            </a:r>
          </a:p>
          <a:p>
            <a:pPr marL="176213" indent="-176213">
              <a:buFont typeface="Arial"/>
              <a:buChar char="•"/>
            </a:pPr>
            <a:endParaRPr lang="en-US" dirty="0" smtClean="0">
              <a:latin typeface="Candara" panose="020E0502030303020204" pitchFamily="34" charset="0"/>
            </a:endParaRPr>
          </a:p>
        </p:txBody>
      </p:sp>
      <p:sp>
        <p:nvSpPr>
          <p:cNvPr id="23" name="TextBox 22"/>
          <p:cNvSpPr txBox="1"/>
          <p:nvPr/>
        </p:nvSpPr>
        <p:spPr>
          <a:xfrm>
            <a:off x="395536" y="3027724"/>
            <a:ext cx="2448272" cy="1754327"/>
          </a:xfrm>
          <a:prstGeom prst="rect">
            <a:avLst/>
          </a:prstGeom>
          <a:noFill/>
        </p:spPr>
        <p:txBody>
          <a:bodyPr wrap="square" rtlCol="0">
            <a:spAutoFit/>
          </a:bodyPr>
          <a:lstStyle/>
          <a:p>
            <a:pPr marL="176213" indent="-176213">
              <a:buFont typeface="Arial"/>
              <a:buChar char="•"/>
            </a:pPr>
            <a:r>
              <a:rPr lang="en-US" dirty="0" smtClean="0">
                <a:latin typeface="Candara" panose="020E0502030303020204" pitchFamily="34" charset="0"/>
              </a:rPr>
              <a:t>User story (business case)</a:t>
            </a:r>
          </a:p>
          <a:p>
            <a:pPr marL="176213" indent="-176213">
              <a:buFont typeface="Arial"/>
              <a:buChar char="•"/>
            </a:pPr>
            <a:r>
              <a:rPr lang="en-US" dirty="0" smtClean="0">
                <a:latin typeface="Candara" panose="020E0502030303020204" pitchFamily="34" charset="0"/>
              </a:rPr>
              <a:t>Potential EGI services</a:t>
            </a:r>
          </a:p>
          <a:p>
            <a:pPr marL="176213" indent="-176213">
              <a:buFont typeface="Arial"/>
              <a:buChar char="•"/>
            </a:pPr>
            <a:r>
              <a:rPr lang="en-US" dirty="0" smtClean="0">
                <a:latin typeface="Candara" panose="020E0502030303020204" pitchFamily="34" charset="0"/>
              </a:rPr>
              <a:t>Community footprint</a:t>
            </a:r>
          </a:p>
          <a:p>
            <a:pPr marL="176213" indent="-176213">
              <a:buFont typeface="Arial"/>
              <a:buChar char="•"/>
            </a:pPr>
            <a:r>
              <a:rPr lang="en-US" dirty="0" smtClean="0">
                <a:latin typeface="Candara" panose="020E0502030303020204" pitchFamily="34" charset="0"/>
              </a:rPr>
              <a:t>NGI support</a:t>
            </a:r>
          </a:p>
          <a:p>
            <a:pPr marL="176213" indent="-176213">
              <a:buFont typeface="Arial"/>
              <a:buChar char="•"/>
            </a:pPr>
            <a:r>
              <a:rPr lang="en-US" dirty="0" smtClean="0">
                <a:latin typeface="Candara" panose="020E0502030303020204" pitchFamily="34" charset="0"/>
              </a:rPr>
              <a:t>Cost-value analysis</a:t>
            </a:r>
          </a:p>
        </p:txBody>
      </p:sp>
      <p:sp>
        <p:nvSpPr>
          <p:cNvPr id="7" name="TextBox 6"/>
          <p:cNvSpPr txBox="1"/>
          <p:nvPr/>
        </p:nvSpPr>
        <p:spPr>
          <a:xfrm>
            <a:off x="383322" y="5363924"/>
            <a:ext cx="2582758" cy="400110"/>
          </a:xfrm>
          <a:prstGeom prst="rect">
            <a:avLst/>
          </a:prstGeom>
          <a:noFill/>
        </p:spPr>
        <p:txBody>
          <a:bodyPr wrap="none" rtlCol="0">
            <a:spAutoFit/>
          </a:bodyPr>
          <a:lstStyle/>
          <a:p>
            <a:r>
              <a:rPr lang="en-US" sz="2000" b="1" dirty="0" smtClean="0">
                <a:solidFill>
                  <a:schemeClr val="accent1">
                    <a:lumMod val="75000"/>
                  </a:schemeClr>
                </a:solidFill>
              </a:rPr>
              <a:t>Business development</a:t>
            </a:r>
            <a:endParaRPr lang="en-US" sz="2000" b="1" dirty="0">
              <a:solidFill>
                <a:schemeClr val="accent1">
                  <a:lumMod val="75000"/>
                </a:schemeClr>
              </a:solidFill>
            </a:endParaRPr>
          </a:p>
        </p:txBody>
      </p:sp>
      <p:sp>
        <p:nvSpPr>
          <p:cNvPr id="40" name="TextBox 39"/>
          <p:cNvSpPr txBox="1"/>
          <p:nvPr/>
        </p:nvSpPr>
        <p:spPr>
          <a:xfrm>
            <a:off x="3645613" y="5219908"/>
            <a:ext cx="4022731" cy="400110"/>
          </a:xfrm>
          <a:prstGeom prst="rect">
            <a:avLst/>
          </a:prstGeom>
          <a:noFill/>
        </p:spPr>
        <p:txBody>
          <a:bodyPr wrap="none" rtlCol="0">
            <a:spAutoFit/>
          </a:bodyPr>
          <a:lstStyle/>
          <a:p>
            <a:r>
              <a:rPr lang="en-US" sz="2000" b="1" dirty="0" smtClean="0">
                <a:solidFill>
                  <a:srgbClr val="376092"/>
                </a:solidFill>
              </a:rPr>
              <a:t>Customer relationship management</a:t>
            </a:r>
            <a:endParaRPr lang="en-US" sz="2000" b="1" dirty="0">
              <a:solidFill>
                <a:srgbClr val="376092"/>
              </a:solidFill>
            </a:endParaRPr>
          </a:p>
        </p:txBody>
      </p:sp>
      <p:sp>
        <p:nvSpPr>
          <p:cNvPr id="41" name="TextBox 40"/>
          <p:cNvSpPr txBox="1"/>
          <p:nvPr/>
        </p:nvSpPr>
        <p:spPr>
          <a:xfrm>
            <a:off x="4188193" y="5517232"/>
            <a:ext cx="3044423" cy="400110"/>
          </a:xfrm>
          <a:prstGeom prst="rect">
            <a:avLst/>
          </a:prstGeom>
          <a:noFill/>
        </p:spPr>
        <p:txBody>
          <a:bodyPr wrap="none" rtlCol="0">
            <a:spAutoFit/>
          </a:bodyPr>
          <a:lstStyle/>
          <a:p>
            <a:r>
              <a:rPr lang="en-US" sz="2000" b="1" dirty="0" smtClean="0">
                <a:solidFill>
                  <a:srgbClr val="376092"/>
                </a:solidFill>
              </a:rPr>
              <a:t>Service Level Management</a:t>
            </a:r>
            <a:endParaRPr lang="en-US" sz="2000" b="1" dirty="0">
              <a:solidFill>
                <a:srgbClr val="376092"/>
              </a:solidFill>
            </a:endParaRPr>
          </a:p>
        </p:txBody>
      </p:sp>
      <p:pic>
        <p:nvPicPr>
          <p:cNvPr id="42" name="Picture 13" descr="Macintosh HD:Users:owen:Google Drive:ETL online:FedSM:Branding:FitSm logo:FitSM logo-woutname.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2085" y="4941168"/>
            <a:ext cx="1296419" cy="1224136"/>
          </a:xfrm>
          <a:prstGeom prst="rect">
            <a:avLst/>
          </a:prstGeom>
          <a:noFill/>
          <a:ln>
            <a:noFill/>
          </a:ln>
        </p:spPr>
      </p:pic>
      <p:sp>
        <p:nvSpPr>
          <p:cNvPr id="43" name="Title 1"/>
          <p:cNvSpPr>
            <a:spLocks noGrp="1"/>
          </p:cNvSpPr>
          <p:nvPr>
            <p:ph type="title"/>
          </p:nvPr>
        </p:nvSpPr>
        <p:spPr>
          <a:xfrm>
            <a:off x="1259632" y="188640"/>
            <a:ext cx="7704856" cy="850106"/>
          </a:xfrm>
        </p:spPr>
        <p:txBody>
          <a:bodyPr>
            <a:noAutofit/>
          </a:bodyPr>
          <a:lstStyle/>
          <a:p>
            <a:r>
              <a:rPr lang="en-US" dirty="0" smtClean="0"/>
              <a:t>From opportunities to operational setups</a:t>
            </a:r>
            <a:endParaRPr lang="en-US" dirty="0"/>
          </a:p>
        </p:txBody>
      </p:sp>
    </p:spTree>
    <p:extLst>
      <p:ext uri="{BB962C8B-B14F-4D97-AF65-F5344CB8AC3E}">
        <p14:creationId xmlns:p14="http://schemas.microsoft.com/office/powerpoint/2010/main" val="2750490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The EGI SLA negotiation process</a:t>
            </a:r>
            <a:endParaRPr lang="en-GB" dirty="0"/>
          </a:p>
        </p:txBody>
      </p:sp>
      <p:sp>
        <p:nvSpPr>
          <p:cNvPr id="7" name="Content Placeholder 6"/>
          <p:cNvSpPr>
            <a:spLocks noGrp="1"/>
          </p:cNvSpPr>
          <p:nvPr>
            <p:ph sz="half" idx="2"/>
          </p:nvPr>
        </p:nvSpPr>
        <p:spPr>
          <a:xfrm>
            <a:off x="251520" y="1341438"/>
            <a:ext cx="8640960" cy="1511498"/>
          </a:xfrm>
        </p:spPr>
        <p:txBody>
          <a:bodyPr/>
          <a:lstStyle/>
          <a:p>
            <a:pPr algn="just"/>
            <a:r>
              <a:rPr lang="en-GB" sz="2400" dirty="0">
                <a:latin typeface="Candara" panose="020E0502030303020204" pitchFamily="34" charset="0"/>
                <a:ea typeface="Verdana" panose="020B0604030504040204" pitchFamily="34" charset="0"/>
                <a:cs typeface="Verdana" panose="020B0604030504040204" pitchFamily="34" charset="0"/>
              </a:rPr>
              <a:t>The purpose of EGI </a:t>
            </a:r>
            <a:r>
              <a:rPr lang="en-GB" sz="2400" dirty="0" smtClean="0">
                <a:latin typeface="Candara" panose="020E0502030303020204" pitchFamily="34" charset="0"/>
                <a:ea typeface="Verdana" panose="020B0604030504040204" pitchFamily="34" charset="0"/>
                <a:cs typeface="Verdana" panose="020B0604030504040204" pitchFamily="34" charset="0"/>
              </a:rPr>
              <a:t>SLA negotiation process is </a:t>
            </a:r>
            <a:r>
              <a:rPr lang="en-GB" sz="2400" dirty="0">
                <a:latin typeface="Candara" panose="020E0502030303020204" pitchFamily="34" charset="0"/>
                <a:ea typeface="Verdana" panose="020B0604030504040204" pitchFamily="34" charset="0"/>
                <a:cs typeface="Verdana" panose="020B0604030504040204" pitchFamily="34" charset="0"/>
              </a:rPr>
              <a:t>to </a:t>
            </a:r>
            <a:r>
              <a:rPr lang="en-GB" sz="2400" dirty="0" smtClean="0">
                <a:latin typeface="Candara" panose="020E0502030303020204" pitchFamily="34" charset="0"/>
                <a:ea typeface="Verdana" panose="020B0604030504040204" pitchFamily="34" charset="0"/>
                <a:cs typeface="Verdana" panose="020B0604030504040204" pitchFamily="34" charset="0"/>
              </a:rPr>
              <a:t>create </a:t>
            </a:r>
            <a:r>
              <a:rPr lang="en-GB" sz="2400" dirty="0">
                <a:latin typeface="Candara" panose="020E0502030303020204" pitchFamily="34" charset="0"/>
                <a:ea typeface="Verdana" panose="020B0604030504040204" pitchFamily="34" charset="0"/>
                <a:cs typeface="Verdana" panose="020B0604030504040204" pitchFamily="34" charset="0"/>
              </a:rPr>
              <a:t>a reliable, </a:t>
            </a:r>
            <a:r>
              <a:rPr lang="en-GB" sz="2400" dirty="0" smtClean="0">
                <a:latin typeface="Candara" panose="020E0502030303020204" pitchFamily="34" charset="0"/>
                <a:ea typeface="Verdana" panose="020B0604030504040204" pitchFamily="34" charset="0"/>
                <a:cs typeface="Verdana" panose="020B0604030504040204" pitchFamily="34" charset="0"/>
              </a:rPr>
              <a:t>centralized </a:t>
            </a:r>
            <a:r>
              <a:rPr lang="en-GB" sz="2400" dirty="0">
                <a:latin typeface="Candara" panose="020E0502030303020204" pitchFamily="34" charset="0"/>
                <a:ea typeface="Verdana" panose="020B0604030504040204" pitchFamily="34" charset="0"/>
                <a:cs typeface="Verdana" panose="020B0604030504040204" pitchFamily="34" charset="0"/>
              </a:rPr>
              <a:t>communication channel between the </a:t>
            </a:r>
            <a:r>
              <a:rPr lang="en-GB" sz="2400" b="1" u="sng" dirty="0">
                <a:solidFill>
                  <a:srgbClr val="0070C0"/>
                </a:solidFill>
                <a:ea typeface="Verdana" panose="020B0604030504040204" pitchFamily="34" charset="0"/>
              </a:rPr>
              <a:t>Customer</a:t>
            </a:r>
            <a:r>
              <a:rPr lang="en-GB" sz="2400" dirty="0">
                <a:latin typeface="Candara" panose="020E0502030303020204" pitchFamily="34" charset="0"/>
                <a:ea typeface="Verdana" panose="020B0604030504040204" pitchFamily="34" charset="0"/>
                <a:cs typeface="Verdana" panose="020B0604030504040204" pitchFamily="34" charset="0"/>
              </a:rPr>
              <a:t> and the </a:t>
            </a:r>
            <a:r>
              <a:rPr lang="en-GB" sz="2400" b="1" u="sng" dirty="0">
                <a:solidFill>
                  <a:srgbClr val="0070C0"/>
                </a:solidFill>
                <a:ea typeface="Verdana" panose="020B0604030504040204" pitchFamily="34" charset="0"/>
              </a:rPr>
              <a:t>Providers</a:t>
            </a:r>
            <a:r>
              <a:rPr lang="en-GB" sz="2400" dirty="0">
                <a:latin typeface="Candara" panose="020E0502030303020204" pitchFamily="34" charset="0"/>
                <a:ea typeface="Verdana" panose="020B0604030504040204" pitchFamily="34" charset="0"/>
                <a:cs typeface="Verdana" panose="020B0604030504040204" pitchFamily="34" charset="0"/>
              </a:rPr>
              <a:t> to agree on the services, their levels and the types of support</a:t>
            </a:r>
            <a:r>
              <a:rPr lang="en-GB" sz="2400" dirty="0" smtClean="0">
                <a:latin typeface="Candara" panose="020E0502030303020204" pitchFamily="34" charset="0"/>
                <a:ea typeface="Verdana" panose="020B0604030504040204" pitchFamily="34" charset="0"/>
                <a:cs typeface="Verdana" panose="020B0604030504040204" pitchFamily="34" charset="0"/>
              </a:rPr>
              <a:t>.</a:t>
            </a:r>
          </a:p>
        </p:txBody>
      </p:sp>
      <p:sp>
        <p:nvSpPr>
          <p:cNvPr id="6" name="Footer Placeholder 3"/>
          <p:cNvSpPr>
            <a:spLocks noGrp="1"/>
          </p:cNvSpPr>
          <p:nvPr>
            <p:ph type="ftr" sz="quarter" idx="11"/>
          </p:nvPr>
        </p:nvSpPr>
        <p:spPr>
          <a:xfrm>
            <a:off x="1187624" y="6453336"/>
            <a:ext cx="6768752" cy="365125"/>
          </a:xfrm>
        </p:spPr>
        <p:txBody>
          <a:bodyPr/>
          <a:lstStyle/>
          <a:p>
            <a:r>
              <a:rPr lang="it-IT" dirty="0" smtClean="0"/>
              <a:t>EGI Conference 2017, 09-12 </a:t>
            </a:r>
            <a:r>
              <a:rPr lang="it-IT" dirty="0" err="1" smtClean="0"/>
              <a:t>May</a:t>
            </a:r>
            <a:r>
              <a:rPr lang="it-IT" dirty="0" smtClean="0"/>
              <a:t> 2017 – Catania, </a:t>
            </a:r>
            <a:r>
              <a:rPr lang="it-IT" dirty="0" err="1" smtClean="0"/>
              <a:t>Italy</a:t>
            </a:r>
            <a:endParaRPr lang="en-GB" dirty="0"/>
          </a:p>
        </p:txBody>
      </p:sp>
      <p:sp>
        <p:nvSpPr>
          <p:cNvPr id="9" name="Content Placeholder 6"/>
          <p:cNvSpPr>
            <a:spLocks noGrp="1"/>
          </p:cNvSpPr>
          <p:nvPr>
            <p:ph sz="half" idx="2"/>
          </p:nvPr>
        </p:nvSpPr>
        <p:spPr>
          <a:xfrm>
            <a:off x="323528" y="2996952"/>
            <a:ext cx="8640960" cy="3239690"/>
          </a:xfrm>
        </p:spPr>
        <p:txBody>
          <a:bodyPr/>
          <a:lstStyle/>
          <a:p>
            <a:pPr lvl="1" algn="just"/>
            <a:r>
              <a:rPr lang="en-GB" dirty="0" smtClean="0">
                <a:latin typeface="Candara" panose="020E0502030303020204" pitchFamily="34" charset="0"/>
                <a:ea typeface="Verdana" panose="020B0604030504040204" pitchFamily="34" charset="0"/>
                <a:cs typeface="Verdana" panose="020B0604030504040204" pitchFamily="34" charset="0"/>
              </a:rPr>
              <a:t>EGI VO SLAs </a:t>
            </a:r>
            <a:r>
              <a:rPr lang="en-GB" sz="2600" b="1" dirty="0">
                <a:solidFill>
                  <a:srgbClr val="0070C0"/>
                </a:solidFill>
                <a:ea typeface="Verdana" panose="020B0604030504040204" pitchFamily="34" charset="0"/>
              </a:rPr>
              <a:t>are </a:t>
            </a:r>
            <a:r>
              <a:rPr lang="en-GB" sz="2600" b="1" dirty="0" smtClean="0">
                <a:solidFill>
                  <a:srgbClr val="0070C0"/>
                </a:solidFill>
                <a:ea typeface="Verdana" panose="020B0604030504040204" pitchFamily="34" charset="0"/>
              </a:rPr>
              <a:t>NOT </a:t>
            </a:r>
            <a:r>
              <a:rPr lang="en-GB" sz="2600" b="1" dirty="0">
                <a:solidFill>
                  <a:srgbClr val="0070C0"/>
                </a:solidFill>
                <a:ea typeface="Verdana" panose="020B0604030504040204" pitchFamily="34" charset="0"/>
              </a:rPr>
              <a:t>legal contracts</a:t>
            </a:r>
            <a:r>
              <a:rPr lang="en-GB" dirty="0">
                <a:latin typeface="Candara" panose="020E0502030303020204" pitchFamily="34" charset="0"/>
                <a:ea typeface="Verdana" panose="020B0604030504040204" pitchFamily="34" charset="0"/>
                <a:cs typeface="Verdana" panose="020B0604030504040204" pitchFamily="34" charset="0"/>
              </a:rPr>
              <a:t> but, as agreements, they outline the clear intentions to collaborate and support research activities. </a:t>
            </a:r>
            <a:endParaRPr lang="en-GB" dirty="0" smtClean="0">
              <a:latin typeface="Candara" panose="020E0502030303020204" pitchFamily="34" charset="0"/>
              <a:ea typeface="Verdana" panose="020B0604030504040204" pitchFamily="34" charset="0"/>
              <a:cs typeface="Verdana" panose="020B0604030504040204" pitchFamily="34" charset="0"/>
            </a:endParaRPr>
          </a:p>
          <a:p>
            <a:pPr lvl="1" algn="just"/>
            <a:r>
              <a:rPr lang="en-GB" dirty="0" smtClean="0">
                <a:latin typeface="Candara" panose="020E0502030303020204" pitchFamily="34" charset="0"/>
                <a:ea typeface="Verdana" panose="020B0604030504040204" pitchFamily="34" charset="0"/>
                <a:cs typeface="Verdana" panose="020B0604030504040204" pitchFamily="34" charset="0"/>
              </a:rPr>
              <a:t>The process is facilitated by</a:t>
            </a:r>
          </a:p>
          <a:p>
            <a:pPr lvl="2" algn="just"/>
            <a:r>
              <a:rPr lang="en-GB" dirty="0" smtClean="0">
                <a:latin typeface="Candara" panose="020E0502030303020204" pitchFamily="34" charset="0"/>
                <a:ea typeface="Verdana" panose="020B0604030504040204" pitchFamily="34" charset="0"/>
                <a:cs typeface="Verdana" panose="020B0604030504040204" pitchFamily="34" charset="0"/>
              </a:rPr>
              <a:t>Council surveys, broadcasting tool for sites, MLs</a:t>
            </a:r>
          </a:p>
          <a:p>
            <a:pPr lvl="1" algn="just"/>
            <a:r>
              <a:rPr lang="en-GB" dirty="0" smtClean="0">
                <a:latin typeface="Candara" panose="020E0502030303020204" pitchFamily="34" charset="0"/>
                <a:ea typeface="Verdana" panose="020B0604030504040204" pitchFamily="34" charset="0"/>
                <a:cs typeface="Verdana" panose="020B0604030504040204" pitchFamily="34" charset="0"/>
              </a:rPr>
              <a:t>EGI Foundation is acting as a </a:t>
            </a:r>
            <a:r>
              <a:rPr lang="en-GB" b="1" u="sng" dirty="0" smtClean="0">
                <a:solidFill>
                  <a:srgbClr val="0070C0"/>
                </a:solidFill>
                <a:ea typeface="Verdana" panose="020B0604030504040204" pitchFamily="34" charset="0"/>
              </a:rPr>
              <a:t>Broker</a:t>
            </a:r>
            <a:endParaRPr lang="en-GB" dirty="0" smtClean="0">
              <a:latin typeface="Candara" panose="020E0502030303020204" pitchFamily="34" charset="0"/>
              <a:ea typeface="Verdana" panose="020B0604030504040204" pitchFamily="34" charset="0"/>
              <a:cs typeface="Verdana" panose="020B0604030504040204" pitchFamily="34" charset="0"/>
            </a:endParaRPr>
          </a:p>
          <a:p>
            <a:pPr lvl="2" algn="just"/>
            <a:r>
              <a:rPr lang="en-GB" dirty="0" smtClean="0">
                <a:latin typeface="Candara" panose="020E0502030303020204" pitchFamily="34" charset="0"/>
                <a:ea typeface="Verdana" panose="020B0604030504040204" pitchFamily="34" charset="0"/>
                <a:cs typeface="Verdana" panose="020B0604030504040204" pitchFamily="34" charset="0"/>
              </a:rPr>
              <a:t>Finds and arranges resources from  the EGI Federation that ‘fit on purpose’</a:t>
            </a:r>
          </a:p>
          <a:p>
            <a:pPr lvl="2" algn="just"/>
            <a:endParaRPr lang="en-GB" dirty="0">
              <a:latin typeface="Candara" panose="020E050203030302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081013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500"/>
                                        <p:tgtEl>
                                          <p:spTgt spid="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fade">
                                      <p:cBhvr>
                                        <p:cTn id="13" dur="500"/>
                                        <p:tgtEl>
                                          <p:spTgt spid="9">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xEl>
                                              <p:pRg st="3" end="3"/>
                                            </p:txEl>
                                          </p:spTgt>
                                        </p:tgtEl>
                                        <p:attrNameLst>
                                          <p:attrName>style.visibility</p:attrName>
                                        </p:attrNameLst>
                                      </p:cBhvr>
                                      <p:to>
                                        <p:strVal val="visible"/>
                                      </p:to>
                                    </p:set>
                                    <p:animEffect transition="in" filter="fade">
                                      <p:cBhvr>
                                        <p:cTn id="16" dur="500"/>
                                        <p:tgtEl>
                                          <p:spTgt spid="9">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animEffect transition="in" filter="fade">
                                      <p:cBhvr>
                                        <p:cTn id="19"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Value Propositions</a:t>
            </a:r>
            <a:endParaRPr lang="en-GB" dirty="0"/>
          </a:p>
        </p:txBody>
      </p:sp>
      <p:sp>
        <p:nvSpPr>
          <p:cNvPr id="7" name="Content Placeholder 6"/>
          <p:cNvSpPr>
            <a:spLocks noGrp="1"/>
          </p:cNvSpPr>
          <p:nvPr>
            <p:ph sz="half" idx="2"/>
          </p:nvPr>
        </p:nvSpPr>
        <p:spPr>
          <a:xfrm>
            <a:off x="107504" y="1124744"/>
            <a:ext cx="8928992" cy="4823866"/>
          </a:xfrm>
        </p:spPr>
        <p:txBody>
          <a:bodyPr/>
          <a:lstStyle/>
          <a:p>
            <a:r>
              <a:rPr lang="en-GB" sz="2000" dirty="0" smtClean="0">
                <a:latin typeface="Candara" panose="020E0502030303020204" pitchFamily="34" charset="0"/>
                <a:ea typeface="Verdana" panose="020B0604030504040204" pitchFamily="34" charset="0"/>
                <a:cs typeface="Verdana" panose="020B0604030504040204" pitchFamily="34" charset="0"/>
              </a:rPr>
              <a:t>For </a:t>
            </a:r>
            <a:r>
              <a:rPr lang="en-GB" sz="2000" b="1" dirty="0" smtClean="0">
                <a:latin typeface="Candara" panose="020E0502030303020204" pitchFamily="34" charset="0"/>
                <a:ea typeface="Verdana" panose="020B0604030504040204" pitchFamily="34" charset="0"/>
                <a:cs typeface="Verdana" panose="020B0604030504040204" pitchFamily="34" charset="0"/>
              </a:rPr>
              <a:t>research communities (the Customer)</a:t>
            </a:r>
            <a:r>
              <a:rPr lang="en-GB" sz="2000" dirty="0" smtClean="0">
                <a:latin typeface="Candara" panose="020E0502030303020204" pitchFamily="34" charset="0"/>
                <a:ea typeface="Verdana" panose="020B0604030504040204" pitchFamily="34" charset="0"/>
                <a:cs typeface="Verdana" panose="020B0604030504040204" pitchFamily="34" charset="0"/>
              </a:rPr>
              <a:t>:</a:t>
            </a:r>
          </a:p>
          <a:p>
            <a:pPr lvl="1"/>
            <a:r>
              <a:rPr lang="en-GB" sz="2000" dirty="0">
                <a:latin typeface="Candara" panose="020E0502030303020204" pitchFamily="34" charset="0"/>
              </a:rPr>
              <a:t>Better communication and clarity on expectations </a:t>
            </a:r>
            <a:endParaRPr lang="en-GB" sz="2000" dirty="0" smtClean="0">
              <a:latin typeface="Candara" panose="020E0502030303020204" pitchFamily="34" charset="0"/>
            </a:endParaRPr>
          </a:p>
          <a:p>
            <a:pPr lvl="1"/>
            <a:r>
              <a:rPr lang="en-GB" sz="2000" dirty="0" smtClean="0">
                <a:latin typeface="Candara" panose="020E0502030303020204" pitchFamily="34" charset="0"/>
              </a:rPr>
              <a:t>Increased </a:t>
            </a:r>
            <a:r>
              <a:rPr lang="en-GB" sz="2000" dirty="0">
                <a:latin typeface="Candara" panose="020E0502030303020204" pitchFamily="34" charset="0"/>
              </a:rPr>
              <a:t>confidence that services will be delivered </a:t>
            </a:r>
            <a:endParaRPr lang="en-GB" sz="2000" dirty="0" smtClean="0">
              <a:latin typeface="Candara" panose="020E0502030303020204" pitchFamily="34" charset="0"/>
            </a:endParaRPr>
          </a:p>
          <a:p>
            <a:pPr lvl="1"/>
            <a:r>
              <a:rPr lang="en-GB" sz="2000" dirty="0" smtClean="0">
                <a:latin typeface="Candara" panose="020E0502030303020204" pitchFamily="34" charset="0"/>
              </a:rPr>
              <a:t>Easier </a:t>
            </a:r>
            <a:r>
              <a:rPr lang="en-GB" sz="2000" dirty="0">
                <a:latin typeface="Candara" panose="020E0502030303020204" pitchFamily="34" charset="0"/>
              </a:rPr>
              <a:t>future planning of research </a:t>
            </a:r>
            <a:r>
              <a:rPr lang="en-GB" sz="2000" dirty="0" smtClean="0">
                <a:latin typeface="Candara" panose="020E0502030303020204" pitchFamily="34" charset="0"/>
              </a:rPr>
              <a:t>activities</a:t>
            </a:r>
          </a:p>
          <a:p>
            <a:r>
              <a:rPr lang="it-IT" sz="2000" dirty="0" smtClean="0">
                <a:latin typeface="Candara" panose="020E0502030303020204" pitchFamily="34" charset="0"/>
              </a:rPr>
              <a:t>For </a:t>
            </a:r>
            <a:r>
              <a:rPr lang="en-GB" sz="2000" b="1" dirty="0" smtClean="0">
                <a:latin typeface="Candara" panose="020E0502030303020204" pitchFamily="34" charset="0"/>
              </a:rPr>
              <a:t>resource</a:t>
            </a:r>
            <a:r>
              <a:rPr lang="it-IT" sz="2000" b="1" dirty="0" smtClean="0">
                <a:latin typeface="Candara" panose="020E0502030303020204" pitchFamily="34" charset="0"/>
              </a:rPr>
              <a:t> providers</a:t>
            </a:r>
            <a:r>
              <a:rPr lang="it-IT" sz="2000" dirty="0" smtClean="0">
                <a:latin typeface="Candara" panose="020E0502030303020204" pitchFamily="34" charset="0"/>
              </a:rPr>
              <a:t>:</a:t>
            </a:r>
            <a:endParaRPr lang="en-GB" sz="2000" dirty="0" smtClean="0">
              <a:latin typeface="Candara" panose="020E0502030303020204" pitchFamily="34" charset="0"/>
            </a:endParaRPr>
          </a:p>
          <a:p>
            <a:pPr lvl="1"/>
            <a:r>
              <a:rPr lang="en-GB" sz="2000" dirty="0">
                <a:latin typeface="Candara" panose="020E0502030303020204" pitchFamily="34" charset="0"/>
              </a:rPr>
              <a:t>Direct communication with user communities and clarity on expectations </a:t>
            </a:r>
            <a:endParaRPr lang="en-GB" sz="2000" dirty="0" smtClean="0">
              <a:latin typeface="Candara" panose="020E0502030303020204" pitchFamily="34" charset="0"/>
            </a:endParaRPr>
          </a:p>
          <a:p>
            <a:pPr lvl="1"/>
            <a:r>
              <a:rPr lang="en-GB" sz="2000" dirty="0" smtClean="0">
                <a:latin typeface="Candara" panose="020E0502030303020204" pitchFamily="34" charset="0"/>
              </a:rPr>
              <a:t>Clear </a:t>
            </a:r>
            <a:r>
              <a:rPr lang="en-GB" sz="2000" dirty="0">
                <a:latin typeface="Candara" panose="020E0502030303020204" pitchFamily="34" charset="0"/>
              </a:rPr>
              <a:t>responsibilities and rules/policies concerning usage of the </a:t>
            </a:r>
            <a:r>
              <a:rPr lang="en-GB" sz="2000" dirty="0" smtClean="0">
                <a:latin typeface="Candara" panose="020E0502030303020204" pitchFamily="34" charset="0"/>
              </a:rPr>
              <a:t>resources</a:t>
            </a:r>
          </a:p>
          <a:p>
            <a:pPr lvl="1"/>
            <a:r>
              <a:rPr lang="en-GB" sz="2000" dirty="0" smtClean="0">
                <a:latin typeface="Candara" panose="020E0502030303020204" pitchFamily="34" charset="0"/>
              </a:rPr>
              <a:t>Recognition </a:t>
            </a:r>
            <a:r>
              <a:rPr lang="en-GB" sz="2000" dirty="0">
                <a:latin typeface="Candara" panose="020E0502030303020204" pitchFamily="34" charset="0"/>
              </a:rPr>
              <a:t>and greater visibility to role of the provider by requiring an explicit </a:t>
            </a:r>
            <a:r>
              <a:rPr lang="en-GB" sz="2000" dirty="0" smtClean="0">
                <a:latin typeface="Candara" panose="020E0502030303020204" pitchFamily="34" charset="0"/>
              </a:rPr>
              <a:t>acknowledgment</a:t>
            </a:r>
          </a:p>
          <a:p>
            <a:r>
              <a:rPr lang="it-IT" sz="2000" dirty="0" smtClean="0">
                <a:latin typeface="Candara" panose="020E0502030303020204" pitchFamily="34" charset="0"/>
                <a:ea typeface="Verdana" panose="020B0604030504040204" pitchFamily="34" charset="0"/>
                <a:cs typeface="Verdana" panose="020B0604030504040204" pitchFamily="34" charset="0"/>
              </a:rPr>
              <a:t>For </a:t>
            </a:r>
            <a:r>
              <a:rPr lang="it-IT" sz="2000" b="1" dirty="0" smtClean="0">
                <a:latin typeface="Candara" panose="020E0502030303020204" pitchFamily="34" charset="0"/>
                <a:ea typeface="Verdana" panose="020B0604030504040204" pitchFamily="34" charset="0"/>
                <a:cs typeface="Verdana" panose="020B0604030504040204" pitchFamily="34" charset="0"/>
              </a:rPr>
              <a:t>EGI Foundation</a:t>
            </a:r>
            <a:r>
              <a:rPr lang="it-IT" sz="2000" dirty="0" smtClean="0">
                <a:latin typeface="Candara" panose="020E0502030303020204" pitchFamily="34" charset="0"/>
                <a:ea typeface="Verdana" panose="020B0604030504040204" pitchFamily="34" charset="0"/>
                <a:cs typeface="Verdana" panose="020B0604030504040204" pitchFamily="34" charset="0"/>
              </a:rPr>
              <a:t>:</a:t>
            </a:r>
          </a:p>
          <a:p>
            <a:pPr lvl="1"/>
            <a:r>
              <a:rPr lang="en-GB" sz="2000" dirty="0">
                <a:latin typeface="Candara" panose="020E0502030303020204" pitchFamily="34" charset="0"/>
              </a:rPr>
              <a:t>Promoting the EGI service value with funding agencies and policy makers at national and European level </a:t>
            </a:r>
            <a:endParaRPr lang="en-GB" sz="2000" dirty="0" smtClean="0">
              <a:latin typeface="Candara" panose="020E0502030303020204" pitchFamily="34" charset="0"/>
            </a:endParaRPr>
          </a:p>
          <a:p>
            <a:pPr lvl="1"/>
            <a:r>
              <a:rPr lang="en-GB" sz="2000" dirty="0" smtClean="0">
                <a:latin typeface="Candara" panose="020E0502030303020204" pitchFamily="34" charset="0"/>
              </a:rPr>
              <a:t>Being </a:t>
            </a:r>
            <a:r>
              <a:rPr lang="en-GB" sz="2000" dirty="0">
                <a:latin typeface="Candara" panose="020E0502030303020204" pitchFamily="34" charset="0"/>
              </a:rPr>
              <a:t>seen as mature </a:t>
            </a:r>
            <a:r>
              <a:rPr lang="en-GB" sz="2000" dirty="0" smtClean="0">
                <a:latin typeface="Candara" panose="020E0502030303020204" pitchFamily="34" charset="0"/>
              </a:rPr>
              <a:t>partner</a:t>
            </a:r>
          </a:p>
          <a:p>
            <a:pPr lvl="1"/>
            <a:r>
              <a:rPr lang="en-GB" sz="2000" dirty="0" smtClean="0">
                <a:latin typeface="Candara" panose="020E0502030303020204" pitchFamily="34" charset="0"/>
              </a:rPr>
              <a:t>Ensuring </a:t>
            </a:r>
            <a:r>
              <a:rPr lang="en-GB" sz="2000" dirty="0">
                <a:latin typeface="Candara" panose="020E0502030303020204" pitchFamily="34" charset="0"/>
              </a:rPr>
              <a:t>a foundation of a control process to what is being delivered in the EGI Federation </a:t>
            </a:r>
          </a:p>
          <a:p>
            <a:pPr lvl="1"/>
            <a:endParaRPr lang="en-GB" sz="2000" dirty="0">
              <a:latin typeface="Candara" panose="020E0502030303020204" pitchFamily="34" charset="0"/>
              <a:ea typeface="Verdana" panose="020B0604030504040204" pitchFamily="34" charset="0"/>
              <a:cs typeface="Verdana" panose="020B0604030504040204" pitchFamily="34" charset="0"/>
            </a:endParaRPr>
          </a:p>
        </p:txBody>
      </p:sp>
      <p:sp>
        <p:nvSpPr>
          <p:cNvPr id="6" name="Footer Placeholder 3"/>
          <p:cNvSpPr>
            <a:spLocks noGrp="1"/>
          </p:cNvSpPr>
          <p:nvPr>
            <p:ph type="ftr" sz="quarter" idx="11"/>
          </p:nvPr>
        </p:nvSpPr>
        <p:spPr>
          <a:xfrm>
            <a:off x="1187624" y="6453336"/>
            <a:ext cx="6768752" cy="365125"/>
          </a:xfrm>
        </p:spPr>
        <p:txBody>
          <a:bodyPr/>
          <a:lstStyle/>
          <a:p>
            <a:r>
              <a:rPr lang="it-IT" dirty="0" smtClean="0"/>
              <a:t>EGI Conference 2017, 09-12 </a:t>
            </a:r>
            <a:r>
              <a:rPr lang="it-IT" dirty="0" err="1" smtClean="0"/>
              <a:t>May</a:t>
            </a:r>
            <a:r>
              <a:rPr lang="it-IT" dirty="0" smtClean="0"/>
              <a:t> 2017 – Catania, </a:t>
            </a:r>
            <a:r>
              <a:rPr lang="it-IT" dirty="0" err="1" smtClean="0"/>
              <a:t>Italy</a:t>
            </a:r>
            <a:endParaRPr lang="en-GB" dirty="0"/>
          </a:p>
        </p:txBody>
      </p:sp>
    </p:spTree>
    <p:extLst>
      <p:ext uri="{BB962C8B-B14F-4D97-AF65-F5344CB8AC3E}">
        <p14:creationId xmlns:p14="http://schemas.microsoft.com/office/powerpoint/2010/main" val="4068904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500"/>
                                        <p:tgtEl>
                                          <p:spTgt spid="7">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fade">
                                      <p:cBhvr>
                                        <p:cTn id="16" dur="500"/>
                                        <p:tgtEl>
                                          <p:spTgt spid="7">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Effect transition="in" filter="fade">
                                      <p:cBhvr>
                                        <p:cTn id="21" dur="500"/>
                                        <p:tgtEl>
                                          <p:spTgt spid="7">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xEl>
                                              <p:pRg st="5" end="5"/>
                                            </p:txEl>
                                          </p:spTgt>
                                        </p:tgtEl>
                                        <p:attrNameLst>
                                          <p:attrName>style.visibility</p:attrName>
                                        </p:attrNameLst>
                                      </p:cBhvr>
                                      <p:to>
                                        <p:strVal val="visible"/>
                                      </p:to>
                                    </p:set>
                                    <p:animEffect transition="in" filter="fade">
                                      <p:cBhvr>
                                        <p:cTn id="24" dur="500"/>
                                        <p:tgtEl>
                                          <p:spTgt spid="7">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fade">
                                      <p:cBhvr>
                                        <p:cTn id="27" dur="500"/>
                                        <p:tgtEl>
                                          <p:spTgt spid="7">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txEl>
                                              <p:pRg st="7" end="7"/>
                                            </p:txEl>
                                          </p:spTgt>
                                        </p:tgtEl>
                                        <p:attrNameLst>
                                          <p:attrName>style.visibility</p:attrName>
                                        </p:attrNameLst>
                                      </p:cBhvr>
                                      <p:to>
                                        <p:strVal val="visible"/>
                                      </p:to>
                                    </p:set>
                                    <p:animEffect transition="in" filter="fade">
                                      <p:cBhvr>
                                        <p:cTn id="30" dur="500"/>
                                        <p:tgtEl>
                                          <p:spTgt spid="7">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
                                            <p:txEl>
                                              <p:pRg st="8" end="8"/>
                                            </p:txEl>
                                          </p:spTgt>
                                        </p:tgtEl>
                                        <p:attrNameLst>
                                          <p:attrName>style.visibility</p:attrName>
                                        </p:attrNameLst>
                                      </p:cBhvr>
                                      <p:to>
                                        <p:strVal val="visible"/>
                                      </p:to>
                                    </p:set>
                                    <p:animEffect transition="in" filter="fade">
                                      <p:cBhvr>
                                        <p:cTn id="35" dur="500"/>
                                        <p:tgtEl>
                                          <p:spTgt spid="7">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7">
                                            <p:txEl>
                                              <p:pRg st="9" end="9"/>
                                            </p:txEl>
                                          </p:spTgt>
                                        </p:tgtEl>
                                        <p:attrNameLst>
                                          <p:attrName>style.visibility</p:attrName>
                                        </p:attrNameLst>
                                      </p:cBhvr>
                                      <p:to>
                                        <p:strVal val="visible"/>
                                      </p:to>
                                    </p:set>
                                    <p:animEffect transition="in" filter="fade">
                                      <p:cBhvr>
                                        <p:cTn id="38" dur="500"/>
                                        <p:tgtEl>
                                          <p:spTgt spid="7">
                                            <p:txEl>
                                              <p:pRg st="9" end="9"/>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7">
                                            <p:txEl>
                                              <p:pRg st="10" end="10"/>
                                            </p:txEl>
                                          </p:spTgt>
                                        </p:tgtEl>
                                        <p:attrNameLst>
                                          <p:attrName>style.visibility</p:attrName>
                                        </p:attrNameLst>
                                      </p:cBhvr>
                                      <p:to>
                                        <p:strVal val="visible"/>
                                      </p:to>
                                    </p:set>
                                    <p:animEffect transition="in" filter="fade">
                                      <p:cBhvr>
                                        <p:cTn id="41" dur="500"/>
                                        <p:tgtEl>
                                          <p:spTgt spid="7">
                                            <p:txEl>
                                              <p:pRg st="10" end="10"/>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7">
                                            <p:txEl>
                                              <p:pRg st="11" end="11"/>
                                            </p:txEl>
                                          </p:spTgt>
                                        </p:tgtEl>
                                        <p:attrNameLst>
                                          <p:attrName>style.visibility</p:attrName>
                                        </p:attrNameLst>
                                      </p:cBhvr>
                                      <p:to>
                                        <p:strVal val="visible"/>
                                      </p:to>
                                    </p:set>
                                    <p:animEffect transition="in" filter="fade">
                                      <p:cBhvr>
                                        <p:cTn id="44" dur="500"/>
                                        <p:tgtEl>
                                          <p:spTgt spid="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type="subTitle" idx="1"/>
          </p:nvPr>
        </p:nvSpPr>
        <p:spPr>
          <a:xfrm>
            <a:off x="832048" y="2923200"/>
            <a:ext cx="7772400" cy="504056"/>
          </a:xfrm>
        </p:spPr>
        <p:txBody>
          <a:bodyPr anchor="ctr">
            <a:noAutofit/>
          </a:bodyPr>
          <a:lstStyle/>
          <a:p>
            <a:pPr marL="0" indent="0" algn="ctr">
              <a:buNone/>
            </a:pPr>
            <a:r>
              <a:rPr lang="en-US" sz="4000" i="1" dirty="0" smtClean="0">
                <a:solidFill>
                  <a:schemeClr val="accent1">
                    <a:lumMod val="75000"/>
                  </a:schemeClr>
                </a:solidFill>
              </a:rPr>
              <a:t>Establishing Agreements</a:t>
            </a:r>
            <a:endParaRPr lang="en-US" sz="4000" i="1" dirty="0">
              <a:solidFill>
                <a:schemeClr val="accent1">
                  <a:lumMod val="75000"/>
                </a:schemeClr>
              </a:solidFill>
            </a:endParaRPr>
          </a:p>
        </p:txBody>
      </p:sp>
    </p:spTree>
    <p:extLst>
      <p:ext uri="{BB962C8B-B14F-4D97-AF65-F5344CB8AC3E}">
        <p14:creationId xmlns:p14="http://schemas.microsoft.com/office/powerpoint/2010/main" val="5512831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99592" y="188640"/>
            <a:ext cx="8136904" cy="850106"/>
          </a:xfrm>
        </p:spPr>
        <p:txBody>
          <a:bodyPr>
            <a:noAutofit/>
          </a:bodyPr>
          <a:lstStyle/>
          <a:p>
            <a:r>
              <a:rPr lang="en-GB" dirty="0" smtClean="0"/>
              <a:t>How does the process works ?</a:t>
            </a:r>
            <a:endParaRPr lang="en-GB" dirty="0"/>
          </a:p>
        </p:txBody>
      </p:sp>
      <p:sp>
        <p:nvSpPr>
          <p:cNvPr id="9" name="pole tekstowe 5"/>
          <p:cNvSpPr txBox="1"/>
          <p:nvPr/>
        </p:nvSpPr>
        <p:spPr>
          <a:xfrm>
            <a:off x="343886" y="2114272"/>
            <a:ext cx="1262072" cy="369332"/>
          </a:xfrm>
          <a:prstGeom prst="rect">
            <a:avLst/>
          </a:prstGeom>
          <a:noFill/>
        </p:spPr>
        <p:txBody>
          <a:bodyPr wrap="none" rtlCol="0">
            <a:spAutoFit/>
          </a:bodyPr>
          <a:lstStyle/>
          <a:p>
            <a:r>
              <a:rPr lang="en-GB" b="1" dirty="0" smtClean="0"/>
              <a:t>Customer</a:t>
            </a:r>
            <a:endParaRPr lang="en-GB" b="1" dirty="0"/>
          </a:p>
        </p:txBody>
      </p:sp>
      <p:pic>
        <p:nvPicPr>
          <p:cNvPr id="10" name="Picture 2" descr="C:\Users\Krakowian\Google Drive\EGI\Images - icons\women-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787" y="1318871"/>
            <a:ext cx="878548" cy="804693"/>
          </a:xfrm>
          <a:prstGeom prst="rect">
            <a:avLst/>
          </a:prstGeom>
          <a:noFill/>
          <a:extLst>
            <a:ext uri="{909E8E84-426E-40DD-AFC4-6F175D3DCCD1}">
              <a14:hiddenFill xmlns:a14="http://schemas.microsoft.com/office/drawing/2010/main">
                <a:solidFill>
                  <a:srgbClr val="FFFFFF"/>
                </a:solidFill>
              </a14:hiddenFill>
            </a:ext>
          </a:extLst>
        </p:spPr>
      </p:pic>
      <p:sp>
        <p:nvSpPr>
          <p:cNvPr id="6" name="Gallone 5"/>
          <p:cNvSpPr/>
          <p:nvPr/>
        </p:nvSpPr>
        <p:spPr>
          <a:xfrm>
            <a:off x="35496" y="2511912"/>
            <a:ext cx="1899373" cy="751438"/>
          </a:xfrm>
          <a:prstGeom prst="chevron">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smtClean="0">
                <a:solidFill>
                  <a:schemeClr val="tx1"/>
                </a:solidFill>
                <a:latin typeface="Century" panose="02040604050505020304" pitchFamily="18" charset="0"/>
              </a:rPr>
              <a:t>Send request for service (*)</a:t>
            </a:r>
            <a:endParaRPr lang="en-GB" sz="1500" b="1" dirty="0">
              <a:solidFill>
                <a:schemeClr val="tx1"/>
              </a:solidFill>
              <a:latin typeface="Century" panose="02040604050505020304" pitchFamily="18" charset="0"/>
            </a:endParaRPr>
          </a:p>
        </p:txBody>
      </p:sp>
      <p:sp>
        <p:nvSpPr>
          <p:cNvPr id="11" name="Gallone 10"/>
          <p:cNvSpPr/>
          <p:nvPr/>
        </p:nvSpPr>
        <p:spPr>
          <a:xfrm>
            <a:off x="1608954" y="2510900"/>
            <a:ext cx="2167966" cy="751438"/>
          </a:xfrm>
          <a:prstGeom prst="chevron">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smtClean="0">
                <a:solidFill>
                  <a:schemeClr val="tx1"/>
                </a:solidFill>
                <a:latin typeface="Century" panose="02040604050505020304" pitchFamily="18" charset="0"/>
              </a:rPr>
              <a:t>Matchmaking</a:t>
            </a:r>
            <a:endParaRPr lang="en-GB" sz="1500" b="1" dirty="0">
              <a:solidFill>
                <a:schemeClr val="tx1"/>
              </a:solidFill>
              <a:latin typeface="Century" panose="02040604050505020304" pitchFamily="18" charset="0"/>
            </a:endParaRPr>
          </a:p>
        </p:txBody>
      </p:sp>
      <p:pic>
        <p:nvPicPr>
          <p:cNvPr id="12"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46767" y="1043444"/>
            <a:ext cx="1078892" cy="1197080"/>
          </a:xfrm>
          <a:prstGeom prst="rect">
            <a:avLst/>
          </a:prstGeom>
        </p:spPr>
      </p:pic>
      <p:sp>
        <p:nvSpPr>
          <p:cNvPr id="15" name="Gallone 14"/>
          <p:cNvSpPr/>
          <p:nvPr/>
        </p:nvSpPr>
        <p:spPr>
          <a:xfrm>
            <a:off x="3446656" y="2510606"/>
            <a:ext cx="1728953" cy="751438"/>
          </a:xfrm>
          <a:prstGeom prst="chevron">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smtClean="0">
                <a:solidFill>
                  <a:schemeClr val="tx1"/>
                </a:solidFill>
                <a:latin typeface="Century" panose="02040604050505020304" pitchFamily="18" charset="0"/>
              </a:rPr>
              <a:t>Proposes support</a:t>
            </a:r>
            <a:endParaRPr lang="en-GB" sz="1500" b="1" dirty="0">
              <a:solidFill>
                <a:schemeClr val="tx1"/>
              </a:solidFill>
              <a:latin typeface="Century" panose="02040604050505020304" pitchFamily="18" charset="0"/>
            </a:endParaRPr>
          </a:p>
        </p:txBody>
      </p:sp>
      <p:pic>
        <p:nvPicPr>
          <p:cNvPr id="17" name="Immagin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45932" y="1475492"/>
            <a:ext cx="915731" cy="665036"/>
          </a:xfrm>
          <a:prstGeom prst="rect">
            <a:avLst/>
          </a:prstGeom>
        </p:spPr>
      </p:pic>
      <p:sp>
        <p:nvSpPr>
          <p:cNvPr id="18" name="Gallone 17"/>
          <p:cNvSpPr/>
          <p:nvPr/>
        </p:nvSpPr>
        <p:spPr>
          <a:xfrm>
            <a:off x="4850924" y="2510838"/>
            <a:ext cx="2474567" cy="753117"/>
          </a:xfrm>
          <a:prstGeom prst="chevron">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smtClean="0">
                <a:solidFill>
                  <a:schemeClr val="tx1"/>
                </a:solidFill>
                <a:latin typeface="Century" panose="02040604050505020304" pitchFamily="18" charset="0"/>
              </a:rPr>
              <a:t>Sign OLA with provider &amp; SLA with Customer</a:t>
            </a:r>
            <a:endParaRPr lang="en-GB" sz="1500" b="1" dirty="0">
              <a:solidFill>
                <a:schemeClr val="tx1"/>
              </a:solidFill>
              <a:latin typeface="Century" panose="02040604050505020304" pitchFamily="18" charset="0"/>
            </a:endParaRPr>
          </a:p>
        </p:txBody>
      </p:sp>
      <p:pic>
        <p:nvPicPr>
          <p:cNvPr id="19"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04966" y="1052736"/>
            <a:ext cx="1078892" cy="1197080"/>
          </a:xfrm>
          <a:prstGeom prst="rect">
            <a:avLst/>
          </a:prstGeom>
        </p:spPr>
      </p:pic>
      <p:sp>
        <p:nvSpPr>
          <p:cNvPr id="21" name="Gallone 20"/>
          <p:cNvSpPr/>
          <p:nvPr/>
        </p:nvSpPr>
        <p:spPr>
          <a:xfrm>
            <a:off x="7002953" y="2525489"/>
            <a:ext cx="2082058" cy="742248"/>
          </a:xfrm>
          <a:prstGeom prst="chevron">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smtClean="0">
                <a:solidFill>
                  <a:schemeClr val="tx1"/>
                </a:solidFill>
                <a:latin typeface="Century" panose="02040604050505020304" pitchFamily="18" charset="0"/>
              </a:rPr>
              <a:t>Agrees or Reject the VO SLA (**)</a:t>
            </a:r>
            <a:endParaRPr lang="en-GB" sz="1500" b="1" dirty="0">
              <a:solidFill>
                <a:schemeClr val="tx1"/>
              </a:solidFill>
              <a:latin typeface="Century" panose="02040604050505020304" pitchFamily="18" charset="0"/>
            </a:endParaRPr>
          </a:p>
        </p:txBody>
      </p:sp>
      <p:sp>
        <p:nvSpPr>
          <p:cNvPr id="23" name="pole tekstowe 5"/>
          <p:cNvSpPr txBox="1"/>
          <p:nvPr/>
        </p:nvSpPr>
        <p:spPr>
          <a:xfrm>
            <a:off x="7424958" y="2023805"/>
            <a:ext cx="1262072" cy="369332"/>
          </a:xfrm>
          <a:prstGeom prst="rect">
            <a:avLst/>
          </a:prstGeom>
          <a:noFill/>
        </p:spPr>
        <p:txBody>
          <a:bodyPr wrap="none" rtlCol="0">
            <a:spAutoFit/>
          </a:bodyPr>
          <a:lstStyle/>
          <a:p>
            <a:r>
              <a:rPr lang="en-GB" b="1" dirty="0" smtClean="0"/>
              <a:t>Customer</a:t>
            </a:r>
            <a:endParaRPr lang="en-GB" b="1" dirty="0"/>
          </a:p>
        </p:txBody>
      </p:sp>
      <p:pic>
        <p:nvPicPr>
          <p:cNvPr id="24" name="Picture 2" descr="C:\Users\Krakowian\Google Drive\EGI\Images - icons\women-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6859" y="1228404"/>
            <a:ext cx="878548" cy="804693"/>
          </a:xfrm>
          <a:prstGeom prst="rect">
            <a:avLst/>
          </a:prstGeom>
          <a:noFill/>
          <a:extLst>
            <a:ext uri="{909E8E84-426E-40DD-AFC4-6F175D3DCCD1}">
              <a14:hiddenFill xmlns:a14="http://schemas.microsoft.com/office/drawing/2010/main">
                <a:solidFill>
                  <a:srgbClr val="FFFFFF"/>
                </a:solidFill>
              </a14:hiddenFill>
            </a:ext>
          </a:extLst>
        </p:spPr>
      </p:pic>
      <p:sp>
        <p:nvSpPr>
          <p:cNvPr id="27" name="pole tekstowe 5"/>
          <p:cNvSpPr txBox="1"/>
          <p:nvPr/>
        </p:nvSpPr>
        <p:spPr>
          <a:xfrm>
            <a:off x="3779912" y="2123564"/>
            <a:ext cx="1084015" cy="369332"/>
          </a:xfrm>
          <a:prstGeom prst="rect">
            <a:avLst/>
          </a:prstGeom>
          <a:noFill/>
        </p:spPr>
        <p:txBody>
          <a:bodyPr wrap="none" rtlCol="0">
            <a:spAutoFit/>
          </a:bodyPr>
          <a:lstStyle/>
          <a:p>
            <a:r>
              <a:rPr lang="en-GB" b="1" dirty="0" smtClean="0"/>
              <a:t>Providers</a:t>
            </a:r>
            <a:endParaRPr lang="en-GB" b="1" dirty="0"/>
          </a:p>
        </p:txBody>
      </p:sp>
      <p:sp>
        <p:nvSpPr>
          <p:cNvPr id="26" name="pole tekstowe 5"/>
          <p:cNvSpPr txBox="1"/>
          <p:nvPr/>
        </p:nvSpPr>
        <p:spPr>
          <a:xfrm>
            <a:off x="2235624" y="2123564"/>
            <a:ext cx="818366" cy="369332"/>
          </a:xfrm>
          <a:prstGeom prst="rect">
            <a:avLst/>
          </a:prstGeom>
          <a:noFill/>
        </p:spPr>
        <p:txBody>
          <a:bodyPr wrap="none" rtlCol="0">
            <a:spAutoFit/>
          </a:bodyPr>
          <a:lstStyle/>
          <a:p>
            <a:pPr algn="ctr"/>
            <a:r>
              <a:rPr lang="en-GB" b="1" dirty="0" smtClean="0"/>
              <a:t>Broker</a:t>
            </a:r>
            <a:endParaRPr lang="en-GB" b="1" dirty="0"/>
          </a:p>
        </p:txBody>
      </p:sp>
      <p:sp>
        <p:nvSpPr>
          <p:cNvPr id="30" name="pole tekstowe 5"/>
          <p:cNvSpPr txBox="1"/>
          <p:nvPr/>
        </p:nvSpPr>
        <p:spPr>
          <a:xfrm>
            <a:off x="5530576" y="2100624"/>
            <a:ext cx="818366" cy="369332"/>
          </a:xfrm>
          <a:prstGeom prst="rect">
            <a:avLst/>
          </a:prstGeom>
          <a:noFill/>
        </p:spPr>
        <p:txBody>
          <a:bodyPr wrap="none" rtlCol="0">
            <a:spAutoFit/>
          </a:bodyPr>
          <a:lstStyle/>
          <a:p>
            <a:pPr algn="ctr"/>
            <a:r>
              <a:rPr lang="en-GB" b="1" dirty="0" smtClean="0"/>
              <a:t>Broker</a:t>
            </a:r>
            <a:endParaRPr lang="en-GB" b="1" dirty="0"/>
          </a:p>
        </p:txBody>
      </p:sp>
      <p:sp>
        <p:nvSpPr>
          <p:cNvPr id="2" name="CasellaDiTesto 1"/>
          <p:cNvSpPr txBox="1"/>
          <p:nvPr/>
        </p:nvSpPr>
        <p:spPr>
          <a:xfrm>
            <a:off x="107504" y="3347700"/>
            <a:ext cx="4176464" cy="584775"/>
          </a:xfrm>
          <a:prstGeom prst="rect">
            <a:avLst/>
          </a:prstGeom>
          <a:noFill/>
        </p:spPr>
        <p:txBody>
          <a:bodyPr wrap="square" rtlCol="0">
            <a:spAutoFit/>
          </a:bodyPr>
          <a:lstStyle/>
          <a:p>
            <a:r>
              <a:rPr lang="en-US" b="1" dirty="0" smtClean="0">
                <a:latin typeface="Candara" panose="020E0502030303020204" pitchFamily="34" charset="0"/>
              </a:rPr>
              <a:t>(*) Fill the request form</a:t>
            </a:r>
            <a:r>
              <a:rPr lang="en-US" sz="1400" b="1" dirty="0">
                <a:latin typeface="Candara" panose="020E0502030303020204" pitchFamily="34" charset="0"/>
              </a:rPr>
              <a:t/>
            </a:r>
            <a:br>
              <a:rPr lang="en-US" sz="1400" b="1" dirty="0">
                <a:latin typeface="Candara" panose="020E0502030303020204" pitchFamily="34" charset="0"/>
              </a:rPr>
            </a:br>
            <a:r>
              <a:rPr lang="en-US" sz="1400" b="1" dirty="0">
                <a:latin typeface="Candara" panose="020E0502030303020204" pitchFamily="34" charset="0"/>
                <a:hlinkClick r:id="rId6"/>
              </a:rPr>
              <a:t>https://www.egi.eu/request-service</a:t>
            </a:r>
            <a:r>
              <a:rPr lang="en-US" sz="1400" b="1" dirty="0" smtClean="0">
                <a:latin typeface="Candara" panose="020E0502030303020204" pitchFamily="34" charset="0"/>
                <a:hlinkClick r:id="rId6"/>
              </a:rPr>
              <a:t>/</a:t>
            </a:r>
            <a:r>
              <a:rPr lang="en-US" sz="1400" b="1" dirty="0" smtClean="0">
                <a:latin typeface="Candara" panose="020E0502030303020204" pitchFamily="34" charset="0"/>
              </a:rPr>
              <a:t> </a:t>
            </a:r>
            <a:endParaRPr lang="en-US" b="1" dirty="0">
              <a:latin typeface="Candara" panose="020E0502030303020204" pitchFamily="34" charset="0"/>
            </a:endParaRPr>
          </a:p>
        </p:txBody>
      </p:sp>
      <p:sp>
        <p:nvSpPr>
          <p:cNvPr id="31" name="Content Placeholder 6"/>
          <p:cNvSpPr>
            <a:spLocks noGrp="1"/>
          </p:cNvSpPr>
          <p:nvPr>
            <p:ph sz="half" idx="2"/>
          </p:nvPr>
        </p:nvSpPr>
        <p:spPr>
          <a:xfrm>
            <a:off x="179512" y="4005064"/>
            <a:ext cx="8640960" cy="2304256"/>
          </a:xfrm>
        </p:spPr>
        <p:txBody>
          <a:bodyPr/>
          <a:lstStyle/>
          <a:p>
            <a:pPr algn="just"/>
            <a:r>
              <a:rPr lang="en-GB" sz="2000" b="1" dirty="0" smtClean="0">
                <a:solidFill>
                  <a:srgbClr val="FF0000"/>
                </a:solidFill>
                <a:latin typeface="Candara" panose="020E0502030303020204" pitchFamily="34" charset="0"/>
              </a:rPr>
              <a:t>Free-at-the-point-of-use</a:t>
            </a:r>
            <a:r>
              <a:rPr lang="en-GB" sz="2000" dirty="0" smtClean="0">
                <a:latin typeface="Candara" panose="020E0502030303020204" pitchFamily="34" charset="0"/>
              </a:rPr>
              <a:t> model </a:t>
            </a:r>
            <a:r>
              <a:rPr lang="en-GB" sz="2000" dirty="0" smtClean="0">
                <a:latin typeface="Candara" panose="020E0502030303020204" pitchFamily="34" charset="0"/>
                <a:sym typeface="Wingdings" panose="05000000000000000000" pitchFamily="2" charset="2"/>
              </a:rPr>
              <a:t> </a:t>
            </a:r>
            <a:r>
              <a:rPr lang="en-GB" sz="2000" dirty="0" smtClean="0">
                <a:latin typeface="Candara" panose="020E0502030303020204" pitchFamily="34" charset="0"/>
              </a:rPr>
              <a:t>EGI </a:t>
            </a:r>
            <a:r>
              <a:rPr lang="en-GB" sz="2000" dirty="0">
                <a:latin typeface="Candara" panose="020E0502030303020204" pitchFamily="34" charset="0"/>
              </a:rPr>
              <a:t>Foundation is looking for free resources leveraging on the interest of the Providers to support cutting-edge research according to their national roadmap. </a:t>
            </a:r>
          </a:p>
          <a:p>
            <a:pPr algn="just"/>
            <a:r>
              <a:rPr lang="en-GB" sz="2000" b="1" dirty="0" smtClean="0">
                <a:solidFill>
                  <a:srgbClr val="FF0000"/>
                </a:solidFill>
                <a:latin typeface="Candara" panose="020E0502030303020204" pitchFamily="34" charset="0"/>
              </a:rPr>
              <a:t>Pay-for-use </a:t>
            </a:r>
            <a:r>
              <a:rPr lang="en-GB" sz="2000" dirty="0" smtClean="0">
                <a:latin typeface="Candara" panose="020E0502030303020204" pitchFamily="34" charset="0"/>
              </a:rPr>
              <a:t>model </a:t>
            </a:r>
            <a:r>
              <a:rPr lang="en-GB" sz="2000" dirty="0" smtClean="0">
                <a:latin typeface="Candara" panose="020E0502030303020204" pitchFamily="34" charset="0"/>
                <a:sym typeface="Wingdings" panose="05000000000000000000" pitchFamily="2" charset="2"/>
              </a:rPr>
              <a:t> </a:t>
            </a:r>
            <a:r>
              <a:rPr lang="en-GB" sz="2000" dirty="0" smtClean="0">
                <a:latin typeface="Candara" panose="020E0502030303020204" pitchFamily="34" charset="0"/>
              </a:rPr>
              <a:t>EGI </a:t>
            </a:r>
            <a:r>
              <a:rPr lang="en-GB" sz="2000" dirty="0">
                <a:latin typeface="Candara" panose="020E0502030303020204" pitchFamily="34" charset="0"/>
              </a:rPr>
              <a:t>Foundation will facilitate the process by putting together the Customer and the Providers which could satisfy the demand. The agreement and the contract will be signed between the Customer and the Providers. </a:t>
            </a:r>
          </a:p>
        </p:txBody>
      </p:sp>
      <p:sp>
        <p:nvSpPr>
          <p:cNvPr id="22" name="Footer Placeholder 3"/>
          <p:cNvSpPr>
            <a:spLocks noGrp="1"/>
          </p:cNvSpPr>
          <p:nvPr>
            <p:ph type="ftr" sz="quarter" idx="11"/>
          </p:nvPr>
        </p:nvSpPr>
        <p:spPr>
          <a:xfrm>
            <a:off x="1187624" y="6453336"/>
            <a:ext cx="6768752" cy="365125"/>
          </a:xfrm>
        </p:spPr>
        <p:txBody>
          <a:bodyPr/>
          <a:lstStyle/>
          <a:p>
            <a:r>
              <a:rPr lang="it-IT" dirty="0" smtClean="0"/>
              <a:t>EGI Conference 2017, 09-12 </a:t>
            </a:r>
            <a:r>
              <a:rPr lang="it-IT" dirty="0" err="1" smtClean="0"/>
              <a:t>May</a:t>
            </a:r>
            <a:r>
              <a:rPr lang="it-IT" dirty="0" smtClean="0"/>
              <a:t> 2017 – Catania, </a:t>
            </a:r>
            <a:r>
              <a:rPr lang="it-IT" dirty="0" err="1" smtClean="0"/>
              <a:t>Italy</a:t>
            </a:r>
            <a:endParaRPr lang="en-GB" dirty="0"/>
          </a:p>
        </p:txBody>
      </p:sp>
      <p:sp>
        <p:nvSpPr>
          <p:cNvPr id="25" name="CasellaDiTesto 24"/>
          <p:cNvSpPr txBox="1"/>
          <p:nvPr/>
        </p:nvSpPr>
        <p:spPr>
          <a:xfrm>
            <a:off x="4283968" y="3347700"/>
            <a:ext cx="4787166" cy="369332"/>
          </a:xfrm>
          <a:prstGeom prst="rect">
            <a:avLst/>
          </a:prstGeom>
          <a:noFill/>
        </p:spPr>
        <p:txBody>
          <a:bodyPr wrap="square" rtlCol="0">
            <a:spAutoFit/>
          </a:bodyPr>
          <a:lstStyle/>
          <a:p>
            <a:r>
              <a:rPr lang="en-US" b="1" dirty="0" smtClean="0">
                <a:latin typeface="Candara" panose="020E0502030303020204" pitchFamily="34" charset="0"/>
              </a:rPr>
              <a:t>(**) The SLA will be reviewed every 12 months </a:t>
            </a:r>
            <a:endParaRPr lang="en-US" b="1" dirty="0">
              <a:latin typeface="Candara" panose="020E0502030303020204" pitchFamily="34" charset="0"/>
            </a:endParaRPr>
          </a:p>
        </p:txBody>
      </p:sp>
    </p:spTree>
    <p:extLst>
      <p:ext uri="{BB962C8B-B14F-4D97-AF65-F5344CB8AC3E}">
        <p14:creationId xmlns:p14="http://schemas.microsoft.com/office/powerpoint/2010/main" val="124207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500"/>
                                        <p:tgtEl>
                                          <p:spTgt spid="30"/>
                                        </p:tgtEl>
                                      </p:cBhvr>
                                    </p:animEffect>
                                  </p:childTnLst>
                                </p:cTn>
                              </p:par>
                              <p:par>
                                <p:cTn id="44" presetID="10" presetClass="entr" presetSubtype="0" fill="hold"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500"/>
                                        <p:tgtEl>
                                          <p:spTgt spid="25"/>
                                        </p:tgtEl>
                                      </p:cBhvr>
                                    </p:animEffect>
                                  </p:childTnLst>
                                </p:cTn>
                              </p:par>
                              <p:par>
                                <p:cTn id="55" presetID="10" presetClass="entr" presetSubtype="0" fill="hold" nodeType="with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500"/>
                                        <p:tgtEl>
                                          <p:spTgt spid="24"/>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fade">
                                      <p:cBhvr>
                                        <p:cTn id="60" dur="500"/>
                                        <p:tgtEl>
                                          <p:spTgt spid="23"/>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500"/>
                                        <p:tgtEl>
                                          <p:spTgt spid="21"/>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31">
                                            <p:txEl>
                                              <p:pRg st="0" end="0"/>
                                            </p:txEl>
                                          </p:spTgt>
                                        </p:tgtEl>
                                        <p:attrNameLst>
                                          <p:attrName>style.visibility</p:attrName>
                                        </p:attrNameLst>
                                      </p:cBhvr>
                                      <p:to>
                                        <p:strVal val="visible"/>
                                      </p:to>
                                    </p:set>
                                    <p:animEffect transition="in" filter="fade">
                                      <p:cBhvr>
                                        <p:cTn id="68" dur="500"/>
                                        <p:tgtEl>
                                          <p:spTgt spid="31">
                                            <p:txEl>
                                              <p:pRg st="0" end="0"/>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31">
                                            <p:txEl>
                                              <p:pRg st="1" end="1"/>
                                            </p:txEl>
                                          </p:spTgt>
                                        </p:tgtEl>
                                        <p:attrNameLst>
                                          <p:attrName>style.visibility</p:attrName>
                                        </p:attrNameLst>
                                      </p:cBhvr>
                                      <p:to>
                                        <p:strVal val="visible"/>
                                      </p:to>
                                    </p:set>
                                    <p:animEffect transition="in" filter="fade">
                                      <p:cBhvr>
                                        <p:cTn id="73" dur="500"/>
                                        <p:tgtEl>
                                          <p:spTgt spid="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animBg="1"/>
      <p:bldP spid="11" grpId="0" animBg="1"/>
      <p:bldP spid="15" grpId="0" animBg="1"/>
      <p:bldP spid="18" grpId="0" animBg="1"/>
      <p:bldP spid="21" grpId="0" animBg="1"/>
      <p:bldP spid="23" grpId="0"/>
      <p:bldP spid="27" grpId="0"/>
      <p:bldP spid="26" grpId="0"/>
      <p:bldP spid="30" grpId="0"/>
      <p:bldP spid="2" grpId="0"/>
      <p:bldP spid="31" grpId="0" build="p"/>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type="subTitle" idx="1"/>
          </p:nvPr>
        </p:nvSpPr>
        <p:spPr>
          <a:xfrm>
            <a:off x="472008" y="2923200"/>
            <a:ext cx="8348464" cy="504056"/>
          </a:xfrm>
        </p:spPr>
        <p:txBody>
          <a:bodyPr anchor="ctr"/>
          <a:lstStyle/>
          <a:p>
            <a:pPr marL="0" indent="0" algn="ctr">
              <a:buNone/>
            </a:pPr>
            <a:r>
              <a:rPr lang="en-US" sz="4000" i="1" dirty="0" smtClean="0">
                <a:solidFill>
                  <a:schemeClr val="accent1">
                    <a:lumMod val="75000"/>
                  </a:schemeClr>
                </a:solidFill>
              </a:rPr>
              <a:t>EGI VO SLA document content</a:t>
            </a:r>
            <a:endParaRPr lang="en-US" sz="4000" i="1" dirty="0">
              <a:solidFill>
                <a:schemeClr val="accent1">
                  <a:lumMod val="75000"/>
                </a:schemeClr>
              </a:solidFill>
            </a:endParaRPr>
          </a:p>
        </p:txBody>
      </p:sp>
    </p:spTree>
    <p:extLst>
      <p:ext uri="{BB962C8B-B14F-4D97-AF65-F5344CB8AC3E}">
        <p14:creationId xmlns:p14="http://schemas.microsoft.com/office/powerpoint/2010/main" val="686556547"/>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OCCA_EGIConference2017">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err="1" smtClean="0"/>
        </a:defPPr>
      </a:lstStyle>
    </a:txDef>
  </a:objectDefaults>
  <a:extraClrSchemeLst/>
</a:theme>
</file>

<file path=ppt/theme/theme2.xml><?xml version="1.0" encoding="utf-8"?>
<a:theme xmlns:a="http://schemas.openxmlformats.org/drawingml/2006/main" name="EGI Powerpoint Presentation (body)">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EGI Powerpoint Presentation (closing)">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err="1" smtClean="0"/>
        </a:defPPr>
      </a:lstStyle>
    </a:txDef>
  </a:objectDefaults>
  <a:extraClrScheme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LAROCCA_EGIConference2017</Template>
  <TotalTime>1142</TotalTime>
  <Words>991</Words>
  <Application>Microsoft Office PowerPoint</Application>
  <PresentationFormat>Presentazione su schermo (4:3)</PresentationFormat>
  <Paragraphs>229</Paragraphs>
  <Slides>23</Slides>
  <Notes>15</Notes>
  <HiddenSlides>0</HiddenSlides>
  <MMClips>0</MMClips>
  <ScaleCrop>false</ScaleCrop>
  <HeadingPairs>
    <vt:vector size="4" baseType="variant">
      <vt:variant>
        <vt:lpstr>Tema</vt:lpstr>
      </vt:variant>
      <vt:variant>
        <vt:i4>3</vt:i4>
      </vt:variant>
      <vt:variant>
        <vt:lpstr>Titoli diapositive</vt:lpstr>
      </vt:variant>
      <vt:variant>
        <vt:i4>23</vt:i4>
      </vt:variant>
    </vt:vector>
  </HeadingPairs>
  <TitlesOfParts>
    <vt:vector size="26" baseType="lpstr">
      <vt:lpstr>LAROCCA_EGIConference2017</vt:lpstr>
      <vt:lpstr>EGI Powerpoint Presentation (body)</vt:lpstr>
      <vt:lpstr>EGI Powerpoint Presentation (closing)</vt:lpstr>
      <vt:lpstr>Interaction with resource providers: selection, SLA, support</vt:lpstr>
      <vt:lpstr>Agenda</vt:lpstr>
      <vt:lpstr>EGI federated infrastructure</vt:lpstr>
      <vt:lpstr>From opportunities to operational setups</vt:lpstr>
      <vt:lpstr>The EGI SLA negotiation process</vt:lpstr>
      <vt:lpstr>Value Propositions</vt:lpstr>
      <vt:lpstr>Presentazione standard di PowerPoint</vt:lpstr>
      <vt:lpstr>How does the process works ?</vt:lpstr>
      <vt:lpstr>Presentazione standard di PowerPoint</vt:lpstr>
      <vt:lpstr>EGI VO SLA</vt:lpstr>
      <vt:lpstr>Scope and description of service</vt:lpstr>
      <vt:lpstr>Service description</vt:lpstr>
      <vt:lpstr>Service hours and exceptions</vt:lpstr>
      <vt:lpstr>Incidents and service request handling</vt:lpstr>
      <vt:lpstr>Limitation and constraints</vt:lpstr>
      <vt:lpstr>Communication, reporting</vt:lpstr>
      <vt:lpstr>Escalation</vt:lpstr>
      <vt:lpstr>Responsibilities</vt:lpstr>
      <vt:lpstr>Review, extensions and termination</vt:lpstr>
      <vt:lpstr>SLA status report https://ww.egi.eu/federation/committed-resources/</vt:lpstr>
      <vt:lpstr>SLA status report https://ww.egi.eu/federation/committed-resources/</vt:lpstr>
      <vt:lpstr>Links</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Interaction with resource providers: selection, SLA, support</dc:title>
  <dc:creator>larocca</dc:creator>
  <cp:lastModifiedBy>larocca</cp:lastModifiedBy>
  <cp:revision>94</cp:revision>
  <dcterms:created xsi:type="dcterms:W3CDTF">2017-05-06T07:01:47Z</dcterms:created>
  <dcterms:modified xsi:type="dcterms:W3CDTF">2017-05-10T10:57:48Z</dcterms:modified>
</cp:coreProperties>
</file>