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48" r:id="rId2"/>
    <p:sldMasterId id="2147483694" r:id="rId3"/>
    <p:sldMasterId id="2147483685" r:id="rId4"/>
    <p:sldMasterId id="2147483690" r:id="rId5"/>
  </p:sldMasterIdLst>
  <p:notesMasterIdLst>
    <p:notesMasterId r:id="rId29"/>
  </p:notesMasterIdLst>
  <p:handoutMasterIdLst>
    <p:handoutMasterId r:id="rId30"/>
  </p:handoutMasterIdLst>
  <p:sldIdLst>
    <p:sldId id="302" r:id="rId6"/>
    <p:sldId id="300" r:id="rId7"/>
    <p:sldId id="385" r:id="rId8"/>
    <p:sldId id="324" r:id="rId9"/>
    <p:sldId id="376" r:id="rId10"/>
    <p:sldId id="386" r:id="rId11"/>
    <p:sldId id="356" r:id="rId12"/>
    <p:sldId id="387" r:id="rId13"/>
    <p:sldId id="388" r:id="rId14"/>
    <p:sldId id="318" r:id="rId15"/>
    <p:sldId id="358" r:id="rId16"/>
    <p:sldId id="390" r:id="rId17"/>
    <p:sldId id="319" r:id="rId18"/>
    <p:sldId id="383" r:id="rId19"/>
    <p:sldId id="360" r:id="rId20"/>
    <p:sldId id="320" r:id="rId21"/>
    <p:sldId id="359" r:id="rId22"/>
    <p:sldId id="368" r:id="rId23"/>
    <p:sldId id="377" r:id="rId24"/>
    <p:sldId id="375" r:id="rId25"/>
    <p:sldId id="381" r:id="rId26"/>
    <p:sldId id="391" r:id="rId27"/>
    <p:sldId id="284" r:id="rId28"/>
  </p:sldIdLst>
  <p:sldSz cx="9144000" cy="6858000" type="screen4x3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92544" autoAdjust="0"/>
  </p:normalViewPr>
  <p:slideViewPr>
    <p:cSldViewPr showGuides="1">
      <p:cViewPr>
        <p:scale>
          <a:sx n="80" d="100"/>
          <a:sy n="80" d="100"/>
        </p:scale>
        <p:origin x="-2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206" y="-72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pPr/>
              <a:t>10/05/17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pPr/>
              <a:t>10/05/17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8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88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GLUE2.1 draft as starting point for Accelerator-aware </a:t>
            </a:r>
            <a:r>
              <a:rPr lang="en-US" dirty="0" err="1" smtClean="0"/>
              <a:t>infoprovider</a:t>
            </a:r>
            <a:endParaRPr lang="en-US" dirty="0" smtClean="0"/>
          </a:p>
          <a:p>
            <a:r>
              <a:rPr lang="en-US" dirty="0" smtClean="0"/>
              <a:t>Static info-provider based on GLUE2.1 </a:t>
            </a:r>
            <a:r>
              <a:rPr lang="en-US" dirty="0" err="1" smtClean="0"/>
              <a:t>AcceleratorEnvironment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class </a:t>
            </a:r>
          </a:p>
          <a:p>
            <a:r>
              <a:rPr lang="en-US" dirty="0" smtClean="0"/>
              <a:t>New attributes: </a:t>
            </a:r>
            <a:r>
              <a:rPr lang="en-US" dirty="0" err="1" smtClean="0"/>
              <a:t>PhysicalAccelerators</a:t>
            </a:r>
            <a:r>
              <a:rPr lang="en-US" dirty="0" smtClean="0"/>
              <a:t>, Vendor, Type, Model, Memory, </a:t>
            </a:r>
            <a:r>
              <a:rPr lang="en-US" dirty="0" err="1" smtClean="0"/>
              <a:t>ClockSpeed</a:t>
            </a:r>
            <a:endParaRPr lang="en-US" dirty="0" smtClean="0"/>
          </a:p>
          <a:p>
            <a:r>
              <a:rPr lang="en-US" dirty="0" smtClean="0"/>
              <a:t>Info can be obtained in Torque e.g. from </a:t>
            </a:r>
            <a:r>
              <a:rPr lang="en-US" dirty="0" err="1" smtClean="0"/>
              <a:t>pbsnodes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Driver info available in the </a:t>
            </a:r>
            <a:r>
              <a:rPr lang="en-US" dirty="0" err="1" smtClean="0"/>
              <a:t>ApplicationEnvironment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28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86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1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7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9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56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8FCF4C0B-C990-4846-911E-315E4EC2A230}" type="datetime1">
              <a:rPr lang="en-US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10/05/17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5C44E51-AFE4-EF4E-A11D-C9D64BCE16D4}" type="slidenum">
              <a:rPr lang="en-US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46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5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8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4980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237312"/>
            <a:ext cx="75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  <a:r>
              <a:rPr lang="nl-NL" sz="1050" b="0" baseline="0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algn="r"/>
            <a:r>
              <a:rPr lang="nl-NL" sz="105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endParaRPr lang="nl-NL" sz="105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/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/>
              <a:t>10/05/17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103285" cy="99356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00200" y="6477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 smtClean="0">
                <a:solidFill>
                  <a:schemeClr val="bg1"/>
                </a:solidFill>
              </a:rPr>
              <a:t>EGI Conference/INDIGO Summit 2017, Catania, Italy, 9-12 May 2017</a:t>
            </a:r>
          </a:p>
          <a:p>
            <a:r>
              <a:rPr lang="en-US" sz="1400" baseline="0" dirty="0" smtClean="0">
                <a:solidFill>
                  <a:schemeClr val="bg1"/>
                </a:solidFill>
              </a:rPr>
              <a:t> 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A23A-F6FF-4099-8F07-49FBA76E034F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C68E-7C0A-4A98-ADC3-9C8A4F8A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4980"/>
            <a:ext cx="657870" cy="442623"/>
          </a:xfrm>
          <a:prstGeom prst="rect">
            <a:avLst/>
          </a:prstGeom>
        </p:spPr>
      </p:pic>
      <p:sp>
        <p:nvSpPr>
          <p:cNvPr id="8" name="Tekstvak 10"/>
          <p:cNvSpPr txBox="1"/>
          <p:nvPr/>
        </p:nvSpPr>
        <p:spPr>
          <a:xfrm>
            <a:off x="479394" y="6237312"/>
            <a:ext cx="75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  <a:r>
              <a:rPr lang="nl-NL" sz="1050" b="0" baseline="0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algn="r"/>
            <a:r>
              <a:rPr lang="nl-NL" sz="105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endParaRPr lang="nl-NL" sz="105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4980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237312"/>
            <a:ext cx="75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EGI-Engage is co-funded by the Horizon 2020 Framework Programme </a:t>
            </a:r>
          </a:p>
          <a:p>
            <a:pPr algn="r"/>
            <a:r>
              <a:rPr lang="nl-NL" sz="105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endParaRPr lang="nl-NL" sz="105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hyperlink" Target="https://github.com/indigo-dc/udocker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obrain.egi.eu/technical" TargetMode="External"/><Relationship Id="rId4" Type="http://schemas.openxmlformats.org/officeDocument/2006/relationships/hyperlink" Target="http://about.west-life.eu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iki.egi.eu/wiki/GPGPU-CREA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ari-GPU-Session" TargetMode="External"/><Relationship Id="rId4" Type="http://schemas.openxmlformats.org/officeDocument/2006/relationships/hyperlink" Target="http://bit.ly/Amsterdam-GPU-Session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Lisbon-GPU-Sess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43000" y="3795600"/>
            <a:ext cx="7086599" cy="1081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EGI </a:t>
            </a:r>
            <a:r>
              <a:rPr lang="en-US" dirty="0" smtClean="0"/>
              <a:t>Conference/INDIGO summit 2017</a:t>
            </a:r>
            <a:r>
              <a:rPr lang="it-IT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Catania, </a:t>
            </a:r>
            <a:r>
              <a:rPr lang="it-IT" dirty="0" err="1" smtClean="0"/>
              <a:t>Italy</a:t>
            </a:r>
            <a:r>
              <a:rPr lang="it-IT" dirty="0" smtClean="0"/>
              <a:t>, 9-12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/>
              <a:t>2017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11561"/>
            <a:ext cx="7772400" cy="1440000"/>
          </a:xfrm>
        </p:spPr>
        <p:txBody>
          <a:bodyPr>
            <a:normAutofit/>
          </a:bodyPr>
          <a:lstStyle/>
          <a:p>
            <a:r>
              <a:rPr lang="en-US" sz="3600" dirty="0"/>
              <a:t>GPGPU computing support on HTC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466000"/>
            <a:ext cx="6400800" cy="504056"/>
          </a:xfrm>
        </p:spPr>
        <p:txBody>
          <a:bodyPr/>
          <a:lstStyle/>
          <a:p>
            <a:r>
              <a:rPr lang="en-GB" dirty="0" smtClean="0"/>
              <a:t>Marco Verlato</a:t>
            </a:r>
          </a:p>
          <a:p>
            <a:r>
              <a:rPr lang="en-GB" dirty="0" smtClean="0"/>
              <a:t>INFN-Padova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219200"/>
            <a:ext cx="8424936" cy="502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Second step</a:t>
            </a:r>
            <a:r>
              <a:rPr lang="en-US" sz="2000" dirty="0" smtClean="0"/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defining the new JDL </a:t>
            </a:r>
            <a:r>
              <a:rPr lang="it-IT" sz="1800" dirty="0" err="1" smtClean="0"/>
              <a:t>attribute</a:t>
            </a:r>
            <a:r>
              <a:rPr lang="it-IT" sz="1800" dirty="0" smtClean="0"/>
              <a:t> </a:t>
            </a:r>
            <a:r>
              <a:rPr lang="it-IT" sz="1800" b="1" dirty="0" err="1" smtClean="0"/>
              <a:t>GPUNumber</a:t>
            </a:r>
            <a:endParaRPr lang="it-IT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1800" dirty="0" err="1" smtClean="0"/>
              <a:t>implementing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 in CREAM Core and BLAH </a:t>
            </a:r>
            <a:r>
              <a:rPr lang="it-IT" sz="1800" dirty="0" err="1" smtClean="0"/>
              <a:t>components</a:t>
            </a:r>
            <a:endParaRPr lang="it-IT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</a:rPr>
              <a:t>t</a:t>
            </a:r>
            <a:r>
              <a:rPr lang="en-US" sz="1800" dirty="0" smtClean="0">
                <a:solidFill>
                  <a:prstClr val="black"/>
                </a:solidFill>
              </a:rPr>
              <a:t>he first GPGPU-enabled CREAM prototype working on top of the CIRMMP Torque/Maui cluster was implemented in December 2015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000" b="1" dirty="0"/>
              <a:t>Third </a:t>
            </a:r>
            <a:r>
              <a:rPr lang="en-US" sz="2000" b="1" dirty="0" smtClean="0"/>
              <a:t>step</a:t>
            </a:r>
            <a:r>
              <a:rPr lang="en-US" sz="2000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Looking </a:t>
            </a:r>
            <a:r>
              <a:rPr lang="en-US" sz="1800" smtClean="0"/>
              <a:t>at GPU </a:t>
            </a:r>
            <a:r>
              <a:rPr lang="en-US" sz="1800" dirty="0"/>
              <a:t>and MIC supported options for the </a:t>
            </a:r>
            <a:r>
              <a:rPr lang="en-US" sz="1800" dirty="0" err="1" smtClean="0">
                <a:sym typeface="Wingdings" panose="05000000000000000000" pitchFamily="2" charset="2"/>
              </a:rPr>
              <a:t>HTCondor</a:t>
            </a:r>
            <a:r>
              <a:rPr lang="en-US" sz="1800" dirty="0">
                <a:sym typeface="Wingdings" panose="05000000000000000000" pitchFamily="2" charset="2"/>
              </a:rPr>
              <a:t>, LSF, </a:t>
            </a:r>
            <a:r>
              <a:rPr lang="en-US" sz="1800" dirty="0" err="1" smtClean="0">
                <a:sym typeface="Wingdings" panose="05000000000000000000" pitchFamily="2" charset="2"/>
              </a:rPr>
              <a:t>Slurm</a:t>
            </a:r>
            <a:r>
              <a:rPr lang="en-US" sz="1800" dirty="0" smtClean="0">
                <a:sym typeface="Wingdings" panose="05000000000000000000" pitchFamily="2" charset="2"/>
              </a:rPr>
              <a:t> and SGE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Two </a:t>
            </a:r>
            <a:r>
              <a:rPr lang="en-US" sz="1800" dirty="0"/>
              <a:t>additional JDL </a:t>
            </a:r>
            <a:r>
              <a:rPr lang="en-US" sz="1800" dirty="0" smtClean="0"/>
              <a:t>useful attributes identified and implemented:</a:t>
            </a:r>
            <a:endParaRPr lang="en-US" sz="1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/>
              <a:t>GPUModel</a:t>
            </a:r>
            <a:r>
              <a:rPr lang="en-US" sz="1600" dirty="0"/>
              <a:t>: for selecting the servers with a given model of GPU card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e.g. </a:t>
            </a:r>
            <a:r>
              <a:rPr lang="en-US" sz="1400" dirty="0" err="1"/>
              <a:t>GPUModel</a:t>
            </a:r>
            <a:r>
              <a:rPr lang="en-US" sz="1400" dirty="0" smtClean="0"/>
              <a:t>=“</a:t>
            </a:r>
            <a:r>
              <a:rPr lang="en-US" sz="1400" dirty="0"/>
              <a:t>t</a:t>
            </a:r>
            <a:r>
              <a:rPr lang="en-US" sz="1400" dirty="0" smtClean="0"/>
              <a:t>eslaK80” </a:t>
            </a:r>
            <a:endParaRPr lang="en-US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/>
              <a:t>MICNumber</a:t>
            </a:r>
            <a:r>
              <a:rPr lang="en-US" sz="1600" dirty="0"/>
              <a:t>: for selecting the servers with the given number of MIC </a:t>
            </a:r>
            <a:r>
              <a:rPr lang="en-US" sz="1600" dirty="0" smtClean="0"/>
              <a:t>cards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/>
              <a:t>Implementing job </a:t>
            </a:r>
            <a:r>
              <a:rPr lang="en-US" dirty="0" smtClean="0"/>
              <a:t>submission/2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85664" y="1371600"/>
            <a:ext cx="8653536" cy="4876800"/>
          </a:xfrm>
        </p:spPr>
        <p:txBody>
          <a:bodyPr/>
          <a:lstStyle/>
          <a:p>
            <a:pPr algn="just">
              <a:spcBef>
                <a:spcPts val="2400"/>
              </a:spcBef>
            </a:pPr>
            <a:r>
              <a:rPr lang="en-US" sz="1800" dirty="0"/>
              <a:t>A </a:t>
            </a:r>
            <a:r>
              <a:rPr lang="en-US" sz="1800" b="1" dirty="0"/>
              <a:t>CREAM/</a:t>
            </a:r>
            <a:r>
              <a:rPr lang="en-US" sz="1800" b="1" dirty="0" err="1"/>
              <a:t>HTCondor</a:t>
            </a:r>
            <a:r>
              <a:rPr lang="en-US" sz="1800" dirty="0"/>
              <a:t> prototype supporting both </a:t>
            </a:r>
            <a:r>
              <a:rPr lang="en-US" sz="1800" dirty="0" smtClean="0"/>
              <a:t>GPUs </a:t>
            </a:r>
            <a:r>
              <a:rPr lang="en-US" sz="1800" dirty="0"/>
              <a:t>and MIC cards was successfully implemented and tested at </a:t>
            </a:r>
            <a:r>
              <a:rPr lang="en-US" sz="1800" b="1" dirty="0"/>
              <a:t>GRIF/LLR</a:t>
            </a:r>
            <a:r>
              <a:rPr lang="en-US" sz="1800" dirty="0"/>
              <a:t> </a:t>
            </a:r>
            <a:r>
              <a:rPr lang="en-US" sz="1800" dirty="0" smtClean="0"/>
              <a:t>data </a:t>
            </a:r>
            <a:r>
              <a:rPr lang="en-US" sz="1800" dirty="0" err="1" smtClean="0"/>
              <a:t>centre</a:t>
            </a:r>
            <a:r>
              <a:rPr lang="en-US" sz="1800" dirty="0" smtClean="0"/>
              <a:t> in </a:t>
            </a:r>
            <a:r>
              <a:rPr lang="en-US" sz="1800" dirty="0"/>
              <a:t>March 2016 (thanks to A. </a:t>
            </a:r>
            <a:r>
              <a:rPr lang="en-US" sz="1800" dirty="0" err="1"/>
              <a:t>Sartirana</a:t>
            </a:r>
            <a:r>
              <a:rPr lang="en-US" sz="1800" dirty="0" smtClean="0"/>
              <a:t>)</a:t>
            </a:r>
          </a:p>
          <a:p>
            <a:pPr algn="just">
              <a:spcBef>
                <a:spcPts val="2400"/>
              </a:spcBef>
            </a:pPr>
            <a:r>
              <a:rPr lang="en-US" sz="1800" dirty="0"/>
              <a:t>A </a:t>
            </a:r>
            <a:r>
              <a:rPr lang="en-US" sz="1800" b="1" dirty="0" smtClean="0"/>
              <a:t>CREAM/SGE</a:t>
            </a:r>
            <a:r>
              <a:rPr lang="en-US" sz="1800" dirty="0" smtClean="0"/>
              <a:t> </a:t>
            </a:r>
            <a:r>
              <a:rPr lang="en-US" sz="1800" dirty="0"/>
              <a:t>prototype supporting </a:t>
            </a:r>
            <a:r>
              <a:rPr lang="en-US" sz="1800" dirty="0" smtClean="0"/>
              <a:t>GPUs </a:t>
            </a:r>
            <a:r>
              <a:rPr lang="en-US" sz="1800" dirty="0"/>
              <a:t>was successfully implemented and tested at </a:t>
            </a:r>
            <a:r>
              <a:rPr lang="en-US" sz="1800" b="1" dirty="0"/>
              <a:t>Queen Mary </a:t>
            </a:r>
            <a:r>
              <a:rPr lang="en-US" sz="1800" dirty="0"/>
              <a:t>data </a:t>
            </a:r>
            <a:r>
              <a:rPr lang="en-US" sz="1800" dirty="0" err="1"/>
              <a:t>centre</a:t>
            </a:r>
            <a:r>
              <a:rPr lang="en-US" sz="1800" dirty="0"/>
              <a:t> </a:t>
            </a:r>
            <a:r>
              <a:rPr lang="en-US" sz="1800" dirty="0" smtClean="0"/>
              <a:t>in April </a:t>
            </a:r>
            <a:r>
              <a:rPr lang="en-US" sz="1800" dirty="0"/>
              <a:t>2016 (thanks to </a:t>
            </a:r>
            <a:r>
              <a:rPr lang="en-US" sz="1800" dirty="0" smtClean="0"/>
              <a:t>D. </a:t>
            </a:r>
            <a:r>
              <a:rPr lang="en-US" sz="1800" dirty="0" err="1" smtClean="0"/>
              <a:t>Traynor</a:t>
            </a:r>
            <a:r>
              <a:rPr lang="en-US" sz="1800" dirty="0" smtClean="0"/>
              <a:t>)</a:t>
            </a:r>
          </a:p>
          <a:p>
            <a:pPr algn="just">
              <a:spcBef>
                <a:spcPts val="2400"/>
              </a:spcBef>
            </a:pPr>
            <a:r>
              <a:rPr lang="en-US" sz="1800" dirty="0" smtClean="0"/>
              <a:t>A </a:t>
            </a:r>
            <a:r>
              <a:rPr lang="en-US" sz="1800" b="1" dirty="0" smtClean="0"/>
              <a:t>CREAM/</a:t>
            </a:r>
            <a:r>
              <a:rPr lang="en-US" sz="1800" b="1" dirty="0" err="1" smtClean="0"/>
              <a:t>Slurm</a:t>
            </a:r>
            <a:r>
              <a:rPr lang="en-US" sz="1800" dirty="0" smtClean="0"/>
              <a:t> prototype </a:t>
            </a:r>
            <a:r>
              <a:rPr lang="en-US" sz="1800" dirty="0"/>
              <a:t>supporting </a:t>
            </a:r>
            <a:r>
              <a:rPr lang="en-US" sz="1800" dirty="0" smtClean="0"/>
              <a:t>GPUs </a:t>
            </a:r>
            <a:r>
              <a:rPr lang="en-US" sz="1800" dirty="0"/>
              <a:t>was successfully implemented and tested </a:t>
            </a:r>
            <a:r>
              <a:rPr lang="en-US" sz="1800" dirty="0" smtClean="0"/>
              <a:t>at </a:t>
            </a:r>
            <a:r>
              <a:rPr lang="en-US" sz="1800" b="1" dirty="0" smtClean="0"/>
              <a:t>ARNES</a:t>
            </a:r>
            <a:r>
              <a:rPr lang="en-US" sz="1800" dirty="0" smtClean="0"/>
              <a:t> data </a:t>
            </a:r>
            <a:r>
              <a:rPr lang="en-US" sz="1800" dirty="0" err="1" smtClean="0"/>
              <a:t>centre</a:t>
            </a:r>
            <a:r>
              <a:rPr lang="en-US" sz="1800" dirty="0" smtClean="0"/>
              <a:t> in April 2016 (thanks </a:t>
            </a:r>
            <a:r>
              <a:rPr lang="en-US" sz="1800" dirty="0"/>
              <a:t>to </a:t>
            </a:r>
            <a:r>
              <a:rPr lang="en-US" sz="1800" dirty="0" smtClean="0"/>
              <a:t>B. </a:t>
            </a:r>
            <a:r>
              <a:rPr lang="en-US" sz="1800" dirty="0" err="1" smtClean="0"/>
              <a:t>Krasovec</a:t>
            </a:r>
            <a:r>
              <a:rPr lang="en-US" sz="1800" dirty="0" smtClean="0"/>
              <a:t>)</a:t>
            </a:r>
          </a:p>
          <a:p>
            <a:pPr algn="just">
              <a:spcBef>
                <a:spcPts val="2400"/>
              </a:spcBef>
            </a:pPr>
            <a:r>
              <a:rPr lang="en-US" sz="1800" dirty="0"/>
              <a:t>A </a:t>
            </a:r>
            <a:r>
              <a:rPr lang="en-US" sz="1800" b="1" dirty="0" smtClean="0"/>
              <a:t>CREAM/LSF</a:t>
            </a:r>
            <a:r>
              <a:rPr lang="en-US" sz="1800" dirty="0" smtClean="0"/>
              <a:t> </a:t>
            </a:r>
            <a:r>
              <a:rPr lang="en-US" sz="1800" dirty="0"/>
              <a:t>prototype supporting GPUs was successfully implemented and tested at </a:t>
            </a:r>
            <a:r>
              <a:rPr lang="en-US" sz="1800" b="1" dirty="0" smtClean="0"/>
              <a:t>INFN-CNAF</a:t>
            </a:r>
            <a:r>
              <a:rPr lang="en-US" sz="1800" dirty="0" smtClean="0"/>
              <a:t> </a:t>
            </a:r>
            <a:r>
              <a:rPr lang="en-US" sz="1800" dirty="0"/>
              <a:t>data </a:t>
            </a:r>
            <a:r>
              <a:rPr lang="en-US" sz="1800" dirty="0" err="1"/>
              <a:t>centre</a:t>
            </a:r>
            <a:r>
              <a:rPr lang="en-US" sz="1800" dirty="0"/>
              <a:t> in </a:t>
            </a:r>
            <a:r>
              <a:rPr lang="en-US" sz="1800" dirty="0" smtClean="0"/>
              <a:t>July </a:t>
            </a:r>
            <a:r>
              <a:rPr lang="en-US" sz="1800" dirty="0"/>
              <a:t>2016 (thanks to </a:t>
            </a:r>
            <a:r>
              <a:rPr lang="en-US" sz="1800" dirty="0" smtClean="0"/>
              <a:t>S. Dal </a:t>
            </a:r>
            <a:r>
              <a:rPr lang="en-US" sz="1800" dirty="0" err="1" smtClean="0"/>
              <a:t>Pra</a:t>
            </a:r>
            <a:r>
              <a:rPr lang="en-US" sz="1800" dirty="0" smtClean="0"/>
              <a:t>)</a:t>
            </a:r>
          </a:p>
          <a:p>
            <a:pPr algn="just">
              <a:spcBef>
                <a:spcPts val="2400"/>
              </a:spcBef>
            </a:pPr>
            <a:r>
              <a:rPr lang="en-US" sz="1800" dirty="0"/>
              <a:t>A </a:t>
            </a:r>
            <a:r>
              <a:rPr lang="en-US" sz="1800" b="1" dirty="0"/>
              <a:t>CREAM/</a:t>
            </a:r>
            <a:r>
              <a:rPr lang="en-US" sz="1800" b="1" dirty="0" err="1"/>
              <a:t>Slurm</a:t>
            </a:r>
            <a:r>
              <a:rPr lang="en-US" sz="1800" dirty="0"/>
              <a:t> prototype supporting GPUs was successfully implemented and tested at </a:t>
            </a:r>
            <a:r>
              <a:rPr lang="en-US" sz="1800" b="1" dirty="0" smtClean="0"/>
              <a:t>Queen Mary</a:t>
            </a:r>
            <a:r>
              <a:rPr lang="en-US" sz="1800" dirty="0" smtClean="0"/>
              <a:t> </a:t>
            </a:r>
            <a:r>
              <a:rPr lang="en-US" sz="1800" dirty="0"/>
              <a:t>data </a:t>
            </a:r>
            <a:r>
              <a:rPr lang="en-US" sz="1800" dirty="0" err="1"/>
              <a:t>centre</a:t>
            </a:r>
            <a:r>
              <a:rPr lang="en-US" sz="1800" dirty="0"/>
              <a:t> in </a:t>
            </a:r>
            <a:r>
              <a:rPr lang="en-US" sz="1800" dirty="0" smtClean="0"/>
              <a:t>August </a:t>
            </a:r>
            <a:r>
              <a:rPr lang="en-US" sz="1800" dirty="0"/>
              <a:t>2016 (thanks </a:t>
            </a:r>
            <a:r>
              <a:rPr lang="en-US" sz="1800" dirty="0" smtClean="0"/>
              <a:t>again to D. </a:t>
            </a:r>
            <a:r>
              <a:rPr lang="en-US" sz="1800" dirty="0" err="1" smtClean="0"/>
              <a:t>Traynor</a:t>
            </a:r>
            <a:r>
              <a:rPr lang="en-US" sz="1800" dirty="0" smtClean="0"/>
              <a:t>)</a:t>
            </a:r>
          </a:p>
          <a:p>
            <a:pPr lvl="1" algn="just">
              <a:spcBef>
                <a:spcPts val="600"/>
              </a:spcBef>
            </a:pPr>
            <a:r>
              <a:rPr lang="en-US" sz="1600" dirty="0" smtClean="0"/>
              <a:t>With </a:t>
            </a:r>
            <a:r>
              <a:rPr lang="en-US" sz="1600" dirty="0" err="1" smtClean="0"/>
              <a:t>Slurm</a:t>
            </a:r>
            <a:r>
              <a:rPr lang="en-US" sz="1600" dirty="0" smtClean="0"/>
              <a:t> Version 16.05 which supports the </a:t>
            </a:r>
            <a:r>
              <a:rPr lang="en-US" sz="1600" dirty="0" err="1" smtClean="0"/>
              <a:t>GPUModel</a:t>
            </a:r>
            <a:r>
              <a:rPr lang="en-US" sz="1600" dirty="0" smtClean="0"/>
              <a:t> specification</a:t>
            </a:r>
            <a:endParaRPr lang="en-US" sz="1600" dirty="0"/>
          </a:p>
          <a:p>
            <a:pPr>
              <a:spcBef>
                <a:spcPts val="1800"/>
              </a:spcBef>
            </a:pPr>
            <a:endParaRPr lang="en-US" sz="2000" dirty="0" smtClean="0"/>
          </a:p>
          <a:p>
            <a:pPr marL="457200" lvl="1" indent="0">
              <a:spcAft>
                <a:spcPts val="1200"/>
              </a:spcAft>
              <a:buNone/>
            </a:pPr>
            <a:endParaRPr lang="en-US" sz="1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/>
              <a:t>Implementing job </a:t>
            </a:r>
            <a:r>
              <a:rPr lang="en-US" dirty="0" smtClean="0"/>
              <a:t>submission/3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205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85664" y="1066800"/>
            <a:ext cx="8653536" cy="5410200"/>
          </a:xfrm>
        </p:spPr>
        <p:txBody>
          <a:bodyPr/>
          <a:lstStyle/>
          <a:p>
            <a:pPr algn="just">
              <a:spcBef>
                <a:spcPts val="2400"/>
              </a:spcBef>
            </a:pPr>
            <a:r>
              <a:rPr lang="en-US" sz="1800" dirty="0" smtClean="0"/>
              <a:t>User job JDL: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executable = "disvis.sh";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arguments = "10.0 2";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stdoutput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"out.txt";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"err.txt";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inputSandbox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{ "disvis.sh" ,"O14250.pdb" , "Q9UT97.pdb" , "restraints.dat" };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outputsandboxbasedesturi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gsiftp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://localhost";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outputsandbox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{ "out.txt" , "err.txt" , "results.tgz"};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GPUNumber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teslaK80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000" dirty="0" smtClean="0"/>
          </a:p>
          <a:p>
            <a:pPr algn="just">
              <a:spcBef>
                <a:spcPts val="0"/>
              </a:spcBef>
            </a:pPr>
            <a:r>
              <a:rPr lang="en-US" sz="1800" dirty="0" smtClean="0"/>
              <a:t>Definitions in </a:t>
            </a:r>
            <a:r>
              <a:rPr lang="en-US" sz="1800" dirty="0" err="1" smtClean="0"/>
              <a:t>Slurm</a:t>
            </a:r>
            <a:r>
              <a:rPr lang="en-US" sz="1800" dirty="0" smtClean="0"/>
              <a:t> </a:t>
            </a:r>
            <a:r>
              <a:rPr lang="en-US" sz="1800" dirty="0" err="1" smtClean="0"/>
              <a:t>gres.conf</a:t>
            </a:r>
            <a:r>
              <a:rPr lang="en-US" sz="1800" dirty="0" smtClean="0"/>
              <a:t> and </a:t>
            </a:r>
            <a:r>
              <a:rPr lang="en-US" sz="1800" dirty="0" err="1" smtClean="0"/>
              <a:t>slurm.conf</a:t>
            </a:r>
            <a:r>
              <a:rPr lang="en-US" sz="1800" dirty="0" smtClean="0"/>
              <a:t> configuration files: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=cn456 Name=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Type=teslaK40c File=/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dev/nvidia0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NodeName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=cn290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Name=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Type=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teslaK80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File=/dev/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nvidia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[0-3]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NodeName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=cn456 CPUs=8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=gpu:teslaK40c:1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RealMemory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=11902 Sockets=1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CoresPerSocket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=4…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NodeName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=cn290 CPUs=32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Gres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=gpu:</a:t>
            </a:r>
            <a:r>
              <a:rPr lang="en-US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teslaK80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:4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RealMemory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=128935 Sockets=2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CoresPerSocket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=8…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dirty="0"/>
              <a:t>O</a:t>
            </a:r>
            <a:r>
              <a:rPr lang="en-US" sz="1800" dirty="0" smtClean="0"/>
              <a:t>n the worker node: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lspci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grep NVIDIA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0a:00.0 3D controller: NVIDIA Corporation GK210GL 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Tesla K80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(rev a1)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0b:00.0 3D controller: NVIDIA Corporation GK210GL 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Tesla K80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(rev a1)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86:00.0 3D controller: NVIDIA Corporation GK210GL 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Tesla K80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(rev a1)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87:00.0 3D controller: NVIDIA Corporation GK210GL 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Tesla K80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(rev a1)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$CUDA_VISIBLE_DEVICES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submission to </a:t>
            </a:r>
            <a:r>
              <a:rPr lang="en-US" dirty="0" err="1" smtClean="0"/>
              <a:t>Slurm</a:t>
            </a:r>
            <a:r>
              <a:rPr lang="en-US" dirty="0" smtClean="0"/>
              <a:t> 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745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8424936" cy="5154171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600" b="1" dirty="0" err="1" smtClean="0"/>
              <a:t>ExecutionEnvironment</a:t>
            </a:r>
            <a:r>
              <a:rPr lang="en-US" sz="1600" dirty="0" smtClean="0"/>
              <a:t> class: represents a set of homogeneous WNs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Is usually defined statically during the deployment of the service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These WNs however can host different types/models of accelerators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600" b="1" dirty="0" err="1" smtClean="0"/>
              <a:t>AcceleratorEnvironment</a:t>
            </a:r>
            <a:r>
              <a:rPr lang="en-US" sz="1600" b="1" dirty="0" smtClean="0"/>
              <a:t> </a:t>
            </a:r>
            <a:r>
              <a:rPr lang="en-US" sz="1600" dirty="0" smtClean="0"/>
              <a:t>class: represents a set of </a:t>
            </a:r>
            <a:r>
              <a:rPr lang="en-US" sz="1600" dirty="0"/>
              <a:t>homogeneous </a:t>
            </a:r>
            <a:r>
              <a:rPr lang="en-US" sz="1600" dirty="0" smtClean="0"/>
              <a:t>accelerator </a:t>
            </a:r>
            <a:r>
              <a:rPr lang="en-US" sz="1600" dirty="0"/>
              <a:t>devices</a:t>
            </a:r>
            <a:endParaRPr lang="en-US" sz="1600" dirty="0" smtClean="0"/>
          </a:p>
          <a:p>
            <a:pPr lvl="1">
              <a:spcBef>
                <a:spcPts val="600"/>
              </a:spcBef>
            </a:pPr>
            <a:r>
              <a:rPr lang="en-US" sz="1400" dirty="0" smtClean="0"/>
              <a:t>Can be associated to one or more Execution Environments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b="1" dirty="0"/>
              <a:t>New attributes:</a:t>
            </a:r>
            <a:r>
              <a:rPr lang="en-US" sz="1600" dirty="0"/>
              <a:t> </a:t>
            </a:r>
            <a:endParaRPr lang="en-US" sz="1600" dirty="0" smtClean="0"/>
          </a:p>
          <a:p>
            <a:pPr marL="468000" lvl="1">
              <a:spcBef>
                <a:spcPts val="1200"/>
              </a:spcBef>
            </a:pPr>
            <a:r>
              <a:rPr lang="en-US" sz="1400" dirty="0" err="1" smtClean="0"/>
              <a:t>PhysicalAccelerators</a:t>
            </a:r>
            <a:endParaRPr lang="en-US" sz="1400" dirty="0" smtClean="0"/>
          </a:p>
          <a:p>
            <a:pPr marL="468000" lvl="1">
              <a:spcBef>
                <a:spcPts val="0"/>
              </a:spcBef>
            </a:pPr>
            <a:r>
              <a:rPr lang="en-US" sz="1400" dirty="0" smtClean="0"/>
              <a:t>Vendor</a:t>
            </a:r>
          </a:p>
          <a:p>
            <a:pPr marL="468000" lvl="1">
              <a:spcBef>
                <a:spcPts val="0"/>
              </a:spcBef>
            </a:pPr>
            <a:r>
              <a:rPr lang="en-US" sz="1400" dirty="0" smtClean="0"/>
              <a:t>Type</a:t>
            </a:r>
          </a:p>
          <a:p>
            <a:pPr marL="468000" lvl="1">
              <a:spcBef>
                <a:spcPts val="0"/>
              </a:spcBef>
            </a:pPr>
            <a:r>
              <a:rPr lang="en-US" sz="1400" dirty="0" smtClean="0"/>
              <a:t>Model</a:t>
            </a:r>
          </a:p>
          <a:p>
            <a:pPr marL="468000" lvl="1">
              <a:spcBef>
                <a:spcPts val="0"/>
              </a:spcBef>
            </a:pPr>
            <a:r>
              <a:rPr lang="en-US" sz="1400" dirty="0" smtClean="0"/>
              <a:t>Memory</a:t>
            </a:r>
          </a:p>
          <a:p>
            <a:pPr marL="468000" lvl="1">
              <a:spcBef>
                <a:spcPts val="0"/>
              </a:spcBef>
            </a:pPr>
            <a:r>
              <a:rPr lang="en-US" sz="1400" dirty="0" err="1" smtClean="0"/>
              <a:t>ClockSpeed</a:t>
            </a:r>
            <a:endParaRPr lang="en-US" sz="1400" dirty="0" smtClean="0"/>
          </a:p>
          <a:p>
            <a:pPr marL="67950">
              <a:spcBef>
                <a:spcPts val="0"/>
              </a:spcBef>
            </a:pPr>
            <a:endParaRPr lang="en-US" sz="1800" dirty="0"/>
          </a:p>
          <a:p>
            <a:pPr marL="67950">
              <a:spcBef>
                <a:spcPts val="0"/>
              </a:spcBef>
            </a:pPr>
            <a:r>
              <a:rPr lang="en-US" sz="1600" b="1" dirty="0" smtClean="0"/>
              <a:t>Driver info 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      in the Application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      Environment</a:t>
            </a:r>
            <a:endParaRPr lang="en-US" sz="1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Info system: GLUE2.1 Draft</a:t>
            </a:r>
            <a:endParaRPr lang="it-IT" dirty="0"/>
          </a:p>
        </p:txBody>
      </p:sp>
      <p:pic>
        <p:nvPicPr>
          <p:cNvPr id="8194" name="Picture 2" descr="E:\Documenti\Dropbox\Public\Valutazione\talks\2017\glue-uml\GLUE2-Comput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6650038" cy="30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85664" y="1143000"/>
            <a:ext cx="8729736" cy="5105400"/>
          </a:xfrm>
        </p:spPr>
        <p:txBody>
          <a:bodyPr/>
          <a:lstStyle/>
          <a:p>
            <a:r>
              <a:rPr lang="en-US" sz="2000" dirty="0" smtClean="0"/>
              <a:t>Example of GLUE2.1 static info publication:</a:t>
            </a:r>
          </a:p>
          <a:p>
            <a:pPr lvl="2" indent="0">
              <a:buNone/>
            </a:pPr>
            <a:endParaRPr lang="it-IT" sz="800" dirty="0" smtClean="0">
              <a:latin typeface="Courier New" pitchFamily="49" charset="0"/>
              <a:cs typeface="Courier New" pitchFamily="49" charset="0"/>
            </a:endParaRPr>
          </a:p>
          <a:p>
            <a:pPr indent="0">
              <a:buNone/>
            </a:pPr>
            <a:r>
              <a:rPr lang="it-IT" sz="1000" b="1" dirty="0" smtClean="0">
                <a:latin typeface="Courier New" pitchFamily="49" charset="0"/>
                <a:cs typeface="Courier New" pitchFamily="49" charset="0"/>
              </a:rPr>
              <a:t>$ ldapsearch </a:t>
            </a:r>
            <a:r>
              <a:rPr lang="it-IT" sz="800" dirty="0" smtClean="0">
                <a:latin typeface="Courier New" pitchFamily="49" charset="0"/>
                <a:cs typeface="Courier New" pitchFamily="49" charset="0"/>
              </a:rPr>
              <a:t>-x -LLL -h cegpu.cerm.unifi.it -</a:t>
            </a:r>
            <a:r>
              <a:rPr lang="it-IT" sz="800" dirty="0">
                <a:latin typeface="Courier New" pitchFamily="49" charset="0"/>
                <a:cs typeface="Courier New" pitchFamily="49" charset="0"/>
              </a:rPr>
              <a:t>p 2170 -b o=glue (</a:t>
            </a:r>
            <a:r>
              <a:rPr lang="it-IT" sz="1000" b="1" dirty="0">
                <a:latin typeface="Courier New" pitchFamily="49" charset="0"/>
                <a:cs typeface="Courier New" pitchFamily="49" charset="0"/>
              </a:rPr>
              <a:t>objectClass=GLUE2AcceleratorEnvironment</a:t>
            </a:r>
            <a:r>
              <a:rPr lang="it-IT" sz="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it-IT" sz="800" dirty="0">
              <a:latin typeface="Courier New" pitchFamily="49" charset="0"/>
              <a:cs typeface="Courier New" pitchFamily="49" charset="0"/>
            </a:endParaRP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GLUE2AcceleratorEnvironmentMemory: 5120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GLUE2AcceleratorEnvironmentID: tesla.cegpu.cerm.unifi.it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GLUE2AcceleratorEnvironmentModel: Tesla K20m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objectClass: GLUE2Entity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objectClass: GLUE2AcceleratorEnvironment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GLUE2EntityCreationTime: 2015-05-04T16:31:18Z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GLUE2AcceleratorEnvironmentExecutionEnvironmentForeignKey: </a:t>
            </a:r>
            <a:r>
              <a:rPr lang="it-IT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cegpu.cerm.unifi.it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GLUE2AcceleratorEnvironmentVendor: NVIDIA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GLUE2AcceleratorEnvironmentPhysicalAccelerators: 2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GLUE2AcceleratorEnvironmentType: GPU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GLUE2EntityName: tesla.cegpu.cerm.unifi.it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GLUE2AcceleratorEnvironmentLogicalAccelerators: 2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GLUE2AcceleratorEnvironmentClockSpeed: 706</a:t>
            </a:r>
          </a:p>
          <a:p>
            <a:pPr lvl="2" indent="0">
              <a:buNone/>
            </a:pPr>
            <a:endParaRPr lang="it-IT" sz="800" dirty="0" smtClean="0">
              <a:latin typeface="Courier New" pitchFamily="49" charset="0"/>
              <a:cs typeface="Courier New" pitchFamily="49" charset="0"/>
            </a:endParaRPr>
          </a:p>
          <a:p>
            <a:pPr lvl="2" indent="0">
              <a:buNone/>
            </a:pPr>
            <a:endParaRPr lang="it-IT" sz="800" dirty="0">
              <a:latin typeface="Courier New" pitchFamily="49" charset="0"/>
              <a:cs typeface="Courier New" pitchFamily="49" charset="0"/>
            </a:endParaRPr>
          </a:p>
          <a:p>
            <a:pPr lvl="2" indent="0">
              <a:buNone/>
            </a:pPr>
            <a:endParaRPr lang="it-IT" sz="800" dirty="0" smtClean="0">
              <a:latin typeface="Courier New" pitchFamily="49" charset="0"/>
              <a:cs typeface="Courier New" pitchFamily="49" charset="0"/>
            </a:endParaRPr>
          </a:p>
          <a:p>
            <a:pPr lvl="2" indent="0">
              <a:buNone/>
            </a:pPr>
            <a:endParaRPr lang="it-IT" sz="800" dirty="0">
              <a:latin typeface="Courier New" pitchFamily="49" charset="0"/>
              <a:cs typeface="Courier New" pitchFamily="49" charset="0"/>
            </a:endParaRPr>
          </a:p>
          <a:p>
            <a:pPr lvl="2" indent="0">
              <a:buNone/>
            </a:pPr>
            <a:endParaRPr lang="it-IT" sz="800" dirty="0" smtClean="0">
              <a:latin typeface="Courier New" pitchFamily="49" charset="0"/>
              <a:cs typeface="Courier New" pitchFamily="49" charset="0"/>
            </a:endParaRPr>
          </a:p>
          <a:p>
            <a:pPr indent="0">
              <a:buNone/>
            </a:pPr>
            <a:r>
              <a:rPr lang="it-IT" sz="1000" b="1" dirty="0" smtClean="0">
                <a:latin typeface="Courier New" pitchFamily="49" charset="0"/>
                <a:cs typeface="Courier New" pitchFamily="49" charset="0"/>
              </a:rPr>
              <a:t>$ ldapsearch </a:t>
            </a:r>
            <a:r>
              <a:rPr lang="it-IT" sz="800" dirty="0">
                <a:latin typeface="Courier New" pitchFamily="49" charset="0"/>
                <a:cs typeface="Courier New" pitchFamily="49" charset="0"/>
              </a:rPr>
              <a:t>-x -LLL -h cegpu.cerm.unifi.it -p 2170 -b o=glue </a:t>
            </a:r>
            <a:endParaRPr lang="it-IT" sz="800" dirty="0" smtClean="0">
              <a:latin typeface="Courier New" pitchFamily="49" charset="0"/>
              <a:cs typeface="Courier New" pitchFamily="49" charset="0"/>
            </a:endParaRPr>
          </a:p>
          <a:p>
            <a:pPr indent="0">
              <a:buNone/>
            </a:pPr>
            <a:r>
              <a:rPr lang="it-IT" sz="1000" b="1" dirty="0" smtClean="0">
                <a:latin typeface="Courier New" pitchFamily="49" charset="0"/>
                <a:cs typeface="Courier New" pitchFamily="49" charset="0"/>
              </a:rPr>
              <a:t>(&amp;(</a:t>
            </a:r>
            <a:r>
              <a:rPr lang="it-IT" sz="1000" b="1" dirty="0">
                <a:latin typeface="Courier New" pitchFamily="49" charset="0"/>
                <a:cs typeface="Courier New" pitchFamily="49" charset="0"/>
              </a:rPr>
              <a:t>objectClass=GLUE2ApplicationEnvironment)(GLUE2EntityName=</a:t>
            </a:r>
            <a:r>
              <a:rPr lang="it-IT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nvidia-driver</a:t>
            </a:r>
            <a:r>
              <a:rPr lang="it-IT" sz="1000" b="1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indent="0">
              <a:buNone/>
            </a:pPr>
            <a:r>
              <a:rPr lang="it-IT" sz="800" dirty="0" smtClean="0">
                <a:latin typeface="Courier New" pitchFamily="49" charset="0"/>
                <a:cs typeface="Courier New" pitchFamily="49" charset="0"/>
              </a:rPr>
              <a:t>GLUE2ApplicationEnvironmentAppName</a:t>
            </a:r>
            <a:r>
              <a:rPr lang="it-IT" sz="800" dirty="0">
                <a:latin typeface="Courier New" pitchFamily="49" charset="0"/>
                <a:cs typeface="Courier New" pitchFamily="49" charset="0"/>
              </a:rPr>
              <a:t>: nvidia-driver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GLUE2ApplicationEnvironmentDescription: NVidia driver for CUDA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GLUE2ApplicationEnvironmentExecutionEnvironmentForeignKey: cegpu.cerm.unifi.it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GLUE2ApplicationEnvironmentID: nvidia-driver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GLUE2ApplicationEnvironmentAppVersion: </a:t>
            </a:r>
            <a:r>
              <a:rPr lang="it-IT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352.93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GLUE2EntityCreationTime: 2015-05-04T16:31:18Z</a:t>
            </a: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GLUE2ApplicationEnvironmentComputingManagerForeignKey: </a:t>
            </a:r>
            <a:r>
              <a:rPr lang="it-IT" sz="800" dirty="0" smtClean="0">
                <a:latin typeface="Courier New" pitchFamily="49" charset="0"/>
                <a:cs typeface="Courier New" pitchFamily="49" charset="0"/>
              </a:rPr>
              <a:t>cegpu.cerm.unifi.it_ComputingElement_Manager</a:t>
            </a:r>
            <a:endParaRPr lang="it-IT" sz="800" dirty="0">
              <a:latin typeface="Courier New" pitchFamily="49" charset="0"/>
              <a:cs typeface="Courier New" pitchFamily="49" charset="0"/>
            </a:endParaRPr>
          </a:p>
          <a:p>
            <a:pPr indent="0">
              <a:buNone/>
            </a:pPr>
            <a:r>
              <a:rPr lang="it-IT" sz="800" dirty="0">
                <a:latin typeface="Courier New" pitchFamily="49" charset="0"/>
                <a:cs typeface="Courier New" pitchFamily="49" charset="0"/>
              </a:rPr>
              <a:t>GLUE2EntityName: nvidia-driver</a:t>
            </a:r>
          </a:p>
          <a:p>
            <a:pPr lvl="2" indent="0">
              <a:buNone/>
            </a:pPr>
            <a:endParaRPr lang="it-IT" sz="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Info system: static info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3200400"/>
            <a:ext cx="48006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it-IT" sz="1000" b="1" dirty="0" err="1">
                <a:latin typeface="Courier New" pitchFamily="49" charset="0"/>
                <a:cs typeface="Courier New" pitchFamily="49" charset="0"/>
              </a:rPr>
              <a:t>ldapsearch</a:t>
            </a:r>
            <a:r>
              <a:rPr lang="it-IT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800" dirty="0">
                <a:latin typeface="Courier New" pitchFamily="49" charset="0"/>
                <a:cs typeface="Courier New" pitchFamily="49" charset="0"/>
              </a:rPr>
              <a:t>-x -LLL -h cegpu.cerm.unifi.it -p 2170 -b o=</a:t>
            </a:r>
            <a:r>
              <a:rPr lang="it-IT" sz="800" dirty="0" err="1">
                <a:latin typeface="Courier New" pitchFamily="49" charset="0"/>
                <a:cs typeface="Courier New" pitchFamily="49" charset="0"/>
              </a:rPr>
              <a:t>glue</a:t>
            </a:r>
            <a:r>
              <a:rPr lang="it-IT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000" b="1" dirty="0">
                <a:latin typeface="Courier New" pitchFamily="49" charset="0"/>
                <a:cs typeface="Courier New" pitchFamily="49" charset="0"/>
              </a:rPr>
              <a:t>(&amp;(</a:t>
            </a:r>
            <a:r>
              <a:rPr lang="it-IT" sz="1000" b="1" dirty="0" err="1">
                <a:latin typeface="Courier New" pitchFamily="49" charset="0"/>
                <a:cs typeface="Courier New" pitchFamily="49" charset="0"/>
              </a:rPr>
              <a:t>objectClass</a:t>
            </a:r>
            <a:r>
              <a:rPr lang="it-IT" sz="1000" b="1" dirty="0">
                <a:latin typeface="Courier New" pitchFamily="49" charset="0"/>
                <a:cs typeface="Courier New" pitchFamily="49" charset="0"/>
              </a:rPr>
              <a:t>=GLUE2ExecutionEnvironment)</a:t>
            </a:r>
          </a:p>
          <a:p>
            <a:r>
              <a:rPr lang="it-IT" sz="1000" b="1" dirty="0">
                <a:latin typeface="Courier New" pitchFamily="49" charset="0"/>
                <a:cs typeface="Courier New" pitchFamily="49" charset="0"/>
              </a:rPr>
              <a:t>(GLUE2EntityName=</a:t>
            </a:r>
            <a:r>
              <a:rPr lang="it-IT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cegpu.cerm.unifi.it</a:t>
            </a:r>
            <a:r>
              <a:rPr lang="it-IT" sz="800" b="1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it-IT" sz="800" dirty="0">
                <a:latin typeface="Courier New" pitchFamily="49" charset="0"/>
                <a:cs typeface="Courier New" pitchFamily="49" charset="0"/>
              </a:rPr>
              <a:t>GLUE2ExecutionEnvironmentCPUModel: </a:t>
            </a:r>
            <a:r>
              <a:rPr lang="it-IT" sz="800" dirty="0" err="1">
                <a:latin typeface="Courier New" pitchFamily="49" charset="0"/>
                <a:cs typeface="Courier New" pitchFamily="49" charset="0"/>
              </a:rPr>
              <a:t>Xeon</a:t>
            </a:r>
            <a:endParaRPr lang="it-IT" sz="8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800" dirty="0">
                <a:latin typeface="Courier New" pitchFamily="49" charset="0"/>
                <a:cs typeface="Courier New" pitchFamily="49" charset="0"/>
              </a:rPr>
              <a:t>[…]</a:t>
            </a:r>
          </a:p>
          <a:p>
            <a:r>
              <a:rPr lang="it-IT" sz="800" dirty="0">
                <a:latin typeface="Courier New" pitchFamily="49" charset="0"/>
                <a:cs typeface="Courier New" pitchFamily="49" charset="0"/>
              </a:rPr>
              <a:t>GLUE2ExecutionEnvironmentAcceleratorEnvironmentForeignKey: tesla.cegpu.cerm.unifi.it</a:t>
            </a:r>
          </a:p>
          <a:p>
            <a:r>
              <a:rPr lang="it-IT" sz="800" dirty="0">
                <a:latin typeface="Courier New" pitchFamily="49" charset="0"/>
                <a:cs typeface="Courier New" pitchFamily="49" charset="0"/>
              </a:rPr>
              <a:t>GLUE2ExecutionEnvironmentApplicationEnvironmentForeignKey: </a:t>
            </a:r>
            <a:r>
              <a:rPr lang="it-IT" sz="1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nvidia</a:t>
            </a:r>
            <a:r>
              <a:rPr lang="it-IT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-driver</a:t>
            </a:r>
            <a:endParaRPr lang="it-IT" sz="1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0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85664" y="1371600"/>
            <a:ext cx="8729736" cy="4876800"/>
          </a:xfrm>
        </p:spPr>
        <p:txBody>
          <a:bodyPr/>
          <a:lstStyle/>
          <a:p>
            <a:pPr lvl="1">
              <a:spcBef>
                <a:spcPts val="600"/>
              </a:spcBef>
              <a:buNone/>
            </a:pPr>
            <a:endParaRPr lang="it-IT" sz="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/>
              <a:t>For dynamic info-providers, new attributes in GLUE2.1 draft for existing class were defined: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b="1" dirty="0" err="1" smtClean="0"/>
              <a:t>ComputingManager</a:t>
            </a:r>
            <a:r>
              <a:rPr lang="en-US" sz="1800" dirty="0" smtClean="0"/>
              <a:t> class (the LRMS)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TotalPhysicalAccelerators</a:t>
            </a:r>
            <a:r>
              <a:rPr lang="en-US" sz="1600" dirty="0"/>
              <a:t>, </a:t>
            </a:r>
            <a:r>
              <a:rPr lang="en-US" sz="1600" dirty="0" err="1"/>
              <a:t>TotalAcceleratorSlots</a:t>
            </a:r>
            <a:r>
              <a:rPr lang="en-US" sz="1600" dirty="0"/>
              <a:t>, </a:t>
            </a:r>
            <a:r>
              <a:rPr lang="en-US" sz="1600" dirty="0" err="1" smtClean="0"/>
              <a:t>UsedAcceleratorSlots</a:t>
            </a:r>
            <a:endParaRPr lang="en-US" sz="16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b="1" dirty="0" err="1" smtClean="0"/>
              <a:t>ComputingShare</a:t>
            </a:r>
            <a:r>
              <a:rPr lang="en-US" sz="1800" dirty="0" smtClean="0"/>
              <a:t> class (the batch queue)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MaxAcceleratorSlotsPerJob</a:t>
            </a:r>
            <a:r>
              <a:rPr lang="en-US" sz="1600" dirty="0"/>
              <a:t>, </a:t>
            </a:r>
            <a:r>
              <a:rPr lang="en-US" sz="1600" dirty="0" err="1" smtClean="0"/>
              <a:t>FreeAcceleratorSlots</a:t>
            </a:r>
            <a:r>
              <a:rPr lang="en-US" sz="1600" dirty="0"/>
              <a:t>, </a:t>
            </a:r>
            <a:r>
              <a:rPr lang="en-US" sz="1600" dirty="0" err="1" smtClean="0"/>
              <a:t>UsedAcceleratorSlots</a:t>
            </a:r>
            <a:endParaRPr lang="en-US" sz="1600" dirty="0" smtClean="0"/>
          </a:p>
          <a:p>
            <a:pPr marL="914400" lvl="2" indent="0">
              <a:spcBef>
                <a:spcPts val="0"/>
              </a:spcBef>
              <a:buNone/>
            </a:pPr>
            <a:endParaRPr lang="en-US" sz="800" dirty="0" smtClean="0"/>
          </a:p>
          <a:p>
            <a:pPr marL="914400" lvl="2" indent="0">
              <a:spcBef>
                <a:spcPts val="0"/>
              </a:spcBef>
              <a:buNone/>
            </a:pPr>
            <a:endParaRPr lang="en-US" sz="800" dirty="0"/>
          </a:p>
          <a:p>
            <a:pPr marL="914400" lvl="2" indent="0">
              <a:spcBef>
                <a:spcPts val="0"/>
              </a:spcBef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ldapsearch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-x -h cegpu.cerm.unifi.it -p 2170 -b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o=glue </a:t>
            </a:r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objectClass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=GLUE2ComputingShare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GLUE2EntityOtherInfo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CREAMCEId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=cegpu.cerm.unifi.it:8443/cream-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-batch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GLUE2ComputingShareMaxAcceleratorSlotsPerJob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GPU:4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GLUE2ComputingShareUsedAcceleratorSlots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GPU:1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GLUE2ComputingShareFreeAcceleratorSlots: </a:t>
            </a:r>
            <a:r>
              <a:rPr lang="en-US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GPU:3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Info system: dynamic info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997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85664" y="1371600"/>
            <a:ext cx="8424936" cy="4876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CREAM Accounting sensors, mainly relying on LRMS logs, were in the past developed by the APEL team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sym typeface="Wingdings" pitchFamily="2" charset="2"/>
              </a:rPr>
              <a:t>APEL team has been involved in the GPU accounting discussion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Batch systems should report  GPU usage attributable to the job in the batch logs. APEL would then parse the logs files to retrieve the data</a:t>
            </a:r>
            <a:r>
              <a:rPr lang="en-US" sz="2000" dirty="0" smtClean="0"/>
              <a:t>.</a:t>
            </a:r>
            <a:endParaRPr lang="en-US" sz="2000" dirty="0" smtClean="0">
              <a:sym typeface="Wingdings" pitchFamily="2" charset="2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sym typeface="Wingdings" pitchFamily="2" charset="2"/>
              </a:rPr>
              <a:t>Unfortunately job accounting records of Torque, LSF and other </a:t>
            </a:r>
            <a:r>
              <a:rPr lang="en-US" sz="2000" dirty="0" err="1" smtClean="0">
                <a:sym typeface="Wingdings" pitchFamily="2" charset="2"/>
              </a:rPr>
              <a:t>LRMSes</a:t>
            </a:r>
            <a:r>
              <a:rPr lang="en-US" sz="2000" dirty="0" smtClean="0">
                <a:sym typeface="Wingdings" pitchFamily="2" charset="2"/>
              </a:rPr>
              <a:t> do not contain GPU usage info 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ym typeface="Wingdings" pitchFamily="2" charset="2"/>
              </a:rPr>
              <a:t>NVML allows to enable per-process accounting of GPU usage using Linux PID, but not LRMS integration yet, e.g.:</a:t>
            </a:r>
          </a:p>
          <a:p>
            <a:pPr>
              <a:spcBef>
                <a:spcPts val="600"/>
              </a:spcBef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$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nvidia-smi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--query-accounted-apps=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pid,gpu_serial,gpu_name,gpu_utilization,time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--format=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csv</a:t>
            </a:r>
            <a:endParaRPr lang="en-US" sz="1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pid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gpu_serial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gpu_name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gpu_utilization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[%], time [ms]</a:t>
            </a: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44984, 0324713033232, Tesla K20m, 96 %, 43562 ms</a:t>
            </a: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44983, 0324713033232, Tesla K20m, 96 %, 43591 ms</a:t>
            </a: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44984, 0324713033096, Tesla K20m, 10 %, 43493 ms</a:t>
            </a: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44983, 0324713033096, Tesla K20m, 10 %, 43519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ms</a:t>
            </a: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Accounting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85664" y="1219200"/>
            <a:ext cx="8424936" cy="5029200"/>
          </a:xfrm>
        </p:spPr>
        <p:txBody>
          <a:bodyPr/>
          <a:lstStyle/>
          <a:p>
            <a:pPr marL="342900" lvl="1" indent="-3429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CREAM </a:t>
            </a:r>
            <a:r>
              <a:rPr lang="en-US" sz="2000" dirty="0"/>
              <a:t>GPU-enabled prototype </a:t>
            </a:r>
            <a:r>
              <a:rPr lang="en-US" sz="2000" dirty="0" smtClean="0"/>
              <a:t>was </a:t>
            </a:r>
            <a:r>
              <a:rPr lang="en-US" sz="2000" dirty="0"/>
              <a:t>tested at 5 </a:t>
            </a:r>
            <a:r>
              <a:rPr lang="en-US" sz="2000" dirty="0" smtClean="0"/>
              <a:t>sites</a:t>
            </a:r>
            <a:endParaRPr lang="en-US" sz="1600" dirty="0" smtClean="0"/>
          </a:p>
          <a:p>
            <a:pPr lvl="1">
              <a:spcBef>
                <a:spcPts val="600"/>
              </a:spcBef>
            </a:pPr>
            <a:r>
              <a:rPr lang="en-US" sz="1400" dirty="0" err="1" smtClean="0"/>
              <a:t>LRMSes</a:t>
            </a:r>
            <a:r>
              <a:rPr lang="en-US" sz="1400" dirty="0" smtClean="0"/>
              <a:t>: Torque</a:t>
            </a:r>
            <a:r>
              <a:rPr lang="en-US" sz="1400" dirty="0"/>
              <a:t>, LSF, </a:t>
            </a:r>
            <a:r>
              <a:rPr lang="en-US" sz="1400" dirty="0" err="1"/>
              <a:t>HTCondor</a:t>
            </a:r>
            <a:r>
              <a:rPr lang="en-US" sz="1400" dirty="0"/>
              <a:t>, </a:t>
            </a:r>
            <a:r>
              <a:rPr lang="en-US" sz="1400" dirty="0" err="1"/>
              <a:t>Slurm</a:t>
            </a:r>
            <a:r>
              <a:rPr lang="en-US" sz="1400" dirty="0"/>
              <a:t>, and SGE </a:t>
            </a:r>
            <a:r>
              <a:rPr lang="en-US" sz="1400" dirty="0" err="1"/>
              <a:t>LRMSes</a:t>
            </a:r>
            <a:endParaRPr lang="en-US" sz="1400" dirty="0" smtClean="0"/>
          </a:p>
          <a:p>
            <a:pPr lvl="1">
              <a:spcBef>
                <a:spcPts val="600"/>
              </a:spcBef>
            </a:pPr>
            <a:r>
              <a:rPr lang="en-US" sz="1400" dirty="0" smtClean="0"/>
              <a:t>3 new JDL attributes defined: </a:t>
            </a:r>
            <a:r>
              <a:rPr lang="en-US" sz="1400" dirty="0" err="1" smtClean="0"/>
              <a:t>GPUNumber</a:t>
            </a:r>
            <a:r>
              <a:rPr lang="en-US" sz="1400" dirty="0" smtClean="0"/>
              <a:t>, </a:t>
            </a:r>
            <a:r>
              <a:rPr lang="en-US" sz="1400" dirty="0" err="1" smtClean="0"/>
              <a:t>GPUModel</a:t>
            </a:r>
            <a:r>
              <a:rPr lang="en-US" sz="1400" dirty="0" smtClean="0"/>
              <a:t>, </a:t>
            </a:r>
            <a:r>
              <a:rPr lang="en-US" sz="1400" dirty="0" err="1" smtClean="0"/>
              <a:t>MICNumber</a:t>
            </a:r>
            <a:endParaRPr lang="en-US" sz="1800" dirty="0" smtClean="0"/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At 3 sites the prototype is run in “production”: QMUL and ARNES (</a:t>
            </a:r>
            <a:r>
              <a:rPr lang="en-US" sz="2000" dirty="0" err="1" smtClean="0"/>
              <a:t>Slurm</a:t>
            </a:r>
            <a:r>
              <a:rPr lang="en-US" sz="2000" dirty="0" smtClean="0"/>
              <a:t>) and CIRMMP (Torque/Maui) 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New classes and attributes describing accelerators proposed and included in GLUE2.1 draft after discussion with the OGF WG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A </a:t>
            </a:r>
            <a:r>
              <a:rPr lang="en-US" sz="2000" b="1" dirty="0" smtClean="0"/>
              <a:t>major release of CREAM </a:t>
            </a:r>
            <a:r>
              <a:rPr lang="en-US" sz="2000" dirty="0" smtClean="0"/>
              <a:t>is almost ready </a:t>
            </a:r>
          </a:p>
          <a:p>
            <a:pPr lvl="1">
              <a:spcBef>
                <a:spcPts val="1200"/>
              </a:spcBef>
            </a:pPr>
            <a:r>
              <a:rPr lang="en-US" sz="1400" dirty="0" smtClean="0"/>
              <a:t>with GPU/MIC support for most </a:t>
            </a:r>
            <a:r>
              <a:rPr lang="en-US" sz="1400" dirty="0" err="1" smtClean="0"/>
              <a:t>LRMSes</a:t>
            </a:r>
            <a:endParaRPr lang="en-US" sz="1400" dirty="0" smtClean="0"/>
          </a:p>
          <a:p>
            <a:pPr lvl="1">
              <a:spcBef>
                <a:spcPts val="1200"/>
              </a:spcBef>
            </a:pPr>
            <a:r>
              <a:rPr lang="en-US" sz="1400" dirty="0"/>
              <a:t>w</a:t>
            </a:r>
            <a:r>
              <a:rPr lang="en-US" sz="1400" dirty="0" smtClean="0"/>
              <a:t>ith the GLUE2.1 draft prototype as information system</a:t>
            </a:r>
          </a:p>
          <a:p>
            <a:pPr lvl="2">
              <a:spcBef>
                <a:spcPts val="600"/>
              </a:spcBef>
            </a:pPr>
            <a:r>
              <a:rPr lang="en-US" sz="1200" dirty="0" smtClean="0"/>
              <a:t>future </a:t>
            </a:r>
            <a:r>
              <a:rPr lang="en-US" sz="1200" dirty="0"/>
              <a:t>official approval of GLUE 2.1 would occur after the specification is revised based on prototype lessons learned</a:t>
            </a:r>
            <a:endParaRPr lang="en-US" sz="1200" dirty="0" smtClean="0"/>
          </a:p>
          <a:p>
            <a:pPr lvl="1">
              <a:spcBef>
                <a:spcPts val="1200"/>
              </a:spcBef>
            </a:pPr>
            <a:r>
              <a:rPr lang="en-US" sz="1400" dirty="0"/>
              <a:t>with new </a:t>
            </a:r>
            <a:r>
              <a:rPr lang="en-US" sz="1400" dirty="0" smtClean="0"/>
              <a:t>Puppet </a:t>
            </a:r>
            <a:r>
              <a:rPr lang="en-US" sz="1400" dirty="0"/>
              <a:t>module for the CE site with support for </a:t>
            </a:r>
            <a:r>
              <a:rPr lang="en-US" sz="1400" dirty="0" smtClean="0"/>
              <a:t>GPU/MIC </a:t>
            </a:r>
            <a:r>
              <a:rPr lang="en-US" sz="1400" dirty="0"/>
              <a:t>and GLUE </a:t>
            </a:r>
            <a:r>
              <a:rPr lang="en-US" sz="1400" dirty="0" smtClean="0"/>
              <a:t>2.1</a:t>
            </a:r>
          </a:p>
          <a:p>
            <a:pPr lvl="1">
              <a:spcBef>
                <a:spcPts val="1200"/>
              </a:spcBef>
            </a:pPr>
            <a:r>
              <a:rPr lang="en-US" sz="1400" dirty="0" smtClean="0"/>
              <a:t>on </a:t>
            </a:r>
            <a:r>
              <a:rPr lang="en-US" sz="1400" dirty="0"/>
              <a:t>CentOS7, in order to be included in </a:t>
            </a:r>
            <a:r>
              <a:rPr lang="en-US" sz="1400" dirty="0" smtClean="0"/>
              <a:t>UMD-4 release</a:t>
            </a:r>
            <a:endParaRPr lang="en-US" sz="1800" dirty="0"/>
          </a:p>
          <a:p>
            <a:pPr marL="457200" lvl="1" indent="0">
              <a:spcAft>
                <a:spcPts val="1200"/>
              </a:spcAft>
              <a:buNone/>
            </a:pPr>
            <a:endParaRPr lang="en-US" sz="1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56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64073"/>
              </p:ext>
            </p:extLst>
          </p:nvPr>
        </p:nvGraphicFramePr>
        <p:xfrm>
          <a:off x="5334000" y="3810000"/>
          <a:ext cx="3733800" cy="271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r:id="rId3" imgW="3928493" imgH="3011334" progId="Origin50.Graph">
                  <p:embed/>
                </p:oleObj>
              </mc:Choice>
              <mc:Fallback>
                <p:oleObj r:id="rId3" imgW="3928493" imgH="301133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3733800" cy="2711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20" y="2057400"/>
            <a:ext cx="2719780" cy="20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311600"/>
            <a:ext cx="8424936" cy="4784400"/>
          </a:xfrm>
        </p:spPr>
        <p:txBody>
          <a:bodyPr/>
          <a:lstStyle/>
          <a:p>
            <a:pPr marL="457200">
              <a:spcBef>
                <a:spcPts val="1200"/>
              </a:spcBef>
              <a:buFont typeface="+mj-lt"/>
              <a:buAutoNum type="alphaLcParenR"/>
            </a:pPr>
            <a:r>
              <a:rPr lang="en-GB" sz="2400" dirty="0" smtClean="0"/>
              <a:t>Restrained (</a:t>
            </a:r>
            <a:r>
              <a:rPr lang="en-GB" sz="2400" dirty="0" err="1" smtClean="0"/>
              <a:t>rMD</a:t>
            </a:r>
            <a:r>
              <a:rPr lang="en-GB" sz="2400" dirty="0" smtClean="0"/>
              <a:t>) Energy </a:t>
            </a:r>
            <a:r>
              <a:rPr lang="en-GB" sz="2400" dirty="0"/>
              <a:t>Minimization</a:t>
            </a:r>
            <a:r>
              <a:rPr lang="it-IT" sz="2400" dirty="0"/>
              <a:t> on NMR </a:t>
            </a:r>
            <a:r>
              <a:rPr lang="it-IT" sz="2400" dirty="0" err="1" smtClean="0"/>
              <a:t>Structures</a:t>
            </a:r>
            <a:r>
              <a:rPr lang="it-IT" sz="2400" dirty="0" smtClean="0"/>
              <a:t> </a:t>
            </a:r>
            <a:endParaRPr lang="en-GB" sz="2400" dirty="0"/>
          </a:p>
          <a:p>
            <a:pPr marL="457200">
              <a:buFont typeface="+mj-lt"/>
              <a:buAutoNum type="alphaLcParenR"/>
            </a:pPr>
            <a:r>
              <a:rPr lang="en-US" sz="2400" dirty="0" smtClean="0"/>
              <a:t>Free MD simulations of ferritin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 smtClean="0"/>
              <a:t>								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316032" y="2267634"/>
            <a:ext cx="11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~100x gain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477000" y="450445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b)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00" y="2590800"/>
            <a:ext cx="4178300" cy="2957511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>
            <a:off x="6096000" y="5410200"/>
            <a:ext cx="381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179829" y="5102423"/>
            <a:ext cx="1119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94-150x gain</a:t>
            </a:r>
            <a:endParaRPr lang="en-US" sz="1400" dirty="0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8458199" y="5410200"/>
            <a:ext cx="1" cy="138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003843" y="5102423"/>
            <a:ext cx="835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4.7x gain</a:t>
            </a:r>
            <a:endParaRPr lang="en-US" sz="1400" dirty="0"/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use-cases: AMBER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4524" y="5678269"/>
            <a:ext cx="3348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power strongly reduced:</a:t>
            </a:r>
          </a:p>
          <a:p>
            <a:r>
              <a:rPr lang="en-US" dirty="0" smtClean="0"/>
              <a:t>8% of the 64 core Opteron server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5550"/>
            <a:ext cx="4540692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91" y="1226840"/>
            <a:ext cx="440230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2400" y="5331112"/>
            <a:ext cx="4379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See more in the next talk of </a:t>
            </a:r>
            <a:r>
              <a:rPr lang="en-US" sz="2800" b="1" dirty="0" err="1" smtClean="0">
                <a:solidFill>
                  <a:srgbClr val="FF0000"/>
                </a:solidFill>
              </a:rPr>
              <a:t>Zeynep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92" y="2743200"/>
            <a:ext cx="4374708" cy="359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/>
          <p:nvPr/>
        </p:nvSpPr>
        <p:spPr>
          <a:xfrm>
            <a:off x="1447800" y="228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b="1" dirty="0">
                <a:solidFill>
                  <a:srgbClr val="4F85C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 </a:t>
            </a:r>
            <a:r>
              <a:rPr lang="en-GB" sz="2800" b="1" dirty="0" smtClean="0">
                <a:solidFill>
                  <a:srgbClr val="4F85C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use-cases: </a:t>
            </a:r>
            <a:r>
              <a:rPr lang="en-GB" sz="2800" b="1" dirty="0" err="1" smtClean="0">
                <a:solidFill>
                  <a:srgbClr val="4F85C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DisVis</a:t>
            </a:r>
            <a:r>
              <a:rPr lang="en-GB" sz="2800" b="1" dirty="0" smtClean="0">
                <a:solidFill>
                  <a:srgbClr val="4F85C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GB" sz="2800" b="1" dirty="0" err="1" smtClean="0">
                <a:solidFill>
                  <a:srgbClr val="4F85C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PowerFit</a:t>
            </a:r>
            <a:r>
              <a:rPr lang="en-GB" sz="2800" b="1" dirty="0" smtClean="0">
                <a:solidFill>
                  <a:srgbClr val="4F85C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uk-UA" sz="2800" b="1" dirty="0">
              <a:solidFill>
                <a:srgbClr val="4F85C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2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905000"/>
            <a:ext cx="8424936" cy="4343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Introduction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CREAM-CE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Job submission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Information system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Accounting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Applications use-cases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Layout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57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5920"/>
            <a:ext cx="4772025" cy="43657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requirements: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249563"/>
            <a:ext cx="3505199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Solution for grid and cloud computing: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Docker containers built with proper libraries and OpenCL support: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5257800"/>
            <a:ext cx="1173125" cy="80147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295400" y="292894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sz="3200" dirty="0" err="1" smtClean="0">
                <a:ea typeface="Segoe UI" panose="020B0502040204020203" pitchFamily="34" charset="0"/>
              </a:rPr>
              <a:t>DisVis</a:t>
            </a:r>
            <a:r>
              <a:rPr lang="en-US" sz="3200" dirty="0" smtClean="0">
                <a:ea typeface="Segoe UI" panose="020B0502040204020203" pitchFamily="34" charset="0"/>
              </a:rPr>
              <a:t> and </a:t>
            </a:r>
            <a:r>
              <a:rPr lang="en-US" sz="3200" dirty="0" err="1" smtClean="0">
                <a:ea typeface="Segoe UI" panose="020B0502040204020203" pitchFamily="34" charset="0"/>
              </a:rPr>
              <a:t>PowerFit</a:t>
            </a:r>
            <a:r>
              <a:rPr lang="en-US" sz="3200" dirty="0" smtClean="0">
                <a:ea typeface="Segoe UI" panose="020B0502040204020203" pitchFamily="34" charset="0"/>
              </a:rPr>
              <a:t> on EGI platforms </a:t>
            </a:r>
            <a:endParaRPr lang="en-US" dirty="0">
              <a:ea typeface="Segoe UI" panose="020B050204020402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62250"/>
            <a:ext cx="242141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058411" cy="291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1" y="5257800"/>
            <a:ext cx="4114799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Docker engine not required on grid WNs: use </a:t>
            </a:r>
            <a:r>
              <a:rPr lang="en-US" sz="1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udocker</a:t>
            </a: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tool  to run </a:t>
            </a:r>
            <a:r>
              <a:rPr lang="en-US" sz="1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docker</a:t>
            </a: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containers in user space (</a:t>
            </a:r>
            <a:r>
              <a:rPr 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https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://</a:t>
            </a:r>
            <a:r>
              <a:rPr 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github.com/indigo-dc/udocker</a:t>
            </a: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24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isvis.sh job example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493837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#!/bin/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sh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endParaRPr lang="en-US" sz="1400" dirty="0" smtClean="0"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version=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$(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nvidia-smi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| 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awk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'/Driver Version/ {print $6}') </a:t>
            </a:r>
            <a:endParaRPr lang="en-US" sz="1400" b="1" dirty="0" smtClean="0"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export 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WDIR=`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pwd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` </a:t>
            </a:r>
            <a:endParaRPr lang="en-US" sz="1400" dirty="0" smtClean="0"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git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clone https://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github.com/indigo-dc/udocker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cd 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udocker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endParaRPr lang="en-US" sz="1400" dirty="0" smtClean="0"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image=/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cvmfs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/wenmr.egi.eu/BCBR/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DisVis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disvis-nvdrv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_</a:t>
            </a: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$</a:t>
            </a:r>
            <a:r>
              <a:rPr lang="en-US" sz="1400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version.tar</a:t>
            </a:r>
            <a:endParaRPr lang="en-US" sz="1400" dirty="0"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[ -f $image ] &amp;&amp; 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./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udocker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load -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$image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[ -f $image ] || 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./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udocker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pull 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indigodatacloudapps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disvis:nvdrv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_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$version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rnd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=$</a:t>
            </a: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RANDOM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./</a:t>
            </a:r>
            <a:r>
              <a:rPr lang="en-US" sz="1400" b="1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udocker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create --name=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disvis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-$</a:t>
            </a:r>
            <a:r>
              <a:rPr lang="en-US" sz="1400" b="1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rnd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indigodatacloudapps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/</a:t>
            </a:r>
            <a:r>
              <a:rPr lang="en-US" sz="1400" b="1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disvis:nvdrv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_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$version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mkdir</a:t>
            </a: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$WDIR/out </a:t>
            </a:r>
            <a:endParaRPr lang="en-US" sz="1400" dirty="0" smtClean="0"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./</a:t>
            </a:r>
            <a:r>
              <a:rPr lang="en-US" sz="1400" b="1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udocker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run </a:t>
            </a:r>
            <a:r>
              <a:rPr lang="mr-IN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–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-</a:t>
            </a:r>
            <a:r>
              <a:rPr lang="en-US" sz="1400" b="1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hostenv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--volume=$WDIR:/home 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disvis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-$</a:t>
            </a:r>
            <a:r>
              <a:rPr lang="en-US" sz="1400" b="1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rnd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disvis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/home/O14250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.pdb /home/Q9UT97.pdb /home/restraints.dat -g -a 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$1 </a:t>
            </a:r>
            <a:r>
              <a:rPr lang="mr-IN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–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vs $2 \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-</a:t>
            </a:r>
            <a:r>
              <a:rPr lang="en-US" sz="1400" b="1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 /</a:t>
            </a:r>
            <a:r>
              <a:rPr lang="en-US" sz="1400" b="1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home/out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./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udocker.py 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rm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disvis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-$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rnd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endParaRPr lang="en-US" sz="1400" dirty="0" smtClean="0"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./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udocker.py 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rmi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indigodatacloudapps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disvis:nvdrv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_</a:t>
            </a: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$version 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cd 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$WDIR </a:t>
            </a:r>
            <a:endParaRPr lang="en-US" sz="1400" dirty="0" smtClean="0"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tar </a:t>
            </a:r>
            <a:r>
              <a:rPr lang="en-US" sz="1400" dirty="0" err="1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zcvf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results.tgz </a:t>
            </a:r>
            <a:r>
              <a:rPr lang="en-US" sz="1400" dirty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out</a:t>
            </a:r>
            <a:r>
              <a:rPr lang="en-US" sz="1400" dirty="0" smtClean="0"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/</a:t>
            </a:r>
            <a:endParaRPr lang="en-US" sz="1400" dirty="0"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5943600" y="1524000"/>
            <a:ext cx="6858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705600" y="1230868"/>
            <a:ext cx="2104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Driver identification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5410200" y="2123301"/>
            <a:ext cx="1295400" cy="2608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734711" y="1828800"/>
            <a:ext cx="207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nstall </a:t>
            </a:r>
            <a:r>
              <a:rPr lang="en-US" dirty="0" err="1" smtClean="0">
                <a:solidFill>
                  <a:srgbClr val="C00000"/>
                </a:solidFill>
              </a:rPr>
              <a:t>udocker</a:t>
            </a:r>
            <a:r>
              <a:rPr lang="en-US" dirty="0" smtClean="0">
                <a:solidFill>
                  <a:srgbClr val="C00000"/>
                </a:solidFill>
              </a:rPr>
              <a:t> tool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34711" y="2373868"/>
            <a:ext cx="228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Load/Pull </a:t>
            </a:r>
            <a:r>
              <a:rPr lang="en-US" dirty="0" err="1" smtClean="0">
                <a:solidFill>
                  <a:srgbClr val="C00000"/>
                </a:solidFill>
              </a:rPr>
              <a:t>DisVis</a:t>
            </a:r>
            <a:r>
              <a:rPr lang="en-US" dirty="0" smtClean="0">
                <a:solidFill>
                  <a:srgbClr val="C00000"/>
                </a:solidFill>
              </a:rPr>
              <a:t> image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7086600" y="2743200"/>
            <a:ext cx="671339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858000" y="3514725"/>
            <a:ext cx="216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Create the container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Connettore 2 17"/>
          <p:cNvCxnSpPr>
            <a:stCxn id="17" idx="1"/>
          </p:cNvCxnSpPr>
          <p:nvPr/>
        </p:nvCxnSpPr>
        <p:spPr>
          <a:xfrm flipH="1">
            <a:off x="6172200" y="3699391"/>
            <a:ext cx="685800" cy="11060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934200" y="5029200"/>
            <a:ext cx="191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Run the container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executing </a:t>
            </a:r>
            <a:r>
              <a:rPr lang="en-US" dirty="0" err="1" smtClean="0">
                <a:solidFill>
                  <a:srgbClr val="C00000"/>
                </a:solidFill>
              </a:rPr>
              <a:t>DisVis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6096000" y="4953000"/>
            <a:ext cx="762000" cy="18466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6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and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5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wiki.egi.eu/wiki/GPGPU-CREAM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mobrain.egi.eu/technical</a:t>
            </a:r>
            <a:endParaRPr lang="en-US" sz="2800" dirty="0" smtClean="0"/>
          </a:p>
          <a:p>
            <a:r>
              <a:rPr lang="en-US" sz="2200" dirty="0">
                <a:hlinkClick r:id="rId4"/>
              </a:rPr>
              <a:t>http://about.west-</a:t>
            </a:r>
            <a:r>
              <a:rPr lang="en-US" sz="2200" dirty="0" smtClean="0">
                <a:hlinkClick r:id="rId4"/>
              </a:rPr>
              <a:t>life.eu/</a:t>
            </a:r>
            <a:r>
              <a:rPr lang="en-US" sz="2200" dirty="0" smtClean="0"/>
              <a:t> Support/Doc/EGI-Platforms menu</a:t>
            </a:r>
            <a:endParaRPr lang="en-US" sz="2200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295400" y="3352800"/>
            <a:ext cx="30480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rgbClr val="0066B0"/>
                </a:solidFill>
              </a:rPr>
              <a:t>HTC/GPU dev. team </a:t>
            </a:r>
            <a:endParaRPr lang="en-GB" sz="1200" dirty="0" smtClean="0"/>
          </a:p>
          <a:p>
            <a:pPr algn="l"/>
            <a:r>
              <a:rPr lang="en-GB" sz="1200" dirty="0" smtClean="0"/>
              <a:t>Paolo </a:t>
            </a:r>
            <a:r>
              <a:rPr lang="en-GB" sz="1200" dirty="0" err="1" smtClean="0"/>
              <a:t>Andreetto</a:t>
            </a:r>
            <a:r>
              <a:rPr lang="en-GB" sz="1200" dirty="0" smtClean="0"/>
              <a:t> (INFN)</a:t>
            </a:r>
          </a:p>
          <a:p>
            <a:pPr algn="l"/>
            <a:r>
              <a:rPr lang="en-GB" sz="1200" dirty="0" smtClean="0"/>
              <a:t>David </a:t>
            </a:r>
            <a:r>
              <a:rPr lang="en-GB" sz="1200" dirty="0" err="1" smtClean="0"/>
              <a:t>Rebatto</a:t>
            </a:r>
            <a:r>
              <a:rPr lang="en-GB" sz="1200" dirty="0" smtClean="0"/>
              <a:t> (INFN)</a:t>
            </a:r>
          </a:p>
          <a:p>
            <a:pPr algn="l"/>
            <a:r>
              <a:rPr lang="en-GB" sz="1200" dirty="0" smtClean="0"/>
              <a:t>Marco </a:t>
            </a:r>
            <a:r>
              <a:rPr lang="en-GB" sz="1200" dirty="0" err="1" smtClean="0"/>
              <a:t>Verlato</a:t>
            </a:r>
            <a:r>
              <a:rPr lang="en-GB" sz="1200" dirty="0" smtClean="0"/>
              <a:t> (INFN)</a:t>
            </a:r>
          </a:p>
          <a:p>
            <a:pPr algn="l"/>
            <a:r>
              <a:rPr lang="en-GB" sz="1200" dirty="0" smtClean="0"/>
              <a:t>Lisa </a:t>
            </a:r>
            <a:r>
              <a:rPr lang="en-GB" sz="1200" dirty="0" err="1" smtClean="0"/>
              <a:t>Zangrando</a:t>
            </a:r>
            <a:r>
              <a:rPr lang="en-GB" sz="1200" dirty="0" smtClean="0"/>
              <a:t> (INFN)</a:t>
            </a:r>
          </a:p>
          <a:p>
            <a:pPr algn="l"/>
            <a:r>
              <a:rPr lang="en-GB" sz="1200" dirty="0" smtClean="0"/>
              <a:t>Andrea </a:t>
            </a:r>
            <a:r>
              <a:rPr lang="en-GB" sz="1200" dirty="0" err="1" smtClean="0"/>
              <a:t>Giachetti</a:t>
            </a:r>
            <a:r>
              <a:rPr lang="en-GB" sz="1200" dirty="0" smtClean="0"/>
              <a:t> (CIRMMP)</a:t>
            </a:r>
          </a:p>
          <a:p>
            <a:pPr algn="l"/>
            <a:r>
              <a:rPr lang="en-GB" sz="1200" dirty="0" smtClean="0"/>
              <a:t>Antonio </a:t>
            </a:r>
            <a:r>
              <a:rPr lang="en-GB" sz="1200" dirty="0" err="1" smtClean="0"/>
              <a:t>Rosato</a:t>
            </a:r>
            <a:r>
              <a:rPr lang="en-GB" sz="1200" dirty="0" smtClean="0"/>
              <a:t> (CIRMMP)</a:t>
            </a: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4724400" y="3352800"/>
            <a:ext cx="2971800" cy="2514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rgbClr val="0066B0"/>
                </a:solidFill>
              </a:rPr>
              <a:t>Acknowledgments</a:t>
            </a:r>
            <a:endParaRPr lang="en-GB" sz="1200" dirty="0" smtClean="0"/>
          </a:p>
          <a:p>
            <a:pPr algn="l"/>
            <a:r>
              <a:rPr lang="en-GB" sz="1200" dirty="0" smtClean="0"/>
              <a:t>Barbara </a:t>
            </a:r>
            <a:r>
              <a:rPr lang="en-GB" sz="1200" dirty="0" err="1" smtClean="0"/>
              <a:t>Krasovic</a:t>
            </a:r>
            <a:r>
              <a:rPr lang="en-GB" sz="1200" dirty="0" smtClean="0"/>
              <a:t> (ARNES)</a:t>
            </a:r>
          </a:p>
          <a:p>
            <a:pPr algn="l"/>
            <a:r>
              <a:rPr lang="en-GB" sz="1200" dirty="0"/>
              <a:t>Stefano Dal </a:t>
            </a:r>
            <a:r>
              <a:rPr lang="en-GB" sz="1200" dirty="0" err="1"/>
              <a:t>Pra</a:t>
            </a:r>
            <a:r>
              <a:rPr lang="en-GB" sz="1200" dirty="0"/>
              <a:t> (INFN)</a:t>
            </a:r>
          </a:p>
          <a:p>
            <a:pPr algn="l"/>
            <a:r>
              <a:rPr lang="en-GB" sz="1200" dirty="0"/>
              <a:t>Daniel </a:t>
            </a:r>
            <a:r>
              <a:rPr lang="en-GB" sz="1200" dirty="0" err="1"/>
              <a:t>Traynor</a:t>
            </a:r>
            <a:r>
              <a:rPr lang="en-GB" sz="1200" dirty="0"/>
              <a:t> (QMUL)</a:t>
            </a:r>
          </a:p>
          <a:p>
            <a:pPr algn="l"/>
            <a:r>
              <a:rPr lang="en-GB" sz="1200" dirty="0"/>
              <a:t>Andrea </a:t>
            </a:r>
            <a:r>
              <a:rPr lang="en-GB" sz="1200" dirty="0" err="1"/>
              <a:t>Sartirana</a:t>
            </a:r>
            <a:r>
              <a:rPr lang="en-GB" sz="1200" dirty="0"/>
              <a:t> (CNRS-IN2P3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dirty="0" smtClean="0"/>
              <a:t>Alexandre </a:t>
            </a:r>
            <a:r>
              <a:rPr lang="en-GB" sz="1200" dirty="0" err="1" smtClean="0"/>
              <a:t>Bonvin</a:t>
            </a:r>
            <a:r>
              <a:rPr lang="en-GB" sz="1200" dirty="0" smtClean="0"/>
              <a:t> (Univ. of Utrecht)</a:t>
            </a:r>
          </a:p>
          <a:p>
            <a:pPr algn="l"/>
            <a:r>
              <a:rPr lang="en-GB" sz="1200" dirty="0" err="1" smtClean="0"/>
              <a:t>Zeynep</a:t>
            </a:r>
            <a:r>
              <a:rPr lang="en-GB" sz="1200" dirty="0" smtClean="0"/>
              <a:t> </a:t>
            </a:r>
            <a:r>
              <a:rPr lang="en-GB" sz="1200" dirty="0" err="1" smtClean="0"/>
              <a:t>Kurkcuoglu</a:t>
            </a:r>
            <a:r>
              <a:rPr lang="en-GB" sz="1200" dirty="0" smtClean="0"/>
              <a:t> (Univ. of Utrecht)</a:t>
            </a:r>
          </a:p>
          <a:p>
            <a:pPr algn="l"/>
            <a:r>
              <a:rPr lang="en-GB" sz="1200" dirty="0" err="1" smtClean="0"/>
              <a:t>Jörg</a:t>
            </a:r>
            <a:r>
              <a:rPr lang="en-GB" sz="1200" dirty="0" smtClean="0"/>
              <a:t>  </a:t>
            </a:r>
            <a:r>
              <a:rPr lang="en-GB" sz="1200" dirty="0" err="1" smtClean="0"/>
              <a:t>Schaarschmidt</a:t>
            </a:r>
            <a:r>
              <a:rPr lang="en-GB" sz="1200" dirty="0" smtClean="0"/>
              <a:t> (Univ. of Utrecht) </a:t>
            </a:r>
          </a:p>
          <a:p>
            <a:pPr algn="l"/>
            <a:r>
              <a:rPr lang="en-GB" sz="1200" dirty="0" smtClean="0"/>
              <a:t>Mikael </a:t>
            </a:r>
            <a:r>
              <a:rPr lang="en-GB" sz="1200" dirty="0" err="1" smtClean="0"/>
              <a:t>Trellet</a:t>
            </a:r>
            <a:r>
              <a:rPr lang="en-GB" sz="1200" dirty="0" smtClean="0"/>
              <a:t> (Univ. of Utrecht) </a:t>
            </a:r>
          </a:p>
          <a:p>
            <a:pPr algn="l"/>
            <a:r>
              <a:rPr lang="en-GB" sz="1200" dirty="0" smtClean="0"/>
              <a:t>Mario David (LIP)</a:t>
            </a:r>
          </a:p>
          <a:p>
            <a:pPr algn="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2504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265238"/>
            <a:ext cx="8424936" cy="49831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EGI infrastructure supported through H2020 project EGI-Engage, from March 2015 until August 2017 </a:t>
            </a:r>
            <a:r>
              <a:rPr lang="en-US" sz="2000" dirty="0" smtClean="0">
                <a:sym typeface="Wingdings" panose="05000000000000000000" pitchFamily="2" charset="2"/>
              </a:rPr>
              <a:t> new EU projects are in preparation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Dedicated task for “</a:t>
            </a:r>
            <a:r>
              <a:rPr lang="en-US" sz="1800" b="1" dirty="0" smtClean="0"/>
              <a:t>Providing a new accelerated computing platform</a:t>
            </a:r>
            <a:r>
              <a:rPr lang="en-US" sz="1800" dirty="0" smtClean="0"/>
              <a:t>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Accelerated computing:</a:t>
            </a:r>
            <a:endParaRPr lang="en-US" sz="20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b="1" dirty="0"/>
              <a:t>GPGPU</a:t>
            </a:r>
            <a:r>
              <a:rPr lang="en-US" sz="1800" dirty="0"/>
              <a:t> (General-Purpose computing on Graphical Processing Units)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NVIDIA GPU/Tesla/GRID, AMD Radeon/FirePro, Intel HD Graphics,...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Intel Many Integrated Core </a:t>
            </a:r>
            <a:r>
              <a:rPr lang="en-US" sz="1800" dirty="0" smtClean="0"/>
              <a:t>(</a:t>
            </a:r>
            <a:r>
              <a:rPr lang="en-US" sz="1800" b="1" dirty="0" smtClean="0"/>
              <a:t>MIC</a:t>
            </a:r>
            <a:r>
              <a:rPr lang="en-US" sz="1800" dirty="0" smtClean="0"/>
              <a:t>) Architecture</a:t>
            </a:r>
            <a:endParaRPr lang="en-US" sz="1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Xeon Phi Coprocessor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Specialized </a:t>
            </a:r>
            <a:r>
              <a:rPr lang="en-US" sz="1800" b="1" dirty="0" err="1"/>
              <a:t>PCIe</a:t>
            </a:r>
            <a:r>
              <a:rPr lang="en-US" sz="1800" b="1" dirty="0"/>
              <a:t> cards </a:t>
            </a:r>
            <a:r>
              <a:rPr lang="en-US" sz="1800" dirty="0"/>
              <a:t>with accelerators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DSP (Digital Signal Processors)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FPGA (Field Programmable Gate </a:t>
            </a:r>
            <a:r>
              <a:rPr lang="en-US" sz="1600" dirty="0" smtClean="0"/>
              <a:t>Array)</a:t>
            </a:r>
            <a:endParaRPr lang="en-US" sz="24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Introduction/1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52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069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Main goals: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To implement the support in the information system</a:t>
            </a:r>
            <a:endParaRPr lang="en-US" sz="1800" dirty="0"/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both software and hardware info at site level</a:t>
            </a:r>
            <a:r>
              <a:rPr lang="en-US" sz="1600" dirty="0"/>
              <a:t> </a:t>
            </a:r>
            <a:r>
              <a:rPr lang="en-US" sz="1600" dirty="0" smtClean="0"/>
              <a:t>must be published/discoverable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OGF GLUE </a:t>
            </a:r>
            <a:r>
              <a:rPr lang="en-US" sz="1600" b="1" dirty="0" smtClean="0"/>
              <a:t>standard</a:t>
            </a:r>
            <a:r>
              <a:rPr lang="en-US" sz="1600" dirty="0" smtClean="0"/>
              <a:t> based information system structure must be extended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To extend the HTC and Cloud middleware support for co-processors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to provide a transparent and uniform way to allocate these resources together with CPU cores efficiently to the users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 smtClean="0"/>
              <a:t>Requirements and use-cases from user communities were collected at various EGI events:</a:t>
            </a:r>
          </a:p>
          <a:p>
            <a:pPr lvl="1">
              <a:spcBef>
                <a:spcPts val="600"/>
              </a:spcBef>
            </a:pPr>
            <a:r>
              <a:rPr lang="en-GB" sz="1600" dirty="0" smtClean="0"/>
              <a:t>EGI Conference 2015: </a:t>
            </a:r>
            <a:r>
              <a:rPr lang="en-GB" sz="1600" dirty="0" smtClean="0">
                <a:hlinkClick r:id="rId2"/>
              </a:rPr>
              <a:t>http://bit.ly/Lisbon-GPU-Session</a:t>
            </a:r>
            <a:r>
              <a:rPr lang="en-GB" sz="1600" dirty="0" smtClean="0"/>
              <a:t> </a:t>
            </a:r>
            <a:endParaRPr lang="en-GB" sz="1400" dirty="0" smtClean="0"/>
          </a:p>
          <a:p>
            <a:pPr lvl="1">
              <a:spcBef>
                <a:spcPts val="600"/>
              </a:spcBef>
            </a:pPr>
            <a:r>
              <a:rPr lang="en-GB" sz="1600" dirty="0" smtClean="0"/>
              <a:t>EGI Community Forum 2015: </a:t>
            </a: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bit.ly/Bari-GPU-Session</a:t>
            </a:r>
            <a:r>
              <a:rPr lang="en-GB" sz="16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GB" sz="1600" dirty="0" smtClean="0"/>
              <a:t>EGI Conference 2016: </a:t>
            </a:r>
            <a:r>
              <a:rPr lang="en-GB" sz="1600" dirty="0" smtClean="0">
                <a:hlinkClick r:id="rId4"/>
              </a:rPr>
              <a:t>http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bit.ly/Amsterdam-GPU-Session</a:t>
            </a:r>
            <a:r>
              <a:rPr lang="en-GB" sz="1600" dirty="0" smtClean="0"/>
              <a:t> </a:t>
            </a:r>
            <a:endParaRPr lang="en-GB" sz="16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GB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57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143000"/>
            <a:ext cx="8424936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Activity driven by the user communities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G</a:t>
            </a:r>
            <a:r>
              <a:rPr lang="en-US" sz="2000" dirty="0" smtClean="0"/>
              <a:t>rouped in EGI-Engage as Competence Centers: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 smtClean="0"/>
              <a:t>LifeWatch</a:t>
            </a:r>
            <a:r>
              <a:rPr lang="en-US" sz="1600" dirty="0" smtClean="0"/>
              <a:t>: to </a:t>
            </a:r>
            <a:r>
              <a:rPr lang="en-US" sz="1600" dirty="0"/>
              <a:t>capture and address the requirements of Biodiversity and Ecosystems research </a:t>
            </a:r>
            <a:r>
              <a:rPr lang="en-US" sz="1600" dirty="0" smtClean="0"/>
              <a:t>communities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D</a:t>
            </a:r>
            <a:r>
              <a:rPr lang="en-US" sz="1400" dirty="0" smtClean="0"/>
              <a:t>eploy GPU </a:t>
            </a:r>
            <a:r>
              <a:rPr lang="en-US" sz="1400" dirty="0"/>
              <a:t>based e-Infrastructure services </a:t>
            </a:r>
            <a:r>
              <a:rPr lang="en-US" sz="1400" dirty="0" smtClean="0"/>
              <a:t>supporting </a:t>
            </a:r>
            <a:r>
              <a:rPr lang="en-US" sz="1400" dirty="0"/>
              <a:t>data management, </a:t>
            </a:r>
            <a:r>
              <a:rPr lang="en-US" sz="1400" dirty="0" smtClean="0"/>
              <a:t>processing </a:t>
            </a:r>
            <a:r>
              <a:rPr lang="en-US" sz="1400" dirty="0"/>
              <a:t>and modelling for Ecological </a:t>
            </a:r>
            <a:r>
              <a:rPr lang="en-US" sz="1400" dirty="0" smtClean="0"/>
              <a:t>Observatories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/>
              <a:t>IC-DLT</a:t>
            </a:r>
            <a:r>
              <a:rPr lang="en-US" sz="1200" dirty="0" smtClean="0"/>
              <a:t>: Image Classification Deep Learning </a:t>
            </a:r>
            <a:r>
              <a:rPr lang="en-US" sz="1200" dirty="0"/>
              <a:t>T</a:t>
            </a:r>
            <a:r>
              <a:rPr lang="en-US" sz="1200" dirty="0" smtClean="0"/>
              <a:t>ool</a:t>
            </a:r>
            <a:endParaRPr lang="en-US" sz="1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 smtClean="0"/>
              <a:t>MoBrain</a:t>
            </a:r>
            <a:r>
              <a:rPr lang="en-US" sz="1600" dirty="0" smtClean="0"/>
              <a:t>: to Serve Translational Research from Molecule to Brain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Deploy portals for biomolecular simulations leveraging GPU resources</a:t>
            </a:r>
          </a:p>
          <a:p>
            <a:pPr lvl="3">
              <a:spcBef>
                <a:spcPts val="600"/>
              </a:spcBef>
            </a:pPr>
            <a:r>
              <a:rPr lang="en-US" sz="1200" b="1" dirty="0" smtClean="0"/>
              <a:t>AMBER</a:t>
            </a:r>
            <a:r>
              <a:rPr lang="en-US" sz="1200" dirty="0" smtClean="0"/>
              <a:t> and </a:t>
            </a:r>
            <a:r>
              <a:rPr lang="en-US" sz="1200" b="1" dirty="0" smtClean="0"/>
              <a:t>GROMACS</a:t>
            </a:r>
            <a:r>
              <a:rPr lang="en-US" sz="1200" dirty="0" smtClean="0"/>
              <a:t> Molecular Dynamics packages </a:t>
            </a:r>
          </a:p>
          <a:p>
            <a:pPr lvl="3">
              <a:spcBef>
                <a:spcPts val="600"/>
              </a:spcBef>
            </a:pPr>
            <a:r>
              <a:rPr lang="en-US" sz="1200" b="1" dirty="0" err="1" smtClean="0"/>
              <a:t>PowerFit</a:t>
            </a:r>
            <a:r>
              <a:rPr lang="en-US" sz="1200" dirty="0" smtClean="0"/>
              <a:t>: exhaustive search in </a:t>
            </a:r>
            <a:r>
              <a:rPr lang="en-US" sz="1200" dirty="0" err="1"/>
              <a:t>C</a:t>
            </a:r>
            <a:r>
              <a:rPr lang="en-US" sz="1200" dirty="0" err="1" smtClean="0"/>
              <a:t>ryo</a:t>
            </a:r>
            <a:r>
              <a:rPr lang="en-US" sz="1200" dirty="0" smtClean="0"/>
              <a:t>-EM density</a:t>
            </a:r>
          </a:p>
          <a:p>
            <a:pPr lvl="3">
              <a:spcBef>
                <a:spcPts val="600"/>
              </a:spcBef>
            </a:pPr>
            <a:r>
              <a:rPr lang="en-US" sz="1200" b="1" dirty="0" err="1" smtClean="0"/>
              <a:t>DisVis</a:t>
            </a:r>
            <a:r>
              <a:rPr lang="en-US" sz="1200" dirty="0" smtClean="0"/>
              <a:t>: </a:t>
            </a:r>
            <a:r>
              <a:rPr lang="en-US" sz="1200" dirty="0" err="1"/>
              <a:t>visualisation</a:t>
            </a:r>
            <a:r>
              <a:rPr lang="en-US" sz="1200" dirty="0"/>
              <a:t> and quantification of the accessible interaction space of distance restrained binary biomolecular complexes, determined for example by </a:t>
            </a:r>
            <a:r>
              <a:rPr lang="en-US" sz="1200" dirty="0" smtClean="0"/>
              <a:t>using CXMS technique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Linked with several older and new EU projects involving the Bio-NMR community 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447800" y="22860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GB" dirty="0" smtClean="0"/>
              <a:t>Introduction/3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638800"/>
            <a:ext cx="5848350" cy="6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74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8424936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Some requirements from applications: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Need of GPU </a:t>
            </a:r>
            <a:r>
              <a:rPr lang="en-US" sz="1800" dirty="0"/>
              <a:t>resources for </a:t>
            </a:r>
            <a:r>
              <a:rPr lang="en-US" sz="1800" dirty="0" smtClean="0"/>
              <a:t>development and testing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One j</a:t>
            </a:r>
            <a:r>
              <a:rPr lang="en-US" sz="1800" dirty="0" smtClean="0"/>
              <a:t>ob </a:t>
            </a:r>
            <a:r>
              <a:rPr lang="en-US" sz="1800" dirty="0"/>
              <a:t>per GPU (AMBER)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CPUs must be powerful to match the </a:t>
            </a:r>
            <a:r>
              <a:rPr lang="en-US" sz="1800" dirty="0" smtClean="0"/>
              <a:t>GPU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CPU </a:t>
            </a:r>
            <a:r>
              <a:rPr lang="en-US" sz="1400" dirty="0"/>
              <a:t>is still doing some work (e.g. bonded interactions)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Discoverable within the e-infrastructure (e.g. </a:t>
            </a:r>
            <a:r>
              <a:rPr lang="en-US" sz="1800" dirty="0" smtClean="0"/>
              <a:t>JDL </a:t>
            </a:r>
            <a:r>
              <a:rPr lang="en-US" sz="1800" dirty="0"/>
              <a:t>requirement)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Preferably </a:t>
            </a:r>
            <a:r>
              <a:rPr lang="en-US" sz="1400" dirty="0"/>
              <a:t>containing GPU type (GTX vs K-series, AMD vs NVIDIA)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AMD GPUs not supported by MD code (yet)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Double-precision only supported by Tesla cards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GPU </a:t>
            </a:r>
            <a:r>
              <a:rPr lang="en-US" sz="1800" dirty="0"/>
              <a:t>Cloud solution, if used, should allow for transparent and automated submission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Software and compiler support on sites providing </a:t>
            </a:r>
            <a:r>
              <a:rPr lang="en-US" sz="1800" dirty="0" smtClean="0"/>
              <a:t>GPU </a:t>
            </a:r>
            <a:r>
              <a:rPr lang="en-US" sz="1800" dirty="0"/>
              <a:t>resources (CUDA, O</a:t>
            </a:r>
            <a:r>
              <a:rPr lang="en-US" sz="1800" dirty="0" smtClean="0"/>
              <a:t>penCL</a:t>
            </a:r>
            <a:r>
              <a:rPr lang="en-US" sz="1800" dirty="0"/>
              <a:t>)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447800" y="22860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GB" dirty="0" smtClean="0"/>
              <a:t>Introduction/4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04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8424936" cy="478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Starting from previous work of  </a:t>
            </a:r>
            <a:r>
              <a:rPr lang="en-US" sz="2000" dirty="0"/>
              <a:t>EGI Virtual Team (2012) and GPGPU Working Group (2013-2014</a:t>
            </a:r>
            <a:r>
              <a:rPr lang="en-US" sz="20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CREAM-CE</a:t>
            </a:r>
            <a:r>
              <a:rPr lang="en-US" sz="2000" dirty="0" smtClean="0"/>
              <a:t> is the most popular grid interface                      (Computing Element) to a number of </a:t>
            </a:r>
            <a:r>
              <a:rPr lang="en-US" sz="2000" dirty="0" err="1" smtClean="0"/>
              <a:t>LRMSes</a:t>
            </a:r>
            <a:r>
              <a:rPr lang="en-US" sz="2000" dirty="0" smtClean="0"/>
              <a:t>                           (Torque, LSF, </a:t>
            </a:r>
            <a:r>
              <a:rPr lang="en-US" sz="2000" dirty="0" err="1" smtClean="0"/>
              <a:t>Slurm</a:t>
            </a:r>
            <a:r>
              <a:rPr lang="en-US" sz="2000" dirty="0" smtClean="0"/>
              <a:t>, SGE, </a:t>
            </a:r>
            <a:r>
              <a:rPr lang="en-US" sz="2000" dirty="0" err="1" smtClean="0"/>
              <a:t>HTCondor</a:t>
            </a:r>
            <a:r>
              <a:rPr lang="en-US" sz="2000" dirty="0" smtClean="0"/>
              <a:t>) since                                  many years in EGI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Most recent versions of these </a:t>
            </a:r>
            <a:r>
              <a:rPr lang="en-US" sz="2000" dirty="0" err="1" smtClean="0"/>
              <a:t>LRMSes</a:t>
            </a:r>
            <a:r>
              <a:rPr lang="en-US" sz="2000" dirty="0" smtClean="0"/>
              <a:t> do </a:t>
            </a:r>
            <a:r>
              <a:rPr lang="en-US" sz="2000" dirty="0"/>
              <a:t>	</a:t>
            </a:r>
            <a:r>
              <a:rPr lang="en-US" sz="2000" dirty="0" smtClean="0"/>
              <a:t>		   support natively GPUs (and MIC cards), 			          i.e. servers hosting these cards can be 				 selected by specifying LRMS directives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CREAM must be enabled to publish this 		          information and support these directives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CREAM-CE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590800"/>
            <a:ext cx="3000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76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32166"/>
            <a:ext cx="3228975" cy="372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447800"/>
            <a:ext cx="8424936" cy="478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Indentifying</a:t>
            </a:r>
            <a:r>
              <a:rPr lang="en-US" sz="2000" dirty="0" smtClean="0"/>
              <a:t> the relevant GPU/MIC related parameters</a:t>
            </a:r>
            <a:endParaRPr lang="en-US" sz="2000" dirty="0"/>
          </a:p>
          <a:p>
            <a:pPr marL="57150" indent="0">
              <a:spcBef>
                <a:spcPts val="0"/>
              </a:spcBef>
              <a:buNone/>
            </a:pPr>
            <a:r>
              <a:rPr lang="en-US" sz="2000" dirty="0" smtClean="0"/>
              <a:t>     supported by the different </a:t>
            </a:r>
            <a:r>
              <a:rPr lang="en-US" sz="2000" dirty="0" err="1" smtClean="0"/>
              <a:t>LRMSes</a:t>
            </a:r>
            <a:r>
              <a:rPr lang="en-US" sz="2000" dirty="0" smtClean="0"/>
              <a:t>, and abstract them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to significant JDL attributes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Implementing the needed changes in CREAM </a:t>
            </a:r>
            <a:endParaRPr lang="en-US" sz="2000" dirty="0"/>
          </a:p>
          <a:p>
            <a:pPr marL="57150" indent="0">
              <a:spcBef>
                <a:spcPts val="0"/>
              </a:spcBef>
              <a:buNone/>
            </a:pPr>
            <a:r>
              <a:rPr lang="en-US" sz="2000" dirty="0" smtClean="0"/>
              <a:t>    Core and </a:t>
            </a:r>
            <a:r>
              <a:rPr lang="en-US" sz="2000" dirty="0" err="1" smtClean="0"/>
              <a:t>and</a:t>
            </a:r>
            <a:r>
              <a:rPr lang="en-US" sz="2000" dirty="0" smtClean="0"/>
              <a:t> BLAH components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Extending the GLUE 2.1 schema draft with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accelerator information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Writing the info-providers according to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extended GLUE 2.1 draft specifications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Testing and certification of the prototype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Releasing a CREAM update with full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GPU/MIC support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Work plan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858000" y="3733800"/>
            <a:ext cx="1143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86500" y="5486400"/>
            <a:ext cx="1143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831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/>
              <a:t>Testbed setup at CIRMMP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3 </a:t>
            </a:r>
            <a:r>
              <a:rPr lang="en-US" sz="1800" dirty="0"/>
              <a:t>nodes </a:t>
            </a:r>
            <a:r>
              <a:rPr lang="en-US" sz="1800" dirty="0" smtClean="0"/>
              <a:t>2x </a:t>
            </a:r>
            <a:r>
              <a:rPr lang="pt-BR" sz="1800" dirty="0"/>
              <a:t>Intel Xeon </a:t>
            </a:r>
            <a:r>
              <a:rPr lang="pt-BR" sz="1800" dirty="0" smtClean="0"/>
              <a:t>E5-2620v2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2 NVIDIA Tesla K20m GPUs per node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Torque </a:t>
            </a:r>
            <a:r>
              <a:rPr lang="en-US" sz="1800" dirty="0"/>
              <a:t>4.2.10 (source compiled with NVML libs) + Maui </a:t>
            </a:r>
            <a:r>
              <a:rPr lang="en-US" sz="1800" dirty="0" smtClean="0"/>
              <a:t>3.3.1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AMBER application installed with CUDA</a:t>
            </a:r>
            <a:endParaRPr lang="en-US" dirty="0"/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000" b="1" dirty="0" smtClean="0"/>
              <a:t>First step</a:t>
            </a:r>
            <a:r>
              <a:rPr lang="en-US" sz="2000" dirty="0" smtClean="0"/>
              <a:t>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/>
              <a:t>Starting by testing local job submission with the different GPGPU supported options, e.g. with Torque/</a:t>
            </a:r>
            <a:r>
              <a:rPr lang="en-US" sz="1800" dirty="0" err="1" smtClean="0"/>
              <a:t>pbs_sched</a:t>
            </a:r>
            <a:r>
              <a:rPr lang="en-US" sz="1800" dirty="0" smtClean="0"/>
              <a:t>:</a:t>
            </a:r>
          </a:p>
          <a:p>
            <a:pPr lvl="2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qsub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-l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nodes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=1:gpus=1 job.sh</a:t>
            </a:r>
          </a:p>
          <a:p>
            <a:pPr lvl="2">
              <a:spcAft>
                <a:spcPts val="600"/>
              </a:spcAft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qsub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-l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nodes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=1:gpus=1 job.sh</a:t>
            </a:r>
            <a:endParaRPr lang="en-US" sz="1800" dirty="0" smtClean="0"/>
          </a:p>
          <a:p>
            <a:pPr lvl="1"/>
            <a:r>
              <a:rPr lang="en-US" sz="1800" dirty="0" smtClean="0"/>
              <a:t>…and with Torque/Maui:</a:t>
            </a:r>
          </a:p>
          <a:p>
            <a:pPr lvl="2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qsub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-l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nodes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=1 -W x='GRES:gpu@1' job.sh</a:t>
            </a:r>
            <a:endParaRPr lang="en-US" sz="1800" dirty="0" smtClean="0"/>
          </a:p>
          <a:p>
            <a:pPr>
              <a:buNone/>
            </a:pPr>
            <a:endParaRPr lang="it-IT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job submission/1</a:t>
            </a:r>
            <a:endParaRPr lang="it-IT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452418"/>
            <a:ext cx="1394453" cy="1045840"/>
          </a:xfrm>
          <a:prstGeom prst="rect">
            <a:avLst/>
          </a:prstGeom>
        </p:spPr>
      </p:pic>
      <p:pic>
        <p:nvPicPr>
          <p:cNvPr id="6" name="Immagine 1" descr="20150512_152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00200"/>
            <a:ext cx="1453613" cy="7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0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_Engage_powerpoint_presentation_v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EGI_Engage_powerpoint_presentation_v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EGI_Engage_powerpoint_presentation_v1</Template>
  <TotalTime>6069</TotalTime>
  <Words>2482</Words>
  <Application>Microsoft Macintosh PowerPoint</Application>
  <PresentationFormat>On-screen Show (4:3)</PresentationFormat>
  <Paragraphs>305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EGI_Engage_powerpoint_presentation_v1</vt:lpstr>
      <vt:lpstr>EGI Powerpoint Presentation (body)</vt:lpstr>
      <vt:lpstr>Personalizza struttura</vt:lpstr>
      <vt:lpstr>EGI Powerpoint Presentation (closing)</vt:lpstr>
      <vt:lpstr>1_EGI_Engage_powerpoint_presentation_v1</vt:lpstr>
      <vt:lpstr>Origin50.Graph</vt:lpstr>
      <vt:lpstr>GPGPU computing support on HTC</vt:lpstr>
      <vt:lpstr>Layout</vt:lpstr>
      <vt:lpstr>Introduction/1</vt:lpstr>
      <vt:lpstr>Introduction/2</vt:lpstr>
      <vt:lpstr>PowerPoint Presentation</vt:lpstr>
      <vt:lpstr>PowerPoint Presentation</vt:lpstr>
      <vt:lpstr>CREAM-CE</vt:lpstr>
      <vt:lpstr>Work plan</vt:lpstr>
      <vt:lpstr>Implementing job submission/1</vt:lpstr>
      <vt:lpstr>Implementing job submission/2</vt:lpstr>
      <vt:lpstr>Implementing job submission/3</vt:lpstr>
      <vt:lpstr>Example of submission to Slurm CE</vt:lpstr>
      <vt:lpstr>Info system: GLUE2.1 Draft</vt:lpstr>
      <vt:lpstr>Info system: static info</vt:lpstr>
      <vt:lpstr>Info system: dynamic info</vt:lpstr>
      <vt:lpstr>Accounting</vt:lpstr>
      <vt:lpstr>Summary</vt:lpstr>
      <vt:lpstr>Application use-cases: AMBER</vt:lpstr>
      <vt:lpstr>PowerPoint Presentation</vt:lpstr>
      <vt:lpstr>PowerPoint Presentation</vt:lpstr>
      <vt:lpstr>disvis.sh job example</vt:lpstr>
      <vt:lpstr>Links and credits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Verlato;Viet Tran</dc:creator>
  <cp:lastModifiedBy>Marco Verlato</cp:lastModifiedBy>
  <cp:revision>437</cp:revision>
  <dcterms:created xsi:type="dcterms:W3CDTF">2015-04-28T13:16:49Z</dcterms:created>
  <dcterms:modified xsi:type="dcterms:W3CDTF">2017-05-10T11:25:05Z</dcterms:modified>
</cp:coreProperties>
</file>