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94" r:id="rId3"/>
    <p:sldMasterId id="2147483685" r:id="rId4"/>
    <p:sldMasterId id="2147483690" r:id="rId5"/>
  </p:sldMasterIdLst>
  <p:notesMasterIdLst>
    <p:notesMasterId r:id="rId26"/>
  </p:notesMasterIdLst>
  <p:handoutMasterIdLst>
    <p:handoutMasterId r:id="rId27"/>
  </p:handoutMasterIdLst>
  <p:sldIdLst>
    <p:sldId id="330" r:id="rId6"/>
    <p:sldId id="347" r:id="rId7"/>
    <p:sldId id="355" r:id="rId8"/>
    <p:sldId id="339" r:id="rId9"/>
    <p:sldId id="340" r:id="rId10"/>
    <p:sldId id="341" r:id="rId11"/>
    <p:sldId id="363" r:id="rId12"/>
    <p:sldId id="343" r:id="rId13"/>
    <p:sldId id="342" r:id="rId14"/>
    <p:sldId id="354" r:id="rId15"/>
    <p:sldId id="356" r:id="rId16"/>
    <p:sldId id="348" r:id="rId17"/>
    <p:sldId id="349" r:id="rId18"/>
    <p:sldId id="350" r:id="rId19"/>
    <p:sldId id="352" r:id="rId20"/>
    <p:sldId id="353" r:id="rId21"/>
    <p:sldId id="358" r:id="rId22"/>
    <p:sldId id="359" r:id="rId23"/>
    <p:sldId id="360" r:id="rId24"/>
    <p:sldId id="362" r:id="rId25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4F85C3"/>
    <a:srgbClr val="00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94969" autoAdjust="0"/>
  </p:normalViewPr>
  <p:slideViewPr>
    <p:cSldViewPr showGuides="1">
      <p:cViewPr varScale="1">
        <p:scale>
          <a:sx n="115" d="100"/>
          <a:sy n="115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683" y="-77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10-5-2017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79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4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0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86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16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6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56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5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5/10/2017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103285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A23A-F6FF-4099-8F07-49FBA76E034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C68E-7C0A-4A98-ADC3-9C8A4F8A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8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 smtClean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EGI-Engage is co-funded by the Horizon 2020 Framework Programme </a:t>
            </a:r>
          </a:p>
          <a:p>
            <a:pPr algn="r"/>
            <a:r>
              <a:rPr lang="nl-NL" sz="1050" dirty="0" smtClean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dirty="0">
              <a:solidFill>
                <a:prstClr val="black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_HOSTNAME:HOST_SECRET@nsupdate.fedcloud.eu/nic/update" TargetMode="External"/><Relationship Id="rId2" Type="http://schemas.openxmlformats.org/officeDocument/2006/relationships/hyperlink" Target="https://hostname:secret@nsupdate.fedcloud.eu/nic/updat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nsupdate.fedcloud.e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136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_HOSTNAME:HOST_SECRET@nsupdate.fedcloud.eu/nic/update" TargetMode="External"/><Relationship Id="rId2" Type="http://schemas.openxmlformats.org/officeDocument/2006/relationships/hyperlink" Target="https://hostname:secret@nsupdate.fedcloud.eu/nic/updat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DNS support for EGI Federated cloud</a:t>
            </a:r>
            <a:endParaRPr lang="it-IT" sz="3100" dirty="0">
              <a:solidFill>
                <a:schemeClr val="tx1"/>
              </a:solidFill>
            </a:endParaRP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1371600" y="3305944"/>
            <a:ext cx="6400800" cy="2180456"/>
          </a:xfrm>
        </p:spPr>
        <p:txBody>
          <a:bodyPr/>
          <a:lstStyle/>
          <a:p>
            <a:pPr algn="r"/>
            <a:r>
              <a:rPr lang="en-GB" sz="1800" dirty="0"/>
              <a:t>Viet Tran (</a:t>
            </a:r>
            <a:r>
              <a:rPr lang="en-GB" sz="1800" dirty="0" smtClean="0"/>
              <a:t>IISAS</a:t>
            </a:r>
            <a:r>
              <a:rPr lang="en-GB" sz="1800" dirty="0" smtClean="0"/>
              <a:t>)</a:t>
            </a:r>
            <a:endParaRPr lang="en-GB" sz="1800" dirty="0"/>
          </a:p>
          <a:p>
            <a:pPr algn="r"/>
            <a:r>
              <a:rPr lang="en-US" sz="1800" dirty="0" smtClean="0"/>
              <a:t>Institute of Informatics SAS</a:t>
            </a:r>
          </a:p>
          <a:p>
            <a:pPr algn="r"/>
            <a:r>
              <a:rPr lang="en-US" sz="1800" dirty="0" smtClean="0"/>
              <a:t>Slovakia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Forget about technical details in previous slides, the typical usage of DDNS is very simple and need no additional knowledge.</a:t>
            </a:r>
            <a:endParaRPr lang="en-US" dirty="0"/>
          </a:p>
          <a:p>
            <a:pPr lvl="1"/>
            <a:r>
              <a:rPr lang="en-US" dirty="0" smtClean="0"/>
              <a:t>Only copy and paste single command </a:t>
            </a:r>
          </a:p>
          <a:p>
            <a:pPr marL="457200" lvl="1" indent="0">
              <a:buNone/>
            </a:pPr>
            <a:r>
              <a:rPr lang="en-US" sz="2000" dirty="0"/>
              <a:t>“curl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>
                <a:hlinkClick r:id="rId3"/>
              </a:rPr>
              <a:t>HOSTNAME:SECRET</a:t>
            </a:r>
            <a:r>
              <a:rPr lang="en-US" sz="2000" dirty="0">
                <a:hlinkClick r:id="rId2"/>
              </a:rPr>
              <a:t>@nsupdate.fedcloud.eu/nic/update</a:t>
            </a:r>
            <a:r>
              <a:rPr lang="en-US" sz="2000" dirty="0"/>
              <a:t>”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r>
              <a:rPr lang="en-US" dirty="0" smtClean="0"/>
              <a:t>Just log </a:t>
            </a:r>
            <a:r>
              <a:rPr lang="en-US" dirty="0"/>
              <a:t>into portal </a:t>
            </a:r>
            <a:r>
              <a:rPr lang="en-US" dirty="0">
                <a:hlinkClick r:id="rId4"/>
              </a:rPr>
              <a:t>https://nsupdate.fedcloud.eu</a:t>
            </a:r>
            <a:r>
              <a:rPr lang="en-US" dirty="0" smtClean="0">
                <a:hlinkClick r:id="rId4"/>
              </a:rPr>
              <a:t>/</a:t>
            </a:r>
            <a:r>
              <a:rPr lang="en-US" dirty="0"/>
              <a:t> </a:t>
            </a:r>
            <a:r>
              <a:rPr lang="en-US" dirty="0" smtClean="0"/>
              <a:t>and follow the menu. Some screenshots are included at the end of this presentation.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800" dirty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instructions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0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 – login to portal</a:t>
            </a:r>
            <a:endParaRPr lang="en-GB" dirty="0"/>
          </a:p>
        </p:txBody>
      </p:sp>
      <p:sp>
        <p:nvSpPr>
          <p:cNvPr id="6" name="AutoShape 4" descr="sav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4030650" cy="403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30520"/>
            <a:ext cx="7796348" cy="56395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8" name="Rectangle 17"/>
          <p:cNvSpPr/>
          <p:nvPr/>
        </p:nvSpPr>
        <p:spPr>
          <a:xfrm>
            <a:off x="4583974" y="3881351"/>
            <a:ext cx="636098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Screenshot-overview after login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8413"/>
            <a:ext cx="7796348" cy="56395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29000" y="3048000"/>
            <a:ext cx="46482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828800" y="3657206"/>
            <a:ext cx="636098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 – register new hostname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37463"/>
            <a:ext cx="7796348" cy="56395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6248400"/>
            <a:ext cx="709464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Screenshot-new hostname registered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8413"/>
            <a:ext cx="7796348" cy="56395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0600" y="2438400"/>
            <a:ext cx="13716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90600" y="6248400"/>
            <a:ext cx="40386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4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Screenshot – overview with new hostname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8413"/>
            <a:ext cx="7796348" cy="56395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5334000"/>
            <a:ext cx="64770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Screenshot: Edit host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5847261" cy="5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DDNS </a:t>
            </a:r>
            <a:r>
              <a:rPr lang="en-US" dirty="0"/>
              <a:t>with </a:t>
            </a:r>
            <a:r>
              <a:rPr lang="en-US" dirty="0" err="1" smtClean="0"/>
              <a:t>VMOps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1142999"/>
            <a:ext cx="6881820" cy="51680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4038600"/>
            <a:ext cx="5257800" cy="137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209800" y="5029200"/>
            <a:ext cx="3657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0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DDNS </a:t>
            </a:r>
            <a:r>
              <a:rPr lang="en-US" dirty="0" smtClean="0"/>
              <a:t>with </a:t>
            </a:r>
            <a:r>
              <a:rPr lang="en-US" dirty="0" err="1" smtClean="0"/>
              <a:t>Openstack</a:t>
            </a:r>
            <a:r>
              <a:rPr lang="en-US" dirty="0" smtClean="0"/>
              <a:t> Horizon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6881820" cy="51680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0800" y="2667000"/>
            <a:ext cx="4800600" cy="152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2819400" y="3276600"/>
            <a:ext cx="3200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321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of cloud-</a:t>
            </a:r>
            <a:r>
              <a:rPr lang="en-US" dirty="0" err="1" smtClean="0"/>
              <a:t>init</a:t>
            </a:r>
            <a:r>
              <a:rPr lang="en-US" dirty="0" smtClean="0"/>
              <a:t> file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#cloud-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users: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- name: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cloudadm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ALL=(ALL) NOPASSWD:ALL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lock-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true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-import-id: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cloudadm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-authorized-keys: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ssh-rsa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AAAAAAAAAAAAAAAAAAAAAAAAAAAAAAAAAA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runcmd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curl 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“https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demo.test.fedcloud.eu:RzawSpmnzP@nsupdate.fedcloud.eu/nic/update”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DDNS with cloud-</a:t>
            </a:r>
            <a:r>
              <a:rPr lang="en-US" dirty="0" err="1" smtClean="0"/>
              <a:t>init</a:t>
            </a:r>
            <a:r>
              <a:rPr lang="en-US" dirty="0" smtClean="0"/>
              <a:t> 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8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A</a:t>
            </a:r>
            <a:r>
              <a:rPr lang="en-US" sz="2000" dirty="0" smtClean="0"/>
              <a:t>ny </a:t>
            </a:r>
            <a:r>
              <a:rPr lang="en-US" sz="2000" dirty="0"/>
              <a:t>service hosted in cloud </a:t>
            </a:r>
            <a:r>
              <a:rPr lang="en-US" sz="2000" dirty="0" smtClean="0"/>
              <a:t>would </a:t>
            </a:r>
            <a:r>
              <a:rPr lang="en-US" sz="2000" dirty="0"/>
              <a:t>need a valid DNS </a:t>
            </a:r>
            <a:r>
              <a:rPr lang="en-US" sz="2000" dirty="0" smtClean="0"/>
              <a:t>hostname:</a:t>
            </a:r>
          </a:p>
          <a:p>
            <a:pPr lvl="1"/>
            <a:r>
              <a:rPr lang="en-US" sz="1800" dirty="0" smtClean="0"/>
              <a:t>Memorable service URLs</a:t>
            </a:r>
          </a:p>
          <a:p>
            <a:pPr lvl="1"/>
            <a:r>
              <a:rPr lang="en-US" sz="1800" dirty="0" smtClean="0"/>
              <a:t>Host certificates for security</a:t>
            </a:r>
          </a:p>
          <a:p>
            <a:pPr lvl="1"/>
            <a:r>
              <a:rPr lang="en-US" sz="1800" dirty="0" smtClean="0"/>
              <a:t>Independent from allocations of services in Cloud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However, supports for DNS in EGI Federated cloud at site level are very  limited and fragmented</a:t>
            </a:r>
          </a:p>
          <a:p>
            <a:pPr lvl="1"/>
            <a:r>
              <a:rPr lang="en-US" sz="1800" dirty="0" smtClean="0"/>
              <a:t>Some sites have new hostname for every new VM</a:t>
            </a:r>
          </a:p>
          <a:p>
            <a:pPr lvl="1"/>
            <a:r>
              <a:rPr lang="en-US" sz="1800" dirty="0" smtClean="0"/>
              <a:t>Some have fixed hostname for each IP</a:t>
            </a:r>
          </a:p>
          <a:p>
            <a:pPr lvl="1"/>
            <a:r>
              <a:rPr lang="en-US" sz="1800" dirty="0" smtClean="0"/>
              <a:t>Some do not support at all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 smtClean="0"/>
              <a:t>Random, encrypted and unpredictable hostnames for services hosted in clouds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 smtClean="0"/>
              <a:t>Users need to reconfigure servers and clients for every start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 smtClean="0"/>
              <a:t>Additional efforts at every new sites</a:t>
            </a:r>
          </a:p>
        </p:txBody>
      </p:sp>
    </p:spTree>
    <p:extLst>
      <p:ext uri="{BB962C8B-B14F-4D97-AF65-F5344CB8AC3E}">
        <p14:creationId xmlns:p14="http://schemas.microsoft.com/office/powerpoint/2010/main" val="40648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DDNS is critical for enabling service deployments </a:t>
            </a:r>
            <a:r>
              <a:rPr lang="en-US" smtClean="0"/>
              <a:t>in </a:t>
            </a:r>
            <a:r>
              <a:rPr lang="en-US" smtClean="0"/>
              <a:t>EGI Federated </a:t>
            </a:r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Memorable, sensible, reusable, site-independent hostnames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asy usage</a:t>
            </a:r>
          </a:p>
          <a:p>
            <a:pPr lvl="1"/>
            <a:r>
              <a:rPr lang="en-US" dirty="0" smtClean="0"/>
              <a:t>No additional knowledge from users</a:t>
            </a:r>
          </a:p>
          <a:p>
            <a:pPr lvl="1"/>
            <a:r>
              <a:rPr lang="en-US" dirty="0" smtClean="0"/>
              <a:t>Can be used with any existing tools (</a:t>
            </a:r>
            <a:r>
              <a:rPr lang="en-US" dirty="0" err="1" smtClean="0"/>
              <a:t>VMops</a:t>
            </a:r>
            <a:r>
              <a:rPr lang="en-US" dirty="0" smtClean="0"/>
              <a:t>, cloud-</a:t>
            </a:r>
            <a:r>
              <a:rPr lang="en-US" dirty="0" err="1" smtClean="0"/>
              <a:t>init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additional efforts from site admins</a:t>
            </a:r>
            <a:endParaRPr lang="en-US" dirty="0"/>
          </a:p>
          <a:p>
            <a:r>
              <a:rPr lang="en-US" dirty="0" smtClean="0"/>
              <a:t>Standard-based and extensible</a:t>
            </a:r>
          </a:p>
          <a:p>
            <a:pPr lvl="1"/>
            <a:r>
              <a:rPr lang="en-US" dirty="0" smtClean="0"/>
              <a:t>Multiple domains (including domains owned by users)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8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EGI </a:t>
            </a:r>
            <a:r>
              <a:rPr lang="en-US" dirty="0" err="1" smtClean="0"/>
              <a:t>FedCloud</a:t>
            </a:r>
            <a:r>
              <a:rPr lang="en-US" dirty="0"/>
              <a:t>-</a:t>
            </a:r>
            <a:r>
              <a:rPr lang="en-US" dirty="0" smtClean="0"/>
              <a:t>wide Dynamic DNS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For users: can register hostnames and assign them to VMs:</a:t>
            </a:r>
          </a:p>
          <a:p>
            <a:pPr lvl="1"/>
            <a:r>
              <a:rPr lang="en-US" sz="2000" dirty="0" smtClean="0"/>
              <a:t>Memorable, sensible hostnames for services hosted in </a:t>
            </a:r>
            <a:r>
              <a:rPr lang="en-US" sz="2000" dirty="0" err="1" smtClean="0"/>
              <a:t>FedCloud</a:t>
            </a:r>
            <a:endParaRPr lang="en-US" sz="2000" dirty="0" smtClean="0"/>
          </a:p>
          <a:p>
            <a:pPr lvl="1"/>
            <a:r>
              <a:rPr lang="en-US" sz="2000" dirty="0" smtClean="0"/>
              <a:t>Predictable, reusable hostnames for clients/servers setting, </a:t>
            </a:r>
            <a:r>
              <a:rPr lang="en-US" sz="2000" dirty="0"/>
              <a:t>no reconfiguration of clients and servers for every </a:t>
            </a:r>
            <a:r>
              <a:rPr lang="en-US" sz="2000" dirty="0" smtClean="0"/>
              <a:t>start</a:t>
            </a:r>
          </a:p>
          <a:p>
            <a:pPr lvl="1"/>
            <a:r>
              <a:rPr lang="en-US" sz="2000" dirty="0" smtClean="0"/>
              <a:t>Common domains for VMs in </a:t>
            </a:r>
            <a:r>
              <a:rPr lang="en-US" sz="2000" dirty="0"/>
              <a:t>whole </a:t>
            </a:r>
            <a:r>
              <a:rPr lang="en-US" sz="2000" dirty="0" smtClean="0"/>
              <a:t>federation, independent from location of VMs in </a:t>
            </a:r>
            <a:r>
              <a:rPr lang="en-US" sz="2000" dirty="0" err="1" smtClean="0"/>
              <a:t>FedCloud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For sites: no changes, no additional support required</a:t>
            </a:r>
          </a:p>
          <a:p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FedCloud</a:t>
            </a:r>
            <a:r>
              <a:rPr lang="en-US" sz="2400" dirty="0" smtClean="0"/>
              <a:t>: site-independent, federated approach</a:t>
            </a:r>
          </a:p>
        </p:txBody>
      </p:sp>
    </p:spTree>
    <p:extLst>
      <p:ext uri="{BB962C8B-B14F-4D97-AF65-F5344CB8AC3E}">
        <p14:creationId xmlns:p14="http://schemas.microsoft.com/office/powerpoint/2010/main" val="39899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05200" y="31242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NS-update server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487680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BIND9 DNS server</a:t>
            </a:r>
            <a:endParaRPr lang="en-GB" dirty="0"/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4648200" y="38100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2008" y="4158734"/>
            <a:ext cx="2274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updating DNS records</a:t>
            </a:r>
            <a:endParaRPr lang="en-GB" dirty="0"/>
          </a:p>
        </p:txBody>
      </p:sp>
      <p:pic>
        <p:nvPicPr>
          <p:cNvPr id="1030" name="Picture 6" descr="Image result for authentication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39" y="1422921"/>
            <a:ext cx="758825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34364" y="1617667"/>
            <a:ext cx="129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EGI </a:t>
            </a:r>
            <a:r>
              <a:rPr lang="en-US" dirty="0" err="1" smtClean="0"/>
              <a:t>CheckIn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030" idx="1"/>
            <a:endCxn id="7" idx="0"/>
          </p:cNvCxnSpPr>
          <p:nvPr/>
        </p:nvCxnSpPr>
        <p:spPr>
          <a:xfrm flipH="1">
            <a:off x="4648200" y="1802334"/>
            <a:ext cx="1427339" cy="1321866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32" name="Picture 8" descr="Image result for users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213" y="1331624"/>
            <a:ext cx="941416" cy="94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292421" y="1617667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Users</a:t>
            </a:r>
            <a:endParaRPr lang="en-GB" dirty="0"/>
          </a:p>
        </p:txBody>
      </p:sp>
      <p:cxnSp>
        <p:nvCxnSpPr>
          <p:cNvPr id="22" name="Straight Arrow Connector 21"/>
          <p:cNvCxnSpPr>
            <a:stCxn id="1032" idx="3"/>
            <a:endCxn id="7" idx="0"/>
          </p:cNvCxnSpPr>
          <p:nvPr/>
        </p:nvCxnSpPr>
        <p:spPr>
          <a:xfrm>
            <a:off x="3191629" y="1802333"/>
            <a:ext cx="1456571" cy="1321867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17335" y="2345814"/>
            <a:ext cx="158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809210" y="3124200"/>
            <a:ext cx="202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hostnames</a:t>
            </a:r>
          </a:p>
          <a:p>
            <a:r>
              <a:rPr lang="en-US" dirty="0" smtClean="0"/>
              <a:t>Assign/update IPs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809210" y="5035034"/>
            <a:ext cx="122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 server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665339" y="3086100"/>
            <a:ext cx="1736607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DDNS command-line client</a:t>
            </a:r>
            <a:endParaRPr lang="en-GB" sz="1400" dirty="0"/>
          </a:p>
        </p:txBody>
      </p:sp>
      <p:cxnSp>
        <p:nvCxnSpPr>
          <p:cNvPr id="28" name="Straight Arrow Connector 27"/>
          <p:cNvCxnSpPr>
            <a:stCxn id="26" idx="6"/>
            <a:endCxn id="7" idx="1"/>
          </p:cNvCxnSpPr>
          <p:nvPr/>
        </p:nvCxnSpPr>
        <p:spPr>
          <a:xfrm>
            <a:off x="2401946" y="3467100"/>
            <a:ext cx="11032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9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NS-update server: nsupdate.info software</a:t>
            </a:r>
          </a:p>
          <a:p>
            <a:pPr lvl="1"/>
            <a:r>
              <a:rPr lang="en-US" dirty="0" smtClean="0"/>
              <a:t>Open-source, available on github.com</a:t>
            </a:r>
          </a:p>
          <a:p>
            <a:pPr lvl="1"/>
            <a:r>
              <a:rPr lang="en-US" dirty="0" smtClean="0"/>
              <a:t>Based on stable components (</a:t>
            </a:r>
            <a:r>
              <a:rPr lang="en-US" dirty="0" err="1" smtClean="0"/>
              <a:t>django</a:t>
            </a:r>
            <a:r>
              <a:rPr lang="en-US" dirty="0" smtClean="0"/>
              <a:t> framework, standard python libraries)</a:t>
            </a:r>
          </a:p>
          <a:p>
            <a:pPr lvl="1"/>
            <a:r>
              <a:rPr lang="en-US" dirty="0" smtClean="0"/>
              <a:t>Server in production for free from 2014</a:t>
            </a:r>
          </a:p>
          <a:p>
            <a:pPr lvl="1"/>
            <a:r>
              <a:rPr lang="en-US" dirty="0" smtClean="0"/>
              <a:t>Still active </a:t>
            </a:r>
            <a:r>
              <a:rPr lang="en-US" dirty="0"/>
              <a:t>development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BIND9 DNS server</a:t>
            </a:r>
          </a:p>
          <a:p>
            <a:pPr lvl="1"/>
            <a:r>
              <a:rPr lang="en-US" dirty="0" smtClean="0"/>
              <a:t>De-facto standard for DNS server</a:t>
            </a:r>
          </a:p>
          <a:p>
            <a:pPr lvl="1"/>
            <a:r>
              <a:rPr lang="en-US" dirty="0" smtClean="0"/>
              <a:t>DNS records update via </a:t>
            </a:r>
            <a:r>
              <a:rPr lang="en-GB" u="sng" dirty="0">
                <a:hlinkClick r:id="rId2"/>
              </a:rPr>
              <a:t>RFC 2136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7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All communications between components are supported by standards:</a:t>
            </a:r>
          </a:p>
          <a:p>
            <a:pPr lvl="1"/>
            <a:r>
              <a:rPr lang="en-US" sz="2000" dirty="0" err="1" smtClean="0"/>
              <a:t>OpenID</a:t>
            </a:r>
            <a:r>
              <a:rPr lang="en-US" sz="2000" dirty="0" smtClean="0"/>
              <a:t> Connect between NS-update – EGI </a:t>
            </a:r>
            <a:r>
              <a:rPr lang="en-US" sz="2000" dirty="0" err="1" smtClean="0"/>
              <a:t>CheckIn</a:t>
            </a:r>
            <a:r>
              <a:rPr lang="en-US" sz="2000" dirty="0" smtClean="0"/>
              <a:t> </a:t>
            </a:r>
          </a:p>
          <a:p>
            <a:pPr lvl="1"/>
            <a:r>
              <a:rPr lang="en-GB" sz="2000" dirty="0"/>
              <a:t>dyndns2 </a:t>
            </a:r>
            <a:r>
              <a:rPr lang="en-GB" sz="2000" dirty="0" smtClean="0"/>
              <a:t>between command-line client – NS-update</a:t>
            </a:r>
            <a:endParaRPr lang="en-US" sz="2000" dirty="0" smtClean="0"/>
          </a:p>
          <a:p>
            <a:pPr lvl="1"/>
            <a:r>
              <a:rPr lang="en-US" sz="2000" dirty="0" smtClean="0"/>
              <a:t>RFC 2136 between NS-update – BIND9 server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2000" dirty="0" smtClean="0"/>
              <a:t>Implementation-independent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All relationships are many-to-many, e.g.</a:t>
            </a:r>
          </a:p>
          <a:p>
            <a:pPr lvl="1"/>
            <a:r>
              <a:rPr lang="en-US" sz="2000" dirty="0" smtClean="0"/>
              <a:t>One NS-update server – many </a:t>
            </a:r>
            <a:r>
              <a:rPr lang="en-US" sz="2000" dirty="0" err="1" smtClean="0"/>
              <a:t>OpenID</a:t>
            </a:r>
            <a:r>
              <a:rPr lang="en-US" sz="2000" dirty="0" smtClean="0"/>
              <a:t> identity providers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ne NS-update server – many DNS servers (one portal for many domains)</a:t>
            </a:r>
          </a:p>
          <a:p>
            <a:pPr lvl="1"/>
            <a:r>
              <a:rPr lang="en-US" sz="2000" dirty="0" smtClean="0"/>
              <a:t>Many NS-update servers – one DNS server (many portal for one domain)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2000" dirty="0" smtClean="0"/>
              <a:t>Sustainable and extensible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6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Registering a hostname in a supported domain (e.g. myserver.mydomain.com)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Assigning the registered hostname to your server/VM (updating the IP address of the hostname to the IP of your server/VM)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DDNS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37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Support multiple domains/subdomains</a:t>
            </a:r>
          </a:p>
          <a:p>
            <a:pPr lvl="1"/>
            <a:r>
              <a:rPr lang="en-US" sz="2000" dirty="0" smtClean="0"/>
              <a:t>Currently using subdomains from </a:t>
            </a:r>
            <a:r>
              <a:rPr lang="en-US" sz="2000" dirty="0" smtClean="0">
                <a:solidFill>
                  <a:srgbClr val="FF0000"/>
                </a:solidFill>
              </a:rPr>
              <a:t>fedcloud.eu</a:t>
            </a:r>
          </a:p>
          <a:p>
            <a:pPr lvl="1"/>
            <a:r>
              <a:rPr lang="en-US" sz="2000" dirty="0" smtClean="0"/>
              <a:t>Can support other domains on requests, e.g.</a:t>
            </a:r>
          </a:p>
          <a:p>
            <a:pPr lvl="2"/>
            <a:r>
              <a:rPr lang="en-US" sz="1600" dirty="0" smtClean="0"/>
              <a:t>Subdomains from fedcloud.eu for your VOs (e.g. </a:t>
            </a:r>
            <a:r>
              <a:rPr lang="en-US" sz="1600" dirty="0" smtClean="0">
                <a:solidFill>
                  <a:srgbClr val="FF0000"/>
                </a:solidFill>
              </a:rPr>
              <a:t>voname.fedcloud.eu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Subdomains from your own domain (e.g. </a:t>
            </a:r>
            <a:r>
              <a:rPr lang="en-US" sz="1600" dirty="0" smtClean="0">
                <a:solidFill>
                  <a:srgbClr val="FF0000"/>
                </a:solidFill>
              </a:rPr>
              <a:t>fedcloud.yourdomain.org</a:t>
            </a:r>
            <a:r>
              <a:rPr lang="en-US" sz="1600" dirty="0" smtClean="0"/>
              <a:t>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Web portal with authentication via EGI </a:t>
            </a:r>
            <a:r>
              <a:rPr lang="en-US" sz="2400" dirty="0" err="1" smtClean="0"/>
              <a:t>CheckIn</a:t>
            </a:r>
            <a:endParaRPr lang="en-US" sz="2400" dirty="0" smtClean="0"/>
          </a:p>
          <a:p>
            <a:pPr lvl="1"/>
            <a:r>
              <a:rPr lang="en-US" sz="2000" dirty="0" smtClean="0"/>
              <a:t>Just log in and register a hostname in an available domain</a:t>
            </a:r>
          </a:p>
          <a:p>
            <a:pPr lvl="1"/>
            <a:r>
              <a:rPr lang="en-US" sz="2000" dirty="0" smtClean="0"/>
              <a:t>Server will give error message if the hostname is occupied by other users</a:t>
            </a:r>
          </a:p>
          <a:p>
            <a:pPr lvl="1"/>
            <a:r>
              <a:rPr lang="en-US" sz="2000" dirty="0" smtClean="0"/>
              <a:t>See instruction/demo at the end of presentation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hostnames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1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Each registered hostname has its own secret (password)</a:t>
            </a:r>
          </a:p>
          <a:p>
            <a:pPr lvl="1"/>
            <a:r>
              <a:rPr lang="en-US" sz="2000" dirty="0" smtClean="0"/>
              <a:t>Once hostname is registered, no user credential is needed for assigning/updating IP address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2000" dirty="0" smtClean="0"/>
              <a:t>No user credential stored on VMs, just hostname and its own secret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US" sz="2400" dirty="0" smtClean="0"/>
              <a:t>Very simple usage</a:t>
            </a:r>
          </a:p>
          <a:p>
            <a:pPr lvl="1"/>
            <a:r>
              <a:rPr lang="en-US" sz="2000" dirty="0" smtClean="0"/>
              <a:t>Common DDNS clients available in Linux</a:t>
            </a:r>
          </a:p>
          <a:p>
            <a:pPr lvl="2"/>
            <a:r>
              <a:rPr lang="en-US" sz="1800" dirty="0" smtClean="0"/>
              <a:t>Configuration files generated by NS-update server, just copy/paste </a:t>
            </a:r>
          </a:p>
          <a:p>
            <a:pPr lvl="1"/>
            <a:r>
              <a:rPr lang="en-US" sz="2000" dirty="0" smtClean="0"/>
              <a:t>For VMs, in most cases, it is enough to execute the </a:t>
            </a:r>
            <a:r>
              <a:rPr lang="en-US" sz="2000" smtClean="0"/>
              <a:t>following command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/>
              <a:t>“curl </a:t>
            </a:r>
            <a:r>
              <a:rPr lang="en-US" sz="1800" dirty="0" smtClean="0">
                <a:hlinkClick r:id="rId2"/>
              </a:rPr>
              <a:t>https://</a:t>
            </a:r>
            <a:r>
              <a:rPr lang="en-US" sz="1800" dirty="0" smtClean="0">
                <a:hlinkClick r:id="rId3"/>
              </a:rPr>
              <a:t>HOSTNAME:SECRET</a:t>
            </a:r>
            <a:r>
              <a:rPr lang="en-US" sz="1800" dirty="0" smtClean="0">
                <a:hlinkClick r:id="rId2"/>
              </a:rPr>
              <a:t>@nsupdate.fedcloud.eu/nic/update</a:t>
            </a:r>
            <a:r>
              <a:rPr lang="en-US" sz="1800" dirty="0" smtClean="0"/>
              <a:t>”</a:t>
            </a:r>
          </a:p>
          <a:p>
            <a:pPr marL="857250" lvl="2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Assigning/updating 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_Engage_powerpoint_presentation_v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1_EGI_Engage_powerpoint_presentation_v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EGI_Engage_powerpoint_presentation_v1</Template>
  <TotalTime>6682</TotalTime>
  <Words>733</Words>
  <Application>Microsoft Office PowerPoint</Application>
  <PresentationFormat>On-screen Show 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Courier New</vt:lpstr>
      <vt:lpstr>Segoe UI</vt:lpstr>
      <vt:lpstr>Symbol</vt:lpstr>
      <vt:lpstr>Verdana</vt:lpstr>
      <vt:lpstr>EGI_Engage_powerpoint_presentation_v1</vt:lpstr>
      <vt:lpstr>EGI Powerpoint Presentation (body)</vt:lpstr>
      <vt:lpstr>Personalizza struttura</vt:lpstr>
      <vt:lpstr>EGI Powerpoint Presentation (closing)</vt:lpstr>
      <vt:lpstr>1_EGI_Engage_powerpoint_presentation_v1</vt:lpstr>
      <vt:lpstr>Dynamic DNS support for EGI Federated cloud</vt:lpstr>
      <vt:lpstr>Requirement</vt:lpstr>
      <vt:lpstr>EGI FedCloud-wide Dynamic DNS support</vt:lpstr>
      <vt:lpstr>Architecture</vt:lpstr>
      <vt:lpstr>Implementation</vt:lpstr>
      <vt:lpstr>Standards and compliance</vt:lpstr>
      <vt:lpstr>Using DDNS service</vt:lpstr>
      <vt:lpstr>Registering hostnames</vt:lpstr>
      <vt:lpstr>Assigning/updating IPs</vt:lpstr>
      <vt:lpstr>Usage instructions</vt:lpstr>
      <vt:lpstr>Screenshot – login to portal</vt:lpstr>
      <vt:lpstr>Screenshot-overview after login</vt:lpstr>
      <vt:lpstr>Screenshot – register new hostname</vt:lpstr>
      <vt:lpstr>Screenshot-new hostname registered</vt:lpstr>
      <vt:lpstr>Screenshot – overview with new hostname</vt:lpstr>
      <vt:lpstr>Screenshot: Edit host</vt:lpstr>
      <vt:lpstr>Using DDNS with VMOps</vt:lpstr>
      <vt:lpstr>Using DDNS with Openstack Horizon</vt:lpstr>
      <vt:lpstr>Using DDNS with cloud-init script</vt:lpstr>
      <vt:lpstr>Summary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Verlato;Viet Tran</dc:creator>
  <cp:lastModifiedBy>Viet</cp:lastModifiedBy>
  <cp:revision>512</cp:revision>
  <dcterms:created xsi:type="dcterms:W3CDTF">2015-04-28T13:16:49Z</dcterms:created>
  <dcterms:modified xsi:type="dcterms:W3CDTF">2017-05-10T08:26:57Z</dcterms:modified>
</cp:coreProperties>
</file>