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68" r:id="rId4"/>
    <p:sldId id="262" r:id="rId5"/>
    <p:sldId id="269" r:id="rId6"/>
    <p:sldId id="263" r:id="rId7"/>
    <p:sldId id="261" r:id="rId8"/>
    <p:sldId id="265" r:id="rId9"/>
    <p:sldId id="267" r:id="rId10"/>
    <p:sldId id="264" r:id="rId11"/>
    <p:sldId id="270" r:id="rId12"/>
    <p:sldId id="271" r:id="rId13"/>
    <p:sldId id="272" r:id="rId14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0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20" autoAdjust="0"/>
    <p:restoredTop sz="95046"/>
  </p:normalViewPr>
  <p:slideViewPr>
    <p:cSldViewPr snapToGrid="0">
      <p:cViewPr varScale="1">
        <p:scale>
          <a:sx n="88" d="100"/>
          <a:sy n="88" d="100"/>
        </p:scale>
        <p:origin x="63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BEE73E5-7756-DF4B-92FE-3051834C64C5}" type="datetimeFigureOut">
              <a:rPr lang="en-GB" smtClean="0"/>
              <a:pPr/>
              <a:t>12/05/2017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B425271-BAEA-914F-ADD7-75633A4B4573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570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25271-BAEA-914F-ADD7-75633A4B4573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73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88059" y="1319751"/>
            <a:ext cx="5354424" cy="2114796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rgbClr val="4B008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88059" y="3771724"/>
            <a:ext cx="4194928" cy="1101936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337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7008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71EF-9026-0047-A29E-A39EA71E02B4}" type="datetime1">
              <a:rPr lang="it-IT" smtClean="0"/>
              <a:pPr/>
              <a:t>12/05/2017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356352"/>
            <a:ext cx="5029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INDIGO Data Ingestion</a:t>
            </a:r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81128" y="6356352"/>
            <a:ext cx="972671" cy="365125"/>
          </a:xfrm>
          <a:prstGeom prst="rect">
            <a:avLst/>
          </a:prstGeom>
        </p:spPr>
        <p:txBody>
          <a:bodyPr/>
          <a:lstStyle/>
          <a:p>
            <a:fld id="{FD838B9F-EE4C-4B1B-86A1-0FBFA4BEBAE2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0259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832291"/>
            <a:ext cx="928311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947684"/>
            <a:ext cx="9283111" cy="127214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E3B33-8C16-F545-B563-08B26DC46355}" type="datetime1">
              <a:rPr lang="it-IT" smtClean="0"/>
              <a:pPr/>
              <a:t>12/05/2017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Integrating distributed data infrastructures with INDIGO-DataCloud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D838B9F-EE4C-4B1B-86A1-0FBFA4BEBAE2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431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3FA6-A46B-9E4F-A13F-1B2E1051C3CF}" type="datetime1">
              <a:rPr lang="it-IT" smtClean="0"/>
              <a:pPr/>
              <a:t>12/05/2017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Integrating distributed data infrastructures with INDIGO-DataCloud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D838B9F-EE4C-4B1B-86A1-0FBFA4BEBAE2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952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3487-5BF4-E045-BE7C-DB2A6CC2E324}" type="datetime1">
              <a:rPr lang="it-IT" smtClean="0"/>
              <a:pPr/>
              <a:t>12/05/2017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Integrating distributed data infrastructures with INDIGO-DataCloud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D838B9F-EE4C-4B1B-86A1-0FBFA4BEBAE2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41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034CE-A023-D746-A4CC-0A76CB9F364D}" type="datetime1">
              <a:rPr lang="it-IT" smtClean="0"/>
              <a:pPr/>
              <a:t>12/05/2017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Integrating distributed data infrastructures with INDIGO-DataCloud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D838B9F-EE4C-4B1B-86A1-0FBFA4BEBAE2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449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FBD02-7079-2C42-910E-67DF00B0AB8B}" type="datetime1">
              <a:rPr lang="it-IT" smtClean="0"/>
              <a:pPr/>
              <a:t>12/05/2017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Integrating distributed data infrastructures with INDIGO-DataCloud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D838B9F-EE4C-4B1B-86A1-0FBFA4BEBAE2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582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ciFly" panose="02000606030000020004" pitchFamily="2" charset="0"/>
              </a:defRPr>
            </a:lvl1pPr>
          </a:lstStyle>
          <a:p>
            <a:fld id="{5F7F8142-A220-5C4F-9247-2E04D089A1E8}" type="datetime1">
              <a:rPr lang="it-IT" smtClean="0"/>
              <a:pPr/>
              <a:t>12/05/2017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ciFly" panose="02000606030000020004" pitchFamily="2" charset="0"/>
              </a:defRPr>
            </a:lvl1pPr>
          </a:lstStyle>
          <a:p>
            <a:r>
              <a:rPr lang="en-GB" smtClean="0"/>
              <a:t>Integrating distributed data infrastructures with INDIGO-DataCloud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2190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66165" y="863381"/>
            <a:ext cx="11713945" cy="2487489"/>
          </a:xfrm>
        </p:spPr>
        <p:txBody>
          <a:bodyPr>
            <a:normAutofit/>
          </a:bodyPr>
          <a:lstStyle/>
          <a:p>
            <a:pPr algn="r"/>
            <a:r>
              <a:rPr lang="es-ES" b="1" dirty="0" smtClean="0"/>
              <a:t>INDIGO Data </a:t>
            </a:r>
            <a:r>
              <a:rPr lang="es-ES" b="1" dirty="0" err="1" smtClean="0"/>
              <a:t>Ingestion</a:t>
            </a:r>
            <a:endParaRPr lang="en-GB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5075" y="4063071"/>
            <a:ext cx="6800054" cy="2490634"/>
          </a:xfrm>
        </p:spPr>
        <p:txBody>
          <a:bodyPr>
            <a:normAutofit/>
          </a:bodyPr>
          <a:lstStyle/>
          <a:p>
            <a:pPr algn="ctr"/>
            <a:r>
              <a:rPr lang="en-GB" sz="3400" b="1" dirty="0" smtClean="0"/>
              <a:t>Fernando Aguilar,  IFCA-CSIC</a:t>
            </a:r>
            <a:endParaRPr lang="en-GB" sz="3400" b="1" dirty="0"/>
          </a:p>
          <a:p>
            <a:pPr algn="ctr"/>
            <a:r>
              <a:rPr lang="en-GB" sz="3400" b="1" dirty="0" smtClean="0"/>
              <a:t>INDIGO-</a:t>
            </a:r>
            <a:r>
              <a:rPr lang="en-GB" sz="3400" b="1" dirty="0" err="1" smtClean="0"/>
              <a:t>DataCloud</a:t>
            </a:r>
            <a:r>
              <a:rPr lang="en-GB" sz="3400" b="1" dirty="0" smtClean="0"/>
              <a:t> WP2</a:t>
            </a:r>
          </a:p>
          <a:p>
            <a:pPr algn="ctr"/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aguilarf@ifca.unican.es</a:t>
            </a:r>
            <a:endParaRPr lang="en-GB" sz="1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en-GB" sz="3400" b="1" dirty="0" smtClean="0"/>
          </a:p>
          <a:p>
            <a:endParaRPr lang="en-GB" b="1" dirty="0" smtClean="0"/>
          </a:p>
          <a:p>
            <a:endParaRPr lang="en-GB" sz="2600" i="1" dirty="0" smtClean="0"/>
          </a:p>
        </p:txBody>
      </p:sp>
      <p:sp>
        <p:nvSpPr>
          <p:cNvPr id="4" name="Rettangolo 3"/>
          <p:cNvSpPr/>
          <p:nvPr/>
        </p:nvSpPr>
        <p:spPr>
          <a:xfrm>
            <a:off x="1407538" y="4815988"/>
            <a:ext cx="1284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/>
              <a:t>RIA-653549</a:t>
            </a:r>
          </a:p>
        </p:txBody>
      </p:sp>
    </p:spTree>
    <p:extLst>
      <p:ext uri="{BB962C8B-B14F-4D97-AF65-F5344CB8AC3E}">
        <p14:creationId xmlns:p14="http://schemas.microsoft.com/office/powerpoint/2010/main" val="336917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B0082"/>
                </a:solidFill>
              </a:rPr>
              <a:t>INDIGO Data </a:t>
            </a:r>
            <a:r>
              <a:rPr lang="en-US" dirty="0" smtClean="0">
                <a:solidFill>
                  <a:srgbClr val="4B0082"/>
                </a:solidFill>
              </a:rPr>
              <a:t>Integrity Test</a:t>
            </a:r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INDIGO Data Ingestion</a:t>
            </a:r>
            <a:endParaRPr lang="en-GB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8B9F-EE4C-4B1B-86A1-0FBFA4BEBAE2}" type="slidenum">
              <a:rPr lang="en-GB" smtClean="0"/>
              <a:pPr/>
              <a:t>10</a:t>
            </a:fld>
            <a:endParaRPr lang="en-GB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843935"/>
              </p:ext>
            </p:extLst>
          </p:nvPr>
        </p:nvGraphicFramePr>
        <p:xfrm>
          <a:off x="838200" y="1889757"/>
          <a:ext cx="10317479" cy="45280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9571">
                  <a:extLst>
                    <a:ext uri="{9D8B030D-6E8A-4147-A177-3AD203B41FA5}">
                      <a16:colId xmlns:a16="http://schemas.microsoft.com/office/drawing/2014/main" val="3493060638"/>
                    </a:ext>
                  </a:extLst>
                </a:gridCol>
                <a:gridCol w="6270172">
                  <a:extLst>
                    <a:ext uri="{9D8B030D-6E8A-4147-A177-3AD203B41FA5}">
                      <a16:colId xmlns:a16="http://schemas.microsoft.com/office/drawing/2014/main" val="215676698"/>
                    </a:ext>
                  </a:extLst>
                </a:gridCol>
                <a:gridCol w="2577736">
                  <a:extLst>
                    <a:ext uri="{9D8B030D-6E8A-4147-A177-3AD203B41FA5}">
                      <a16:colId xmlns:a16="http://schemas.microsoft.com/office/drawing/2014/main" val="2356095040"/>
                    </a:ext>
                  </a:extLst>
                </a:gridCol>
              </a:tblGrid>
              <a:tr h="270381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</a:rPr>
                        <a:t>STAGE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5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</a:rPr>
                        <a:t>Definition of the Integrity Test components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</a:rPr>
                        <a:t>INDIGO-</a:t>
                      </a:r>
                      <a:r>
                        <a:rPr lang="en-US" sz="1600" dirty="0" err="1">
                          <a:effectLst/>
                        </a:rPr>
                        <a:t>DataCloud</a:t>
                      </a:r>
                      <a:r>
                        <a:rPr lang="en-US" sz="1600" dirty="0">
                          <a:effectLst/>
                        </a:rPr>
                        <a:t> Solution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8580" marT="0" marB="0"/>
                </a:tc>
                <a:extLst>
                  <a:ext uri="{0D108BD9-81ED-4DB2-BD59-A6C34878D82A}">
                    <a16:rowId xmlns:a16="http://schemas.microsoft.com/office/drawing/2014/main" val="3098633638"/>
                  </a:ext>
                </a:extLst>
              </a:tr>
              <a:tr h="270381">
                <a:tc rowSpan="2">
                  <a:txBody>
                    <a:bodyPr/>
                    <a:lstStyle/>
                    <a:p>
                      <a:pPr marL="0" lvl="0" indent="0" algn="just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</a:rPr>
                        <a:t>1. PLAN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5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</a:rPr>
                        <a:t>Check DMP Existence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15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Manual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15" marR="68580" marT="0" marB="0" anchor="ctr"/>
                </a:tc>
                <a:extLst>
                  <a:ext uri="{0D108BD9-81ED-4DB2-BD59-A6C34878D82A}">
                    <a16:rowId xmlns:a16="http://schemas.microsoft.com/office/drawing/2014/main" val="443555502"/>
                  </a:ext>
                </a:extLst>
              </a:tr>
              <a:tr h="27038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</a:rPr>
                        <a:t>Next gen: Machine Actionable DMPs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Automatic linking (not implemented)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8580" marT="0" marB="0" anchor="ctr"/>
                </a:tc>
                <a:extLst>
                  <a:ext uri="{0D108BD9-81ED-4DB2-BD59-A6C34878D82A}">
                    <a16:rowId xmlns:a16="http://schemas.microsoft.com/office/drawing/2014/main" val="3858491320"/>
                  </a:ext>
                </a:extLst>
              </a:tr>
              <a:tr h="270381">
                <a:tc rowSpan="2">
                  <a:txBody>
                    <a:bodyPr/>
                    <a:lstStyle/>
                    <a:p>
                      <a:pPr marL="0" lvl="0" indent="0" algn="just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</a:rPr>
                        <a:t>2.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COLLECT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5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 err="1">
                          <a:effectLst/>
                        </a:rPr>
                        <a:t>DataSet</a:t>
                      </a:r>
                      <a:r>
                        <a:rPr lang="en-US" sz="1600" dirty="0">
                          <a:effectLst/>
                        </a:rPr>
                        <a:t> existence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15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EML – Onedata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15" marR="68580" marT="0" marB="0" anchor="ctr"/>
                </a:tc>
                <a:extLst>
                  <a:ext uri="{0D108BD9-81ED-4DB2-BD59-A6C34878D82A}">
                    <a16:rowId xmlns:a16="http://schemas.microsoft.com/office/drawing/2014/main" val="2715599641"/>
                  </a:ext>
                </a:extLst>
              </a:tr>
              <a:tr h="27038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 err="1">
                          <a:effectLst/>
                        </a:rPr>
                        <a:t>DataSet</a:t>
                      </a:r>
                      <a:r>
                        <a:rPr lang="en-US" sz="1600" dirty="0">
                          <a:effectLst/>
                        </a:rPr>
                        <a:t> Integrity (checksum)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8580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212713"/>
                  </a:ext>
                </a:extLst>
              </a:tr>
              <a:tr h="270381">
                <a:tc rowSpan="2">
                  <a:txBody>
                    <a:bodyPr/>
                    <a:lstStyle/>
                    <a:p>
                      <a:pPr marL="0" lvl="0" indent="0" algn="just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</a:rPr>
                        <a:t>3. CURATE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5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</a:rPr>
                        <a:t>Qc/</a:t>
                      </a:r>
                      <a:r>
                        <a:rPr lang="en-US" sz="1600" dirty="0" err="1">
                          <a:effectLst/>
                        </a:rPr>
                        <a:t>Qa</a:t>
                      </a:r>
                      <a:r>
                        <a:rPr lang="en-US" sz="1600" dirty="0">
                          <a:effectLst/>
                        </a:rPr>
                        <a:t> description OK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15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EML – Onedata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15" marR="68580" marT="0" marB="0" anchor="ctr"/>
                </a:tc>
                <a:extLst>
                  <a:ext uri="{0D108BD9-81ED-4DB2-BD59-A6C34878D82A}">
                    <a16:rowId xmlns:a16="http://schemas.microsoft.com/office/drawing/2014/main" val="2421260112"/>
                  </a:ext>
                </a:extLst>
              </a:tr>
              <a:tr h="27038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</a:rPr>
                        <a:t>Curating, Quality Software (optional)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8580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845623"/>
                  </a:ext>
                </a:extLst>
              </a:tr>
              <a:tr h="384064">
                <a:tc rowSpan="2">
                  <a:txBody>
                    <a:bodyPr/>
                    <a:lstStyle/>
                    <a:p>
                      <a:pPr marL="0" lvl="0" indent="0" algn="just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</a:rPr>
                        <a:t>4. ANALYSE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5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</a:rPr>
                        <a:t>Parameters description OK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15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EML – Onedata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15" marR="68580" marT="0" marB="0" anchor="ctr"/>
                </a:tc>
                <a:extLst>
                  <a:ext uri="{0D108BD9-81ED-4DB2-BD59-A6C34878D82A}">
                    <a16:rowId xmlns:a16="http://schemas.microsoft.com/office/drawing/2014/main" val="1297689911"/>
                  </a:ext>
                </a:extLst>
              </a:tr>
              <a:tr h="27038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 err="1">
                          <a:effectLst/>
                        </a:rPr>
                        <a:t>Processable</a:t>
                      </a:r>
                      <a:r>
                        <a:rPr lang="en-US" sz="1600" dirty="0">
                          <a:effectLst/>
                        </a:rPr>
                        <a:t> Check: Validation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8580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107914"/>
                  </a:ext>
                </a:extLst>
              </a:tr>
              <a:tr h="270381">
                <a:tc rowSpan="3">
                  <a:txBody>
                    <a:bodyPr/>
                    <a:lstStyle/>
                    <a:p>
                      <a:pPr marL="0" lvl="0" indent="0" algn="just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</a:rPr>
                        <a:t>5. INGEST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5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</a:rPr>
                        <a:t>Check all previous stages OK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15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EML – Onedata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15" marR="68580" marT="0" marB="0" anchor="ctr"/>
                </a:tc>
                <a:extLst>
                  <a:ext uri="{0D108BD9-81ED-4DB2-BD59-A6C34878D82A}">
                    <a16:rowId xmlns:a16="http://schemas.microsoft.com/office/drawing/2014/main" val="234193317"/>
                  </a:ext>
                </a:extLst>
              </a:tr>
              <a:tr h="30725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</a:rPr>
                        <a:t>Assign PID/DOI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8580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248815"/>
                  </a:ext>
                </a:extLst>
              </a:tr>
              <a:tr h="54076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Assure Open Protocol (OAI-PMH)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15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</a:rPr>
                        <a:t>Supported by </a:t>
                      </a:r>
                      <a:r>
                        <a:rPr lang="en-US" sz="1600" dirty="0" err="1">
                          <a:effectLst/>
                        </a:rPr>
                        <a:t>Onedata</a:t>
                      </a:r>
                      <a:r>
                        <a:rPr lang="en-US" sz="1600" dirty="0">
                          <a:effectLst/>
                        </a:rPr>
                        <a:t> (Data Provider role)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15" marR="68580" marT="0" marB="0" anchor="ctr"/>
                </a:tc>
                <a:extLst>
                  <a:ext uri="{0D108BD9-81ED-4DB2-BD59-A6C34878D82A}">
                    <a16:rowId xmlns:a16="http://schemas.microsoft.com/office/drawing/2014/main" val="2247073637"/>
                  </a:ext>
                </a:extLst>
              </a:tr>
              <a:tr h="337977">
                <a:tc rowSpan="2">
                  <a:txBody>
                    <a:bodyPr/>
                    <a:lstStyle/>
                    <a:p>
                      <a:pPr marL="0" lvl="0" indent="0" algn="just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</a:rPr>
                        <a:t>6. PRESERVE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5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License Definition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</a:rPr>
                        <a:t>EML – </a:t>
                      </a:r>
                      <a:r>
                        <a:rPr lang="en-US" sz="1600" dirty="0" err="1">
                          <a:effectLst/>
                        </a:rPr>
                        <a:t>Onedata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45" marR="68580" marT="0" marB="0" anchor="ctr"/>
                </a:tc>
                <a:extLst>
                  <a:ext uri="{0D108BD9-81ED-4DB2-BD59-A6C34878D82A}">
                    <a16:rowId xmlns:a16="http://schemas.microsoft.com/office/drawing/2014/main" val="1963136856"/>
                  </a:ext>
                </a:extLst>
              </a:tr>
              <a:tr h="30725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</a:rPr>
                        <a:t>Preservation details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15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 err="1">
                          <a:effectLst/>
                        </a:rPr>
                        <a:t>QoS</a:t>
                      </a:r>
                      <a:r>
                        <a:rPr lang="en-US" sz="1600" dirty="0">
                          <a:effectLst/>
                        </a:rPr>
                        <a:t> - </a:t>
                      </a:r>
                      <a:r>
                        <a:rPr lang="en-US" sz="1600" dirty="0" err="1">
                          <a:effectLst/>
                        </a:rPr>
                        <a:t>Onedata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15" marR="68580" marT="0" marB="0" anchor="ctr"/>
                </a:tc>
                <a:extLst>
                  <a:ext uri="{0D108BD9-81ED-4DB2-BD59-A6C34878D82A}">
                    <a16:rowId xmlns:a16="http://schemas.microsoft.com/office/drawing/2014/main" val="2317936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9558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Example</a:t>
            </a:r>
            <a:r>
              <a:rPr lang="es-ES" dirty="0" smtClean="0"/>
              <a:t>: </a:t>
            </a:r>
            <a:r>
              <a:rPr lang="es-ES" dirty="0" err="1" smtClean="0"/>
              <a:t>Collect</a:t>
            </a: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INDIGO Data Ingestion</a:t>
            </a:r>
            <a:endParaRPr lang="en-GB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8B9F-EE4C-4B1B-86A1-0FBFA4BEBAE2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es-ES"/>
          </a:p>
        </p:txBody>
      </p:sp>
      <p:pic>
        <p:nvPicPr>
          <p:cNvPr id="3073" name="Imagen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71" y="1659594"/>
            <a:ext cx="6539204" cy="443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283116" y="6094742"/>
            <a:ext cx="162576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ES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EML Physical Module</a:t>
            </a:r>
            <a:endParaRPr kumimoji="0" lang="en-U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Imagen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887" y="1659594"/>
            <a:ext cx="5501855" cy="44351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52190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Example</a:t>
            </a:r>
            <a:r>
              <a:rPr lang="es-ES" dirty="0" smtClean="0"/>
              <a:t>: </a:t>
            </a:r>
            <a:r>
              <a:rPr lang="es-ES" dirty="0" err="1" smtClean="0"/>
              <a:t>Analyse</a:t>
            </a: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INDIGO Data Ingestion</a:t>
            </a:r>
            <a:endParaRPr lang="en-GB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8B9F-EE4C-4B1B-86A1-0FBFA4BEBAE2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6" name="Imagen 5"/>
          <p:cNvPicPr/>
          <p:nvPr/>
        </p:nvPicPr>
        <p:blipFill rotWithShape="1">
          <a:blip r:embed="rId2" cstate="print"/>
          <a:srcRect b="39021"/>
          <a:stretch/>
        </p:blipFill>
        <p:spPr bwMode="auto">
          <a:xfrm>
            <a:off x="1932214" y="1862415"/>
            <a:ext cx="7338342" cy="429409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87474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037" y="2984414"/>
            <a:ext cx="10515600" cy="1325563"/>
          </a:xfrm>
        </p:spPr>
        <p:txBody>
          <a:bodyPr/>
          <a:lstStyle/>
          <a:p>
            <a:pPr algn="ctr"/>
            <a:r>
              <a:rPr lang="es-ES" dirty="0" err="1" smtClean="0"/>
              <a:t>Thank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r>
              <a:rPr lang="es-ES" dirty="0" smtClean="0"/>
              <a:t>!</a:t>
            </a: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INDIGO Data Ingestion</a:t>
            </a:r>
            <a:endParaRPr lang="en-GB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8B9F-EE4C-4B1B-86A1-0FBFA4BEBAE2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695810" y="4611711"/>
            <a:ext cx="6800054" cy="2490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400" b="1" dirty="0" smtClean="0"/>
              <a:t>Fernando Aguilar,  IFCA-CSIC</a:t>
            </a:r>
          </a:p>
          <a:p>
            <a:pPr marL="0" indent="0" algn="ctr">
              <a:buNone/>
            </a:pP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aguilarf@ifca.unican.es</a:t>
            </a:r>
            <a:endParaRPr lang="en-GB" sz="1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en-GB" sz="3400" b="1" dirty="0" smtClean="0"/>
          </a:p>
          <a:p>
            <a:endParaRPr lang="en-GB" b="1" dirty="0" smtClean="0"/>
          </a:p>
          <a:p>
            <a:endParaRPr lang="en-GB" sz="2600" i="1" dirty="0" smtClean="0"/>
          </a:p>
        </p:txBody>
      </p:sp>
    </p:spTree>
    <p:extLst>
      <p:ext uri="{BB962C8B-B14F-4D97-AF65-F5344CB8AC3E}">
        <p14:creationId xmlns:p14="http://schemas.microsoft.com/office/powerpoint/2010/main" val="549434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B0082"/>
                </a:solidFill>
              </a:rPr>
              <a:t>INDIGO Data Ingestion</a:t>
            </a:r>
            <a:endParaRPr lang="en-US" dirty="0">
              <a:solidFill>
                <a:srgbClr val="4B008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954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Deliverables: D2.11, D2.7</a:t>
            </a:r>
          </a:p>
          <a:p>
            <a:r>
              <a:rPr lang="en-US" dirty="0" smtClean="0"/>
              <a:t>Data Life Cycle Analysis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Roles, Data Levels, Metadata</a:t>
            </a:r>
          </a:p>
          <a:p>
            <a:pPr lvl="1"/>
            <a:r>
              <a:rPr lang="en-US" dirty="0" smtClean="0"/>
              <a:t>ENVRI</a:t>
            </a:r>
          </a:p>
          <a:p>
            <a:pPr lvl="1"/>
            <a:r>
              <a:rPr lang="en-US" dirty="0" smtClean="0"/>
              <a:t>RDA</a:t>
            </a:r>
          </a:p>
          <a:p>
            <a:pPr lvl="1"/>
            <a:r>
              <a:rPr lang="en-US" dirty="0" smtClean="0"/>
              <a:t>NASA</a:t>
            </a:r>
          </a:p>
          <a:p>
            <a:pPr lvl="1"/>
            <a:r>
              <a:rPr lang="en-US" dirty="0" smtClean="0"/>
              <a:t>Metadata Standards.</a:t>
            </a:r>
          </a:p>
          <a:p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Integrating distributed data infrastructures with INDIGO-DataCloud</a:t>
            </a:r>
            <a:endParaRPr lang="en-GB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8B9F-EE4C-4B1B-86A1-0FBFA4BEBAE2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6" name="5 Imagen" descr="C:\Users\ifca\AppData\Local\Microsoft\Windows\INetCache\Content.Word\cycle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803" y="2827989"/>
            <a:ext cx="1495896" cy="1509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 descr="http://www.dcc.ac.uk/sites/default/files/lifecycle_web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367" y="2809921"/>
            <a:ext cx="1705583" cy="1527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" descr="cycle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470" y="2809921"/>
            <a:ext cx="5028559" cy="1541958"/>
          </a:xfrm>
          <a:prstGeom prst="rect">
            <a:avLst/>
          </a:prstGeom>
          <a:solidFill>
            <a:schemeClr val="tx1">
              <a:lumMod val="100000"/>
              <a:lumOff val="0"/>
            </a:schemeClr>
          </a:solidFill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9" name="8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020" y="2838991"/>
            <a:ext cx="2075262" cy="1512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93003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612671"/>
            <a:ext cx="10515600" cy="3564292"/>
          </a:xfrm>
        </p:spPr>
        <p:txBody>
          <a:bodyPr/>
          <a:lstStyle/>
          <a:p>
            <a:r>
              <a:rPr lang="es-ES" dirty="0" err="1" smtClean="0"/>
              <a:t>Session</a:t>
            </a:r>
            <a:r>
              <a:rPr lang="es-ES" dirty="0" smtClean="0"/>
              <a:t> in </a:t>
            </a:r>
            <a:r>
              <a:rPr lang="es-ES" dirty="0" err="1" smtClean="0"/>
              <a:t>last</a:t>
            </a:r>
            <a:r>
              <a:rPr lang="es-ES" dirty="0" smtClean="0"/>
              <a:t> RDA </a:t>
            </a:r>
            <a:r>
              <a:rPr lang="es-ES" dirty="0" err="1" smtClean="0"/>
              <a:t>Plenary</a:t>
            </a:r>
            <a:r>
              <a:rPr lang="es-ES" dirty="0" smtClean="0"/>
              <a:t>: EUDAT, EGI, INDIGO.</a:t>
            </a:r>
          </a:p>
          <a:p>
            <a:r>
              <a:rPr lang="es-ES" dirty="0" err="1" smtClean="0"/>
              <a:t>Different</a:t>
            </a:r>
            <a:r>
              <a:rPr lang="es-ES" dirty="0" smtClean="0"/>
              <a:t> Cloud-</a:t>
            </a:r>
            <a:r>
              <a:rPr lang="es-ES" dirty="0" err="1" smtClean="0"/>
              <a:t>based</a:t>
            </a:r>
            <a:r>
              <a:rPr lang="es-ES" dirty="0" smtClean="0"/>
              <a:t> data </a:t>
            </a:r>
            <a:r>
              <a:rPr lang="es-ES" dirty="0" err="1" smtClean="0"/>
              <a:t>management</a:t>
            </a:r>
            <a:r>
              <a:rPr lang="es-ES" dirty="0"/>
              <a:t> </a:t>
            </a:r>
            <a:r>
              <a:rPr lang="es-ES" dirty="0" err="1" smtClean="0"/>
              <a:t>approaches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Conclusions</a:t>
            </a:r>
            <a:r>
              <a:rPr lang="es-ES" dirty="0" smtClean="0"/>
              <a:t>:</a:t>
            </a:r>
          </a:p>
          <a:p>
            <a:pPr lvl="1"/>
            <a:r>
              <a:rPr lang="es-ES" dirty="0" err="1" smtClean="0"/>
              <a:t>Interest</a:t>
            </a:r>
            <a:r>
              <a:rPr lang="es-ES" dirty="0" smtClean="0"/>
              <a:t> in </a:t>
            </a:r>
            <a:r>
              <a:rPr lang="es-ES" dirty="0" err="1" smtClean="0"/>
              <a:t>assuring</a:t>
            </a:r>
            <a:r>
              <a:rPr lang="es-ES" dirty="0" smtClean="0"/>
              <a:t> FAIR(+R).</a:t>
            </a:r>
          </a:p>
          <a:p>
            <a:pPr lvl="1"/>
            <a:r>
              <a:rPr lang="es-ES" dirty="0" err="1" smtClean="0"/>
              <a:t>Different</a:t>
            </a:r>
            <a:r>
              <a:rPr lang="es-ES" dirty="0" smtClean="0"/>
              <a:t> </a:t>
            </a:r>
            <a:r>
              <a:rPr lang="es-ES" dirty="0" err="1" smtClean="0"/>
              <a:t>paths</a:t>
            </a:r>
            <a:r>
              <a:rPr lang="es-ES" dirty="0" smtClean="0"/>
              <a:t> to </a:t>
            </a:r>
            <a:r>
              <a:rPr lang="es-ES" dirty="0" err="1" smtClean="0"/>
              <a:t>achieve</a:t>
            </a:r>
            <a:r>
              <a:rPr lang="es-ES" dirty="0" smtClean="0"/>
              <a:t>.</a:t>
            </a:r>
          </a:p>
          <a:p>
            <a:pPr lvl="1"/>
            <a:r>
              <a:rPr lang="es-ES" dirty="0" err="1" smtClean="0"/>
              <a:t>Not</a:t>
            </a:r>
            <a:r>
              <a:rPr lang="es-ES" dirty="0" smtClean="0"/>
              <a:t> </a:t>
            </a:r>
            <a:r>
              <a:rPr lang="es-ES" dirty="0" err="1" smtClean="0"/>
              <a:t>close</a:t>
            </a:r>
            <a:r>
              <a:rPr lang="es-ES" dirty="0" smtClean="0"/>
              <a:t> to </a:t>
            </a:r>
            <a:r>
              <a:rPr lang="es-ES" dirty="0" err="1" smtClean="0"/>
              <a:t>implementation</a:t>
            </a:r>
            <a:r>
              <a:rPr lang="es-ES" dirty="0" smtClean="0"/>
              <a:t> in </a:t>
            </a:r>
            <a:r>
              <a:rPr lang="es-ES" dirty="0" err="1" smtClean="0"/>
              <a:t>production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INDIGO Data Ingestion</a:t>
            </a:r>
            <a:endParaRPr lang="en-GB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8B9F-EE4C-4B1B-86A1-0FBFA4BEBAE2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838200" y="337008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4B0082"/>
                </a:solidFill>
              </a:rPr>
              <a:t>Data Management in the Cloud</a:t>
            </a:r>
            <a:endParaRPr lang="en-US" dirty="0">
              <a:solidFill>
                <a:srgbClr val="4B0082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166" y="1646236"/>
            <a:ext cx="5509260" cy="96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711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B0082"/>
                </a:solidFill>
              </a:rPr>
              <a:t>INDIGO Data Life Cycle (“6S”)</a:t>
            </a:r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Integrating distributed data infrastructures with INDIGO-</a:t>
            </a:r>
            <a:r>
              <a:rPr lang="en-GB" dirty="0" err="1" smtClean="0"/>
              <a:t>DataCloud</a:t>
            </a:r>
            <a:endParaRPr lang="en-GB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8B9F-EE4C-4B1B-86A1-0FBFA4BEBAE2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6" name="5 Imagen"/>
          <p:cNvPicPr/>
          <p:nvPr/>
        </p:nvPicPr>
        <p:blipFill>
          <a:blip r:embed="rId2">
            <a:clrChange>
              <a:clrFrom>
                <a:srgbClr val="507389"/>
              </a:clrFrom>
              <a:clrTo>
                <a:srgbClr val="50738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58" y="1658324"/>
            <a:ext cx="7445827" cy="4778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2 Rectángulo"/>
          <p:cNvSpPr/>
          <p:nvPr/>
        </p:nvSpPr>
        <p:spPr>
          <a:xfrm>
            <a:off x="71250" y="1931004"/>
            <a:ext cx="41801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b="1" dirty="0"/>
              <a:t>Stage 1: Plan</a:t>
            </a:r>
            <a:r>
              <a:rPr lang="en-GB" dirty="0"/>
              <a:t>: </a:t>
            </a:r>
            <a:r>
              <a:rPr lang="es-ES" dirty="0" smtClean="0"/>
              <a:t>DMP</a:t>
            </a:r>
            <a:endParaRPr lang="en-US" dirty="0"/>
          </a:p>
          <a:p>
            <a:pPr lvl="0"/>
            <a:r>
              <a:rPr lang="en-GB" b="1" dirty="0"/>
              <a:t>Stage 2: Collect</a:t>
            </a:r>
            <a:r>
              <a:rPr lang="en-GB" dirty="0"/>
              <a:t>: </a:t>
            </a:r>
            <a:r>
              <a:rPr lang="en-GB" dirty="0" smtClean="0"/>
              <a:t>process </a:t>
            </a:r>
            <a:r>
              <a:rPr lang="en-GB" dirty="0"/>
              <a:t>of getting </a:t>
            </a:r>
            <a:r>
              <a:rPr lang="en-GB" dirty="0" smtClean="0"/>
              <a:t>data</a:t>
            </a:r>
          </a:p>
          <a:p>
            <a:pPr lvl="0"/>
            <a:r>
              <a:rPr lang="en-GB" b="1" dirty="0" smtClean="0"/>
              <a:t>Stage </a:t>
            </a:r>
            <a:r>
              <a:rPr lang="en-GB" b="1" dirty="0"/>
              <a:t>3: Curate</a:t>
            </a:r>
            <a:r>
              <a:rPr lang="en-GB" dirty="0"/>
              <a:t>: </a:t>
            </a:r>
            <a:r>
              <a:rPr lang="en-GB" dirty="0" smtClean="0"/>
              <a:t>actions performed </a:t>
            </a:r>
            <a:r>
              <a:rPr lang="en-GB" dirty="0"/>
              <a:t>over the </a:t>
            </a:r>
            <a:r>
              <a:rPr lang="en-GB" dirty="0" smtClean="0"/>
              <a:t>data.</a:t>
            </a:r>
          </a:p>
          <a:p>
            <a:pPr lvl="0"/>
            <a:r>
              <a:rPr lang="en-GB" b="1" dirty="0" smtClean="0"/>
              <a:t>Stage </a:t>
            </a:r>
            <a:r>
              <a:rPr lang="en-GB" b="1" dirty="0"/>
              <a:t>4: Analyse</a:t>
            </a:r>
            <a:r>
              <a:rPr lang="en-GB" dirty="0"/>
              <a:t>: </a:t>
            </a:r>
            <a:r>
              <a:rPr lang="en-GB" dirty="0" smtClean="0"/>
              <a:t>also </a:t>
            </a:r>
            <a:r>
              <a:rPr lang="en-GB" dirty="0"/>
              <a:t>called “Process”, </a:t>
            </a:r>
            <a:r>
              <a:rPr lang="en-GB" dirty="0" smtClean="0"/>
              <a:t>given </a:t>
            </a:r>
            <a:r>
              <a:rPr lang="en-GB" dirty="0"/>
              <a:t>the data an </a:t>
            </a:r>
            <a:r>
              <a:rPr lang="en-GB" dirty="0" smtClean="0"/>
              <a:t>added.</a:t>
            </a:r>
            <a:endParaRPr lang="en-US" dirty="0"/>
          </a:p>
          <a:p>
            <a:pPr lvl="0"/>
            <a:r>
              <a:rPr lang="en-GB" b="1" dirty="0"/>
              <a:t>Stage 5: Ingest (&amp; Publish)</a:t>
            </a:r>
            <a:r>
              <a:rPr lang="en-GB" dirty="0"/>
              <a:t>: </a:t>
            </a:r>
            <a:r>
              <a:rPr lang="en-GB" i="1" dirty="0"/>
              <a:t>including other steps like “Access”, “Use” or “Re-use”, in this stage, data is normally associated to metadata, has a persistent identifier and is published in an accessible repository or catalogue, under a format that makes it useful for further re-use.</a:t>
            </a:r>
            <a:endParaRPr lang="en-US" i="1" dirty="0"/>
          </a:p>
          <a:p>
            <a:pPr lvl="0"/>
            <a:r>
              <a:rPr lang="en-GB" b="1" dirty="0"/>
              <a:t>Stage 6: Preserve</a:t>
            </a:r>
            <a:r>
              <a:rPr lang="en-GB" dirty="0"/>
              <a:t>: "store" both data and analysis for long-term. Licenses and methods need to be taken into account.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269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459480" y="6356352"/>
            <a:ext cx="5029200" cy="365125"/>
          </a:xfrm>
        </p:spPr>
        <p:txBody>
          <a:bodyPr/>
          <a:lstStyle/>
          <a:p>
            <a:r>
              <a:rPr lang="en-GB" smtClean="0"/>
              <a:t>INDIGO Data Ingestion</a:t>
            </a:r>
            <a:endParaRPr lang="en-GB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8B9F-EE4C-4B1B-86A1-0FBFA4BEBAE2}" type="slidenum">
              <a:rPr lang="en-GB" smtClean="0"/>
              <a:pPr/>
              <a:t>5</a:t>
            </a:fld>
            <a:endParaRPr lang="en-GB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665425"/>
              </p:ext>
            </p:extLst>
          </p:nvPr>
        </p:nvGraphicFramePr>
        <p:xfrm>
          <a:off x="635000" y="2107475"/>
          <a:ext cx="5892800" cy="39787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8885">
                  <a:extLst>
                    <a:ext uri="{9D8B030D-6E8A-4147-A177-3AD203B41FA5}">
                      <a16:colId xmlns:a16="http://schemas.microsoft.com/office/drawing/2014/main" val="3428071665"/>
                    </a:ext>
                  </a:extLst>
                </a:gridCol>
                <a:gridCol w="1530350">
                  <a:extLst>
                    <a:ext uri="{9D8B030D-6E8A-4147-A177-3AD203B41FA5}">
                      <a16:colId xmlns:a16="http://schemas.microsoft.com/office/drawing/2014/main" val="3179417266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602428877"/>
                    </a:ext>
                  </a:extLst>
                </a:gridCol>
                <a:gridCol w="1683385">
                  <a:extLst>
                    <a:ext uri="{9D8B030D-6E8A-4147-A177-3AD203B41FA5}">
                      <a16:colId xmlns:a16="http://schemas.microsoft.com/office/drawing/2014/main" val="191593720"/>
                    </a:ext>
                  </a:extLst>
                </a:gridCol>
              </a:tblGrid>
              <a:tr h="194183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</a:rPr>
                        <a:t>Dataset Level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</a:rPr>
                        <a:t>Format and Definition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</a:rPr>
                        <a:t>Associated Metadata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</a:rPr>
                        <a:t>Other metadata/links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6063345"/>
                  </a:ext>
                </a:extLst>
              </a:tr>
              <a:tr h="700236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</a:rPr>
                        <a:t>Raw data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</a:rPr>
                        <a:t>SQL tables, real time update (</a:t>
                      </a:r>
                      <a:r>
                        <a:rPr lang="en-GB" sz="1200" dirty="0" err="1">
                          <a:effectLst/>
                        </a:rPr>
                        <a:t>IoT</a:t>
                      </a:r>
                      <a:r>
                        <a:rPr lang="en-GB" sz="1200" dirty="0">
                          <a:effectLst/>
                        </a:rPr>
                        <a:t>-like)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</a:rPr>
                        <a:t>SQL scheme, names of parameters (following EML)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</a:rPr>
                        <a:t>Instruments description (OGC)</a:t>
                      </a:r>
                      <a:endParaRPr lang="es-ES" sz="1200">
                        <a:effectLst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</a:rPr>
                        <a:t>Platform location (GPS)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1761918"/>
                  </a:ext>
                </a:extLst>
              </a:tr>
              <a:tr h="97091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</a:rPr>
                        <a:t>Processed data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</a:rPr>
                        <a:t>SQL tables, consolidated backup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</a:rPr>
                        <a:t>SQL scheme, matching EML definitions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</a:rPr>
                        <a:t>Definition of specific derived variables like,  PAR (Photosynthetic Active Radiation), depth (from Press), etc.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8001898"/>
                  </a:ext>
                </a:extLst>
              </a:tr>
              <a:tr h="582549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</a:rPr>
                        <a:t>Curated data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</a:rPr>
                        <a:t>SQL tables, revised for spikes, outliers, out-of-range data, etc.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</a:rPr>
                        <a:t>SQL scheme, matching EML definitions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</a:rPr>
                        <a:t>Errors deleted.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921795"/>
                  </a:ext>
                </a:extLst>
              </a:tr>
              <a:tr h="582549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</a:rPr>
                        <a:t>Ingested data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</a:rPr>
                        <a:t>CSV, R / Excel ready to be used, associated basic scripts 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</a:rPr>
                        <a:t>Included in DOI of published dataset. Associated EML file.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</a:rPr>
                        <a:t>Published in catalogue.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8213909"/>
                  </a:ext>
                </a:extLst>
              </a:tr>
              <a:tr h="776732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</a:rPr>
                        <a:t>Derived Data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</a:rPr>
                        <a:t>NetCDF, HDF, Model proprietary format.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</a:rPr>
                        <a:t>NetCDF or HDF metadata. Associated EML File. Included in DOI.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</a:rPr>
                        <a:t>Data derived from models (Delft3D) or other analysis tools.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6496829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081653"/>
              </p:ext>
            </p:extLst>
          </p:nvPr>
        </p:nvGraphicFramePr>
        <p:xfrm>
          <a:off x="7095263" y="2104283"/>
          <a:ext cx="4149725" cy="3921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805">
                  <a:extLst>
                    <a:ext uri="{9D8B030D-6E8A-4147-A177-3AD203B41FA5}">
                      <a16:colId xmlns:a16="http://schemas.microsoft.com/office/drawing/2014/main" val="341162359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041766490"/>
                    </a:ext>
                  </a:extLst>
                </a:gridCol>
                <a:gridCol w="2236470">
                  <a:extLst>
                    <a:ext uri="{9D8B030D-6E8A-4147-A177-3AD203B41FA5}">
                      <a16:colId xmlns:a16="http://schemas.microsoft.com/office/drawing/2014/main" val="2183202912"/>
                    </a:ext>
                  </a:extLst>
                </a:gridCol>
              </a:tblGrid>
              <a:tr h="4741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Data Level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Short Name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Description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0306145"/>
                  </a:ext>
                </a:extLst>
              </a:tr>
              <a:tr h="2850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Level 0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RAW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Acquired raw data.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254778"/>
                  </a:ext>
                </a:extLst>
              </a:tr>
              <a:tr h="2309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Level 1 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CALIBRATED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Calibrated camera data.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0870487"/>
                  </a:ext>
                </a:extLst>
              </a:tr>
              <a:tr h="7050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Level 2 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RECONSTRUCTED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Reconstructed shower parameters (such as energy, direction, particle ID).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1661939"/>
                  </a:ext>
                </a:extLst>
              </a:tr>
              <a:tr h="9440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Level 3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REDUCED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Sets of selected events with associated instrumental response characterizations needed for science analysis.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9860700"/>
                  </a:ext>
                </a:extLst>
              </a:tr>
              <a:tr h="7050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Level 4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SCIENCE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High Level binned data products (such as spectra, sky maps, or light curves).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4637000"/>
                  </a:ext>
                </a:extLst>
              </a:tr>
              <a:tr h="4661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Level 5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OBSERVATORY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Legacy observatory data (such as survey sky maps or source catalog).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6955837"/>
                  </a:ext>
                </a:extLst>
              </a:tr>
            </a:tbl>
          </a:graphicData>
        </a:graphic>
      </p:graphicFrame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838200" y="337008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4B0082"/>
                </a:solidFill>
              </a:rPr>
              <a:t>The concept of “Data Levels”</a:t>
            </a:r>
            <a:endParaRPr lang="en-US" dirty="0"/>
          </a:p>
        </p:txBody>
      </p:sp>
      <p:sp>
        <p:nvSpPr>
          <p:cNvPr id="9" name="Marcador de pie de página 3"/>
          <p:cNvSpPr txBox="1">
            <a:spLocks/>
          </p:cNvSpPr>
          <p:nvPr/>
        </p:nvSpPr>
        <p:spPr>
          <a:xfrm>
            <a:off x="1119839" y="6025112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SciFly" panose="02000606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tx1"/>
                </a:solidFill>
              </a:rPr>
              <a:t>Data Levels for Algae Bloom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Marcador de pie de página 3"/>
          <p:cNvSpPr txBox="1">
            <a:spLocks/>
          </p:cNvSpPr>
          <p:nvPr/>
        </p:nvSpPr>
        <p:spPr>
          <a:xfrm>
            <a:off x="6655525" y="6038413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SciFly" panose="02000606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tx1"/>
                </a:solidFill>
              </a:rPr>
              <a:t>Data Levels for CTA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985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B0082"/>
                </a:solidFill>
              </a:rPr>
              <a:t>INDIGO Data </a:t>
            </a:r>
            <a:r>
              <a:rPr lang="en-US" dirty="0" smtClean="0">
                <a:solidFill>
                  <a:srgbClr val="4B0082"/>
                </a:solidFill>
              </a:rPr>
              <a:t>Management Solutions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err="1" smtClean="0"/>
              <a:t>OneData</a:t>
            </a:r>
            <a:endParaRPr lang="en-US" b="1" dirty="0" smtClean="0"/>
          </a:p>
          <a:p>
            <a:pPr lvl="1"/>
            <a:r>
              <a:rPr lang="en-US" dirty="0" smtClean="0"/>
              <a:t>Distributed storage solution </a:t>
            </a:r>
            <a:r>
              <a:rPr lang="en-US" dirty="0"/>
              <a:t>to access, </a:t>
            </a:r>
            <a:r>
              <a:rPr lang="en-US" dirty="0" smtClean="0"/>
              <a:t>store </a:t>
            </a:r>
            <a:r>
              <a:rPr lang="en-US" dirty="0"/>
              <a:t>and publish </a:t>
            </a:r>
            <a:r>
              <a:rPr lang="en-US" dirty="0" smtClean="0"/>
              <a:t>data.</a:t>
            </a:r>
          </a:p>
          <a:p>
            <a:pPr lvl="1"/>
            <a:r>
              <a:rPr lang="en-US" dirty="0" smtClean="0"/>
              <a:t>IAM. </a:t>
            </a:r>
            <a:r>
              <a:rPr lang="en-US" dirty="0" err="1" smtClean="0"/>
              <a:t>OneClient</a:t>
            </a:r>
            <a:r>
              <a:rPr lang="en-US" dirty="0" smtClean="0"/>
              <a:t>, </a:t>
            </a:r>
            <a:r>
              <a:rPr lang="en-US" dirty="0" err="1" smtClean="0"/>
              <a:t>OneProvider</a:t>
            </a:r>
            <a:r>
              <a:rPr lang="en-US" dirty="0" smtClean="0"/>
              <a:t>, </a:t>
            </a:r>
            <a:r>
              <a:rPr lang="en-US" dirty="0" err="1" smtClean="0"/>
              <a:t>OneZone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Metadata Management. Web-API Access. File System, Extended and Custom Attributes.</a:t>
            </a:r>
          </a:p>
          <a:p>
            <a:r>
              <a:rPr lang="en-US" b="1" dirty="0" smtClean="0"/>
              <a:t>Storage </a:t>
            </a:r>
            <a:r>
              <a:rPr lang="en-US" b="1" dirty="0" err="1" smtClean="0"/>
              <a:t>QoS</a:t>
            </a:r>
            <a:r>
              <a:rPr lang="en-US" b="1" dirty="0"/>
              <a:t> </a:t>
            </a:r>
            <a:r>
              <a:rPr lang="en-US" b="1" dirty="0" smtClean="0"/>
              <a:t>(Quality of Service)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et </a:t>
            </a:r>
            <a:r>
              <a:rPr lang="en-US" dirty="0"/>
              <a:t>or add information about a storage element characteristic such as type of media, location or </a:t>
            </a:r>
            <a:r>
              <a:rPr lang="en-US" dirty="0" smtClean="0"/>
              <a:t>latency.</a:t>
            </a:r>
          </a:p>
          <a:p>
            <a:pPr lvl="1"/>
            <a:r>
              <a:rPr lang="en-US" dirty="0" smtClean="0"/>
              <a:t>Can be combined with SLA. </a:t>
            </a:r>
          </a:p>
          <a:p>
            <a:pPr lvl="1"/>
            <a:r>
              <a:rPr lang="en-US" dirty="0" smtClean="0"/>
              <a:t>Works with CDMI, Amazon S3, etc. </a:t>
            </a:r>
            <a:r>
              <a:rPr lang="en-US" dirty="0"/>
              <a:t>The endpoint is public and reachable by REST API.</a:t>
            </a:r>
            <a:endParaRPr lang="en-US" dirty="0" smtClean="0"/>
          </a:p>
          <a:p>
            <a:r>
              <a:rPr lang="en-US" b="1" dirty="0" smtClean="0"/>
              <a:t>Integration</a:t>
            </a:r>
          </a:p>
          <a:p>
            <a:pPr lvl="1"/>
            <a:r>
              <a:rPr lang="en-GB" dirty="0"/>
              <a:t>Integration of the information provided by a sites </a:t>
            </a:r>
            <a:r>
              <a:rPr lang="en-GB" dirty="0" err="1"/>
              <a:t>QoS</a:t>
            </a:r>
            <a:r>
              <a:rPr lang="en-GB" dirty="0"/>
              <a:t> endpoint into </a:t>
            </a:r>
            <a:r>
              <a:rPr lang="en-GB" dirty="0" err="1"/>
              <a:t>OneData</a:t>
            </a:r>
            <a:r>
              <a:rPr lang="en-GB" dirty="0"/>
              <a:t> will allow users to identify (and modify if available) the storage qualities via the </a:t>
            </a:r>
            <a:r>
              <a:rPr lang="en-GB" dirty="0" err="1"/>
              <a:t>OneData</a:t>
            </a:r>
            <a:r>
              <a:rPr lang="en-GB" dirty="0"/>
              <a:t> client.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Integrating distributed data infrastructures with INDIGO-DataCloud</a:t>
            </a:r>
            <a:endParaRPr lang="en-GB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8B9F-EE4C-4B1B-86A1-0FBFA4BEBAE2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9039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462" y="2256312"/>
            <a:ext cx="4971556" cy="4275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390" y="337008"/>
            <a:ext cx="9690265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4B0082"/>
                </a:solidFill>
              </a:rPr>
              <a:t>INDIGO Data Ingestion: The Arbor metaphor</a:t>
            </a:r>
            <a:endParaRPr lang="en-US" sz="4000" dirty="0">
              <a:solidFill>
                <a:srgbClr val="4B008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7517" y="1650670"/>
            <a:ext cx="10736283" cy="452629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“Data </a:t>
            </a:r>
            <a:r>
              <a:rPr lang="en-US" b="1" dirty="0"/>
              <a:t>Ingestion as the process that ends with the data being ready for sharing/(re-)use, following the usual community </a:t>
            </a:r>
            <a:r>
              <a:rPr lang="en-US" b="1" dirty="0" smtClean="0"/>
              <a:t>requirements”</a:t>
            </a:r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INDIGO Data Ingestion</a:t>
            </a:r>
            <a:endParaRPr lang="en-GB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8B9F-EE4C-4B1B-86A1-0FBFA4BEBAE2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9102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390" y="337008"/>
            <a:ext cx="9690265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4B0082"/>
                </a:solidFill>
              </a:rPr>
              <a:t>INDIGO Data Ingestion: The Arbor metaphor</a:t>
            </a:r>
            <a:endParaRPr lang="en-US" sz="4000" dirty="0">
              <a:solidFill>
                <a:srgbClr val="4B008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7517" y="1650670"/>
            <a:ext cx="10736283" cy="452629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“Data </a:t>
            </a:r>
            <a:r>
              <a:rPr lang="en-US" b="1" dirty="0"/>
              <a:t>Ingestion as the process that ends with the data being ready for sharing/(re-)use, following the usual community </a:t>
            </a:r>
            <a:r>
              <a:rPr lang="en-US" b="1" dirty="0" smtClean="0"/>
              <a:t>requirements”</a:t>
            </a:r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8B9F-EE4C-4B1B-86A1-0FBFA4BEBAE2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6" name="5 Imagen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462" y="2256312"/>
            <a:ext cx="4971556" cy="4275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Rectángulo"/>
          <p:cNvSpPr/>
          <p:nvPr/>
        </p:nvSpPr>
        <p:spPr>
          <a:xfrm>
            <a:off x="5415148" y="4180114"/>
            <a:ext cx="1270660" cy="8075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8 Conector recto de flecha"/>
          <p:cNvCxnSpPr>
            <a:stCxn id="7" idx="3"/>
          </p:cNvCxnSpPr>
          <p:nvPr/>
        </p:nvCxnSpPr>
        <p:spPr>
          <a:xfrm>
            <a:off x="6685808" y="4583875"/>
            <a:ext cx="225631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9120249" y="4286992"/>
            <a:ext cx="2291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FAIR</a:t>
            </a:r>
          </a:p>
          <a:p>
            <a:r>
              <a:rPr lang="en-US" sz="2400" dirty="0" smtClean="0"/>
              <a:t>+ Reproducibility</a:t>
            </a:r>
          </a:p>
          <a:p>
            <a:r>
              <a:rPr lang="en-US" sz="2400" dirty="0" smtClean="0"/>
              <a:t>+ Security/Legal</a:t>
            </a:r>
            <a:endParaRPr lang="en-US" sz="2400" dirty="0"/>
          </a:p>
        </p:txBody>
      </p:sp>
      <p:sp>
        <p:nvSpPr>
          <p:cNvPr id="11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6356352"/>
            <a:ext cx="5029200" cy="365125"/>
          </a:xfrm>
        </p:spPr>
        <p:txBody>
          <a:bodyPr/>
          <a:lstStyle/>
          <a:p>
            <a:r>
              <a:rPr lang="en-GB" dirty="0" smtClean="0"/>
              <a:t>INDIGO Data Ingestion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70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1936" y="33700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4B0082"/>
                </a:solidFill>
              </a:rPr>
              <a:t>INDIGO Data Ingestion: The Arbor metaphor</a:t>
            </a:r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8B9F-EE4C-4B1B-86A1-0FBFA4BEBAE2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810" y="1791199"/>
            <a:ext cx="6950158" cy="446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6356352"/>
            <a:ext cx="5029200" cy="365125"/>
          </a:xfrm>
        </p:spPr>
        <p:txBody>
          <a:bodyPr/>
          <a:lstStyle/>
          <a:p>
            <a:r>
              <a:rPr lang="en-GB" dirty="0" smtClean="0"/>
              <a:t>INDIGO Data Ingestion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3345679"/>
      </p:ext>
    </p:extLst>
  </p:cSld>
  <p:clrMapOvr>
    <a:masterClrMapping/>
  </p:clrMapOvr>
</p:sld>
</file>

<file path=ppt/theme/theme1.xml><?xml version="1.0" encoding="utf-8"?>
<a:theme xmlns:a="http://schemas.openxmlformats.org/drawingml/2006/main" name="INDI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INDIGO</Template>
  <TotalTime>511</TotalTime>
  <Words>865</Words>
  <Application>Microsoft Office PowerPoint</Application>
  <PresentationFormat>Panorámica</PresentationFormat>
  <Paragraphs>164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SciFly</vt:lpstr>
      <vt:lpstr>Times New Roman</vt:lpstr>
      <vt:lpstr>INDIGO</vt:lpstr>
      <vt:lpstr>INDIGO Data Ingestion</vt:lpstr>
      <vt:lpstr>INDIGO Data Ingestion</vt:lpstr>
      <vt:lpstr>Data Management in the Cloud</vt:lpstr>
      <vt:lpstr>INDIGO Data Life Cycle (“6S”)</vt:lpstr>
      <vt:lpstr>The concept of “Data Levels”</vt:lpstr>
      <vt:lpstr>INDIGO Data Management Solutions</vt:lpstr>
      <vt:lpstr>INDIGO Data Ingestion: The Arbor metaphor</vt:lpstr>
      <vt:lpstr>INDIGO Data Ingestion: The Arbor metaphor</vt:lpstr>
      <vt:lpstr>INDIGO Data Ingestion: The Arbor metaphor</vt:lpstr>
      <vt:lpstr>INDIGO Data Integrity Test</vt:lpstr>
      <vt:lpstr>Example: Collect</vt:lpstr>
      <vt:lpstr>Example: Analyse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Prototype ALGAEBLOOM &amp; TRUFA</dc:title>
  <dc:creator>Fernando Aguilar</dc:creator>
  <cp:lastModifiedBy>aguilarf</cp:lastModifiedBy>
  <cp:revision>31</cp:revision>
  <cp:lastPrinted>2015-05-20T06:08:33Z</cp:lastPrinted>
  <dcterms:created xsi:type="dcterms:W3CDTF">2016-03-28T12:17:01Z</dcterms:created>
  <dcterms:modified xsi:type="dcterms:W3CDTF">2017-05-12T06:05:01Z</dcterms:modified>
</cp:coreProperties>
</file>