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8" r:id="rId2"/>
    <p:sldId id="320" r:id="rId3"/>
    <p:sldId id="259" r:id="rId4"/>
    <p:sldId id="338" r:id="rId5"/>
    <p:sldId id="339" r:id="rId6"/>
    <p:sldId id="342" r:id="rId7"/>
    <p:sldId id="337" r:id="rId8"/>
    <p:sldId id="341" r:id="rId9"/>
    <p:sldId id="335" r:id="rId10"/>
    <p:sldId id="324" r:id="rId11"/>
    <p:sldId id="329" r:id="rId12"/>
    <p:sldId id="331" r:id="rId13"/>
    <p:sldId id="332" r:id="rId14"/>
    <p:sldId id="330" r:id="rId15"/>
    <p:sldId id="333" r:id="rId16"/>
    <p:sldId id="334" r:id="rId17"/>
    <p:sldId id="305" r:id="rId18"/>
    <p:sldId id="276" r:id="rId19"/>
    <p:sldId id="316" r:id="rId20"/>
    <p:sldId id="304" r:id="rId21"/>
    <p:sldId id="275" r:id="rId22"/>
    <p:sldId id="306" r:id="rId23"/>
    <p:sldId id="284" r:id="rId24"/>
    <p:sldId id="272" r:id="rId25"/>
    <p:sldId id="321" r:id="rId26"/>
    <p:sldId id="322" r:id="rId27"/>
  </p:sldIdLst>
  <p:sldSz cx="12188825" cy="6858000"/>
  <p:notesSz cx="6858000" cy="9144000"/>
  <p:defaultTextStyle>
    <a:defPPr>
      <a:defRPr lang="pl-P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DD263C"/>
    <a:srgbClr val="25133E"/>
    <a:srgbClr val="330B3A"/>
    <a:srgbClr val="170B26"/>
    <a:srgbClr val="F6EDFF"/>
    <a:srgbClr val="2915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93D81CF-94F2-401A-BA57-92F5A7B2D0C5}" styleName="Styl pośredni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Styl pośredni 1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Styl pośredni 1 — ak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E171933-4619-4E11-9A3F-F7608DF75F80}" styleName="Styl pośredni 1 — ak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Styl pośredni 1 — ak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Styl pośredni 1 — ak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1147" autoAdjust="0"/>
  </p:normalViewPr>
  <p:slideViewPr>
    <p:cSldViewPr snapToGrid="0" snapToObjects="1">
      <p:cViewPr>
        <p:scale>
          <a:sx n="72" d="100"/>
          <a:sy n="72" d="100"/>
        </p:scale>
        <p:origin x="-968" y="-960"/>
      </p:cViewPr>
      <p:guideLst>
        <p:guide orient="horz" pos="216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-2752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E1D454-E1DD-D044-9AC0-4EA4FFC2867E}" type="datetimeFigureOut">
              <a:rPr lang="pl-PL" smtClean="0"/>
              <a:t>2017.05.10</a:t>
            </a:fld>
            <a:endParaRPr lang="en-GB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852F26-4BD1-644A-BC06-28DF59C56216}" type="slidenum">
              <a:rPr lang="en-GB" smtClean="0"/>
              <a:t>‹nr›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3541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235D17-3F62-B44E-A947-EE399D8F4D45}" type="datetimeFigureOut">
              <a:rPr lang="pl-PL" smtClean="0"/>
              <a:t>2017.05.10</a:t>
            </a:fld>
            <a:endParaRPr lang="en-GB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847BF0-6F0D-E14B-B188-B831BBE371D3}" type="slidenum">
              <a:rPr lang="en-GB" smtClean="0"/>
              <a:t>‹nr›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11839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53543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B01D25E1-3CBC-794F-A471-A8DF5859C9A5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96971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11780415" y="274639"/>
            <a:ext cx="3654531" cy="5851525"/>
          </a:xfrm>
        </p:spPr>
        <p:txBody>
          <a:bodyPr vert="eaVert"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pionowego 2"/>
          <p:cNvSpPr>
            <a:spLocks noGrp="1"/>
          </p:cNvSpPr>
          <p:nvPr>
            <p:ph type="body" orient="vert" idx="1"/>
          </p:nvPr>
        </p:nvSpPr>
        <p:spPr>
          <a:xfrm>
            <a:off x="812589" y="274639"/>
            <a:ext cx="1076468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B01D25E1-3CBC-794F-A471-A8DF5859C9A5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6774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225784" y="6363567"/>
            <a:ext cx="2618275" cy="365125"/>
          </a:xfrm>
          <a:prstGeom prst="rect">
            <a:avLst/>
          </a:prstGeom>
        </p:spPr>
        <p:txBody>
          <a:bodyPr/>
          <a:lstStyle/>
          <a:p>
            <a:fld id="{B01D25E1-3CBC-794F-A471-A8DF5859C9A5}" type="slidenum">
              <a:rPr lang="pl-PL" smtClean="0"/>
              <a:t>‹nr›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04088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B01D25E1-3CBC-794F-A471-A8DF5859C9A5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37681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12589" y="1600201"/>
            <a:ext cx="720960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225341" y="1600201"/>
            <a:ext cx="720960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B01D25E1-3CBC-794F-A471-A8DF5859C9A5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8958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B01D25E1-3CBC-794F-A471-A8DF5859C9A5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71882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B01D25E1-3CBC-794F-A471-A8DF5859C9A5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2759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B01D25E1-3CBC-794F-A471-A8DF5859C9A5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68914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B01D25E1-3CBC-794F-A471-A8DF5859C9A5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16787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B01D25E1-3CBC-794F-A471-A8DF5859C9A5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78801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KLIKNIJ, ABY EDYT. STYL WZ. TYT.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90372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330B3A"/>
          </a:solidFill>
          <a:latin typeface="Myriad Pro"/>
          <a:ea typeface="+mj-ea"/>
          <a:cs typeface="Myriad Pro"/>
        </a:defRPr>
      </a:lvl1pPr>
    </p:titleStyle>
    <p:bodyStyle>
      <a:lvl1pPr marL="457200" indent="-457200" algn="l" defTabSz="457200" rtl="0" eaLnBrk="1" latinLnBrk="0" hangingPunct="1">
        <a:spcBef>
          <a:spcPct val="20000"/>
        </a:spcBef>
        <a:buClr>
          <a:srgbClr val="291568"/>
        </a:buClr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457200" rtl="0" eaLnBrk="1" latinLnBrk="0" hangingPunct="1">
        <a:spcBef>
          <a:spcPct val="20000"/>
        </a:spcBef>
        <a:buClr>
          <a:srgbClr val="291568"/>
        </a:buClr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342900" algn="l" defTabSz="457200" rtl="0" eaLnBrk="1" latinLnBrk="0" hangingPunct="1">
        <a:spcBef>
          <a:spcPct val="20000"/>
        </a:spcBef>
        <a:buClr>
          <a:srgbClr val="291568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500" indent="-342900" algn="l" defTabSz="457200" rtl="0" eaLnBrk="1" latinLnBrk="0" hangingPunct="1">
        <a:spcBef>
          <a:spcPct val="20000"/>
        </a:spcBef>
        <a:buClr>
          <a:srgbClr val="291568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171700" indent="-342900" algn="l" defTabSz="457200" rtl="0" eaLnBrk="1" latinLnBrk="0" hangingPunct="1">
        <a:spcBef>
          <a:spcPct val="20000"/>
        </a:spcBef>
        <a:buClr>
          <a:srgbClr val="291568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4" Type="http://schemas.openxmlformats.org/officeDocument/2006/relationships/image" Target="../media/image4.wmf"/><Relationship Id="rId5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w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10.png"/><Relationship Id="rId5" Type="http://schemas.openxmlformats.org/officeDocument/2006/relationships/image" Target="../media/image24.png"/><Relationship Id="rId6" Type="http://schemas.openxmlformats.org/officeDocument/2006/relationships/image" Target="../media/image13.png"/><Relationship Id="rId7" Type="http://schemas.openxmlformats.org/officeDocument/2006/relationships/image" Target="../media/image12.png"/><Relationship Id="rId8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1.wmf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rostokąt 25"/>
          <p:cNvSpPr/>
          <p:nvPr/>
        </p:nvSpPr>
        <p:spPr>
          <a:xfrm>
            <a:off x="-103484" y="5946207"/>
            <a:ext cx="12566417" cy="11234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2F2F2"/>
              </a:solidFill>
            </a:endParaRPr>
          </a:p>
        </p:txBody>
      </p:sp>
      <p:sp>
        <p:nvSpPr>
          <p:cNvPr id="16" name="Prostokąt 15"/>
          <p:cNvSpPr/>
          <p:nvPr/>
        </p:nvSpPr>
        <p:spPr>
          <a:xfrm>
            <a:off x="1" y="2"/>
            <a:ext cx="7813995" cy="59462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2F2F2"/>
              </a:solidFill>
            </a:endParaRPr>
          </a:p>
        </p:txBody>
      </p:sp>
      <p:sp>
        <p:nvSpPr>
          <p:cNvPr id="17" name="Dane wprowadzane ręcznie 16"/>
          <p:cNvSpPr/>
          <p:nvPr/>
        </p:nvSpPr>
        <p:spPr>
          <a:xfrm rot="16200000" flipH="1">
            <a:off x="5509760" y="-835805"/>
            <a:ext cx="6030874" cy="7533153"/>
          </a:xfrm>
          <a:prstGeom prst="flowChartManualInput">
            <a:avLst/>
          </a:prstGeom>
          <a:solidFill>
            <a:srgbClr val="25133E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5" name="Prostokąt 24"/>
          <p:cNvSpPr/>
          <p:nvPr/>
        </p:nvSpPr>
        <p:spPr>
          <a:xfrm>
            <a:off x="7526931" y="3297842"/>
            <a:ext cx="3967701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100" dirty="0" smtClean="0">
              <a:solidFill>
                <a:schemeClr val="bg1"/>
              </a:solidFill>
            </a:endParaRPr>
          </a:p>
        </p:txBody>
      </p:sp>
      <p:sp>
        <p:nvSpPr>
          <p:cNvPr id="27" name="Podtytuł 2"/>
          <p:cNvSpPr txBox="1">
            <a:spLocks/>
          </p:cNvSpPr>
          <p:nvPr/>
        </p:nvSpPr>
        <p:spPr bwMode="auto">
          <a:xfrm>
            <a:off x="6236868" y="3341615"/>
            <a:ext cx="5504800" cy="1711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/>
          </a:bodyPr>
          <a:lstStyle>
            <a:lvl1pPr marL="0" indent="0" algn="l" defTabSz="457200" rtl="0" fontAlgn="base">
              <a:spcBef>
                <a:spcPct val="20000"/>
              </a:spcBef>
              <a:spcAft>
                <a:spcPct val="0"/>
              </a:spcAft>
              <a:buClr>
                <a:srgbClr val="E92332"/>
              </a:buClr>
              <a:buFont typeface="Arial" charset="0"/>
              <a:buNone/>
              <a:defRPr kumimoji="1" sz="2000" kern="1200">
                <a:solidFill>
                  <a:srgbClr val="000000"/>
                </a:solidFill>
                <a:latin typeface="Open Sans"/>
                <a:ea typeface="Arial" charset="0"/>
                <a:cs typeface="Open Sans"/>
              </a:defRPr>
            </a:lvl1pPr>
            <a:lvl2pPr marL="457200" indent="0" algn="ctr" defTabSz="457200" rtl="0" fontAlgn="base">
              <a:spcBef>
                <a:spcPct val="20000"/>
              </a:spcBef>
              <a:spcAft>
                <a:spcPct val="0"/>
              </a:spcAft>
              <a:buClr>
                <a:srgbClr val="E92332"/>
              </a:buClr>
              <a:buFont typeface="Arial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Open Sans"/>
                <a:ea typeface="Arial" charset="0"/>
                <a:cs typeface="Open Sans"/>
              </a:defRPr>
            </a:lvl2pPr>
            <a:lvl3pPr marL="914400" indent="0" algn="ctr" defTabSz="457200" rtl="0" fontAlgn="base">
              <a:spcBef>
                <a:spcPct val="20000"/>
              </a:spcBef>
              <a:spcAft>
                <a:spcPct val="0"/>
              </a:spcAft>
              <a:buClr>
                <a:srgbClr val="E92332"/>
              </a:buClr>
              <a:buFont typeface="Arial" charset="0"/>
              <a:buNone/>
              <a:defRPr kumimoji="1" kern="1200">
                <a:solidFill>
                  <a:schemeClr val="tx1">
                    <a:tint val="75000"/>
                  </a:schemeClr>
                </a:solidFill>
                <a:latin typeface="Open Sans"/>
                <a:ea typeface="Arial" charset="0"/>
                <a:cs typeface="Open Sans"/>
              </a:defRPr>
            </a:lvl3pPr>
            <a:lvl4pPr marL="1371600" indent="0" algn="ctr" defTabSz="457200" rtl="0" fontAlgn="base">
              <a:spcBef>
                <a:spcPct val="20000"/>
              </a:spcBef>
              <a:spcAft>
                <a:spcPct val="0"/>
              </a:spcAft>
              <a:buClr>
                <a:srgbClr val="E92332"/>
              </a:buClr>
              <a:buFont typeface="Arial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Open Sans"/>
                <a:ea typeface="Arial" charset="0"/>
                <a:cs typeface="Open Sans"/>
              </a:defRPr>
            </a:lvl4pPr>
            <a:lvl5pPr marL="1828800" indent="0" algn="ctr" defTabSz="457200" rtl="0" fontAlgn="base">
              <a:spcBef>
                <a:spcPct val="20000"/>
              </a:spcBef>
              <a:spcAft>
                <a:spcPct val="0"/>
              </a:spcAft>
              <a:buClr>
                <a:srgbClr val="E92332"/>
              </a:buClr>
              <a:buFont typeface="Arial" charset="0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Open Sans"/>
                <a:ea typeface="Arial" charset="0"/>
                <a:cs typeface="Open San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cap="small" dirty="0" smtClean="0">
                <a:solidFill>
                  <a:srgbClr val="FFFFFF"/>
                </a:solidFill>
              </a:rPr>
              <a:t>Onedata Platform for </a:t>
            </a:r>
          </a:p>
          <a:p>
            <a:r>
              <a:rPr lang="en-GB" sz="2800" b="1" cap="small" dirty="0" smtClean="0">
                <a:solidFill>
                  <a:srgbClr val="FFFFFF"/>
                </a:solidFill>
              </a:rPr>
              <a:t>Unified Data Access and MGMT. in Distributed hybrid Cloud</a:t>
            </a:r>
            <a:endParaRPr lang="en-GB" sz="2800" b="1" cap="small" dirty="0">
              <a:solidFill>
                <a:srgbClr val="FFFFFF"/>
              </a:solidFill>
            </a:endParaRPr>
          </a:p>
        </p:txBody>
      </p:sp>
      <p:sp>
        <p:nvSpPr>
          <p:cNvPr id="2" name="PoleTekstowe 1"/>
          <p:cNvSpPr txBox="1"/>
          <p:nvPr/>
        </p:nvSpPr>
        <p:spPr>
          <a:xfrm>
            <a:off x="6299200" y="4996486"/>
            <a:ext cx="5501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Presented by: </a:t>
            </a:r>
            <a:r>
              <a:rPr lang="en-GB" dirty="0" err="1" smtClean="0">
                <a:solidFill>
                  <a:schemeClr val="bg1"/>
                </a:solidFill>
              </a:rPr>
              <a:t>Dr.</a:t>
            </a:r>
            <a:r>
              <a:rPr lang="en-GB" dirty="0" smtClean="0">
                <a:solidFill>
                  <a:schemeClr val="bg1"/>
                </a:solidFill>
              </a:rPr>
              <a:t> Lukasz Dutka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8" name="Obraz 17" descr="Onedata-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11" y="3550731"/>
            <a:ext cx="3632623" cy="64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055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-1" y="-1"/>
            <a:ext cx="12251267" cy="2675467"/>
          </a:xfrm>
          <a:prstGeom prst="rect">
            <a:avLst/>
          </a:prstGeom>
          <a:solidFill>
            <a:srgbClr val="2513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pl-PL">
              <a:solidFill>
                <a:srgbClr val="E63E4C"/>
              </a:solidFill>
            </a:endParaRPr>
          </a:p>
        </p:txBody>
      </p:sp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513651" y="850753"/>
            <a:ext cx="11311572" cy="1539670"/>
          </a:xfrm>
        </p:spPr>
        <p:txBody>
          <a:bodyPr>
            <a:normAutofit fontScale="90000"/>
          </a:bodyPr>
          <a:lstStyle/>
          <a:p>
            <a:r>
              <a:rPr lang="en-GB" cap="small" dirty="0" smtClean="0">
                <a:solidFill>
                  <a:schemeClr val="bg1"/>
                </a:solidFill>
              </a:rPr>
              <a:t>PROBLEM 1:  </a:t>
            </a:r>
            <a:r>
              <a:rPr lang="en-GB" dirty="0" smtClean="0">
                <a:solidFill>
                  <a:schemeClr val="bg1"/>
                </a:solidFill>
              </a:rPr>
              <a:t>MULTI-PROTOCOL  TRANSPARENT ACCESS TO DATA IN MULTI-CLOUD ENVIRONMENTS</a:t>
            </a:r>
            <a:br>
              <a:rPr lang="en-GB" dirty="0" smtClean="0">
                <a:solidFill>
                  <a:schemeClr val="bg1"/>
                </a:solidFill>
              </a:rPr>
            </a:br>
            <a:endParaRPr lang="pl-PL" sz="3600" b="1" dirty="0">
              <a:solidFill>
                <a:schemeClr val="bg1"/>
              </a:solidFill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25E1-3CBC-794F-A471-A8DF5859C9A5}" type="slidenum">
              <a:rPr lang="pl-PL" smtClean="0"/>
              <a:t>10</a:t>
            </a:fld>
            <a:endParaRPr lang="pl-PL"/>
          </a:p>
        </p:txBody>
      </p:sp>
      <p:sp>
        <p:nvSpPr>
          <p:cNvPr id="3" name="PoleTekstowe 2"/>
          <p:cNvSpPr txBox="1"/>
          <p:nvPr/>
        </p:nvSpPr>
        <p:spPr>
          <a:xfrm>
            <a:off x="683008" y="3325712"/>
            <a:ext cx="10907859" cy="2133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GB" sz="2000" b="1" dirty="0" smtClean="0"/>
              <a:t>Thanks to Onedata now you can:</a:t>
            </a:r>
          </a:p>
          <a:p>
            <a:pPr marL="285750" indent="-285750">
              <a:lnSpc>
                <a:spcPct val="250000"/>
              </a:lnSpc>
              <a:buClr>
                <a:srgbClr val="291568"/>
              </a:buClr>
              <a:buFont typeface="Arial"/>
              <a:buChar char="•"/>
            </a:pPr>
            <a:r>
              <a:rPr lang="en-GB" sz="2000" dirty="0" smtClean="0"/>
              <a:t>Transparent access your data and create new one in multi-cloud environments</a:t>
            </a:r>
          </a:p>
          <a:p>
            <a:pPr marL="285750" indent="-285750">
              <a:lnSpc>
                <a:spcPct val="140000"/>
              </a:lnSpc>
              <a:buClr>
                <a:srgbClr val="291568"/>
              </a:buClr>
              <a:buFont typeface="Arial"/>
              <a:buChar char="•"/>
            </a:pPr>
            <a:r>
              <a:rPr lang="en-GB" sz="2000" dirty="0" smtClean="0"/>
              <a:t>Care less about data locality, all your data are accessible wherever you go</a:t>
            </a:r>
          </a:p>
          <a:p>
            <a:pPr marL="285750" indent="-285750">
              <a:lnSpc>
                <a:spcPct val="140000"/>
              </a:lnSpc>
              <a:buClr>
                <a:srgbClr val="291568"/>
              </a:buClr>
              <a:buFont typeface="Arial"/>
              <a:buChar char="•"/>
            </a:pPr>
            <a:r>
              <a:rPr lang="en-GB" sz="2000" dirty="0" smtClean="0"/>
              <a:t>Use many protocols to access the same data</a:t>
            </a:r>
            <a:endParaRPr lang="en-GB" sz="2000" dirty="0"/>
          </a:p>
        </p:txBody>
      </p:sp>
      <p:sp>
        <p:nvSpPr>
          <p:cNvPr id="4" name="Trójkąt równoramienny 3"/>
          <p:cNvSpPr/>
          <p:nvPr/>
        </p:nvSpPr>
        <p:spPr>
          <a:xfrm flipV="1">
            <a:off x="575733" y="2668411"/>
            <a:ext cx="939800" cy="313266"/>
          </a:xfrm>
          <a:prstGeom prst="triangle">
            <a:avLst/>
          </a:prstGeom>
          <a:solidFill>
            <a:srgbClr val="2513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73994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ytuł 1"/>
          <p:cNvSpPr>
            <a:spLocks noGrp="1"/>
          </p:cNvSpPr>
          <p:nvPr>
            <p:ph type="title"/>
          </p:nvPr>
        </p:nvSpPr>
        <p:spPr>
          <a:xfrm>
            <a:off x="447674" y="337112"/>
            <a:ext cx="11247925" cy="874712"/>
          </a:xfrm>
        </p:spPr>
        <p:txBody>
          <a:bodyPr>
            <a:normAutofit/>
          </a:bodyPr>
          <a:lstStyle/>
          <a:p>
            <a:r>
              <a:rPr lang="is-IS" sz="2800" cap="small" dirty="0" smtClean="0">
                <a:solidFill>
                  <a:srgbClr val="291568"/>
                </a:solidFill>
              </a:rPr>
              <a:t>[…] </a:t>
            </a:r>
            <a:r>
              <a:rPr lang="pl-PL" sz="2800" cap="small" dirty="0" smtClean="0">
                <a:solidFill>
                  <a:srgbClr val="291568"/>
                </a:solidFill>
              </a:rPr>
              <a:t>BUT WE WANT POSIX</a:t>
            </a:r>
            <a:endParaRPr lang="pl-PL" sz="2800" b="1" cap="small" dirty="0">
              <a:solidFill>
                <a:srgbClr val="291568"/>
              </a:solidFill>
            </a:endParaRPr>
          </a:p>
        </p:txBody>
      </p:sp>
      <p:sp>
        <p:nvSpPr>
          <p:cNvPr id="14" name="Symbol zastępczy zawartości 2"/>
          <p:cNvSpPr>
            <a:spLocks noGrp="1"/>
          </p:cNvSpPr>
          <p:nvPr>
            <p:ph idx="1"/>
          </p:nvPr>
        </p:nvSpPr>
        <p:spPr>
          <a:xfrm>
            <a:off x="509249" y="2111610"/>
            <a:ext cx="3857737" cy="3955142"/>
          </a:xfrm>
        </p:spPr>
        <p:txBody>
          <a:bodyPr>
            <a:normAutofit/>
          </a:bodyPr>
          <a:lstStyle/>
          <a:p>
            <a:r>
              <a:rPr lang="en-GB" sz="2400" dirty="0" smtClean="0"/>
              <a:t>Support for most of the POSIX operations on virtual file system. </a:t>
            </a:r>
          </a:p>
          <a:p>
            <a:r>
              <a:rPr lang="en-GB" sz="2400" dirty="0" smtClean="0"/>
              <a:t>All data accessible trough in a form of unified file system mountable  on VM, Grid, VM  </a:t>
            </a:r>
          </a:p>
          <a:p>
            <a:endParaRPr lang="en-GB" sz="2400" dirty="0" smtClean="0"/>
          </a:p>
        </p:txBody>
      </p:sp>
      <p:pic>
        <p:nvPicPr>
          <p:cNvPr id="3" name="Obraz 2" descr="files_in_spaces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95"/>
          <a:stretch/>
        </p:blipFill>
        <p:spPr>
          <a:xfrm>
            <a:off x="4602891" y="2120755"/>
            <a:ext cx="9351445" cy="3945996"/>
          </a:xfrm>
          <a:prstGeom prst="rect">
            <a:avLst/>
          </a:prstGeom>
        </p:spPr>
      </p:pic>
      <p:pic>
        <p:nvPicPr>
          <p:cNvPr id="2" name="Obraz 1" descr="oneclient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204"/>
          <a:stretch/>
        </p:blipFill>
        <p:spPr>
          <a:xfrm>
            <a:off x="8686493" y="1796601"/>
            <a:ext cx="4154232" cy="4491128"/>
          </a:xfrm>
          <a:prstGeom prst="rect">
            <a:avLst/>
          </a:prstGeo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25E1-3CBC-794F-A471-A8DF5859C9A5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52083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>
            <a:off x="-1" y="-1"/>
            <a:ext cx="12251267" cy="2675467"/>
          </a:xfrm>
          <a:prstGeom prst="rect">
            <a:avLst/>
          </a:prstGeom>
          <a:solidFill>
            <a:srgbClr val="2513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pl-PL">
              <a:solidFill>
                <a:srgbClr val="E63E4C"/>
              </a:solidFill>
            </a:endParaRPr>
          </a:p>
        </p:txBody>
      </p:sp>
      <p:sp>
        <p:nvSpPr>
          <p:cNvPr id="13" name="Trójkąt równoramienny 12"/>
          <p:cNvSpPr/>
          <p:nvPr/>
        </p:nvSpPr>
        <p:spPr>
          <a:xfrm flipV="1">
            <a:off x="575733" y="2668411"/>
            <a:ext cx="939800" cy="313266"/>
          </a:xfrm>
          <a:prstGeom prst="triangle">
            <a:avLst/>
          </a:prstGeom>
          <a:solidFill>
            <a:srgbClr val="2513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25E1-3CBC-794F-A471-A8DF5859C9A5}" type="slidenum">
              <a:rPr lang="pl-PL" smtClean="0"/>
              <a:t>12</a:t>
            </a:fld>
            <a:endParaRPr lang="pl-PL"/>
          </a:p>
        </p:txBody>
      </p:sp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447674" y="1158286"/>
            <a:ext cx="11311572" cy="874712"/>
          </a:xfrm>
        </p:spPr>
        <p:txBody>
          <a:bodyPr>
            <a:normAutofit fontScale="90000"/>
          </a:bodyPr>
          <a:lstStyle/>
          <a:p>
            <a:r>
              <a:rPr lang="en-GB" cap="small" dirty="0">
                <a:solidFill>
                  <a:srgbClr val="FFFFFF"/>
                </a:solidFill>
              </a:rPr>
              <a:t>PROBLEM </a:t>
            </a:r>
            <a:r>
              <a:rPr lang="en-GB" cap="small" dirty="0" smtClean="0">
                <a:solidFill>
                  <a:srgbClr val="FFFFFF"/>
                </a:solidFill>
              </a:rPr>
              <a:t>2:  </a:t>
            </a:r>
            <a:r>
              <a:rPr lang="en-GB" cap="all" dirty="0">
                <a:solidFill>
                  <a:srgbClr val="FFFFFF"/>
                </a:solidFill>
              </a:rPr>
              <a:t>Heterogeneity of storage technologies</a:t>
            </a:r>
            <a:r>
              <a:rPr lang="en-GB" cap="all" dirty="0" smtClean="0">
                <a:solidFill>
                  <a:srgbClr val="FFFFFF"/>
                </a:solidFill>
              </a:rPr>
              <a:t/>
            </a:r>
            <a:br>
              <a:rPr lang="en-GB" cap="all" dirty="0" smtClean="0">
                <a:solidFill>
                  <a:srgbClr val="FFFFFF"/>
                </a:solidFill>
              </a:rPr>
            </a:br>
            <a:endParaRPr lang="pl-PL" sz="3600" b="1" dirty="0">
              <a:solidFill>
                <a:srgbClr val="FFFFFF"/>
              </a:solidFill>
            </a:endParaRPr>
          </a:p>
        </p:txBody>
      </p:sp>
      <p:sp>
        <p:nvSpPr>
          <p:cNvPr id="10" name="PoleTekstowe 9"/>
          <p:cNvSpPr txBox="1"/>
          <p:nvPr/>
        </p:nvSpPr>
        <p:spPr>
          <a:xfrm>
            <a:off x="683008" y="3325650"/>
            <a:ext cx="10907859" cy="2133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GB" sz="2000" b="1" dirty="0" smtClean="0"/>
              <a:t>Thanks to </a:t>
            </a:r>
            <a:r>
              <a:rPr lang="en-GB" sz="2000" b="1" dirty="0"/>
              <a:t>Onedata </a:t>
            </a:r>
            <a:r>
              <a:rPr lang="en-GB" sz="2000" b="1" dirty="0" smtClean="0"/>
              <a:t> now you can:</a:t>
            </a:r>
          </a:p>
          <a:p>
            <a:pPr marL="285750" indent="-285750">
              <a:lnSpc>
                <a:spcPct val="250000"/>
              </a:lnSpc>
              <a:buClr>
                <a:srgbClr val="291568"/>
              </a:buClr>
              <a:buFont typeface="Arial"/>
              <a:buChar char="•"/>
            </a:pPr>
            <a:r>
              <a:rPr lang="en-GB" sz="2000" dirty="0" smtClean="0"/>
              <a:t>Use </a:t>
            </a:r>
            <a:r>
              <a:rPr lang="en-GB" sz="2000" dirty="0"/>
              <a:t>the same data access protocols (up to your choice) wherever you go</a:t>
            </a:r>
          </a:p>
          <a:p>
            <a:pPr marL="285750" indent="-285750">
              <a:lnSpc>
                <a:spcPct val="140000"/>
              </a:lnSpc>
              <a:buClr>
                <a:srgbClr val="291568"/>
              </a:buClr>
              <a:buFont typeface="Arial"/>
              <a:buChar char="•"/>
            </a:pPr>
            <a:r>
              <a:rPr lang="en-GB" sz="2000" dirty="0"/>
              <a:t>Pass-through problems of selection right storage technology to data centres operators</a:t>
            </a:r>
          </a:p>
          <a:p>
            <a:pPr marL="285750" indent="-285750">
              <a:lnSpc>
                <a:spcPct val="140000"/>
              </a:lnSpc>
              <a:buClr>
                <a:srgbClr val="291568"/>
              </a:buClr>
              <a:buFont typeface="Arial"/>
              <a:buChar char="•"/>
            </a:pPr>
            <a:r>
              <a:rPr lang="en-GB" sz="2000" dirty="0"/>
              <a:t>Avoid cloud vendor locking</a:t>
            </a:r>
          </a:p>
        </p:txBody>
      </p:sp>
    </p:spTree>
    <p:extLst>
      <p:ext uri="{BB962C8B-B14F-4D97-AF65-F5344CB8AC3E}">
        <p14:creationId xmlns:p14="http://schemas.microsoft.com/office/powerpoint/2010/main" val="3927695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1" y="-100061"/>
            <a:ext cx="12248092" cy="637386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Tytuł 1"/>
          <p:cNvSpPr>
            <a:spLocks noGrp="1"/>
          </p:cNvSpPr>
          <p:nvPr>
            <p:ph type="title"/>
          </p:nvPr>
        </p:nvSpPr>
        <p:spPr>
          <a:xfrm>
            <a:off x="346074" y="187537"/>
            <a:ext cx="11247925" cy="874712"/>
          </a:xfrm>
        </p:spPr>
        <p:txBody>
          <a:bodyPr>
            <a:normAutofit/>
          </a:bodyPr>
          <a:lstStyle/>
          <a:p>
            <a:r>
              <a:rPr lang="en-GB" sz="2800" b="1" cap="all" dirty="0" smtClean="0">
                <a:solidFill>
                  <a:srgbClr val="291568"/>
                </a:solidFill>
              </a:rPr>
              <a:t>Different types of storages virtualized </a:t>
            </a:r>
            <a:endParaRPr lang="en-GB" sz="2800" b="1" cap="all" dirty="0">
              <a:solidFill>
                <a:srgbClr val="291568"/>
              </a:solidFill>
            </a:endParaRPr>
          </a:p>
        </p:txBody>
      </p:sp>
      <p:pic>
        <p:nvPicPr>
          <p:cNvPr id="4" name="Symbol zastępczy zawartości 3" descr="what-is-onedata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4" b="1384"/>
          <a:stretch>
            <a:fillRect/>
          </a:stretch>
        </p:blipFill>
        <p:spPr>
          <a:xfrm>
            <a:off x="568325" y="1447800"/>
            <a:ext cx="11126788" cy="4583113"/>
          </a:xfrm>
        </p:spPr>
      </p:pic>
      <p:sp>
        <p:nvSpPr>
          <p:cNvPr id="2" name="PoleTekstowe 1"/>
          <p:cNvSpPr txBox="1"/>
          <p:nvPr/>
        </p:nvSpPr>
        <p:spPr>
          <a:xfrm>
            <a:off x="10784112" y="1848455"/>
            <a:ext cx="748424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200" dirty="0" smtClean="0">
                <a:solidFill>
                  <a:srgbClr val="FF0000"/>
                </a:solidFill>
              </a:rPr>
              <a:t>S3</a:t>
            </a:r>
            <a:endParaRPr lang="en-GB" sz="2200" dirty="0">
              <a:solidFill>
                <a:srgbClr val="FF0000"/>
              </a:solidFill>
            </a:endParaRPr>
          </a:p>
        </p:txBody>
      </p:sp>
      <p:sp>
        <p:nvSpPr>
          <p:cNvPr id="6" name="PoleTekstowe 5"/>
          <p:cNvSpPr txBox="1"/>
          <p:nvPr/>
        </p:nvSpPr>
        <p:spPr>
          <a:xfrm>
            <a:off x="10784112" y="2431742"/>
            <a:ext cx="1054598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200" dirty="0" smtClean="0">
                <a:solidFill>
                  <a:srgbClr val="FF0000"/>
                </a:solidFill>
              </a:rPr>
              <a:t>POSIX</a:t>
            </a:r>
            <a:endParaRPr lang="en-GB" sz="2200" dirty="0">
              <a:solidFill>
                <a:srgbClr val="FF0000"/>
              </a:solidFill>
            </a:endParaRPr>
          </a:p>
        </p:txBody>
      </p:sp>
      <p:sp>
        <p:nvSpPr>
          <p:cNvPr id="7" name="PoleTekstowe 6"/>
          <p:cNvSpPr txBox="1"/>
          <p:nvPr/>
        </p:nvSpPr>
        <p:spPr>
          <a:xfrm>
            <a:off x="10784112" y="3423318"/>
            <a:ext cx="1054598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200" dirty="0" err="1" smtClean="0">
                <a:solidFill>
                  <a:srgbClr val="FF0000"/>
                </a:solidFill>
              </a:rPr>
              <a:t>Ceph</a:t>
            </a:r>
            <a:endParaRPr lang="en-GB" sz="2200" dirty="0">
              <a:solidFill>
                <a:srgbClr val="FF0000"/>
              </a:solidFill>
            </a:endParaRPr>
          </a:p>
        </p:txBody>
      </p:sp>
      <p:sp>
        <p:nvSpPr>
          <p:cNvPr id="8" name="PoleTekstowe 7"/>
          <p:cNvSpPr txBox="1"/>
          <p:nvPr/>
        </p:nvSpPr>
        <p:spPr>
          <a:xfrm>
            <a:off x="9621100" y="4709741"/>
            <a:ext cx="2217610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200" dirty="0" err="1" smtClean="0">
                <a:solidFill>
                  <a:srgbClr val="FF0000"/>
                </a:solidFill>
              </a:rPr>
              <a:t>OpenStack</a:t>
            </a:r>
            <a:r>
              <a:rPr lang="en-GB" sz="2200" dirty="0" smtClean="0">
                <a:solidFill>
                  <a:srgbClr val="FF0000"/>
                </a:solidFill>
              </a:rPr>
              <a:t> Swift</a:t>
            </a:r>
            <a:endParaRPr lang="en-GB" sz="2200" dirty="0">
              <a:solidFill>
                <a:srgbClr val="FF0000"/>
              </a:solidFill>
            </a:endParaRP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25E1-3CBC-794F-A471-A8DF5859C9A5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44933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ytuł 1"/>
          <p:cNvSpPr>
            <a:spLocks noGrp="1"/>
          </p:cNvSpPr>
          <p:nvPr>
            <p:ph type="title"/>
          </p:nvPr>
        </p:nvSpPr>
        <p:spPr>
          <a:xfrm>
            <a:off x="440619" y="318163"/>
            <a:ext cx="7981950" cy="874712"/>
          </a:xfrm>
        </p:spPr>
        <p:txBody>
          <a:bodyPr>
            <a:normAutofit/>
          </a:bodyPr>
          <a:lstStyle/>
          <a:p>
            <a:r>
              <a:rPr lang="en-GB" sz="2800" dirty="0" smtClean="0">
                <a:solidFill>
                  <a:srgbClr val="291568"/>
                </a:solidFill>
              </a:rPr>
              <a:t>CDMI HTTP ACCESS</a:t>
            </a:r>
            <a:endParaRPr lang="pl-PL" sz="2800" b="1" dirty="0">
              <a:solidFill>
                <a:srgbClr val="291568"/>
              </a:solidFill>
            </a:endParaRPr>
          </a:p>
        </p:txBody>
      </p:sp>
      <p:graphicFrame>
        <p:nvGraphicFramePr>
          <p:cNvPr id="9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7022673"/>
              </p:ext>
            </p:extLst>
          </p:nvPr>
        </p:nvGraphicFramePr>
        <p:xfrm>
          <a:off x="759217" y="1939637"/>
          <a:ext cx="10039376" cy="4293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1024"/>
                <a:gridCol w="5748352"/>
              </a:tblGrid>
              <a:tr h="483588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Operations</a:t>
                      </a:r>
                      <a:endParaRPr lang="pl-PL" sz="1600" dirty="0"/>
                    </a:p>
                  </a:txBody>
                  <a:tcPr marL="106818" marR="106818" marT="40050" marB="40050" anchor="ctr">
                    <a:solidFill>
                      <a:srgbClr val="25133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Capabilities</a:t>
                      </a:r>
                      <a:endParaRPr lang="pl-PL" sz="1600" dirty="0"/>
                    </a:p>
                  </a:txBody>
                  <a:tcPr marL="106818" marR="106818" marT="40050" marB="40050" anchor="ctr">
                    <a:solidFill>
                      <a:srgbClr val="25133E"/>
                    </a:solidFill>
                  </a:tcPr>
                </a:tc>
              </a:tr>
              <a:tr h="552402">
                <a:tc>
                  <a:txBody>
                    <a:bodyPr/>
                    <a:lstStyle/>
                    <a:p>
                      <a:pPr algn="l"/>
                      <a:r>
                        <a:rPr lang="pl-PL" sz="1300" dirty="0" smtClean="0"/>
                        <a:t>          Basic object GET PUT DELETE</a:t>
                      </a:r>
                    </a:p>
                  </a:txBody>
                  <a:tcPr marL="106818" marR="106818" marT="40050" marB="4005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300" dirty="0" smtClean="0"/>
                        <a:t>cdmi_dataobjects, cdmi_read_value, cdmi_modify_value, cdmi_delete_dataobject</a:t>
                      </a:r>
                    </a:p>
                  </a:txBody>
                  <a:tcPr marL="106818" marR="106818" marT="40050" marB="40050" anchor="ctr"/>
                </a:tc>
              </a:tr>
              <a:tr h="552399">
                <a:tc>
                  <a:txBody>
                    <a:bodyPr/>
                    <a:lstStyle/>
                    <a:p>
                      <a:pPr algn="l"/>
                      <a:r>
                        <a:rPr lang="pl-PL" sz="1300" dirty="0" smtClean="0"/>
                        <a:t>          Basic container GET</a:t>
                      </a:r>
                      <a:r>
                        <a:rPr lang="pl-PL" sz="1300" baseline="0" dirty="0" smtClean="0"/>
                        <a:t> PUT DELETE</a:t>
                      </a:r>
                      <a:endParaRPr lang="pl-PL" sz="1300" dirty="0" smtClean="0"/>
                    </a:p>
                  </a:txBody>
                  <a:tcPr marL="106818" marR="106818" marT="40050" marB="4005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300" dirty="0" smtClean="0"/>
                        <a:t>cdmi_list_children, cdmi_create_container, cdmi_delete_container</a:t>
                      </a:r>
                    </a:p>
                  </a:txBody>
                  <a:tcPr marL="106818" marR="106818" marT="40050" marB="40050" anchor="ctr"/>
                </a:tc>
              </a:tr>
              <a:tr h="552402">
                <a:tc>
                  <a:txBody>
                    <a:bodyPr/>
                    <a:lstStyle/>
                    <a:p>
                      <a:pPr algn="l"/>
                      <a:r>
                        <a:rPr lang="pl-PL" sz="1300" dirty="0" smtClean="0"/>
                        <a:t>          </a:t>
                      </a:r>
                      <a:r>
                        <a:rPr lang="pl-PL" sz="1300" dirty="0" err="1" smtClean="0"/>
                        <a:t>Metadata</a:t>
                      </a:r>
                      <a:r>
                        <a:rPr lang="pl-PL" sz="1300" dirty="0" smtClean="0"/>
                        <a:t> (container</a:t>
                      </a:r>
                      <a:r>
                        <a:rPr lang="pl-PL" sz="1300" baseline="0" dirty="0" smtClean="0"/>
                        <a:t>&amp;</a:t>
                      </a:r>
                      <a:r>
                        <a:rPr lang="pl-PL" sz="1300" dirty="0" smtClean="0"/>
                        <a:t>dataobject)</a:t>
                      </a:r>
                    </a:p>
                  </a:txBody>
                  <a:tcPr marL="106818" marR="106818" marT="40050" marB="4005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300" dirty="0" smtClean="0"/>
                        <a:t>cdmi_read_metadata,</a:t>
                      </a:r>
                      <a:r>
                        <a:rPr lang="pl-PL" sz="1300" baseline="0" dirty="0" smtClean="0"/>
                        <a:t> cdmi_modify_metadata, cdmi_size, cdmi_(atime|mtime|ctime)</a:t>
                      </a:r>
                      <a:endParaRPr lang="pl-PL" sz="1300" dirty="0" smtClean="0"/>
                    </a:p>
                  </a:txBody>
                  <a:tcPr marL="106818" marR="106818" marT="40050" marB="40050" anchor="ctr"/>
                </a:tc>
              </a:tr>
              <a:tr h="3199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300" dirty="0" smtClean="0"/>
                        <a:t>          Access control lists </a:t>
                      </a:r>
                      <a:r>
                        <a:rPr lang="pl-PL" sz="1300" baseline="0" dirty="0" smtClean="0"/>
                        <a:t>(rwx)</a:t>
                      </a:r>
                      <a:endParaRPr lang="pl-PL" sz="1300" dirty="0" smtClean="0"/>
                    </a:p>
                  </a:txBody>
                  <a:tcPr marL="106818" marR="106818" marT="40050" marB="4005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300" dirty="0" smtClean="0"/>
                        <a:t>cdmi_acl</a:t>
                      </a:r>
                    </a:p>
                  </a:txBody>
                  <a:tcPr marL="106818" marR="106818" marT="40050" marB="40050" anchor="ctr"/>
                </a:tc>
              </a:tr>
              <a:tr h="3199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300" dirty="0" smtClean="0"/>
                        <a:t>         Big folders</a:t>
                      </a:r>
                    </a:p>
                  </a:txBody>
                  <a:tcPr marL="106818" marR="106818" marT="40050" marB="4005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300" dirty="0" smtClean="0"/>
                        <a:t>cdmi_list_children_range</a:t>
                      </a:r>
                    </a:p>
                  </a:txBody>
                  <a:tcPr marL="106818" marR="106818" marT="40050" marB="40050" anchor="ctr"/>
                </a:tc>
              </a:tr>
              <a:tr h="319977">
                <a:tc>
                  <a:txBody>
                    <a:bodyPr/>
                    <a:lstStyle/>
                    <a:p>
                      <a:pPr algn="l"/>
                      <a:r>
                        <a:rPr lang="pl-PL" sz="1300" dirty="0" smtClean="0"/>
                        <a:t>         File System Export (FUSE client)</a:t>
                      </a:r>
                      <a:endParaRPr lang="pl-PL" sz="1300" dirty="0"/>
                    </a:p>
                  </a:txBody>
                  <a:tcPr marL="106818" marR="106818" marT="40050" marB="4005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300" dirty="0" smtClean="0"/>
                        <a:t>-</a:t>
                      </a:r>
                      <a:endParaRPr lang="pl-PL" sz="1300" dirty="0"/>
                    </a:p>
                  </a:txBody>
                  <a:tcPr marL="106818" marR="106818" marT="40050" marB="40050" anchor="ctr"/>
                </a:tc>
              </a:tr>
              <a:tr h="319977">
                <a:tc>
                  <a:txBody>
                    <a:bodyPr/>
                    <a:lstStyle/>
                    <a:p>
                      <a:pPr algn="l"/>
                      <a:r>
                        <a:rPr lang="pl-PL" sz="1300" dirty="0" smtClean="0"/>
                        <a:t>         </a:t>
                      </a:r>
                      <a:r>
                        <a:rPr lang="pl-PL" sz="1300" dirty="0" err="1" smtClean="0"/>
                        <a:t>Move</a:t>
                      </a:r>
                      <a:r>
                        <a:rPr lang="pl-PL" sz="1300" dirty="0" smtClean="0"/>
                        <a:t> and copy</a:t>
                      </a:r>
                      <a:endParaRPr lang="pl-PL" sz="1300" dirty="0"/>
                    </a:p>
                  </a:txBody>
                  <a:tcPr marL="106818" marR="106818" marT="40050" marB="4005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300" dirty="0" smtClean="0"/>
                        <a:t>cdmi_(move|copy)_(container|dataobject)</a:t>
                      </a:r>
                    </a:p>
                  </a:txBody>
                  <a:tcPr marL="106818" marR="106818" marT="40050" marB="40050" anchor="ctr"/>
                </a:tc>
              </a:tr>
              <a:tr h="5523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300" dirty="0" smtClean="0"/>
                        <a:t>         Big files</a:t>
                      </a:r>
                    </a:p>
                  </a:txBody>
                  <a:tcPr marL="106818" marR="106818" marT="40050" marB="4005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300" dirty="0" smtClean="0"/>
                        <a:t>cdmi_read_value_range, cdmi_modify_value_range</a:t>
                      </a:r>
                    </a:p>
                  </a:txBody>
                  <a:tcPr marL="106818" marR="106818" marT="40050" marB="40050" anchor="ctr"/>
                </a:tc>
              </a:tr>
              <a:tr h="3199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300" dirty="0" smtClean="0"/>
                        <a:t>        Access by ObjectID</a:t>
                      </a:r>
                    </a:p>
                  </a:txBody>
                  <a:tcPr marL="106818" marR="106818" marT="40050" marB="4005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300" dirty="0" smtClean="0"/>
                        <a:t>cdmi_object_access_by_ID</a:t>
                      </a:r>
                    </a:p>
                  </a:txBody>
                  <a:tcPr marL="106818" marR="106818" marT="40050" marB="40050" anchor="ctr"/>
                </a:tc>
              </a:tr>
            </a:tbl>
          </a:graphicData>
        </a:graphic>
      </p:graphicFrame>
      <p:pic>
        <p:nvPicPr>
          <p:cNvPr id="2" name="Obraz 1" descr="678134-sign-check-12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67" y="2585152"/>
            <a:ext cx="221655" cy="221655"/>
          </a:xfrm>
          <a:prstGeom prst="rect">
            <a:avLst/>
          </a:prstGeom>
        </p:spPr>
      </p:pic>
      <p:pic>
        <p:nvPicPr>
          <p:cNvPr id="6" name="Obraz 5" descr="678134-sign-check-12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67" y="3180898"/>
            <a:ext cx="221655" cy="221655"/>
          </a:xfrm>
          <a:prstGeom prst="rect">
            <a:avLst/>
          </a:prstGeom>
        </p:spPr>
      </p:pic>
      <p:pic>
        <p:nvPicPr>
          <p:cNvPr id="7" name="Obraz 6" descr="678134-sign-check-12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67" y="3711599"/>
            <a:ext cx="221655" cy="221655"/>
          </a:xfrm>
          <a:prstGeom prst="rect">
            <a:avLst/>
          </a:prstGeom>
        </p:spPr>
      </p:pic>
      <p:pic>
        <p:nvPicPr>
          <p:cNvPr id="8" name="Obraz 7" descr="678134-sign-check-12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67" y="4132863"/>
            <a:ext cx="221655" cy="221655"/>
          </a:xfrm>
          <a:prstGeom prst="rect">
            <a:avLst/>
          </a:prstGeom>
        </p:spPr>
      </p:pic>
      <p:pic>
        <p:nvPicPr>
          <p:cNvPr id="10" name="Obraz 9" descr="678134-sign-check-12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67" y="4439223"/>
            <a:ext cx="221655" cy="221655"/>
          </a:xfrm>
          <a:prstGeom prst="rect">
            <a:avLst/>
          </a:prstGeom>
        </p:spPr>
      </p:pic>
      <p:pic>
        <p:nvPicPr>
          <p:cNvPr id="11" name="Obraz 10" descr="678134-sign-check-12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67" y="4771705"/>
            <a:ext cx="221655" cy="221655"/>
          </a:xfrm>
          <a:prstGeom prst="rect">
            <a:avLst/>
          </a:prstGeom>
        </p:spPr>
      </p:pic>
      <p:pic>
        <p:nvPicPr>
          <p:cNvPr id="12" name="Obraz 11" descr="678134-sign-check-12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67" y="5091128"/>
            <a:ext cx="221655" cy="221655"/>
          </a:xfrm>
          <a:prstGeom prst="rect">
            <a:avLst/>
          </a:prstGeom>
        </p:spPr>
      </p:pic>
      <p:pic>
        <p:nvPicPr>
          <p:cNvPr id="14" name="Obraz 13" descr="678134-sign-check-12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67" y="5538974"/>
            <a:ext cx="221655" cy="221655"/>
          </a:xfrm>
          <a:prstGeom prst="rect">
            <a:avLst/>
          </a:prstGeom>
        </p:spPr>
      </p:pic>
      <p:pic>
        <p:nvPicPr>
          <p:cNvPr id="15" name="Obraz 14" descr="678134-sign-check-12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67" y="5951400"/>
            <a:ext cx="221655" cy="221655"/>
          </a:xfrm>
          <a:prstGeom prst="rect">
            <a:avLst/>
          </a:prstGeom>
        </p:spPr>
      </p:pic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25E1-3CBC-794F-A471-A8DF5859C9A5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33170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>
          <a:xfrm>
            <a:off x="-1" y="-1"/>
            <a:ext cx="12251267" cy="2675467"/>
          </a:xfrm>
          <a:prstGeom prst="rect">
            <a:avLst/>
          </a:prstGeom>
          <a:solidFill>
            <a:srgbClr val="2513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pl-PL">
              <a:solidFill>
                <a:srgbClr val="E63E4C"/>
              </a:solidFill>
            </a:endParaRPr>
          </a:p>
        </p:txBody>
      </p:sp>
      <p:sp>
        <p:nvSpPr>
          <p:cNvPr id="13" name="Trójkąt równoramienny 12"/>
          <p:cNvSpPr/>
          <p:nvPr/>
        </p:nvSpPr>
        <p:spPr>
          <a:xfrm flipV="1">
            <a:off x="575733" y="2668411"/>
            <a:ext cx="939800" cy="313266"/>
          </a:xfrm>
          <a:prstGeom prst="triangle">
            <a:avLst/>
          </a:prstGeom>
          <a:solidFill>
            <a:srgbClr val="2513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25E1-3CBC-794F-A471-A8DF5859C9A5}" type="slidenum">
              <a:rPr lang="pl-PL" smtClean="0"/>
              <a:t>15</a:t>
            </a:fld>
            <a:endParaRPr lang="pl-PL"/>
          </a:p>
        </p:txBody>
      </p:sp>
      <p:sp>
        <p:nvSpPr>
          <p:cNvPr id="9" name="PoleTekstowe 8"/>
          <p:cNvSpPr txBox="1"/>
          <p:nvPr/>
        </p:nvSpPr>
        <p:spPr>
          <a:xfrm>
            <a:off x="683008" y="3325649"/>
            <a:ext cx="10907859" cy="2133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GB" sz="2000" b="1" dirty="0" smtClean="0"/>
              <a:t>Thanks to </a:t>
            </a:r>
            <a:r>
              <a:rPr lang="en-GB" sz="2000" b="1" dirty="0"/>
              <a:t>Onedata now </a:t>
            </a:r>
            <a:r>
              <a:rPr lang="en-GB" sz="2000" b="1" dirty="0" smtClean="0"/>
              <a:t>you can:</a:t>
            </a:r>
          </a:p>
          <a:p>
            <a:pPr marL="285750" indent="-285750">
              <a:lnSpc>
                <a:spcPct val="250000"/>
              </a:lnSpc>
              <a:buClr>
                <a:srgbClr val="291568"/>
              </a:buClr>
              <a:buFont typeface="Arial"/>
              <a:buChar char="•"/>
            </a:pPr>
            <a:r>
              <a:rPr lang="en-GB" sz="2000" dirty="0" smtClean="0"/>
              <a:t>Replicate </a:t>
            </a:r>
            <a:r>
              <a:rPr lang="en-GB" sz="2000" dirty="0"/>
              <a:t>files on demand and on the fly without any additional effort</a:t>
            </a:r>
          </a:p>
          <a:p>
            <a:pPr marL="285750" indent="-285750">
              <a:lnSpc>
                <a:spcPct val="140000"/>
              </a:lnSpc>
              <a:buClr>
                <a:srgbClr val="291568"/>
              </a:buClr>
              <a:buFont typeface="Arial"/>
              <a:buChar char="•"/>
            </a:pPr>
            <a:r>
              <a:rPr lang="en-GB" sz="2000" dirty="0"/>
              <a:t>Migrate data between sites on demand with simple API interface</a:t>
            </a:r>
          </a:p>
          <a:p>
            <a:pPr marL="285750" indent="-285750">
              <a:lnSpc>
                <a:spcPct val="140000"/>
              </a:lnSpc>
              <a:buClr>
                <a:srgbClr val="291568"/>
              </a:buClr>
              <a:buFont typeface="Arial"/>
              <a:buChar char="•"/>
            </a:pPr>
            <a:r>
              <a:rPr lang="en-GB" sz="2000" dirty="0"/>
              <a:t>Easily check location of your data trough GUI or API</a:t>
            </a:r>
          </a:p>
        </p:txBody>
      </p:sp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447674" y="986542"/>
            <a:ext cx="11311572" cy="874712"/>
          </a:xfrm>
        </p:spPr>
        <p:txBody>
          <a:bodyPr>
            <a:normAutofit/>
          </a:bodyPr>
          <a:lstStyle/>
          <a:p>
            <a:r>
              <a:rPr lang="en-GB" sz="3200" cap="small" dirty="0">
                <a:solidFill>
                  <a:srgbClr val="FFFFFF"/>
                </a:solidFill>
              </a:rPr>
              <a:t>PROBLEM 3</a:t>
            </a:r>
            <a:r>
              <a:rPr lang="en-GB" sz="3200" cap="small" dirty="0" smtClean="0">
                <a:solidFill>
                  <a:srgbClr val="FFFFFF"/>
                </a:solidFill>
              </a:rPr>
              <a:t>:  </a:t>
            </a:r>
            <a:r>
              <a:rPr lang="en-GB" sz="3200" cap="all" dirty="0" smtClean="0">
                <a:solidFill>
                  <a:srgbClr val="FFFFFF"/>
                </a:solidFill>
              </a:rPr>
              <a:t>REPLICA MANAGEMENT</a:t>
            </a:r>
            <a:endParaRPr lang="pl-PL" sz="32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808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ytuł 1"/>
          <p:cNvSpPr>
            <a:spLocks noGrp="1"/>
          </p:cNvSpPr>
          <p:nvPr>
            <p:ph type="title"/>
          </p:nvPr>
        </p:nvSpPr>
        <p:spPr>
          <a:xfrm>
            <a:off x="525288" y="311713"/>
            <a:ext cx="11247925" cy="874712"/>
          </a:xfrm>
        </p:spPr>
        <p:txBody>
          <a:bodyPr>
            <a:normAutofit/>
          </a:bodyPr>
          <a:lstStyle/>
          <a:p>
            <a:r>
              <a:rPr lang="en-GB" cap="all" dirty="0" smtClean="0">
                <a:solidFill>
                  <a:srgbClr val="291568"/>
                </a:solidFill>
              </a:rPr>
              <a:t>Replicas Management SIMPLIFIED</a:t>
            </a:r>
            <a:endParaRPr lang="pl-PL" sz="3600" b="1" cap="all" dirty="0">
              <a:solidFill>
                <a:srgbClr val="291568"/>
              </a:solidFill>
            </a:endParaRPr>
          </a:p>
        </p:txBody>
      </p:sp>
      <p:sp>
        <p:nvSpPr>
          <p:cNvPr id="14" name="Symbol zastępczy zawartości 2"/>
          <p:cNvSpPr>
            <a:spLocks noGrp="1"/>
          </p:cNvSpPr>
          <p:nvPr>
            <p:ph idx="1"/>
          </p:nvPr>
        </p:nvSpPr>
        <p:spPr>
          <a:xfrm>
            <a:off x="183174" y="2150752"/>
            <a:ext cx="3456889" cy="4583113"/>
          </a:xfrm>
        </p:spPr>
        <p:txBody>
          <a:bodyPr>
            <a:normAutofit/>
          </a:bodyPr>
          <a:lstStyle/>
          <a:p>
            <a:r>
              <a:rPr lang="en-GB" sz="1800" dirty="0" smtClean="0"/>
              <a:t>Manage files not Replicas</a:t>
            </a:r>
          </a:p>
          <a:p>
            <a:r>
              <a:rPr lang="en-GB" sz="1800" dirty="0" smtClean="0"/>
              <a:t>Files distribution level between locations is level below to the file structure</a:t>
            </a:r>
          </a:p>
          <a:p>
            <a:r>
              <a:rPr lang="en-GB" sz="1800" dirty="0" smtClean="0"/>
              <a:t>Replicas management on a chunk basis </a:t>
            </a:r>
          </a:p>
          <a:p>
            <a:r>
              <a:rPr lang="en-GB" sz="1800" dirty="0" smtClean="0"/>
              <a:t>Missing chunks delivered on the fly</a:t>
            </a:r>
          </a:p>
          <a:p>
            <a:r>
              <a:rPr lang="en-GB" sz="1800" dirty="0" smtClean="0"/>
              <a:t>API for replica management for pre-staging  and implementing external data policy management</a:t>
            </a:r>
          </a:p>
        </p:txBody>
      </p:sp>
      <p:pic>
        <p:nvPicPr>
          <p:cNvPr id="2" name="Obraz 1" descr="replication_examp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124" y="1931340"/>
            <a:ext cx="9093200" cy="4279900"/>
          </a:xfrm>
          <a:prstGeom prst="rect">
            <a:avLst/>
          </a:prstGeo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25E1-3CBC-794F-A471-A8DF5859C9A5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54692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-1" y="-1"/>
            <a:ext cx="12251267" cy="2675467"/>
          </a:xfrm>
          <a:prstGeom prst="rect">
            <a:avLst/>
          </a:prstGeom>
          <a:solidFill>
            <a:srgbClr val="2513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pl-PL">
              <a:solidFill>
                <a:srgbClr val="E63E4C"/>
              </a:solidFill>
            </a:endParaRPr>
          </a:p>
        </p:txBody>
      </p:sp>
      <p:sp>
        <p:nvSpPr>
          <p:cNvPr id="11" name="Trójkąt równoramienny 10"/>
          <p:cNvSpPr/>
          <p:nvPr/>
        </p:nvSpPr>
        <p:spPr>
          <a:xfrm flipV="1">
            <a:off x="575733" y="2668411"/>
            <a:ext cx="939800" cy="313266"/>
          </a:xfrm>
          <a:prstGeom prst="triangle">
            <a:avLst/>
          </a:prstGeom>
          <a:solidFill>
            <a:srgbClr val="2513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25E1-3CBC-794F-A471-A8DF5859C9A5}" type="slidenum">
              <a:rPr lang="pl-PL" smtClean="0"/>
              <a:t>17</a:t>
            </a:fld>
            <a:endParaRPr lang="pl-PL"/>
          </a:p>
        </p:txBody>
      </p:sp>
      <p:sp>
        <p:nvSpPr>
          <p:cNvPr id="10" name="PoleTekstowe 9"/>
          <p:cNvSpPr txBox="1"/>
          <p:nvPr/>
        </p:nvSpPr>
        <p:spPr>
          <a:xfrm>
            <a:off x="683008" y="3325648"/>
            <a:ext cx="10907859" cy="1703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GB" sz="2000" b="1" dirty="0" smtClean="0"/>
              <a:t>Thanks to </a:t>
            </a:r>
            <a:r>
              <a:rPr lang="en-GB" sz="2000" b="1" dirty="0"/>
              <a:t>Onedata now </a:t>
            </a:r>
            <a:r>
              <a:rPr lang="en-GB" sz="2000" b="1" dirty="0" smtClean="0"/>
              <a:t>you can:</a:t>
            </a:r>
          </a:p>
          <a:p>
            <a:pPr marL="285750" indent="-285750">
              <a:lnSpc>
                <a:spcPct val="250000"/>
              </a:lnSpc>
              <a:buClr>
                <a:srgbClr val="291568"/>
              </a:buClr>
              <a:buFont typeface="Arial"/>
              <a:buChar char="•"/>
            </a:pPr>
            <a:r>
              <a:rPr lang="en-GB" sz="2000" dirty="0" smtClean="0"/>
              <a:t>Control </a:t>
            </a:r>
            <a:r>
              <a:rPr lang="en-GB" sz="2000" dirty="0"/>
              <a:t>who knows about your data </a:t>
            </a:r>
          </a:p>
          <a:p>
            <a:pPr marL="285750" indent="-285750">
              <a:lnSpc>
                <a:spcPct val="140000"/>
              </a:lnSpc>
              <a:buClr>
                <a:srgbClr val="291568"/>
              </a:buClr>
              <a:buFont typeface="Arial"/>
              <a:buChar char="•"/>
            </a:pPr>
            <a:r>
              <a:rPr lang="en-GB" sz="2000" dirty="0"/>
              <a:t>Control who can access data on a single file level</a:t>
            </a:r>
          </a:p>
        </p:txBody>
      </p:sp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375368" y="886052"/>
            <a:ext cx="11561685" cy="874712"/>
          </a:xfrm>
        </p:spPr>
        <p:txBody>
          <a:bodyPr>
            <a:normAutofit fontScale="90000"/>
          </a:bodyPr>
          <a:lstStyle/>
          <a:p>
            <a:r>
              <a:rPr lang="en-GB" sz="3200" cap="small" dirty="0" smtClean="0">
                <a:solidFill>
                  <a:schemeClr val="bg1"/>
                </a:solidFill>
              </a:rPr>
              <a:t>PROBLEM 6: FLEXIBLE AUTHENTICATION AND AUTHORIZATION</a:t>
            </a:r>
            <a:endParaRPr lang="pl-PL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676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ytuł 1"/>
          <p:cNvSpPr>
            <a:spLocks noGrp="1"/>
          </p:cNvSpPr>
          <p:nvPr>
            <p:ph type="title"/>
          </p:nvPr>
        </p:nvSpPr>
        <p:spPr>
          <a:xfrm>
            <a:off x="447674" y="280670"/>
            <a:ext cx="11247925" cy="874712"/>
          </a:xfrm>
        </p:spPr>
        <p:txBody>
          <a:bodyPr>
            <a:normAutofit/>
          </a:bodyPr>
          <a:lstStyle/>
          <a:p>
            <a:r>
              <a:rPr lang="en-GB" sz="2800" cap="all" dirty="0" smtClean="0">
                <a:solidFill>
                  <a:srgbClr val="291568"/>
                </a:solidFill>
              </a:rPr>
              <a:t>authentication </a:t>
            </a:r>
            <a:r>
              <a:rPr lang="en-GB" sz="2800" cap="all" dirty="0">
                <a:solidFill>
                  <a:srgbClr val="291568"/>
                </a:solidFill>
              </a:rPr>
              <a:t>and authorization</a:t>
            </a:r>
            <a:endParaRPr lang="pl-PL" sz="2800" b="1" cap="all" dirty="0">
              <a:solidFill>
                <a:srgbClr val="291568"/>
              </a:solidFill>
            </a:endParaRPr>
          </a:p>
        </p:txBody>
      </p:sp>
      <p:pic>
        <p:nvPicPr>
          <p:cNvPr id="4" name="Obraz 3" descr="space_shari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413" y="2069403"/>
            <a:ext cx="7563916" cy="4024619"/>
          </a:xfrm>
          <a:prstGeom prst="rect">
            <a:avLst/>
          </a:prstGeom>
        </p:spPr>
      </p:pic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25E1-3CBC-794F-A471-A8DF5859C9A5}" type="slidenum">
              <a:rPr lang="pl-PL" smtClean="0"/>
              <a:t>18</a:t>
            </a:fld>
            <a:endParaRPr lang="pl-PL"/>
          </a:p>
        </p:txBody>
      </p:sp>
      <p:sp>
        <p:nvSpPr>
          <p:cNvPr id="11" name="Symbol zastępczy zawartości 2"/>
          <p:cNvSpPr txBox="1">
            <a:spLocks/>
          </p:cNvSpPr>
          <p:nvPr/>
        </p:nvSpPr>
        <p:spPr>
          <a:xfrm>
            <a:off x="568725" y="2005192"/>
            <a:ext cx="3460114" cy="41593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457200" rtl="0" eaLnBrk="1" latinLnBrk="0" hangingPunct="1">
              <a:spcBef>
                <a:spcPct val="20000"/>
              </a:spcBef>
              <a:buClr>
                <a:srgbClr val="291568"/>
              </a:buClr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457200" rtl="0" eaLnBrk="1" latinLnBrk="0" hangingPunct="1">
              <a:spcBef>
                <a:spcPct val="20000"/>
              </a:spcBef>
              <a:buClr>
                <a:srgbClr val="291568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457200" rtl="0" eaLnBrk="1" latinLnBrk="0" hangingPunct="1">
              <a:spcBef>
                <a:spcPct val="20000"/>
              </a:spcBef>
              <a:buClr>
                <a:srgbClr val="291568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457200" rtl="0" eaLnBrk="1" latinLnBrk="0" hangingPunct="1">
              <a:spcBef>
                <a:spcPct val="20000"/>
              </a:spcBef>
              <a:buClr>
                <a:srgbClr val="291568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457200" rtl="0" eaLnBrk="1" latinLnBrk="0" hangingPunct="1">
              <a:spcBef>
                <a:spcPct val="20000"/>
              </a:spcBef>
              <a:buClr>
                <a:srgbClr val="291568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/>
              <a:t>Integrated with Indigo IAM</a:t>
            </a:r>
          </a:p>
          <a:p>
            <a:r>
              <a:rPr lang="en-GB" sz="2000" dirty="0" smtClean="0"/>
              <a:t>Pluggable methods of authentication per zone</a:t>
            </a:r>
          </a:p>
          <a:p>
            <a:r>
              <a:rPr lang="en-GB" sz="2000" dirty="0" smtClean="0"/>
              <a:t>Multi level of access control</a:t>
            </a:r>
          </a:p>
          <a:p>
            <a:r>
              <a:rPr lang="en-GB" sz="2000" dirty="0" smtClean="0"/>
              <a:t>ACL on files and directories</a:t>
            </a:r>
          </a:p>
          <a:p>
            <a:r>
              <a:rPr lang="en-GB" sz="2000" dirty="0" smtClean="0"/>
              <a:t>Group management </a:t>
            </a:r>
          </a:p>
          <a:p>
            <a:r>
              <a:rPr lang="en-GB" sz="2000" dirty="0" smtClean="0"/>
              <a:t>Token based authentication (macaroons)</a:t>
            </a:r>
          </a:p>
          <a:p>
            <a:r>
              <a:rPr lang="en-GB" sz="2000" dirty="0" smtClean="0"/>
              <a:t>X.509  in prep.</a:t>
            </a:r>
          </a:p>
        </p:txBody>
      </p:sp>
    </p:spTree>
    <p:extLst>
      <p:ext uri="{BB962C8B-B14F-4D97-AF65-F5344CB8AC3E}">
        <p14:creationId xmlns:p14="http://schemas.microsoft.com/office/powerpoint/2010/main" val="1419892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ytuł 1"/>
          <p:cNvSpPr>
            <a:spLocks noGrp="1"/>
          </p:cNvSpPr>
          <p:nvPr>
            <p:ph type="title"/>
          </p:nvPr>
        </p:nvSpPr>
        <p:spPr>
          <a:xfrm>
            <a:off x="447674" y="280670"/>
            <a:ext cx="11247925" cy="874712"/>
          </a:xfrm>
        </p:spPr>
        <p:txBody>
          <a:bodyPr>
            <a:normAutofit/>
          </a:bodyPr>
          <a:lstStyle/>
          <a:p>
            <a:r>
              <a:rPr lang="en-GB" sz="2800" cap="all" dirty="0" smtClean="0">
                <a:solidFill>
                  <a:srgbClr val="291568"/>
                </a:solidFill>
              </a:rPr>
              <a:t>authentication </a:t>
            </a:r>
            <a:r>
              <a:rPr lang="en-GB" sz="2800" cap="all" dirty="0">
                <a:solidFill>
                  <a:srgbClr val="291568"/>
                </a:solidFill>
              </a:rPr>
              <a:t>and authorization</a:t>
            </a:r>
            <a:endParaRPr lang="pl-PL" sz="2800" b="1" cap="all" dirty="0">
              <a:solidFill>
                <a:srgbClr val="291568"/>
              </a:solidFill>
            </a:endParaRPr>
          </a:p>
        </p:txBody>
      </p:sp>
      <p:pic>
        <p:nvPicPr>
          <p:cNvPr id="5" name="Obraz 4" descr="acl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842" y="2054584"/>
            <a:ext cx="7489409" cy="3984975"/>
          </a:xfrm>
          <a:prstGeom prst="rect">
            <a:avLst/>
          </a:prstGeom>
        </p:spPr>
      </p:pic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25E1-3CBC-794F-A471-A8DF5859C9A5}" type="slidenum">
              <a:rPr lang="pl-PL" smtClean="0"/>
              <a:t>19</a:t>
            </a:fld>
            <a:endParaRPr lang="pl-PL"/>
          </a:p>
        </p:txBody>
      </p:sp>
      <p:sp>
        <p:nvSpPr>
          <p:cNvPr id="9" name="Symbol zastępczy zawartości 2"/>
          <p:cNvSpPr>
            <a:spLocks noGrp="1"/>
          </p:cNvSpPr>
          <p:nvPr>
            <p:ph idx="1"/>
          </p:nvPr>
        </p:nvSpPr>
        <p:spPr>
          <a:xfrm>
            <a:off x="568725" y="2005192"/>
            <a:ext cx="3460114" cy="4159386"/>
          </a:xfrm>
        </p:spPr>
        <p:txBody>
          <a:bodyPr>
            <a:noAutofit/>
          </a:bodyPr>
          <a:lstStyle/>
          <a:p>
            <a:r>
              <a:rPr lang="en-GB" sz="2000" dirty="0"/>
              <a:t>Integrated with Indigo </a:t>
            </a:r>
            <a:r>
              <a:rPr lang="en-GB" sz="2000" dirty="0" smtClean="0"/>
              <a:t>IAM</a:t>
            </a:r>
          </a:p>
          <a:p>
            <a:r>
              <a:rPr lang="en-GB" sz="2000" dirty="0" smtClean="0"/>
              <a:t>Pluggable methods of authentication per zone</a:t>
            </a:r>
          </a:p>
          <a:p>
            <a:r>
              <a:rPr lang="en-GB" sz="2000" dirty="0" smtClean="0"/>
              <a:t>Multi level of access control</a:t>
            </a:r>
          </a:p>
          <a:p>
            <a:r>
              <a:rPr lang="en-GB" sz="2000" dirty="0" smtClean="0"/>
              <a:t>ACL on files and directories</a:t>
            </a:r>
          </a:p>
          <a:p>
            <a:r>
              <a:rPr lang="en-GB" sz="2000" dirty="0" smtClean="0"/>
              <a:t>Group management </a:t>
            </a:r>
          </a:p>
          <a:p>
            <a:r>
              <a:rPr lang="en-GB" sz="2000" dirty="0" smtClean="0"/>
              <a:t>Token based authentication (macaroons)</a:t>
            </a:r>
          </a:p>
          <a:p>
            <a:r>
              <a:rPr lang="en-GB" sz="2000" dirty="0"/>
              <a:t>X.509  </a:t>
            </a:r>
            <a:r>
              <a:rPr lang="en-GB" sz="2000" dirty="0" smtClean="0"/>
              <a:t>in prep.</a:t>
            </a:r>
          </a:p>
        </p:txBody>
      </p:sp>
    </p:spTree>
    <p:extLst>
      <p:ext uri="{BB962C8B-B14F-4D97-AF65-F5344CB8AC3E}">
        <p14:creationId xmlns:p14="http://schemas.microsoft.com/office/powerpoint/2010/main" val="3293369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25E1-3CBC-794F-A471-A8DF5859C9A5}" type="slidenum">
              <a:rPr lang="pl-PL" smtClean="0"/>
              <a:t>2</a:t>
            </a:fld>
            <a:endParaRPr lang="pl-PL" dirty="0"/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413806" y="476179"/>
            <a:ext cx="8535461" cy="5321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330B3A"/>
                </a:solidFill>
                <a:latin typeface="Myriad Pro"/>
                <a:ea typeface="+mj-ea"/>
                <a:cs typeface="Myriad Pro"/>
              </a:defRPr>
            </a:lvl1pPr>
          </a:lstStyle>
          <a:p>
            <a:r>
              <a:rPr lang="en-GB" sz="2800" cap="small" smtClean="0">
                <a:solidFill>
                  <a:srgbClr val="291568"/>
                </a:solidFill>
              </a:rPr>
              <a:t>DATA IN MULTI-CLOUD ENVIRONMENTS</a:t>
            </a:r>
            <a:endParaRPr lang="en-GB" sz="2800" cap="small" dirty="0">
              <a:solidFill>
                <a:srgbClr val="291568"/>
              </a:solidFill>
            </a:endParaRPr>
          </a:p>
        </p:txBody>
      </p:sp>
      <p:pic>
        <p:nvPicPr>
          <p:cNvPr id="8" name="Obraz 7" descr="mapa2.w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467" y="1841500"/>
            <a:ext cx="9081104" cy="4592623"/>
          </a:xfrm>
          <a:prstGeom prst="rect">
            <a:avLst/>
          </a:prstGeom>
        </p:spPr>
      </p:pic>
      <p:pic>
        <p:nvPicPr>
          <p:cNvPr id="11" name="Obraz 10" descr="linies.wm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293" y="2421597"/>
            <a:ext cx="7070369" cy="2284459"/>
          </a:xfrm>
          <a:prstGeom prst="rect">
            <a:avLst/>
          </a:prstGeom>
        </p:spPr>
      </p:pic>
      <p:pic>
        <p:nvPicPr>
          <p:cNvPr id="9" name="Obraz 8" descr="providers.wm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820" y="2269083"/>
            <a:ext cx="6273688" cy="2821500"/>
          </a:xfrm>
          <a:prstGeom prst="rect">
            <a:avLst/>
          </a:prstGeom>
        </p:spPr>
      </p:pic>
      <p:pic>
        <p:nvPicPr>
          <p:cNvPr id="10" name="Obraz 9" descr="myspaceCatalog.wm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579" y="2713163"/>
            <a:ext cx="1526975" cy="1753840"/>
          </a:xfrm>
          <a:prstGeom prst="rect">
            <a:avLst/>
          </a:prstGeom>
        </p:spPr>
      </p:pic>
      <p:grpSp>
        <p:nvGrpSpPr>
          <p:cNvPr id="45" name="Grupa 44"/>
          <p:cNvGrpSpPr/>
          <p:nvPr/>
        </p:nvGrpSpPr>
        <p:grpSpPr>
          <a:xfrm>
            <a:off x="2447851" y="2421597"/>
            <a:ext cx="5454600" cy="2464729"/>
            <a:chOff x="2447851" y="2421597"/>
            <a:chExt cx="5454600" cy="2464729"/>
          </a:xfrm>
        </p:grpSpPr>
        <p:cxnSp>
          <p:nvCxnSpPr>
            <p:cNvPr id="17" name="Łącznik zakrzywiony 16"/>
            <p:cNvCxnSpPr/>
            <p:nvPr/>
          </p:nvCxnSpPr>
          <p:spPr>
            <a:xfrm flipV="1">
              <a:off x="5979306" y="2421597"/>
              <a:ext cx="540216" cy="236376"/>
            </a:xfrm>
            <a:prstGeom prst="curvedConnector3">
              <a:avLst>
                <a:gd name="adj1" fmla="val -58406"/>
              </a:avLst>
            </a:prstGeom>
            <a:ln w="38100" cmpd="sng">
              <a:solidFill>
                <a:srgbClr val="291568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Łącznik zakrzywiony 17"/>
            <p:cNvCxnSpPr/>
            <p:nvPr/>
          </p:nvCxnSpPr>
          <p:spPr>
            <a:xfrm>
              <a:off x="3166481" y="2713163"/>
              <a:ext cx="2694638" cy="137281"/>
            </a:xfrm>
            <a:prstGeom prst="curvedConnector3">
              <a:avLst>
                <a:gd name="adj1" fmla="val 50000"/>
              </a:avLst>
            </a:prstGeom>
            <a:ln w="38100" cmpd="sng">
              <a:solidFill>
                <a:srgbClr val="291568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Łącznik zakrzywiony 18"/>
            <p:cNvCxnSpPr/>
            <p:nvPr/>
          </p:nvCxnSpPr>
          <p:spPr>
            <a:xfrm rot="16200000" flipH="1">
              <a:off x="2368446" y="3650265"/>
              <a:ext cx="1315466" cy="1156656"/>
            </a:xfrm>
            <a:prstGeom prst="curvedConnector3">
              <a:avLst>
                <a:gd name="adj1" fmla="val 50000"/>
              </a:avLst>
            </a:prstGeom>
            <a:ln w="38100" cmpd="sng">
              <a:solidFill>
                <a:srgbClr val="291568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Łącznik zakrzywiony 19"/>
            <p:cNvCxnSpPr/>
            <p:nvPr/>
          </p:nvCxnSpPr>
          <p:spPr>
            <a:xfrm>
              <a:off x="6935874" y="2507622"/>
              <a:ext cx="966577" cy="742090"/>
            </a:xfrm>
            <a:prstGeom prst="curvedConnector3">
              <a:avLst>
                <a:gd name="adj1" fmla="val 50000"/>
              </a:avLst>
            </a:prstGeom>
            <a:ln w="38100" cmpd="sng">
              <a:solidFill>
                <a:srgbClr val="291568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Łącznik zakrzywiony 20"/>
            <p:cNvCxnSpPr/>
            <p:nvPr/>
          </p:nvCxnSpPr>
          <p:spPr>
            <a:xfrm flipV="1">
              <a:off x="4078188" y="3037870"/>
              <a:ext cx="1987548" cy="1831290"/>
            </a:xfrm>
            <a:prstGeom prst="curvedConnector3">
              <a:avLst>
                <a:gd name="adj1" fmla="val 50000"/>
              </a:avLst>
            </a:prstGeom>
            <a:ln w="38100" cmpd="sng">
              <a:solidFill>
                <a:srgbClr val="291568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78377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25E1-3CBC-794F-A471-A8DF5859C9A5}" type="slidenum">
              <a:rPr lang="pl-PL" smtClean="0"/>
              <a:t>20</a:t>
            </a:fld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-1" y="0"/>
            <a:ext cx="12251267" cy="1896534"/>
          </a:xfrm>
          <a:prstGeom prst="rect">
            <a:avLst/>
          </a:prstGeom>
          <a:solidFill>
            <a:srgbClr val="2513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pl-PL">
              <a:solidFill>
                <a:srgbClr val="E63E4C"/>
              </a:solidFill>
            </a:endParaRPr>
          </a:p>
        </p:txBody>
      </p:sp>
      <p:sp>
        <p:nvSpPr>
          <p:cNvPr id="8" name="Trójkąt równoramienny 7"/>
          <p:cNvSpPr/>
          <p:nvPr/>
        </p:nvSpPr>
        <p:spPr>
          <a:xfrm flipV="1">
            <a:off x="575733" y="1849967"/>
            <a:ext cx="939800" cy="313266"/>
          </a:xfrm>
          <a:prstGeom prst="triangle">
            <a:avLst/>
          </a:prstGeom>
          <a:solidFill>
            <a:srgbClr val="2513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Tekstowe 8"/>
          <p:cNvSpPr txBox="1"/>
          <p:nvPr/>
        </p:nvSpPr>
        <p:spPr>
          <a:xfrm>
            <a:off x="683008" y="2549552"/>
            <a:ext cx="10907859" cy="1703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GB" sz="2000" b="1" dirty="0" smtClean="0"/>
              <a:t>Thanks to </a:t>
            </a:r>
            <a:r>
              <a:rPr lang="en-GB" sz="2000" b="1" dirty="0"/>
              <a:t>Onedata now </a:t>
            </a:r>
            <a:r>
              <a:rPr lang="en-GB" sz="2000" b="1" dirty="0" smtClean="0"/>
              <a:t>you can:</a:t>
            </a:r>
          </a:p>
          <a:p>
            <a:pPr marL="285750" indent="-285750">
              <a:lnSpc>
                <a:spcPct val="250000"/>
              </a:lnSpc>
              <a:buClr>
                <a:srgbClr val="291568"/>
              </a:buClr>
              <a:buFont typeface="Arial"/>
              <a:buChar char="•"/>
            </a:pPr>
            <a:r>
              <a:rPr lang="en-GB" sz="2000" dirty="0" smtClean="0"/>
              <a:t>Work </a:t>
            </a:r>
            <a:r>
              <a:rPr lang="en-GB" sz="2000" dirty="0"/>
              <a:t>with data and metadata in one system – avoiding problems of consistency</a:t>
            </a:r>
          </a:p>
          <a:p>
            <a:pPr marL="285750" indent="-285750">
              <a:lnSpc>
                <a:spcPct val="140000"/>
              </a:lnSpc>
              <a:buClr>
                <a:srgbClr val="291568"/>
              </a:buClr>
              <a:buFont typeface="Arial"/>
              <a:buChar char="•"/>
            </a:pPr>
            <a:r>
              <a:rPr lang="en-GB" sz="2000" dirty="0"/>
              <a:t>Monitor metadata data changes trough API in order to feed external custom systems</a:t>
            </a:r>
          </a:p>
        </p:txBody>
      </p:sp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575733" y="492330"/>
            <a:ext cx="11561685" cy="874712"/>
          </a:xfrm>
        </p:spPr>
        <p:txBody>
          <a:bodyPr>
            <a:normAutofit fontScale="90000"/>
          </a:bodyPr>
          <a:lstStyle/>
          <a:p>
            <a:r>
              <a:rPr lang="en-GB" cap="small" dirty="0" smtClean="0">
                <a:solidFill>
                  <a:schemeClr val="bg1"/>
                </a:solidFill>
              </a:rPr>
              <a:t>PROBLEM 5: METADATA MANAGEMENT INTEGRATED WITH </a:t>
            </a:r>
            <a:br>
              <a:rPr lang="en-GB" cap="small" dirty="0" smtClean="0">
                <a:solidFill>
                  <a:schemeClr val="bg1"/>
                </a:solidFill>
              </a:rPr>
            </a:br>
            <a:r>
              <a:rPr lang="en-GB" cap="small" dirty="0" smtClean="0">
                <a:solidFill>
                  <a:schemeClr val="bg1"/>
                </a:solidFill>
              </a:rPr>
              <a:t>DATA MANAGEMENT PLATFORM</a:t>
            </a:r>
            <a:endParaRPr lang="pl-PL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101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ytuł 1"/>
          <p:cNvSpPr>
            <a:spLocks noGrp="1"/>
          </p:cNvSpPr>
          <p:nvPr>
            <p:ph type="title"/>
          </p:nvPr>
        </p:nvSpPr>
        <p:spPr>
          <a:xfrm>
            <a:off x="447674" y="280670"/>
            <a:ext cx="11247925" cy="874712"/>
          </a:xfrm>
        </p:spPr>
        <p:txBody>
          <a:bodyPr>
            <a:normAutofit/>
          </a:bodyPr>
          <a:lstStyle/>
          <a:p>
            <a:r>
              <a:rPr lang="en-GB" sz="2800" cap="all" dirty="0" smtClean="0">
                <a:solidFill>
                  <a:srgbClr val="291568"/>
                </a:solidFill>
              </a:rPr>
              <a:t>Integrated metadata </a:t>
            </a:r>
            <a:r>
              <a:rPr lang="en-GB" sz="2800" cap="all" dirty="0" err="1" smtClean="0">
                <a:solidFill>
                  <a:srgbClr val="291568"/>
                </a:solidFill>
              </a:rPr>
              <a:t>managment</a:t>
            </a:r>
            <a:endParaRPr lang="pl-PL" sz="2800" b="1" cap="all" dirty="0">
              <a:solidFill>
                <a:srgbClr val="291568"/>
              </a:solidFill>
            </a:endParaRPr>
          </a:p>
        </p:txBody>
      </p:sp>
      <p:sp>
        <p:nvSpPr>
          <p:cNvPr id="14" name="Symbol zastępczy zawartości 2"/>
          <p:cNvSpPr>
            <a:spLocks noGrp="1"/>
          </p:cNvSpPr>
          <p:nvPr>
            <p:ph idx="1"/>
          </p:nvPr>
        </p:nvSpPr>
        <p:spPr>
          <a:xfrm>
            <a:off x="568726" y="2163742"/>
            <a:ext cx="3252774" cy="3748053"/>
          </a:xfrm>
        </p:spPr>
        <p:txBody>
          <a:bodyPr>
            <a:normAutofit/>
          </a:bodyPr>
          <a:lstStyle/>
          <a:p>
            <a:r>
              <a:rPr lang="en-GB" sz="2000" dirty="0" smtClean="0"/>
              <a:t>All files and directories could have a custom user metadata</a:t>
            </a:r>
          </a:p>
          <a:p>
            <a:r>
              <a:rPr lang="en-GB" sz="2000" dirty="0" smtClean="0"/>
              <a:t>API for metadata management</a:t>
            </a:r>
          </a:p>
          <a:p>
            <a:r>
              <a:rPr lang="en-GB" sz="2000" dirty="0" smtClean="0"/>
              <a:t>API for data discovery based on metadata</a:t>
            </a:r>
          </a:p>
          <a:p>
            <a:r>
              <a:rPr lang="en-GB" sz="2000" dirty="0" smtClean="0"/>
              <a:t>Virtual Folders based on metadata tags </a:t>
            </a:r>
          </a:p>
          <a:p>
            <a:endParaRPr lang="en-GB" sz="2000" dirty="0" smtClean="0"/>
          </a:p>
        </p:txBody>
      </p:sp>
      <p:pic>
        <p:nvPicPr>
          <p:cNvPr id="3" name="Obraz 2" descr="metadata managem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144" y="2163742"/>
            <a:ext cx="8214912" cy="3748053"/>
          </a:xfrm>
          <a:prstGeom prst="rect">
            <a:avLst/>
          </a:prstGeo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25E1-3CBC-794F-A471-A8DF5859C9A5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2815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/>
          <p:cNvSpPr/>
          <p:nvPr/>
        </p:nvSpPr>
        <p:spPr>
          <a:xfrm>
            <a:off x="-1" y="-1"/>
            <a:ext cx="12251267" cy="2675467"/>
          </a:xfrm>
          <a:prstGeom prst="rect">
            <a:avLst/>
          </a:prstGeom>
          <a:solidFill>
            <a:srgbClr val="2513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pl-PL">
              <a:solidFill>
                <a:srgbClr val="E63E4C"/>
              </a:solidFill>
            </a:endParaRPr>
          </a:p>
        </p:txBody>
      </p:sp>
      <p:sp>
        <p:nvSpPr>
          <p:cNvPr id="12" name="Trójkąt równoramienny 11"/>
          <p:cNvSpPr/>
          <p:nvPr/>
        </p:nvSpPr>
        <p:spPr>
          <a:xfrm flipV="1">
            <a:off x="575733" y="2668411"/>
            <a:ext cx="939800" cy="313266"/>
          </a:xfrm>
          <a:prstGeom prst="triangle">
            <a:avLst/>
          </a:prstGeom>
          <a:solidFill>
            <a:srgbClr val="2513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25E1-3CBC-794F-A471-A8DF5859C9A5}" type="slidenum">
              <a:rPr lang="pl-PL" smtClean="0"/>
              <a:t>22</a:t>
            </a:fld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-1" y="0"/>
            <a:ext cx="12251267" cy="1896534"/>
          </a:xfrm>
          <a:prstGeom prst="rect">
            <a:avLst/>
          </a:prstGeom>
          <a:solidFill>
            <a:srgbClr val="2513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pl-PL">
              <a:solidFill>
                <a:srgbClr val="E63E4C"/>
              </a:solidFill>
            </a:endParaRPr>
          </a:p>
        </p:txBody>
      </p:sp>
      <p:sp>
        <p:nvSpPr>
          <p:cNvPr id="8" name="Trójkąt równoramienny 7"/>
          <p:cNvSpPr/>
          <p:nvPr/>
        </p:nvSpPr>
        <p:spPr>
          <a:xfrm flipV="1">
            <a:off x="575733" y="1849967"/>
            <a:ext cx="939800" cy="313266"/>
          </a:xfrm>
          <a:prstGeom prst="triangle">
            <a:avLst/>
          </a:prstGeom>
          <a:solidFill>
            <a:srgbClr val="2513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Tekstowe 8"/>
          <p:cNvSpPr txBox="1"/>
          <p:nvPr/>
        </p:nvSpPr>
        <p:spPr>
          <a:xfrm>
            <a:off x="683008" y="3425844"/>
            <a:ext cx="109078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Thanks to </a:t>
            </a:r>
            <a:r>
              <a:rPr lang="en-GB" sz="2000" b="1" dirty="0"/>
              <a:t>Onedata now </a:t>
            </a:r>
            <a:r>
              <a:rPr lang="en-GB" sz="2000" b="1" dirty="0" smtClean="0"/>
              <a:t>you can:</a:t>
            </a:r>
          </a:p>
          <a:p>
            <a:endParaRPr lang="en-GB" sz="2000" b="1" dirty="0" smtClean="0"/>
          </a:p>
          <a:p>
            <a:pPr marL="285750" indent="-285750">
              <a:buClr>
                <a:srgbClr val="291568"/>
              </a:buClr>
              <a:buFont typeface="Arial"/>
              <a:buChar char="•"/>
            </a:pPr>
            <a:r>
              <a:rPr lang="en-GB" sz="2000" dirty="0" smtClean="0"/>
              <a:t>Integrate </a:t>
            </a:r>
            <a:r>
              <a:rPr lang="en-GB" sz="2000" dirty="0"/>
              <a:t>external tools using rich API interfaces with data management platform building </a:t>
            </a:r>
            <a:r>
              <a:rPr lang="en-GB" sz="2000" dirty="0" smtClean="0"/>
              <a:t>more complex </a:t>
            </a:r>
            <a:r>
              <a:rPr lang="en-GB" sz="2000" dirty="0"/>
              <a:t>environment for data processing</a:t>
            </a:r>
          </a:p>
        </p:txBody>
      </p:sp>
      <p:sp>
        <p:nvSpPr>
          <p:cNvPr id="10" name="Tytuł 1"/>
          <p:cNvSpPr txBox="1">
            <a:spLocks/>
          </p:cNvSpPr>
          <p:nvPr/>
        </p:nvSpPr>
        <p:spPr>
          <a:xfrm>
            <a:off x="375368" y="942384"/>
            <a:ext cx="11561685" cy="874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330B3A"/>
                </a:solidFill>
                <a:latin typeface="Myriad Pro"/>
                <a:ea typeface="+mj-ea"/>
                <a:cs typeface="Myriad Pro"/>
              </a:defRPr>
            </a:lvl1pPr>
          </a:lstStyle>
          <a:p>
            <a:r>
              <a:rPr lang="en-GB" sz="3200" cap="small" dirty="0" smtClean="0">
                <a:solidFill>
                  <a:schemeClr val="bg1"/>
                </a:solidFill>
              </a:rPr>
              <a:t>PROBLEM 7: EASY INTEGRATION USING API WITH EXTERNAL TOOLS</a:t>
            </a:r>
            <a:endParaRPr lang="pl-PL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293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ytuł 1"/>
          <p:cNvSpPr>
            <a:spLocks noGrp="1"/>
          </p:cNvSpPr>
          <p:nvPr>
            <p:ph type="title"/>
          </p:nvPr>
        </p:nvSpPr>
        <p:spPr>
          <a:xfrm>
            <a:off x="447674" y="280670"/>
            <a:ext cx="11247925" cy="874712"/>
          </a:xfrm>
        </p:spPr>
        <p:txBody>
          <a:bodyPr>
            <a:normAutofit/>
          </a:bodyPr>
          <a:lstStyle/>
          <a:p>
            <a:r>
              <a:rPr lang="en-GB" sz="2800" cap="small" dirty="0" smtClean="0">
                <a:solidFill>
                  <a:srgbClr val="291568"/>
                </a:solidFill>
              </a:rPr>
              <a:t>RICH COLLECTION OF APIs</a:t>
            </a:r>
            <a:endParaRPr lang="en-GB" sz="2800" cap="small" dirty="0">
              <a:solidFill>
                <a:srgbClr val="291568"/>
              </a:solidFill>
            </a:endParaRPr>
          </a:p>
        </p:txBody>
      </p:sp>
      <p:sp>
        <p:nvSpPr>
          <p:cNvPr id="14" name="Symbol zastępczy zawartości 2"/>
          <p:cNvSpPr>
            <a:spLocks noGrp="1"/>
          </p:cNvSpPr>
          <p:nvPr>
            <p:ph idx="1"/>
          </p:nvPr>
        </p:nvSpPr>
        <p:spPr>
          <a:xfrm>
            <a:off x="568725" y="2307166"/>
            <a:ext cx="10974498" cy="3718278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GB" sz="2400" dirty="0" smtClean="0"/>
              <a:t>APIs for all operations </a:t>
            </a:r>
          </a:p>
          <a:p>
            <a:pPr>
              <a:lnSpc>
                <a:spcPct val="130000"/>
              </a:lnSpc>
            </a:pPr>
            <a:r>
              <a:rPr lang="en-GB" sz="2400" dirty="0" smtClean="0"/>
              <a:t>Flexible permission checking for APIs</a:t>
            </a:r>
          </a:p>
          <a:p>
            <a:pPr>
              <a:lnSpc>
                <a:spcPct val="130000"/>
              </a:lnSpc>
            </a:pPr>
            <a:r>
              <a:rPr lang="en-GB" sz="2400" dirty="0" smtClean="0"/>
              <a:t>APIs for full eventually consistent integration with external systems</a:t>
            </a:r>
          </a:p>
          <a:p>
            <a:pPr>
              <a:lnSpc>
                <a:spcPct val="130000"/>
              </a:lnSpc>
            </a:pPr>
            <a:r>
              <a:rPr lang="en-GB" sz="2400" dirty="0" smtClean="0"/>
              <a:t>API fully described using </a:t>
            </a:r>
            <a:r>
              <a:rPr lang="en-GB" sz="2400" dirty="0"/>
              <a:t>S</a:t>
            </a:r>
            <a:r>
              <a:rPr lang="en-GB" sz="2400" dirty="0" smtClean="0"/>
              <a:t>wagger for generation of clients based on API specification</a:t>
            </a:r>
          </a:p>
          <a:p>
            <a:pPr>
              <a:lnSpc>
                <a:spcPct val="130000"/>
              </a:lnSpc>
            </a:pPr>
            <a:r>
              <a:rPr lang="en-GB" sz="2400" dirty="0" smtClean="0"/>
              <a:t>Easy to use simple command line clients for REST API</a:t>
            </a:r>
          </a:p>
          <a:p>
            <a:pPr>
              <a:lnSpc>
                <a:spcPct val="130000"/>
              </a:lnSpc>
            </a:pPr>
            <a:endParaRPr lang="en-GB" sz="2400" dirty="0" smtClean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25E1-3CBC-794F-A471-A8DF5859C9A5}" type="slidenum">
              <a:rPr lang="pl-PL" smtClean="0"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76537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rostokąt 62"/>
          <p:cNvSpPr/>
          <p:nvPr/>
        </p:nvSpPr>
        <p:spPr>
          <a:xfrm>
            <a:off x="-1" y="0"/>
            <a:ext cx="12251267" cy="1896534"/>
          </a:xfrm>
          <a:prstGeom prst="rect">
            <a:avLst/>
          </a:prstGeom>
          <a:solidFill>
            <a:srgbClr val="2513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pl-PL">
              <a:solidFill>
                <a:srgbClr val="E63E4C"/>
              </a:solidFill>
            </a:endParaRPr>
          </a:p>
        </p:txBody>
      </p:sp>
      <p:sp>
        <p:nvSpPr>
          <p:cNvPr id="64" name="Trójkąt równoramienny 63"/>
          <p:cNvSpPr/>
          <p:nvPr/>
        </p:nvSpPr>
        <p:spPr>
          <a:xfrm flipV="1">
            <a:off x="575733" y="1849967"/>
            <a:ext cx="939800" cy="313266"/>
          </a:xfrm>
          <a:prstGeom prst="triangle">
            <a:avLst/>
          </a:prstGeom>
          <a:solidFill>
            <a:srgbClr val="2513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" name="Grupa 2"/>
          <p:cNvGrpSpPr/>
          <p:nvPr/>
        </p:nvGrpSpPr>
        <p:grpSpPr>
          <a:xfrm>
            <a:off x="292635" y="2575968"/>
            <a:ext cx="1215971" cy="845311"/>
            <a:chOff x="164628" y="1699223"/>
            <a:chExt cx="1215971" cy="845311"/>
          </a:xfrm>
        </p:grpSpPr>
        <p:sp>
          <p:nvSpPr>
            <p:cNvPr id="2" name="Prostokąt 1"/>
            <p:cNvSpPr/>
            <p:nvPr/>
          </p:nvSpPr>
          <p:spPr>
            <a:xfrm>
              <a:off x="164628" y="1699223"/>
              <a:ext cx="1215971" cy="845311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29156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5" name="Obraz 64" descr="computerstorage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127" y="1999825"/>
              <a:ext cx="381788" cy="364133"/>
            </a:xfrm>
            <a:prstGeom prst="rect">
              <a:avLst/>
            </a:prstGeom>
          </p:spPr>
        </p:pic>
        <p:pic>
          <p:nvPicPr>
            <p:cNvPr id="66" name="Obraz 65" descr="oneprovider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360" y="1878220"/>
              <a:ext cx="949693" cy="169413"/>
            </a:xfrm>
            <a:prstGeom prst="rect">
              <a:avLst/>
            </a:prstGeom>
          </p:spPr>
        </p:pic>
      </p:grpSp>
      <p:sp>
        <p:nvSpPr>
          <p:cNvPr id="72" name="Prostokąt 71"/>
          <p:cNvSpPr/>
          <p:nvPr/>
        </p:nvSpPr>
        <p:spPr>
          <a:xfrm>
            <a:off x="2932691" y="2095897"/>
            <a:ext cx="9083268" cy="4075568"/>
          </a:xfrm>
          <a:prstGeom prst="rect">
            <a:avLst/>
          </a:prstGeom>
          <a:solidFill>
            <a:schemeClr val="bg1"/>
          </a:solidFill>
          <a:ln>
            <a:solidFill>
              <a:srgbClr val="29156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ytuł 1"/>
          <p:cNvSpPr>
            <a:spLocks noGrp="1"/>
          </p:cNvSpPr>
          <p:nvPr>
            <p:ph type="title"/>
          </p:nvPr>
        </p:nvSpPr>
        <p:spPr>
          <a:xfrm>
            <a:off x="447675" y="476672"/>
            <a:ext cx="11070532" cy="874712"/>
          </a:xfrm>
        </p:spPr>
        <p:txBody>
          <a:bodyPr>
            <a:normAutofit/>
          </a:bodyPr>
          <a:lstStyle/>
          <a:p>
            <a:r>
              <a:rPr lang="en-GB" sz="3200" cap="all" dirty="0" smtClean="0">
                <a:solidFill>
                  <a:schemeClr val="bg1"/>
                </a:solidFill>
              </a:rPr>
              <a:t>PROBLEM 8: High</a:t>
            </a:r>
            <a:r>
              <a:rPr lang="en-GB" sz="3200" cap="all" dirty="0">
                <a:solidFill>
                  <a:schemeClr val="bg1"/>
                </a:solidFill>
              </a:rPr>
              <a:t>-throughput processing</a:t>
            </a:r>
            <a:endParaRPr lang="pl-PL" sz="3200" b="1" dirty="0">
              <a:solidFill>
                <a:schemeClr val="bg1"/>
              </a:solidFill>
            </a:endParaRPr>
          </a:p>
        </p:txBody>
      </p:sp>
      <p:pic>
        <p:nvPicPr>
          <p:cNvPr id="24" name="Obraz 23" descr="computerstor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342" y="2565777"/>
            <a:ext cx="604932" cy="576959"/>
          </a:xfrm>
          <a:prstGeom prst="rect">
            <a:avLst/>
          </a:prstGeom>
        </p:spPr>
      </p:pic>
      <p:sp>
        <p:nvSpPr>
          <p:cNvPr id="25" name="Rectangle 22"/>
          <p:cNvSpPr>
            <a:spLocks noChangeArrowheads="1"/>
          </p:cNvSpPr>
          <p:nvPr/>
        </p:nvSpPr>
        <p:spPr bwMode="auto">
          <a:xfrm>
            <a:off x="9002523" y="5557913"/>
            <a:ext cx="57473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sz="1200" dirty="0" err="1">
                <a:solidFill>
                  <a:srgbClr val="10253E"/>
                </a:solidFill>
                <a:latin typeface="Open Sans" charset="0"/>
              </a:rPr>
              <a:t>Ceph</a:t>
            </a:r>
            <a:endParaRPr kumimoji="0" lang="en-GB" sz="1200" dirty="0">
              <a:solidFill>
                <a:srgbClr val="10253E"/>
              </a:solidFill>
              <a:latin typeface="Open Sans" charset="0"/>
            </a:endParaRPr>
          </a:p>
        </p:txBody>
      </p:sp>
      <p:pic>
        <p:nvPicPr>
          <p:cNvPr id="26" name="Obraz 25" descr="strage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3846" y="4961317"/>
            <a:ext cx="375205" cy="455166"/>
          </a:xfrm>
          <a:prstGeom prst="rect">
            <a:avLst/>
          </a:prstGeom>
        </p:spPr>
      </p:pic>
      <p:pic>
        <p:nvPicPr>
          <p:cNvPr id="27" name="Obraz 26" descr="strage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6200" y="4961317"/>
            <a:ext cx="375205" cy="455166"/>
          </a:xfrm>
          <a:prstGeom prst="rect">
            <a:avLst/>
          </a:prstGeom>
        </p:spPr>
      </p:pic>
      <p:pic>
        <p:nvPicPr>
          <p:cNvPr id="28" name="Obraz 27" descr="strage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1442" y="4961317"/>
            <a:ext cx="375205" cy="455166"/>
          </a:xfrm>
          <a:prstGeom prst="rect">
            <a:avLst/>
          </a:prstGeom>
        </p:spPr>
      </p:pic>
      <p:sp>
        <p:nvSpPr>
          <p:cNvPr id="33" name="TextBox 16"/>
          <p:cNvSpPr txBox="1">
            <a:spLocks noChangeArrowheads="1"/>
          </p:cNvSpPr>
          <p:nvPr/>
        </p:nvSpPr>
        <p:spPr bwMode="auto">
          <a:xfrm>
            <a:off x="3349992" y="2335352"/>
            <a:ext cx="1905996" cy="7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sz="1200" dirty="0" smtClean="0">
                <a:solidFill>
                  <a:srgbClr val="10253E"/>
                </a:solidFill>
                <a:latin typeface="Myriad Pro" charset="0"/>
                <a:cs typeface="Myriad Pro" charset="0"/>
              </a:rPr>
              <a:t>Protocols CDMI</a:t>
            </a:r>
          </a:p>
          <a:p>
            <a:pPr algn="ctr">
              <a:lnSpc>
                <a:spcPct val="120000"/>
              </a:lnSpc>
            </a:pPr>
            <a:r>
              <a:rPr lang="en-US" sz="1200" dirty="0" smtClean="0">
                <a:solidFill>
                  <a:srgbClr val="10253E"/>
                </a:solidFill>
                <a:latin typeface="Myriad Pro" charset="0"/>
                <a:cs typeface="Myriad Pro" charset="0"/>
              </a:rPr>
              <a:t>Protocols S3 </a:t>
            </a:r>
          </a:p>
          <a:p>
            <a:pPr algn="ctr">
              <a:lnSpc>
                <a:spcPct val="120000"/>
              </a:lnSpc>
            </a:pPr>
            <a:r>
              <a:rPr lang="en-US" sz="1200" dirty="0" smtClean="0">
                <a:solidFill>
                  <a:srgbClr val="10253E"/>
                </a:solidFill>
                <a:latin typeface="Myriad Pro" charset="0"/>
                <a:cs typeface="Myriad Pro" charset="0"/>
              </a:rPr>
              <a:t>Protocols POSIX VFS</a:t>
            </a:r>
            <a:endParaRPr lang="en-US" sz="1200" dirty="0">
              <a:solidFill>
                <a:srgbClr val="10253E"/>
              </a:solidFill>
              <a:latin typeface="Myriad Pro" charset="0"/>
              <a:cs typeface="Myriad Pro" charset="0"/>
            </a:endParaRPr>
          </a:p>
        </p:txBody>
      </p:sp>
      <p:pic>
        <p:nvPicPr>
          <p:cNvPr id="34" name="Obraz 29" descr="arrow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71188" flipV="1">
            <a:off x="4864897" y="2474593"/>
            <a:ext cx="284250" cy="1664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5" name="Łącznik prosty ze strzałką 13"/>
          <p:cNvCxnSpPr/>
          <p:nvPr/>
        </p:nvCxnSpPr>
        <p:spPr bwMode="auto">
          <a:xfrm>
            <a:off x="6960230" y="5297240"/>
            <a:ext cx="1645445" cy="1"/>
          </a:xfrm>
          <a:prstGeom prst="straightConnector1">
            <a:avLst/>
          </a:prstGeom>
          <a:ln w="139700" cmpd="sng">
            <a:solidFill>
              <a:srgbClr val="291568"/>
            </a:solidFill>
            <a:prstDash val="solid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6" name="Grupa 35"/>
          <p:cNvGrpSpPr/>
          <p:nvPr/>
        </p:nvGrpSpPr>
        <p:grpSpPr>
          <a:xfrm>
            <a:off x="3239674" y="4848431"/>
            <a:ext cx="3366821" cy="1246779"/>
            <a:chOff x="2892049" y="6049098"/>
            <a:chExt cx="2767211" cy="916951"/>
          </a:xfrm>
        </p:grpSpPr>
        <p:pic>
          <p:nvPicPr>
            <p:cNvPr id="37" name="Obraz 25"/>
            <p:cNvPicPr>
              <a:picLocks noChangeAspect="1"/>
            </p:cNvPicPr>
            <p:nvPr/>
          </p:nvPicPr>
          <p:blipFill>
            <a:blip r:embed="rId6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074561" y="6049098"/>
              <a:ext cx="474709" cy="474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Obraz 25"/>
            <p:cNvPicPr>
              <a:picLocks noChangeAspect="1"/>
            </p:cNvPicPr>
            <p:nvPr/>
          </p:nvPicPr>
          <p:blipFill>
            <a:blip r:embed="rId6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41220" y="6049098"/>
              <a:ext cx="474709" cy="474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Obraz 25"/>
            <p:cNvPicPr>
              <a:picLocks noChangeAspect="1"/>
            </p:cNvPicPr>
            <p:nvPr/>
          </p:nvPicPr>
          <p:blipFill>
            <a:blip r:embed="rId6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535574" y="6049098"/>
              <a:ext cx="474709" cy="474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Rectangle 22"/>
            <p:cNvSpPr>
              <a:spLocks noChangeArrowheads="1"/>
            </p:cNvSpPr>
            <p:nvPr/>
          </p:nvSpPr>
          <p:spPr bwMode="auto">
            <a:xfrm>
              <a:off x="2892049" y="6618941"/>
              <a:ext cx="2749177" cy="347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GB" sz="1200" dirty="0">
                  <a:solidFill>
                    <a:srgbClr val="10253E"/>
                  </a:solidFill>
                  <a:latin typeface="Open Sans" charset="0"/>
                </a:rPr>
                <a:t>Parallel Processing Nodes using POSIX </a:t>
              </a:r>
              <a:r>
                <a:rPr lang="en-GB" sz="1200" dirty="0" err="1" smtClean="0">
                  <a:solidFill>
                    <a:srgbClr val="10253E"/>
                  </a:solidFill>
                  <a:latin typeface="Open Sans" charset="0"/>
                </a:rPr>
                <a:t>oneclient</a:t>
              </a:r>
              <a:r>
                <a:rPr lang="en-GB" sz="1200" dirty="0" smtClean="0">
                  <a:solidFill>
                    <a:srgbClr val="10253E"/>
                  </a:solidFill>
                  <a:latin typeface="Open Sans" charset="0"/>
                </a:rPr>
                <a:t>, CDMI or </a:t>
              </a:r>
              <a:r>
                <a:rPr lang="en-GB" sz="1200" dirty="0">
                  <a:solidFill>
                    <a:srgbClr val="10253E"/>
                  </a:solidFill>
                  <a:latin typeface="Open Sans" charset="0"/>
                </a:rPr>
                <a:t>REST</a:t>
              </a:r>
              <a:endParaRPr kumimoji="0" lang="en-GB" sz="1200" dirty="0">
                <a:solidFill>
                  <a:srgbClr val="10253E"/>
                </a:solidFill>
                <a:latin typeface="Open Sans" charset="0"/>
              </a:endParaRPr>
            </a:p>
          </p:txBody>
        </p:sp>
        <p:pic>
          <p:nvPicPr>
            <p:cNvPr id="41" name="Obraz 25"/>
            <p:cNvPicPr>
              <a:picLocks noChangeAspect="1"/>
            </p:cNvPicPr>
            <p:nvPr/>
          </p:nvPicPr>
          <p:blipFill>
            <a:blip r:embed="rId6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973649" y="6049098"/>
              <a:ext cx="474709" cy="474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Obraz 25"/>
            <p:cNvPicPr>
              <a:picLocks noChangeAspect="1"/>
            </p:cNvPicPr>
            <p:nvPr/>
          </p:nvPicPr>
          <p:blipFill>
            <a:blip r:embed="rId6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184551" y="6049098"/>
              <a:ext cx="474709" cy="474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3" name="Rectangle 22"/>
          <p:cNvSpPr>
            <a:spLocks noChangeArrowheads="1"/>
          </p:cNvSpPr>
          <p:nvPr/>
        </p:nvSpPr>
        <p:spPr bwMode="auto">
          <a:xfrm>
            <a:off x="6940342" y="4642797"/>
            <a:ext cx="177863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GB" sz="1600" dirty="0" smtClean="0">
                <a:solidFill>
                  <a:srgbClr val="10253E"/>
                </a:solidFill>
                <a:latin typeface="Open Sans" charset="0"/>
              </a:rPr>
              <a:t>Direct Access </a:t>
            </a:r>
          </a:p>
          <a:p>
            <a:pPr algn="ctr"/>
            <a:r>
              <a:rPr lang="en-GB" sz="1200" dirty="0" smtClean="0">
                <a:solidFill>
                  <a:srgbClr val="10253E"/>
                </a:solidFill>
                <a:latin typeface="Open Sans" charset="0"/>
              </a:rPr>
              <a:t>if possible</a:t>
            </a:r>
            <a:endParaRPr kumimoji="0" lang="en-GB" sz="1200" dirty="0">
              <a:solidFill>
                <a:srgbClr val="10253E"/>
              </a:solidFill>
              <a:latin typeface="Open Sans" charset="0"/>
            </a:endParaRPr>
          </a:p>
        </p:txBody>
      </p:sp>
      <p:cxnSp>
        <p:nvCxnSpPr>
          <p:cNvPr id="44" name="Łącznik prosty ze strzałką 13"/>
          <p:cNvCxnSpPr/>
          <p:nvPr/>
        </p:nvCxnSpPr>
        <p:spPr bwMode="auto">
          <a:xfrm>
            <a:off x="8182644" y="3284984"/>
            <a:ext cx="2016224" cy="1584176"/>
          </a:xfrm>
          <a:prstGeom prst="straightConnector1">
            <a:avLst/>
          </a:prstGeom>
          <a:ln w="76200" cmpd="sng">
            <a:solidFill>
              <a:srgbClr val="291568"/>
            </a:solidFill>
            <a:prstDash val="solid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Rectangle 22"/>
          <p:cNvSpPr>
            <a:spLocks noChangeArrowheads="1"/>
          </p:cNvSpPr>
          <p:nvPr/>
        </p:nvSpPr>
        <p:spPr bwMode="auto">
          <a:xfrm>
            <a:off x="9498525" y="3640765"/>
            <a:ext cx="13496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GB" sz="1400" dirty="0" smtClean="0">
                <a:solidFill>
                  <a:srgbClr val="10253E"/>
                </a:solidFill>
                <a:latin typeface="Open Sans" charset="0"/>
              </a:rPr>
              <a:t>Storage Access </a:t>
            </a:r>
          </a:p>
        </p:txBody>
      </p:sp>
      <p:pic>
        <p:nvPicPr>
          <p:cNvPr id="46" name="Obraz 45" descr="computerworking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712" y="2693987"/>
            <a:ext cx="462820" cy="438462"/>
          </a:xfrm>
          <a:prstGeom prst="rect">
            <a:avLst/>
          </a:prstGeom>
        </p:spPr>
      </p:pic>
      <p:pic>
        <p:nvPicPr>
          <p:cNvPr id="47" name="Obraz 46" descr="computerstor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207" y="2780156"/>
            <a:ext cx="392768" cy="374605"/>
          </a:xfrm>
          <a:prstGeom prst="rect">
            <a:avLst/>
          </a:prstGeom>
        </p:spPr>
      </p:pic>
      <p:pic>
        <p:nvPicPr>
          <p:cNvPr id="48" name="Obraz 47" descr="oneprovid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790" y="2184385"/>
            <a:ext cx="1692575" cy="301933"/>
          </a:xfrm>
          <a:prstGeom prst="rect">
            <a:avLst/>
          </a:prstGeom>
        </p:spPr>
      </p:pic>
      <p:sp>
        <p:nvSpPr>
          <p:cNvPr id="49" name="PoleTekstowe 16384"/>
          <p:cNvSpPr txBox="1">
            <a:spLocks noChangeArrowheads="1"/>
          </p:cNvSpPr>
          <p:nvPr/>
        </p:nvSpPr>
        <p:spPr bwMode="auto">
          <a:xfrm>
            <a:off x="4486149" y="3430488"/>
            <a:ext cx="201255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r>
              <a:rPr kumimoji="0" lang="en-GB" sz="1200" dirty="0">
                <a:solidFill>
                  <a:srgbClr val="10253E"/>
                </a:solidFill>
                <a:latin typeface="Myriad Pro"/>
                <a:cs typeface="Myriad Pro"/>
              </a:rPr>
              <a:t>Control,</a:t>
            </a:r>
          </a:p>
          <a:p>
            <a:pPr algn="r"/>
            <a:r>
              <a:rPr kumimoji="0" lang="en-GB" sz="1200" dirty="0">
                <a:solidFill>
                  <a:srgbClr val="10253E"/>
                </a:solidFill>
                <a:latin typeface="Myriad Pro"/>
                <a:cs typeface="Myriad Pro"/>
              </a:rPr>
              <a:t>Remote Data Access</a:t>
            </a:r>
          </a:p>
          <a:p>
            <a:pPr algn="r"/>
            <a:r>
              <a:rPr kumimoji="0" lang="en-GB" sz="1200" dirty="0">
                <a:solidFill>
                  <a:srgbClr val="10253E"/>
                </a:solidFill>
                <a:latin typeface="Myriad Pro"/>
                <a:cs typeface="Myriad Pro"/>
              </a:rPr>
              <a:t>CDMI API</a:t>
            </a:r>
          </a:p>
        </p:txBody>
      </p:sp>
      <p:pic>
        <p:nvPicPr>
          <p:cNvPr id="51" name="Obraz 50" descr="strage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3116" y="4961317"/>
            <a:ext cx="375205" cy="455166"/>
          </a:xfrm>
          <a:prstGeom prst="rect">
            <a:avLst/>
          </a:prstGeom>
        </p:spPr>
      </p:pic>
      <p:sp>
        <p:nvSpPr>
          <p:cNvPr id="52" name="Rectangle 22"/>
          <p:cNvSpPr>
            <a:spLocks noChangeArrowheads="1"/>
          </p:cNvSpPr>
          <p:nvPr/>
        </p:nvSpPr>
        <p:spPr bwMode="auto">
          <a:xfrm>
            <a:off x="9697259" y="5549210"/>
            <a:ext cx="37735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kumimoji="0" lang="en-GB" sz="1200" dirty="0" smtClean="0">
                <a:solidFill>
                  <a:srgbClr val="10253E"/>
                </a:solidFill>
                <a:latin typeface="Open Sans" charset="0"/>
              </a:rPr>
              <a:t>S3</a:t>
            </a:r>
            <a:endParaRPr kumimoji="0" lang="en-GB" sz="1200" dirty="0">
              <a:solidFill>
                <a:srgbClr val="10253E"/>
              </a:solidFill>
              <a:latin typeface="Open Sans" charset="0"/>
            </a:endParaRPr>
          </a:p>
        </p:txBody>
      </p:sp>
      <p:sp>
        <p:nvSpPr>
          <p:cNvPr id="53" name="Rectangle 22"/>
          <p:cNvSpPr>
            <a:spLocks noChangeArrowheads="1"/>
          </p:cNvSpPr>
          <p:nvPr/>
        </p:nvSpPr>
        <p:spPr bwMode="auto">
          <a:xfrm>
            <a:off x="10173358" y="5557914"/>
            <a:ext cx="68975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GB" sz="1200" dirty="0" smtClean="0">
                <a:solidFill>
                  <a:srgbClr val="10253E"/>
                </a:solidFill>
                <a:latin typeface="Open Sans" charset="0"/>
              </a:rPr>
              <a:t>SWIFT</a:t>
            </a:r>
            <a:endParaRPr kumimoji="0" lang="en-GB" sz="1200" dirty="0">
              <a:solidFill>
                <a:srgbClr val="10253E"/>
              </a:solidFill>
              <a:latin typeface="Open Sans" charset="0"/>
            </a:endParaRPr>
          </a:p>
        </p:txBody>
      </p:sp>
      <p:sp>
        <p:nvSpPr>
          <p:cNvPr id="54" name="Rectangle 22"/>
          <p:cNvSpPr>
            <a:spLocks noChangeArrowheads="1"/>
          </p:cNvSpPr>
          <p:nvPr/>
        </p:nvSpPr>
        <p:spPr bwMode="auto">
          <a:xfrm>
            <a:off x="10794472" y="5541366"/>
            <a:ext cx="66307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kumimoji="0" lang="en-GB" sz="1200" dirty="0" smtClean="0">
                <a:solidFill>
                  <a:srgbClr val="10253E"/>
                </a:solidFill>
                <a:latin typeface="Open Sans" charset="0"/>
              </a:rPr>
              <a:t>Lustre</a:t>
            </a:r>
            <a:endParaRPr kumimoji="0" lang="en-GB" sz="1200" dirty="0">
              <a:solidFill>
                <a:srgbClr val="10253E"/>
              </a:solidFill>
              <a:latin typeface="Open Sans" charset="0"/>
            </a:endParaRPr>
          </a:p>
        </p:txBody>
      </p:sp>
      <p:pic>
        <p:nvPicPr>
          <p:cNvPr id="55" name="Obraz 54" descr="computerstor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972" y="2424105"/>
            <a:ext cx="791517" cy="754916"/>
          </a:xfrm>
          <a:prstGeom prst="rect">
            <a:avLst/>
          </a:prstGeom>
        </p:spPr>
      </p:pic>
      <p:pic>
        <p:nvPicPr>
          <p:cNvPr id="56" name="Obraz 55" descr="computerstor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831" y="2914113"/>
            <a:ext cx="249221" cy="237696"/>
          </a:xfrm>
          <a:prstGeom prst="rect">
            <a:avLst/>
          </a:prstGeom>
        </p:spPr>
      </p:pic>
      <p:pic>
        <p:nvPicPr>
          <p:cNvPr id="57" name="Obraz 56" descr="x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945" y="2359306"/>
            <a:ext cx="919276" cy="909619"/>
          </a:xfrm>
          <a:prstGeom prst="rect">
            <a:avLst/>
          </a:prstGeom>
        </p:spPr>
      </p:pic>
      <p:pic>
        <p:nvPicPr>
          <p:cNvPr id="59" name="Obraz 58" descr="x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24" y="2674215"/>
            <a:ext cx="572502" cy="566488"/>
          </a:xfrm>
          <a:prstGeom prst="rect">
            <a:avLst/>
          </a:prstGeom>
        </p:spPr>
      </p:pic>
      <p:pic>
        <p:nvPicPr>
          <p:cNvPr id="60" name="Obraz 59" descr="x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006" y="2503936"/>
            <a:ext cx="690604" cy="683349"/>
          </a:xfrm>
          <a:prstGeom prst="rect">
            <a:avLst/>
          </a:prstGeom>
        </p:spPr>
      </p:pic>
      <p:cxnSp>
        <p:nvCxnSpPr>
          <p:cNvPr id="61" name="Łącznik prosty ze strzałką 13"/>
          <p:cNvCxnSpPr/>
          <p:nvPr/>
        </p:nvCxnSpPr>
        <p:spPr bwMode="auto">
          <a:xfrm flipH="1">
            <a:off x="5688884" y="3351389"/>
            <a:ext cx="1889002" cy="1352649"/>
          </a:xfrm>
          <a:prstGeom prst="straightConnector1">
            <a:avLst/>
          </a:prstGeom>
          <a:ln w="76200" cmpd="sng">
            <a:solidFill>
              <a:srgbClr val="291568"/>
            </a:solidFill>
            <a:prstDash val="solid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upa 4"/>
          <p:cNvGrpSpPr/>
          <p:nvPr/>
        </p:nvGrpSpPr>
        <p:grpSpPr>
          <a:xfrm>
            <a:off x="325443" y="4916471"/>
            <a:ext cx="1215971" cy="845311"/>
            <a:chOff x="325443" y="4012720"/>
            <a:chExt cx="1215971" cy="845311"/>
          </a:xfrm>
        </p:grpSpPr>
        <p:sp>
          <p:nvSpPr>
            <p:cNvPr id="71" name="Prostokąt 70"/>
            <p:cNvSpPr/>
            <p:nvPr/>
          </p:nvSpPr>
          <p:spPr>
            <a:xfrm>
              <a:off x="325443" y="4012720"/>
              <a:ext cx="1215971" cy="845311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9" name="Obraz 68" descr="computerstorage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788" y="4334805"/>
              <a:ext cx="381788" cy="364133"/>
            </a:xfrm>
            <a:prstGeom prst="rect">
              <a:avLst/>
            </a:prstGeom>
          </p:spPr>
        </p:pic>
        <p:pic>
          <p:nvPicPr>
            <p:cNvPr id="70" name="Obraz 69" descr="oneprovider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021" y="4165392"/>
              <a:ext cx="949693" cy="169413"/>
            </a:xfrm>
            <a:prstGeom prst="rect">
              <a:avLst/>
            </a:prstGeom>
          </p:spPr>
        </p:pic>
      </p:grpSp>
      <p:sp>
        <p:nvSpPr>
          <p:cNvPr id="10" name="Symbol zastępczy numeru slajd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25E1-3CBC-794F-A471-A8DF5859C9A5}" type="slidenum">
              <a:rPr lang="pl-PL" smtClean="0"/>
              <a:t>24</a:t>
            </a:fld>
            <a:endParaRPr lang="pl-PL"/>
          </a:p>
        </p:txBody>
      </p:sp>
      <p:grpSp>
        <p:nvGrpSpPr>
          <p:cNvPr id="83" name="Grupa 82"/>
          <p:cNvGrpSpPr/>
          <p:nvPr/>
        </p:nvGrpSpPr>
        <p:grpSpPr>
          <a:xfrm>
            <a:off x="1456233" y="2734786"/>
            <a:ext cx="1388087" cy="438221"/>
            <a:chOff x="1456233" y="2734786"/>
            <a:chExt cx="1388087" cy="438221"/>
          </a:xfrm>
        </p:grpSpPr>
        <p:sp>
          <p:nvSpPr>
            <p:cNvPr id="8" name="PoleTekstowe 7"/>
            <p:cNvSpPr txBox="1"/>
            <p:nvPr/>
          </p:nvSpPr>
          <p:spPr>
            <a:xfrm>
              <a:off x="1803022" y="2734786"/>
              <a:ext cx="7257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P2P</a:t>
              </a:r>
              <a:endParaRPr lang="en-GB" dirty="0"/>
            </a:p>
          </p:txBody>
        </p:sp>
        <p:cxnSp>
          <p:nvCxnSpPr>
            <p:cNvPr id="79" name="Łącznik prosty ze strzałką 78"/>
            <p:cNvCxnSpPr/>
            <p:nvPr/>
          </p:nvCxnSpPr>
          <p:spPr>
            <a:xfrm flipH="1">
              <a:off x="1456233" y="3153647"/>
              <a:ext cx="1388087" cy="19360"/>
            </a:xfrm>
            <a:prstGeom prst="straightConnector1">
              <a:avLst/>
            </a:prstGeom>
            <a:ln w="38100" cmpd="sng">
              <a:solidFill>
                <a:srgbClr val="291568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upa 81"/>
          <p:cNvGrpSpPr/>
          <p:nvPr/>
        </p:nvGrpSpPr>
        <p:grpSpPr>
          <a:xfrm>
            <a:off x="1511282" y="4967211"/>
            <a:ext cx="1388087" cy="449272"/>
            <a:chOff x="1511282" y="4967211"/>
            <a:chExt cx="1388087" cy="449272"/>
          </a:xfrm>
        </p:grpSpPr>
        <p:sp>
          <p:nvSpPr>
            <p:cNvPr id="76" name="PoleTekstowe 75"/>
            <p:cNvSpPr txBox="1"/>
            <p:nvPr/>
          </p:nvSpPr>
          <p:spPr>
            <a:xfrm>
              <a:off x="1682781" y="4967211"/>
              <a:ext cx="7257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P2P</a:t>
              </a:r>
              <a:endParaRPr lang="en-GB" dirty="0"/>
            </a:p>
          </p:txBody>
        </p:sp>
        <p:cxnSp>
          <p:nvCxnSpPr>
            <p:cNvPr id="80" name="Łącznik prosty ze strzałką 79"/>
            <p:cNvCxnSpPr/>
            <p:nvPr/>
          </p:nvCxnSpPr>
          <p:spPr>
            <a:xfrm flipH="1">
              <a:off x="1511282" y="5397123"/>
              <a:ext cx="1388087" cy="19360"/>
            </a:xfrm>
            <a:prstGeom prst="straightConnector1">
              <a:avLst/>
            </a:prstGeom>
            <a:ln w="38100" cmpd="sng">
              <a:solidFill>
                <a:srgbClr val="291568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Grupa 83"/>
          <p:cNvGrpSpPr/>
          <p:nvPr/>
        </p:nvGrpSpPr>
        <p:grpSpPr>
          <a:xfrm>
            <a:off x="583049" y="3421279"/>
            <a:ext cx="725745" cy="1495193"/>
            <a:chOff x="583049" y="3421279"/>
            <a:chExt cx="725745" cy="1495193"/>
          </a:xfrm>
        </p:grpSpPr>
        <p:sp>
          <p:nvSpPr>
            <p:cNvPr id="77" name="PoleTekstowe 76"/>
            <p:cNvSpPr txBox="1"/>
            <p:nvPr/>
          </p:nvSpPr>
          <p:spPr>
            <a:xfrm>
              <a:off x="583049" y="3902375"/>
              <a:ext cx="7257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P2P</a:t>
              </a:r>
              <a:endParaRPr lang="en-GB" dirty="0"/>
            </a:p>
          </p:txBody>
        </p:sp>
        <p:cxnSp>
          <p:nvCxnSpPr>
            <p:cNvPr id="81" name="Łącznik prosty ze strzałką 80"/>
            <p:cNvCxnSpPr/>
            <p:nvPr/>
          </p:nvCxnSpPr>
          <p:spPr>
            <a:xfrm flipV="1">
              <a:off x="1100698" y="3421279"/>
              <a:ext cx="0" cy="1495193"/>
            </a:xfrm>
            <a:prstGeom prst="straightConnector1">
              <a:avLst/>
            </a:prstGeom>
            <a:ln w="38100" cmpd="sng">
              <a:solidFill>
                <a:srgbClr val="291568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95281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128" y="1786529"/>
            <a:ext cx="10529189" cy="4577038"/>
          </a:xfrm>
          <a:prstGeom prst="rect">
            <a:avLst/>
          </a:prstGeom>
        </p:spPr>
      </p:pic>
      <p:sp>
        <p:nvSpPr>
          <p:cNvPr id="5" name="Tytuł 1"/>
          <p:cNvSpPr txBox="1">
            <a:spLocks/>
          </p:cNvSpPr>
          <p:nvPr/>
        </p:nvSpPr>
        <p:spPr>
          <a:xfrm>
            <a:off x="8526567" y="4141323"/>
            <a:ext cx="3470899" cy="874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330B3A"/>
                </a:solidFill>
                <a:latin typeface="Myriad Pro"/>
                <a:ea typeface="+mj-ea"/>
                <a:cs typeface="Myriad Pro"/>
              </a:defRPr>
            </a:lvl1pPr>
          </a:lstStyle>
          <a:p>
            <a:r>
              <a:rPr lang="en-GB" dirty="0" smtClean="0">
                <a:solidFill>
                  <a:srgbClr val="E63E4C"/>
                </a:solidFill>
              </a:rPr>
              <a:t>55Gbit/s</a:t>
            </a:r>
          </a:p>
          <a:p>
            <a:r>
              <a:rPr lang="en-GB" dirty="0" smtClean="0">
                <a:solidFill>
                  <a:srgbClr val="E63E4C"/>
                </a:solidFill>
              </a:rPr>
              <a:t>On single node</a:t>
            </a:r>
          </a:p>
          <a:p>
            <a:r>
              <a:rPr lang="en-GB" dirty="0" smtClean="0">
                <a:solidFill>
                  <a:srgbClr val="E63E4C"/>
                </a:solidFill>
              </a:rPr>
              <a:t>5 parallel streams</a:t>
            </a:r>
            <a:endParaRPr lang="pl-PL" dirty="0">
              <a:solidFill>
                <a:srgbClr val="E63E4C"/>
              </a:solidFill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25E1-3CBC-794F-A471-A8DF5859C9A5}" type="slidenum">
              <a:rPr lang="pl-PL" smtClean="0"/>
              <a:t>25</a:t>
            </a:fld>
            <a:endParaRPr lang="pl-PL"/>
          </a:p>
        </p:txBody>
      </p:sp>
      <p:sp>
        <p:nvSpPr>
          <p:cNvPr id="8" name="Tytuł 1"/>
          <p:cNvSpPr txBox="1">
            <a:spLocks/>
          </p:cNvSpPr>
          <p:nvPr/>
        </p:nvSpPr>
        <p:spPr>
          <a:xfrm>
            <a:off x="447674" y="215840"/>
            <a:ext cx="11311572" cy="874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330B3A"/>
                </a:solidFill>
                <a:latin typeface="Myriad Pro"/>
                <a:ea typeface="+mj-ea"/>
                <a:cs typeface="Myriad Pro"/>
              </a:defRPr>
            </a:lvl1pPr>
          </a:lstStyle>
          <a:p>
            <a:r>
              <a:rPr lang="pl-PL" cap="small" dirty="0">
                <a:solidFill>
                  <a:srgbClr val="291568"/>
                </a:solidFill>
              </a:rPr>
              <a:t>THROUPUT TESTS</a:t>
            </a:r>
            <a:endParaRPr lang="pl-PL" dirty="0">
              <a:solidFill>
                <a:srgbClr val="2915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305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271" y="2172655"/>
            <a:ext cx="5430650" cy="163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Symbol zastępczy zawartości 2"/>
          <p:cNvSpPr txBox="1">
            <a:spLocks/>
          </p:cNvSpPr>
          <p:nvPr/>
        </p:nvSpPr>
        <p:spPr bwMode="auto">
          <a:xfrm>
            <a:off x="2543812" y="4211647"/>
            <a:ext cx="3452813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Clr>
                <a:srgbClr val="E92332"/>
              </a:buClr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Open Sans"/>
                <a:ea typeface="Arial" charset="0"/>
                <a:cs typeface="Open Sans"/>
              </a:defRPr>
            </a:lvl1pPr>
            <a:lvl2pPr marL="800100" indent="-342900" algn="l" defTabSz="457200" rtl="0" fontAlgn="base">
              <a:spcBef>
                <a:spcPct val="20000"/>
              </a:spcBef>
              <a:spcAft>
                <a:spcPct val="0"/>
              </a:spcAft>
              <a:buClr>
                <a:srgbClr val="E92332"/>
              </a:buClr>
              <a:buFont typeface="Arial" charset="0"/>
              <a:buChar char="•"/>
              <a:defRPr kumimoji="1" sz="2000" kern="1200">
                <a:solidFill>
                  <a:schemeClr val="tx1"/>
                </a:solidFill>
                <a:latin typeface="Open Sans"/>
                <a:ea typeface="Arial" charset="0"/>
                <a:cs typeface="Open Sans"/>
              </a:defRPr>
            </a:lvl2pPr>
            <a:lvl3pPr marL="1200150" indent="-285750" algn="l" defTabSz="457200" rtl="0" fontAlgn="base">
              <a:spcBef>
                <a:spcPct val="20000"/>
              </a:spcBef>
              <a:spcAft>
                <a:spcPct val="0"/>
              </a:spcAft>
              <a:buClr>
                <a:srgbClr val="E92332"/>
              </a:buClr>
              <a:buFont typeface="Arial" charset="0"/>
              <a:buChar char="•"/>
              <a:defRPr kumimoji="1" kern="1200">
                <a:solidFill>
                  <a:schemeClr val="tx1"/>
                </a:solidFill>
                <a:latin typeface="Open Sans"/>
                <a:ea typeface="Arial" charset="0"/>
                <a:cs typeface="Open Sans"/>
              </a:defRPr>
            </a:lvl3pPr>
            <a:lvl4pPr marL="1657350" indent="-285750" algn="l" defTabSz="457200" rtl="0" fontAlgn="base">
              <a:spcBef>
                <a:spcPct val="20000"/>
              </a:spcBef>
              <a:spcAft>
                <a:spcPct val="0"/>
              </a:spcAft>
              <a:buClr>
                <a:srgbClr val="E92332"/>
              </a:buClr>
              <a:buFont typeface="Arial" charset="0"/>
              <a:buChar char="•"/>
              <a:defRPr kumimoji="1" sz="1600" kern="1200">
                <a:solidFill>
                  <a:schemeClr val="tx1"/>
                </a:solidFill>
                <a:latin typeface="Open Sans"/>
                <a:ea typeface="Arial" charset="0"/>
                <a:cs typeface="Open Sans"/>
              </a:defRPr>
            </a:lvl4pPr>
            <a:lvl5pPr marL="2114550" indent="-285750" algn="l" defTabSz="457200" rtl="0" fontAlgn="base">
              <a:spcBef>
                <a:spcPct val="20000"/>
              </a:spcBef>
              <a:spcAft>
                <a:spcPct val="0"/>
              </a:spcAft>
              <a:buClr>
                <a:srgbClr val="E92332"/>
              </a:buClr>
              <a:buFont typeface="Arial" charset="0"/>
              <a:buChar char="•"/>
              <a:defRPr kumimoji="1" sz="1400" kern="1200">
                <a:solidFill>
                  <a:schemeClr val="tx1"/>
                </a:solidFill>
                <a:latin typeface="Open Sans"/>
                <a:ea typeface="Arial" charset="0"/>
                <a:cs typeface="Open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kumimoji="0" lang="en-GB" altLang="en-US" sz="2000" b="1" dirty="0" smtClean="0">
                <a:solidFill>
                  <a:srgbClr val="10253E"/>
                </a:solidFill>
                <a:latin typeface="Myriad Pro "/>
                <a:cs typeface="Myriad Pro "/>
              </a:rPr>
              <a:t>Transfer started by:</a:t>
            </a:r>
          </a:p>
          <a:p>
            <a:pPr>
              <a:buFont typeface="Arial"/>
              <a:buChar char="•"/>
              <a:defRPr/>
            </a:pPr>
            <a:r>
              <a:rPr kumimoji="0" lang="en-GB" altLang="en-US" sz="1800" dirty="0" smtClean="0">
                <a:solidFill>
                  <a:srgbClr val="10253E"/>
                </a:solidFill>
                <a:latin typeface="Myriad Pro "/>
                <a:cs typeface="Myriad Pro "/>
              </a:rPr>
              <a:t>User in GUI</a:t>
            </a:r>
          </a:p>
          <a:p>
            <a:pPr>
              <a:buFont typeface="Arial"/>
              <a:buChar char="•"/>
              <a:defRPr/>
            </a:pPr>
            <a:r>
              <a:rPr kumimoji="0" lang="en-GB" altLang="en-US" sz="1800" dirty="0" smtClean="0">
                <a:solidFill>
                  <a:srgbClr val="10253E"/>
                </a:solidFill>
                <a:latin typeface="Myriad Pro "/>
                <a:cs typeface="Myriad Pro "/>
              </a:rPr>
              <a:t>API-s</a:t>
            </a:r>
          </a:p>
          <a:p>
            <a:pPr>
              <a:buFont typeface="Arial"/>
              <a:buChar char="•"/>
              <a:defRPr/>
            </a:pPr>
            <a:r>
              <a:rPr kumimoji="0" lang="en-GB" altLang="en-US" sz="1800" dirty="0" smtClean="0">
                <a:solidFill>
                  <a:srgbClr val="10253E"/>
                </a:solidFill>
                <a:latin typeface="Myriad Pro "/>
                <a:cs typeface="Myriad Pro "/>
              </a:rPr>
              <a:t>Policy</a:t>
            </a:r>
          </a:p>
          <a:p>
            <a:pPr>
              <a:buFont typeface="Arial"/>
              <a:buChar char="•"/>
              <a:defRPr/>
            </a:pPr>
            <a:r>
              <a:rPr kumimoji="0" lang="en-GB" altLang="en-US" sz="1800" dirty="0" smtClean="0">
                <a:solidFill>
                  <a:srgbClr val="10253E"/>
                </a:solidFill>
                <a:latin typeface="Myriad Pro "/>
                <a:cs typeface="Myriad Pro "/>
              </a:rPr>
              <a:t>Access to </a:t>
            </a:r>
            <a:r>
              <a:rPr kumimoji="0" lang="en-GB" altLang="en-US" sz="1800" dirty="0" err="1" smtClean="0">
                <a:solidFill>
                  <a:srgbClr val="10253E"/>
                </a:solidFill>
                <a:latin typeface="Myriad Pro "/>
                <a:cs typeface="Myriad Pro "/>
              </a:rPr>
              <a:t>Rmt</a:t>
            </a:r>
            <a:r>
              <a:rPr kumimoji="0" lang="en-GB" altLang="en-US" sz="1800" dirty="0" smtClean="0">
                <a:solidFill>
                  <a:srgbClr val="10253E"/>
                </a:solidFill>
                <a:latin typeface="Myriad Pro "/>
                <a:cs typeface="Myriad Pro "/>
              </a:rPr>
              <a:t>. Data</a:t>
            </a:r>
          </a:p>
        </p:txBody>
      </p:sp>
      <p:sp>
        <p:nvSpPr>
          <p:cNvPr id="19" name="Tytuł 1"/>
          <p:cNvSpPr txBox="1">
            <a:spLocks/>
          </p:cNvSpPr>
          <p:nvPr/>
        </p:nvSpPr>
        <p:spPr bwMode="auto">
          <a:xfrm>
            <a:off x="3376259" y="1539699"/>
            <a:ext cx="5453063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Open Sans" charset="0"/>
                <a:ea typeface="Arial" charset="0"/>
                <a:cs typeface="Open Sans" charset="0"/>
              </a:defRPr>
            </a:lvl1pPr>
            <a:lvl2pPr>
              <a:defRPr kumimoji="1" sz="2000">
                <a:solidFill>
                  <a:schemeClr val="tx1"/>
                </a:solidFill>
                <a:latin typeface="Open Sans" charset="0"/>
                <a:ea typeface="Arial" charset="0"/>
                <a:cs typeface="Open Sans" charset="0"/>
              </a:defRPr>
            </a:lvl2pPr>
            <a:lvl3pPr>
              <a:defRPr kumimoji="1">
                <a:solidFill>
                  <a:schemeClr val="tx1"/>
                </a:solidFill>
                <a:latin typeface="Open Sans" charset="0"/>
                <a:ea typeface="Arial" charset="0"/>
                <a:cs typeface="Open Sans" charset="0"/>
              </a:defRPr>
            </a:lvl3pPr>
            <a:lvl4pPr>
              <a:defRPr kumimoji="1" sz="1600">
                <a:solidFill>
                  <a:schemeClr val="tx1"/>
                </a:solidFill>
                <a:latin typeface="Open Sans" charset="0"/>
                <a:ea typeface="Arial" charset="0"/>
                <a:cs typeface="Open Sans" charset="0"/>
              </a:defRPr>
            </a:lvl4pPr>
            <a:lvl5pPr>
              <a:defRPr kumimoji="1" sz="1400">
                <a:solidFill>
                  <a:schemeClr val="tx1"/>
                </a:solidFill>
                <a:latin typeface="Open Sans" charset="0"/>
                <a:ea typeface="Arial" charset="0"/>
                <a:cs typeface="Open Sans" charset="0"/>
              </a:defRPr>
            </a:lvl5pPr>
            <a:lvl6pPr marL="2571750" indent="-285750" eaLnBrk="0" fontAlgn="base" hangingPunct="0">
              <a:spcAft>
                <a:spcPct val="0"/>
              </a:spcAft>
              <a:buClr>
                <a:srgbClr val="E92332"/>
              </a:buClr>
              <a:buFont typeface="Arial" charset="0"/>
              <a:defRPr kumimoji="1" sz="1400">
                <a:solidFill>
                  <a:schemeClr val="tx1"/>
                </a:solidFill>
                <a:latin typeface="Open Sans" charset="0"/>
                <a:ea typeface="Arial" charset="0"/>
                <a:cs typeface="Open Sans" charset="0"/>
              </a:defRPr>
            </a:lvl6pPr>
            <a:lvl7pPr marL="3028950" indent="-285750" eaLnBrk="0" fontAlgn="base" hangingPunct="0">
              <a:spcAft>
                <a:spcPct val="0"/>
              </a:spcAft>
              <a:buClr>
                <a:srgbClr val="E92332"/>
              </a:buClr>
              <a:buFont typeface="Arial" charset="0"/>
              <a:defRPr kumimoji="1" sz="1400">
                <a:solidFill>
                  <a:schemeClr val="tx1"/>
                </a:solidFill>
                <a:latin typeface="Open Sans" charset="0"/>
                <a:ea typeface="Arial" charset="0"/>
                <a:cs typeface="Open Sans" charset="0"/>
              </a:defRPr>
            </a:lvl7pPr>
            <a:lvl8pPr marL="3486150" indent="-285750" eaLnBrk="0" fontAlgn="base" hangingPunct="0">
              <a:spcAft>
                <a:spcPct val="0"/>
              </a:spcAft>
              <a:buClr>
                <a:srgbClr val="E92332"/>
              </a:buClr>
              <a:buFont typeface="Arial" charset="0"/>
              <a:defRPr kumimoji="1" sz="1400">
                <a:solidFill>
                  <a:schemeClr val="tx1"/>
                </a:solidFill>
                <a:latin typeface="Open Sans" charset="0"/>
                <a:ea typeface="Arial" charset="0"/>
                <a:cs typeface="Open Sans" charset="0"/>
              </a:defRPr>
            </a:lvl8pPr>
            <a:lvl9pPr marL="3943350" indent="-285750" eaLnBrk="0" fontAlgn="base" hangingPunct="0">
              <a:spcAft>
                <a:spcPct val="0"/>
              </a:spcAft>
              <a:buClr>
                <a:srgbClr val="E92332"/>
              </a:buClr>
              <a:buFont typeface="Arial" charset="0"/>
              <a:defRPr kumimoji="1" sz="1400">
                <a:solidFill>
                  <a:schemeClr val="tx1"/>
                </a:solidFill>
                <a:latin typeface="Open Sans" charset="0"/>
                <a:ea typeface="Arial" charset="0"/>
                <a:cs typeface="Open Sans" charset="0"/>
              </a:defRPr>
            </a:lvl9pPr>
          </a:lstStyle>
          <a:p>
            <a:pPr algn="ctr" eaLnBrk="1" hangingPunct="1"/>
            <a:r>
              <a:rPr kumimoji="0" lang="en-GB" sz="1800" dirty="0">
                <a:latin typeface="Myriad Pro" charset="0"/>
                <a:cs typeface="Myriad Pro" charset="0"/>
              </a:rPr>
              <a:t>Distributed Priority </a:t>
            </a:r>
            <a:r>
              <a:rPr kumimoji="0" lang="en-GB" sz="1800" dirty="0" smtClean="0">
                <a:latin typeface="Myriad Pro" charset="0"/>
                <a:cs typeface="Myriad Pro" charset="0"/>
              </a:rPr>
              <a:t>Queue</a:t>
            </a:r>
          </a:p>
          <a:p>
            <a:pPr algn="ctr" eaLnBrk="1" hangingPunct="1"/>
            <a:r>
              <a:rPr kumimoji="0" lang="en-GB" sz="1800" dirty="0" smtClean="0">
                <a:latin typeface="Myriad Pro" charset="0"/>
                <a:cs typeface="Myriad Pro" charset="0"/>
              </a:rPr>
              <a:t>For cluster to cluster transfers</a:t>
            </a:r>
            <a:endParaRPr kumimoji="0" lang="pl-PL" sz="1800" dirty="0">
              <a:latin typeface="Myriad Pro" charset="0"/>
              <a:cs typeface="Myriad Pro" charset="0"/>
            </a:endParaRPr>
          </a:p>
        </p:txBody>
      </p:sp>
      <p:sp>
        <p:nvSpPr>
          <p:cNvPr id="20" name="Tytuł 1"/>
          <p:cNvSpPr txBox="1">
            <a:spLocks/>
          </p:cNvSpPr>
          <p:nvPr/>
        </p:nvSpPr>
        <p:spPr bwMode="auto">
          <a:xfrm>
            <a:off x="5584563" y="3402115"/>
            <a:ext cx="91206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Open Sans" charset="0"/>
                <a:ea typeface="Arial" charset="0"/>
                <a:cs typeface="Open Sans" charset="0"/>
              </a:defRPr>
            </a:lvl1pPr>
            <a:lvl2pPr>
              <a:defRPr kumimoji="1" sz="2000">
                <a:solidFill>
                  <a:schemeClr val="tx1"/>
                </a:solidFill>
                <a:latin typeface="Open Sans" charset="0"/>
                <a:ea typeface="Arial" charset="0"/>
                <a:cs typeface="Open Sans" charset="0"/>
              </a:defRPr>
            </a:lvl2pPr>
            <a:lvl3pPr>
              <a:defRPr kumimoji="1">
                <a:solidFill>
                  <a:schemeClr val="tx1"/>
                </a:solidFill>
                <a:latin typeface="Open Sans" charset="0"/>
                <a:ea typeface="Arial" charset="0"/>
                <a:cs typeface="Open Sans" charset="0"/>
              </a:defRPr>
            </a:lvl3pPr>
            <a:lvl4pPr>
              <a:defRPr kumimoji="1" sz="1600">
                <a:solidFill>
                  <a:schemeClr val="tx1"/>
                </a:solidFill>
                <a:latin typeface="Open Sans" charset="0"/>
                <a:ea typeface="Arial" charset="0"/>
                <a:cs typeface="Open Sans" charset="0"/>
              </a:defRPr>
            </a:lvl4pPr>
            <a:lvl5pPr>
              <a:defRPr kumimoji="1" sz="1400">
                <a:solidFill>
                  <a:schemeClr val="tx1"/>
                </a:solidFill>
                <a:latin typeface="Open Sans" charset="0"/>
                <a:ea typeface="Arial" charset="0"/>
                <a:cs typeface="Open Sans" charset="0"/>
              </a:defRPr>
            </a:lvl5pPr>
            <a:lvl6pPr marL="2571750" indent="-285750" eaLnBrk="0" fontAlgn="base" hangingPunct="0">
              <a:spcAft>
                <a:spcPct val="0"/>
              </a:spcAft>
              <a:buClr>
                <a:srgbClr val="E92332"/>
              </a:buClr>
              <a:buFont typeface="Arial" charset="0"/>
              <a:defRPr kumimoji="1" sz="1400">
                <a:solidFill>
                  <a:schemeClr val="tx1"/>
                </a:solidFill>
                <a:latin typeface="Open Sans" charset="0"/>
                <a:ea typeface="Arial" charset="0"/>
                <a:cs typeface="Open Sans" charset="0"/>
              </a:defRPr>
            </a:lvl6pPr>
            <a:lvl7pPr marL="3028950" indent="-285750" eaLnBrk="0" fontAlgn="base" hangingPunct="0">
              <a:spcAft>
                <a:spcPct val="0"/>
              </a:spcAft>
              <a:buClr>
                <a:srgbClr val="E92332"/>
              </a:buClr>
              <a:buFont typeface="Arial" charset="0"/>
              <a:defRPr kumimoji="1" sz="1400">
                <a:solidFill>
                  <a:schemeClr val="tx1"/>
                </a:solidFill>
                <a:latin typeface="Open Sans" charset="0"/>
                <a:ea typeface="Arial" charset="0"/>
                <a:cs typeface="Open Sans" charset="0"/>
              </a:defRPr>
            </a:lvl7pPr>
            <a:lvl8pPr marL="3486150" indent="-285750" eaLnBrk="0" fontAlgn="base" hangingPunct="0">
              <a:spcAft>
                <a:spcPct val="0"/>
              </a:spcAft>
              <a:buClr>
                <a:srgbClr val="E92332"/>
              </a:buClr>
              <a:buFont typeface="Arial" charset="0"/>
              <a:defRPr kumimoji="1" sz="1400">
                <a:solidFill>
                  <a:schemeClr val="tx1"/>
                </a:solidFill>
                <a:latin typeface="Open Sans" charset="0"/>
                <a:ea typeface="Arial" charset="0"/>
                <a:cs typeface="Open Sans" charset="0"/>
              </a:defRPr>
            </a:lvl8pPr>
            <a:lvl9pPr marL="3943350" indent="-285750" eaLnBrk="0" fontAlgn="base" hangingPunct="0">
              <a:spcAft>
                <a:spcPct val="0"/>
              </a:spcAft>
              <a:buClr>
                <a:srgbClr val="E92332"/>
              </a:buClr>
              <a:buFont typeface="Arial" charset="0"/>
              <a:defRPr kumimoji="1" sz="1400">
                <a:solidFill>
                  <a:schemeClr val="tx1"/>
                </a:solidFill>
                <a:latin typeface="Open Sans" charset="0"/>
                <a:ea typeface="Arial" charset="0"/>
                <a:cs typeface="Open Sans" charset="0"/>
              </a:defRPr>
            </a:lvl9pPr>
          </a:lstStyle>
          <a:p>
            <a:pPr algn="ctr" eaLnBrk="1" hangingPunct="1"/>
            <a:r>
              <a:rPr kumimoji="0" lang="en-GB" sz="2000" b="1" dirty="0">
                <a:latin typeface="Myriad Pro" charset="0"/>
                <a:cs typeface="Myriad Pro" charset="0"/>
              </a:rPr>
              <a:t>WAN</a:t>
            </a:r>
            <a:endParaRPr kumimoji="0" lang="pl-PL" sz="2000" b="1" dirty="0">
              <a:latin typeface="Myriad Pro" charset="0"/>
              <a:cs typeface="Myriad Pro" charset="0"/>
            </a:endParaRPr>
          </a:p>
        </p:txBody>
      </p:sp>
      <p:sp>
        <p:nvSpPr>
          <p:cNvPr id="22" name="Symbol zastępczy zawartości 2"/>
          <p:cNvSpPr txBox="1">
            <a:spLocks/>
          </p:cNvSpPr>
          <p:nvPr/>
        </p:nvSpPr>
        <p:spPr bwMode="auto">
          <a:xfrm>
            <a:off x="6189459" y="4211647"/>
            <a:ext cx="3743512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Clr>
                <a:srgbClr val="E92332"/>
              </a:buClr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Open Sans"/>
                <a:ea typeface="Arial" charset="0"/>
                <a:cs typeface="Open Sans"/>
              </a:defRPr>
            </a:lvl1pPr>
            <a:lvl2pPr marL="800100" indent="-342900" algn="l" defTabSz="457200" rtl="0" fontAlgn="base">
              <a:spcBef>
                <a:spcPct val="20000"/>
              </a:spcBef>
              <a:spcAft>
                <a:spcPct val="0"/>
              </a:spcAft>
              <a:buClr>
                <a:srgbClr val="E92332"/>
              </a:buClr>
              <a:buFont typeface="Arial" charset="0"/>
              <a:buChar char="•"/>
              <a:defRPr kumimoji="1" sz="2000" kern="1200">
                <a:solidFill>
                  <a:schemeClr val="tx1"/>
                </a:solidFill>
                <a:latin typeface="Open Sans"/>
                <a:ea typeface="Arial" charset="0"/>
                <a:cs typeface="Open Sans"/>
              </a:defRPr>
            </a:lvl2pPr>
            <a:lvl3pPr marL="1200150" indent="-285750" algn="l" defTabSz="457200" rtl="0" fontAlgn="base">
              <a:spcBef>
                <a:spcPct val="20000"/>
              </a:spcBef>
              <a:spcAft>
                <a:spcPct val="0"/>
              </a:spcAft>
              <a:buClr>
                <a:srgbClr val="E92332"/>
              </a:buClr>
              <a:buFont typeface="Arial" charset="0"/>
              <a:buChar char="•"/>
              <a:defRPr kumimoji="1" kern="1200">
                <a:solidFill>
                  <a:schemeClr val="tx1"/>
                </a:solidFill>
                <a:latin typeface="Open Sans"/>
                <a:ea typeface="Arial" charset="0"/>
                <a:cs typeface="Open Sans"/>
              </a:defRPr>
            </a:lvl3pPr>
            <a:lvl4pPr marL="1657350" indent="-285750" algn="l" defTabSz="457200" rtl="0" fontAlgn="base">
              <a:spcBef>
                <a:spcPct val="20000"/>
              </a:spcBef>
              <a:spcAft>
                <a:spcPct val="0"/>
              </a:spcAft>
              <a:buClr>
                <a:srgbClr val="E92332"/>
              </a:buClr>
              <a:buFont typeface="Arial" charset="0"/>
              <a:buChar char="•"/>
              <a:defRPr kumimoji="1" sz="1600" kern="1200">
                <a:solidFill>
                  <a:schemeClr val="tx1"/>
                </a:solidFill>
                <a:latin typeface="Open Sans"/>
                <a:ea typeface="Arial" charset="0"/>
                <a:cs typeface="Open Sans"/>
              </a:defRPr>
            </a:lvl4pPr>
            <a:lvl5pPr marL="2114550" indent="-285750" algn="l" defTabSz="457200" rtl="0" fontAlgn="base">
              <a:spcBef>
                <a:spcPct val="20000"/>
              </a:spcBef>
              <a:spcAft>
                <a:spcPct val="0"/>
              </a:spcAft>
              <a:buClr>
                <a:srgbClr val="E92332"/>
              </a:buClr>
              <a:buFont typeface="Arial" charset="0"/>
              <a:buChar char="•"/>
              <a:defRPr kumimoji="1" sz="1400" kern="1200">
                <a:solidFill>
                  <a:schemeClr val="tx1"/>
                </a:solidFill>
                <a:latin typeface="Open Sans"/>
                <a:ea typeface="Arial" charset="0"/>
                <a:cs typeface="Open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kumimoji="0" lang="en-GB" altLang="en-US" sz="2000" b="1" dirty="0" smtClean="0">
                <a:solidFill>
                  <a:srgbClr val="10253E"/>
                </a:solidFill>
                <a:latin typeface="Myriad Pro" charset="0"/>
                <a:ea typeface="Myriad Pro" charset="0"/>
                <a:cs typeface="Myriad Pro" charset="0"/>
              </a:rPr>
              <a:t>Block-based transfer: </a:t>
            </a:r>
          </a:p>
          <a:p>
            <a:pPr>
              <a:defRPr/>
            </a:pPr>
            <a:r>
              <a:rPr kumimoji="0" lang="en-GB" altLang="en-US" sz="1800" dirty="0">
                <a:latin typeface="Myriad Pro" charset="0"/>
                <a:ea typeface="Myriad Pro" charset="0"/>
                <a:cs typeface="Myriad Pro" charset="0"/>
              </a:rPr>
              <a:t>Remote Data Access on the </a:t>
            </a:r>
            <a:r>
              <a:rPr kumimoji="0" lang="en-GB" altLang="en-US" sz="1800" dirty="0" smtClean="0">
                <a:latin typeface="Myriad Pro" charset="0"/>
                <a:ea typeface="Myriad Pro" charset="0"/>
                <a:cs typeface="Myriad Pro" charset="0"/>
              </a:rPr>
              <a:t>fly</a:t>
            </a:r>
            <a:endParaRPr kumimoji="0" lang="en-GB" altLang="en-US" sz="1800" b="1" dirty="0" smtClean="0">
              <a:solidFill>
                <a:srgbClr val="10253E"/>
              </a:solidFill>
              <a:latin typeface="Myriad Pro" charset="0"/>
              <a:ea typeface="Myriad Pro" charset="0"/>
              <a:cs typeface="Myriad Pro" charset="0"/>
            </a:endParaRPr>
          </a:p>
          <a:p>
            <a:pPr>
              <a:defRPr/>
            </a:pPr>
            <a:r>
              <a:rPr kumimoji="0" lang="en-GB" altLang="en-US" sz="1800" dirty="0" smtClean="0">
                <a:latin typeface="Myriad Pro" charset="0"/>
                <a:ea typeface="Myriad Pro" charset="0"/>
                <a:cs typeface="Myriad Pro" charset="0"/>
              </a:rPr>
              <a:t>Pre-staging</a:t>
            </a:r>
            <a:endParaRPr kumimoji="0" lang="en-GB" altLang="en-US" sz="1800" dirty="0">
              <a:latin typeface="Myriad Pro" charset="0"/>
              <a:ea typeface="Myriad Pro" charset="0"/>
              <a:cs typeface="Myriad Pro" charset="0"/>
            </a:endParaRPr>
          </a:p>
          <a:p>
            <a:pPr>
              <a:defRPr/>
            </a:pPr>
            <a:r>
              <a:rPr kumimoji="0" lang="en-GB" altLang="en-US" sz="1800" dirty="0">
                <a:latin typeface="Myriad Pro" charset="0"/>
                <a:ea typeface="Myriad Pro" charset="0"/>
                <a:cs typeface="Myriad Pro" charset="0"/>
              </a:rPr>
              <a:t>Data Migration</a:t>
            </a:r>
          </a:p>
          <a:p>
            <a:pPr>
              <a:defRPr/>
            </a:pPr>
            <a:r>
              <a:rPr kumimoji="0" lang="en-GB" altLang="en-US" sz="1800" dirty="0">
                <a:latin typeface="Myriad Pro" charset="0"/>
                <a:ea typeface="Myriad Pro" charset="0"/>
                <a:cs typeface="Myriad Pro" charset="0"/>
              </a:rPr>
              <a:t>Data </a:t>
            </a:r>
            <a:r>
              <a:rPr kumimoji="0" lang="en-GB" altLang="en-US" sz="1800" dirty="0" smtClean="0">
                <a:latin typeface="Myriad Pro" charset="0"/>
                <a:ea typeface="Myriad Pro" charset="0"/>
                <a:cs typeface="Myriad Pro" charset="0"/>
              </a:rPr>
              <a:t>Replication</a:t>
            </a:r>
            <a:endParaRPr kumimoji="0" lang="en-GB" altLang="en-US" sz="1800" dirty="0">
              <a:latin typeface="Myriad Pro" charset="0"/>
              <a:ea typeface="Myriad Pro" charset="0"/>
              <a:cs typeface="Myriad Pro" charset="0"/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25E1-3CBC-794F-A471-A8DF5859C9A5}" type="slidenum">
              <a:rPr lang="pl-PL" smtClean="0"/>
              <a:t>26</a:t>
            </a:fld>
            <a:endParaRPr lang="pl-PL"/>
          </a:p>
        </p:txBody>
      </p:sp>
      <p:sp>
        <p:nvSpPr>
          <p:cNvPr id="10" name="Tytuł 1"/>
          <p:cNvSpPr txBox="1">
            <a:spLocks/>
          </p:cNvSpPr>
          <p:nvPr/>
        </p:nvSpPr>
        <p:spPr>
          <a:xfrm>
            <a:off x="447674" y="215840"/>
            <a:ext cx="11311572" cy="874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330B3A"/>
                </a:solidFill>
                <a:latin typeface="Myriad Pro"/>
                <a:ea typeface="+mj-ea"/>
                <a:cs typeface="Myriad Pro"/>
              </a:defRPr>
            </a:lvl1pPr>
          </a:lstStyle>
          <a:p>
            <a:r>
              <a:rPr lang="pl-PL" cap="small" dirty="0">
                <a:solidFill>
                  <a:srgbClr val="291568"/>
                </a:solidFill>
              </a:rPr>
              <a:t>High-</a:t>
            </a:r>
            <a:r>
              <a:rPr lang="pl-PL" cap="small" dirty="0" err="1">
                <a:solidFill>
                  <a:srgbClr val="291568"/>
                </a:solidFill>
              </a:rPr>
              <a:t>throughput</a:t>
            </a:r>
            <a:r>
              <a:rPr lang="pl-PL" cap="small" dirty="0">
                <a:solidFill>
                  <a:srgbClr val="291568"/>
                </a:solidFill>
              </a:rPr>
              <a:t> </a:t>
            </a:r>
            <a:r>
              <a:rPr lang="pl-PL" cap="small" dirty="0" err="1">
                <a:solidFill>
                  <a:srgbClr val="291568"/>
                </a:solidFill>
              </a:rPr>
              <a:t>transfers</a:t>
            </a:r>
            <a:endParaRPr lang="pl-PL" dirty="0">
              <a:solidFill>
                <a:srgbClr val="2915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694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ytuł 1"/>
          <p:cNvSpPr>
            <a:spLocks noGrp="1"/>
          </p:cNvSpPr>
          <p:nvPr>
            <p:ph type="title"/>
          </p:nvPr>
        </p:nvSpPr>
        <p:spPr>
          <a:xfrm>
            <a:off x="447675" y="343207"/>
            <a:ext cx="11039502" cy="874712"/>
          </a:xfrm>
        </p:spPr>
        <p:txBody>
          <a:bodyPr>
            <a:noAutofit/>
          </a:bodyPr>
          <a:lstStyle/>
          <a:p>
            <a:pPr algn="l"/>
            <a:r>
              <a:rPr lang="en-GB" sz="2800" b="1" dirty="0" smtClean="0">
                <a:solidFill>
                  <a:srgbClr val="291568"/>
                </a:solidFill>
              </a:rPr>
              <a:t>PROBLEMS ADDRESED BY ONEDATA PLATFORM</a:t>
            </a:r>
            <a:endParaRPr lang="pl-PL" sz="2800" b="1" dirty="0">
              <a:solidFill>
                <a:srgbClr val="291568"/>
              </a:solidFill>
            </a:endParaRPr>
          </a:p>
        </p:txBody>
      </p:sp>
      <p:sp>
        <p:nvSpPr>
          <p:cNvPr id="14" name="Symbol zastępczy zawartości 2"/>
          <p:cNvSpPr>
            <a:spLocks noGrp="1"/>
          </p:cNvSpPr>
          <p:nvPr>
            <p:ph idx="1"/>
          </p:nvPr>
        </p:nvSpPr>
        <p:spPr>
          <a:xfrm>
            <a:off x="1134289" y="1608602"/>
            <a:ext cx="10009644" cy="4900953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Clr>
                <a:srgbClr val="25133E"/>
              </a:buClr>
              <a:buNone/>
            </a:pPr>
            <a:r>
              <a:rPr lang="en-GB" sz="2400" dirty="0" smtClean="0"/>
              <a:t>Multi-protocol transparent access to data “[</a:t>
            </a:r>
            <a:r>
              <a:rPr lang="is-IS" sz="2400" dirty="0" smtClean="0"/>
              <a:t>…] </a:t>
            </a:r>
            <a:r>
              <a:rPr lang="en-GB" sz="2400" dirty="0" smtClean="0"/>
              <a:t>but we want POSIX”</a:t>
            </a:r>
          </a:p>
          <a:p>
            <a:pPr marL="0" indent="0">
              <a:lnSpc>
                <a:spcPct val="110000"/>
              </a:lnSpc>
              <a:buClr>
                <a:srgbClr val="25133E"/>
              </a:buClr>
              <a:buNone/>
            </a:pPr>
            <a:r>
              <a:rPr lang="en-GB" sz="2400" dirty="0"/>
              <a:t>Heterogeneity of storage </a:t>
            </a:r>
            <a:r>
              <a:rPr lang="en-GB" sz="2400" dirty="0" smtClean="0"/>
              <a:t>technologies</a:t>
            </a:r>
          </a:p>
          <a:p>
            <a:pPr marL="0" indent="0">
              <a:lnSpc>
                <a:spcPct val="110000"/>
              </a:lnSpc>
              <a:buClr>
                <a:srgbClr val="25133E"/>
              </a:buClr>
              <a:buNone/>
            </a:pPr>
            <a:r>
              <a:rPr lang="en-GB" sz="2400" dirty="0"/>
              <a:t>Replica </a:t>
            </a:r>
            <a:r>
              <a:rPr lang="en-GB" sz="2400" dirty="0" smtClean="0"/>
              <a:t>Management</a:t>
            </a:r>
          </a:p>
          <a:p>
            <a:pPr marL="0" indent="0">
              <a:lnSpc>
                <a:spcPct val="110000"/>
              </a:lnSpc>
              <a:buClr>
                <a:srgbClr val="25133E"/>
              </a:buClr>
              <a:buNone/>
            </a:pPr>
            <a:r>
              <a:rPr lang="en-GB" sz="2400" dirty="0" smtClean="0"/>
              <a:t>Easy Data Sharing without Borders</a:t>
            </a:r>
          </a:p>
          <a:p>
            <a:pPr marL="0" indent="0">
              <a:lnSpc>
                <a:spcPct val="110000"/>
              </a:lnSpc>
              <a:buClr>
                <a:srgbClr val="25133E"/>
              </a:buClr>
              <a:buNone/>
            </a:pPr>
            <a:r>
              <a:rPr lang="en-GB" sz="2400" dirty="0" smtClean="0"/>
              <a:t>Metadata Management Integrated with Data Management Platform</a:t>
            </a:r>
          </a:p>
          <a:p>
            <a:pPr marL="0" indent="0">
              <a:lnSpc>
                <a:spcPct val="110000"/>
              </a:lnSpc>
              <a:buClr>
                <a:srgbClr val="25133E"/>
              </a:buClr>
              <a:buNone/>
            </a:pPr>
            <a:r>
              <a:rPr lang="en-GB" sz="2400" dirty="0" smtClean="0"/>
              <a:t>Flexible authentication and authorization</a:t>
            </a:r>
          </a:p>
          <a:p>
            <a:pPr marL="0" indent="0">
              <a:lnSpc>
                <a:spcPct val="110000"/>
              </a:lnSpc>
              <a:buClr>
                <a:srgbClr val="25133E"/>
              </a:buClr>
              <a:buNone/>
            </a:pPr>
            <a:r>
              <a:rPr lang="en-GB" sz="2400" dirty="0" smtClean="0"/>
              <a:t>Easy integration using API with external services</a:t>
            </a:r>
          </a:p>
          <a:p>
            <a:pPr marL="0" indent="0">
              <a:lnSpc>
                <a:spcPct val="110000"/>
              </a:lnSpc>
              <a:buClr>
                <a:srgbClr val="25133E"/>
              </a:buClr>
              <a:buNone/>
            </a:pPr>
            <a:r>
              <a:rPr lang="en-GB" sz="2400" dirty="0" smtClean="0"/>
              <a:t>High-throughput data </a:t>
            </a:r>
            <a:r>
              <a:rPr lang="en-GB" sz="2400" dirty="0" smtClean="0"/>
              <a:t>processing</a:t>
            </a:r>
          </a:p>
          <a:p>
            <a:pPr marL="0" indent="0">
              <a:lnSpc>
                <a:spcPct val="110000"/>
              </a:lnSpc>
              <a:buClr>
                <a:srgbClr val="25133E"/>
              </a:buClr>
              <a:buNone/>
            </a:pPr>
            <a:r>
              <a:rPr lang="en-GB" sz="2400" b="1" dirty="0"/>
              <a:t>L</a:t>
            </a:r>
            <a:r>
              <a:rPr lang="en-GB" sz="2400" b="1" dirty="0" smtClean="0"/>
              <a:t>ock-in data collection available only locally on NFS/GPFS/Lustre available in </a:t>
            </a:r>
            <a:r>
              <a:rPr lang="en-GB" sz="2400" b="1" dirty="0" err="1" smtClean="0"/>
              <a:t>multicloud</a:t>
            </a:r>
            <a:endParaRPr lang="en-GB" sz="2400" b="1" dirty="0" smtClean="0"/>
          </a:p>
        </p:txBody>
      </p:sp>
      <p:sp>
        <p:nvSpPr>
          <p:cNvPr id="15" name="Prostokąt 14"/>
          <p:cNvSpPr/>
          <p:nvPr/>
        </p:nvSpPr>
        <p:spPr>
          <a:xfrm>
            <a:off x="539477" y="1708680"/>
            <a:ext cx="411162" cy="412262"/>
          </a:xfrm>
          <a:prstGeom prst="rect">
            <a:avLst/>
          </a:prstGeom>
          <a:solidFill>
            <a:srgbClr val="2513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pl-PL">
              <a:solidFill>
                <a:srgbClr val="FF0000"/>
              </a:solidFill>
            </a:endParaRPr>
          </a:p>
        </p:txBody>
      </p:sp>
      <p:sp>
        <p:nvSpPr>
          <p:cNvPr id="16" name="Symbol zastępczy zawartości 2"/>
          <p:cNvSpPr txBox="1">
            <a:spLocks/>
          </p:cNvSpPr>
          <p:nvPr/>
        </p:nvSpPr>
        <p:spPr bwMode="auto">
          <a:xfrm>
            <a:off x="592627" y="1758179"/>
            <a:ext cx="304865" cy="313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Clr>
                <a:srgbClr val="E92332"/>
              </a:buClr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Open Sans"/>
                <a:ea typeface="Arial" charset="0"/>
                <a:cs typeface="Open Sans"/>
              </a:defRPr>
            </a:lvl1pPr>
            <a:lvl2pPr marL="800100" indent="-342900" algn="l" defTabSz="457200" rtl="0" fontAlgn="base">
              <a:spcBef>
                <a:spcPct val="20000"/>
              </a:spcBef>
              <a:spcAft>
                <a:spcPct val="0"/>
              </a:spcAft>
              <a:buClr>
                <a:srgbClr val="E92332"/>
              </a:buClr>
              <a:buFont typeface="Arial" charset="0"/>
              <a:buChar char="•"/>
              <a:defRPr kumimoji="1" sz="2000" kern="1200">
                <a:solidFill>
                  <a:schemeClr val="tx1"/>
                </a:solidFill>
                <a:latin typeface="Open Sans"/>
                <a:ea typeface="Arial" charset="0"/>
                <a:cs typeface="Open Sans"/>
              </a:defRPr>
            </a:lvl2pPr>
            <a:lvl3pPr marL="1200150" indent="-285750" algn="l" defTabSz="457200" rtl="0" fontAlgn="base">
              <a:spcBef>
                <a:spcPct val="20000"/>
              </a:spcBef>
              <a:spcAft>
                <a:spcPct val="0"/>
              </a:spcAft>
              <a:buClr>
                <a:srgbClr val="E92332"/>
              </a:buClr>
              <a:buFont typeface="Arial" charset="0"/>
              <a:buChar char="•"/>
              <a:defRPr kumimoji="1" kern="1200">
                <a:solidFill>
                  <a:schemeClr val="tx1"/>
                </a:solidFill>
                <a:latin typeface="Open Sans"/>
                <a:ea typeface="Arial" charset="0"/>
                <a:cs typeface="Open Sans"/>
              </a:defRPr>
            </a:lvl3pPr>
            <a:lvl4pPr marL="1657350" indent="-285750" algn="l" defTabSz="457200" rtl="0" fontAlgn="base">
              <a:spcBef>
                <a:spcPct val="20000"/>
              </a:spcBef>
              <a:spcAft>
                <a:spcPct val="0"/>
              </a:spcAft>
              <a:buClr>
                <a:srgbClr val="E92332"/>
              </a:buClr>
              <a:buFont typeface="Arial" charset="0"/>
              <a:buChar char="•"/>
              <a:defRPr kumimoji="1" sz="1600" kern="1200">
                <a:solidFill>
                  <a:schemeClr val="tx1"/>
                </a:solidFill>
                <a:latin typeface="Open Sans"/>
                <a:ea typeface="Arial" charset="0"/>
                <a:cs typeface="Open Sans"/>
              </a:defRPr>
            </a:lvl4pPr>
            <a:lvl5pPr marL="2114550" indent="-285750" algn="l" defTabSz="457200" rtl="0" fontAlgn="base">
              <a:spcBef>
                <a:spcPct val="20000"/>
              </a:spcBef>
              <a:spcAft>
                <a:spcPct val="0"/>
              </a:spcAft>
              <a:buClr>
                <a:srgbClr val="E92332"/>
              </a:buClr>
              <a:buFont typeface="Arial" charset="0"/>
              <a:buChar char="•"/>
              <a:defRPr kumimoji="1" sz="1400" kern="1200">
                <a:solidFill>
                  <a:schemeClr val="tx1"/>
                </a:solidFill>
                <a:latin typeface="Open Sans"/>
                <a:ea typeface="Arial" charset="0"/>
                <a:cs typeface="Open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25133E"/>
              </a:buClr>
              <a:buFont typeface="Arial" charset="0"/>
              <a:buNone/>
            </a:pPr>
            <a:r>
              <a:rPr lang="en-GB" sz="1600" b="1" dirty="0" smtClean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17" name="Prostokąt 16"/>
          <p:cNvSpPr/>
          <p:nvPr/>
        </p:nvSpPr>
        <p:spPr>
          <a:xfrm>
            <a:off x="539477" y="2199746"/>
            <a:ext cx="411162" cy="412262"/>
          </a:xfrm>
          <a:prstGeom prst="rect">
            <a:avLst/>
          </a:prstGeom>
          <a:solidFill>
            <a:srgbClr val="2513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pl-PL">
              <a:solidFill>
                <a:srgbClr val="FF0000"/>
              </a:solidFill>
            </a:endParaRPr>
          </a:p>
        </p:txBody>
      </p:sp>
      <p:sp>
        <p:nvSpPr>
          <p:cNvPr id="18" name="Symbol zastępczy zawartości 2"/>
          <p:cNvSpPr txBox="1">
            <a:spLocks/>
          </p:cNvSpPr>
          <p:nvPr/>
        </p:nvSpPr>
        <p:spPr bwMode="auto">
          <a:xfrm>
            <a:off x="592627" y="2249246"/>
            <a:ext cx="304865" cy="313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Clr>
                <a:srgbClr val="E92332"/>
              </a:buClr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Open Sans"/>
                <a:ea typeface="Arial" charset="0"/>
                <a:cs typeface="Open Sans"/>
              </a:defRPr>
            </a:lvl1pPr>
            <a:lvl2pPr marL="800100" indent="-342900" algn="l" defTabSz="457200" rtl="0" fontAlgn="base">
              <a:spcBef>
                <a:spcPct val="20000"/>
              </a:spcBef>
              <a:spcAft>
                <a:spcPct val="0"/>
              </a:spcAft>
              <a:buClr>
                <a:srgbClr val="E92332"/>
              </a:buClr>
              <a:buFont typeface="Arial" charset="0"/>
              <a:buChar char="•"/>
              <a:defRPr kumimoji="1" sz="2000" kern="1200">
                <a:solidFill>
                  <a:schemeClr val="tx1"/>
                </a:solidFill>
                <a:latin typeface="Open Sans"/>
                <a:ea typeface="Arial" charset="0"/>
                <a:cs typeface="Open Sans"/>
              </a:defRPr>
            </a:lvl2pPr>
            <a:lvl3pPr marL="1200150" indent="-285750" algn="l" defTabSz="457200" rtl="0" fontAlgn="base">
              <a:spcBef>
                <a:spcPct val="20000"/>
              </a:spcBef>
              <a:spcAft>
                <a:spcPct val="0"/>
              </a:spcAft>
              <a:buClr>
                <a:srgbClr val="E92332"/>
              </a:buClr>
              <a:buFont typeface="Arial" charset="0"/>
              <a:buChar char="•"/>
              <a:defRPr kumimoji="1" kern="1200">
                <a:solidFill>
                  <a:schemeClr val="tx1"/>
                </a:solidFill>
                <a:latin typeface="Open Sans"/>
                <a:ea typeface="Arial" charset="0"/>
                <a:cs typeface="Open Sans"/>
              </a:defRPr>
            </a:lvl3pPr>
            <a:lvl4pPr marL="1657350" indent="-285750" algn="l" defTabSz="457200" rtl="0" fontAlgn="base">
              <a:spcBef>
                <a:spcPct val="20000"/>
              </a:spcBef>
              <a:spcAft>
                <a:spcPct val="0"/>
              </a:spcAft>
              <a:buClr>
                <a:srgbClr val="E92332"/>
              </a:buClr>
              <a:buFont typeface="Arial" charset="0"/>
              <a:buChar char="•"/>
              <a:defRPr kumimoji="1" sz="1600" kern="1200">
                <a:solidFill>
                  <a:schemeClr val="tx1"/>
                </a:solidFill>
                <a:latin typeface="Open Sans"/>
                <a:ea typeface="Arial" charset="0"/>
                <a:cs typeface="Open Sans"/>
              </a:defRPr>
            </a:lvl4pPr>
            <a:lvl5pPr marL="2114550" indent="-285750" algn="l" defTabSz="457200" rtl="0" fontAlgn="base">
              <a:spcBef>
                <a:spcPct val="20000"/>
              </a:spcBef>
              <a:spcAft>
                <a:spcPct val="0"/>
              </a:spcAft>
              <a:buClr>
                <a:srgbClr val="E92332"/>
              </a:buClr>
              <a:buFont typeface="Arial" charset="0"/>
              <a:buChar char="•"/>
              <a:defRPr kumimoji="1" sz="1400" kern="1200">
                <a:solidFill>
                  <a:schemeClr val="tx1"/>
                </a:solidFill>
                <a:latin typeface="Open Sans"/>
                <a:ea typeface="Arial" charset="0"/>
                <a:cs typeface="Open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25133E"/>
              </a:buClr>
              <a:buFont typeface="Arial" charset="0"/>
              <a:buNone/>
            </a:pPr>
            <a:r>
              <a:rPr lang="en-GB" sz="1600" b="1" dirty="0" smtClean="0">
                <a:solidFill>
                  <a:srgbClr val="FFFFFF"/>
                </a:solidFill>
              </a:rPr>
              <a:t>2</a:t>
            </a:r>
          </a:p>
        </p:txBody>
      </p:sp>
      <p:grpSp>
        <p:nvGrpSpPr>
          <p:cNvPr id="24" name="Grupa 23"/>
          <p:cNvGrpSpPr/>
          <p:nvPr/>
        </p:nvGrpSpPr>
        <p:grpSpPr>
          <a:xfrm>
            <a:off x="533474" y="2659779"/>
            <a:ext cx="411162" cy="412262"/>
            <a:chOff x="505436" y="2559755"/>
            <a:chExt cx="411162" cy="412262"/>
          </a:xfrm>
        </p:grpSpPr>
        <p:sp>
          <p:nvSpPr>
            <p:cNvPr id="25" name="Prostokąt 24"/>
            <p:cNvSpPr/>
            <p:nvPr/>
          </p:nvSpPr>
          <p:spPr>
            <a:xfrm>
              <a:off x="505436" y="2559755"/>
              <a:ext cx="411162" cy="412262"/>
            </a:xfrm>
            <a:prstGeom prst="rect">
              <a:avLst/>
            </a:prstGeom>
            <a:solidFill>
              <a:srgbClr val="25133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pl-PL">
                <a:solidFill>
                  <a:srgbClr val="FF0000"/>
                </a:solidFill>
              </a:endParaRPr>
            </a:p>
          </p:txBody>
        </p:sp>
        <p:sp>
          <p:nvSpPr>
            <p:cNvPr id="26" name="Symbol zastępczy zawartości 2"/>
            <p:cNvSpPr txBox="1">
              <a:spLocks/>
            </p:cNvSpPr>
            <p:nvPr/>
          </p:nvSpPr>
          <p:spPr bwMode="auto">
            <a:xfrm>
              <a:off x="558586" y="2609255"/>
              <a:ext cx="304865" cy="313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defTabSz="457200" rtl="0" fontAlgn="base">
                <a:spcBef>
                  <a:spcPct val="20000"/>
                </a:spcBef>
                <a:spcAft>
                  <a:spcPct val="0"/>
                </a:spcAft>
                <a:buClr>
                  <a:srgbClr val="E92332"/>
                </a:buClr>
                <a:buFont typeface="Arial" charset="0"/>
                <a:buChar char="•"/>
                <a:defRPr kumimoji="1" sz="2400" kern="1200">
                  <a:solidFill>
                    <a:schemeClr val="tx1"/>
                  </a:solidFill>
                  <a:latin typeface="Open Sans"/>
                  <a:ea typeface="Arial" charset="0"/>
                  <a:cs typeface="Open Sans"/>
                </a:defRPr>
              </a:lvl1pPr>
              <a:lvl2pPr marL="800100" indent="-342900" algn="l" defTabSz="457200" rtl="0" fontAlgn="base">
                <a:spcBef>
                  <a:spcPct val="20000"/>
                </a:spcBef>
                <a:spcAft>
                  <a:spcPct val="0"/>
                </a:spcAft>
                <a:buClr>
                  <a:srgbClr val="E92332"/>
                </a:buClr>
                <a:buFont typeface="Arial" charset="0"/>
                <a:buChar char="•"/>
                <a:defRPr kumimoji="1" sz="2000" kern="1200">
                  <a:solidFill>
                    <a:schemeClr val="tx1"/>
                  </a:solidFill>
                  <a:latin typeface="Open Sans"/>
                  <a:ea typeface="Arial" charset="0"/>
                  <a:cs typeface="Open Sans"/>
                </a:defRPr>
              </a:lvl2pPr>
              <a:lvl3pPr marL="1200150" indent="-285750" algn="l" defTabSz="457200" rtl="0" fontAlgn="base">
                <a:spcBef>
                  <a:spcPct val="20000"/>
                </a:spcBef>
                <a:spcAft>
                  <a:spcPct val="0"/>
                </a:spcAft>
                <a:buClr>
                  <a:srgbClr val="E92332"/>
                </a:buClr>
                <a:buFont typeface="Arial" charset="0"/>
                <a:buChar char="•"/>
                <a:defRPr kumimoji="1" kern="1200">
                  <a:solidFill>
                    <a:schemeClr val="tx1"/>
                  </a:solidFill>
                  <a:latin typeface="Open Sans"/>
                  <a:ea typeface="Arial" charset="0"/>
                  <a:cs typeface="Open Sans"/>
                </a:defRPr>
              </a:lvl3pPr>
              <a:lvl4pPr marL="1657350" indent="-285750" algn="l" defTabSz="457200" rtl="0" fontAlgn="base">
                <a:spcBef>
                  <a:spcPct val="20000"/>
                </a:spcBef>
                <a:spcAft>
                  <a:spcPct val="0"/>
                </a:spcAft>
                <a:buClr>
                  <a:srgbClr val="E92332"/>
                </a:buClr>
                <a:buFont typeface="Arial" charset="0"/>
                <a:buChar char="•"/>
                <a:defRPr kumimoji="1" sz="1600" kern="1200">
                  <a:solidFill>
                    <a:schemeClr val="tx1"/>
                  </a:solidFill>
                  <a:latin typeface="Open Sans"/>
                  <a:ea typeface="Arial" charset="0"/>
                  <a:cs typeface="Open Sans"/>
                </a:defRPr>
              </a:lvl4pPr>
              <a:lvl5pPr marL="2114550" indent="-285750" algn="l" defTabSz="457200" rtl="0" fontAlgn="base">
                <a:spcBef>
                  <a:spcPct val="20000"/>
                </a:spcBef>
                <a:spcAft>
                  <a:spcPct val="0"/>
                </a:spcAft>
                <a:buClr>
                  <a:srgbClr val="E92332"/>
                </a:buClr>
                <a:buFont typeface="Arial" charset="0"/>
                <a:buChar char="•"/>
                <a:defRPr kumimoji="1" sz="1400" kern="1200">
                  <a:solidFill>
                    <a:schemeClr val="tx1"/>
                  </a:solidFill>
                  <a:latin typeface="Open Sans"/>
                  <a:ea typeface="Arial" charset="0"/>
                  <a:cs typeface="Open San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Clr>
                  <a:srgbClr val="25133E"/>
                </a:buClr>
                <a:buFont typeface="Arial" charset="0"/>
                <a:buNone/>
              </a:pPr>
              <a:r>
                <a:rPr lang="en-GB" sz="1600" b="1" dirty="0" smtClean="0">
                  <a:solidFill>
                    <a:srgbClr val="FFFFFF"/>
                  </a:solidFill>
                </a:rPr>
                <a:t>3</a:t>
              </a:r>
            </a:p>
          </p:txBody>
        </p:sp>
      </p:grpSp>
      <p:grpSp>
        <p:nvGrpSpPr>
          <p:cNvPr id="27" name="Grupa 26"/>
          <p:cNvGrpSpPr/>
          <p:nvPr/>
        </p:nvGrpSpPr>
        <p:grpSpPr>
          <a:xfrm>
            <a:off x="521624" y="3117550"/>
            <a:ext cx="411162" cy="412262"/>
            <a:chOff x="505436" y="2559755"/>
            <a:chExt cx="411162" cy="412262"/>
          </a:xfrm>
        </p:grpSpPr>
        <p:sp>
          <p:nvSpPr>
            <p:cNvPr id="28" name="Prostokąt 27"/>
            <p:cNvSpPr/>
            <p:nvPr/>
          </p:nvSpPr>
          <p:spPr>
            <a:xfrm>
              <a:off x="505436" y="2559755"/>
              <a:ext cx="411162" cy="412262"/>
            </a:xfrm>
            <a:prstGeom prst="rect">
              <a:avLst/>
            </a:prstGeom>
            <a:solidFill>
              <a:srgbClr val="25133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pl-PL">
                <a:solidFill>
                  <a:srgbClr val="FF0000"/>
                </a:solidFill>
              </a:endParaRPr>
            </a:p>
          </p:txBody>
        </p:sp>
        <p:sp>
          <p:nvSpPr>
            <p:cNvPr id="29" name="Symbol zastępczy zawartości 2"/>
            <p:cNvSpPr txBox="1">
              <a:spLocks/>
            </p:cNvSpPr>
            <p:nvPr/>
          </p:nvSpPr>
          <p:spPr bwMode="auto">
            <a:xfrm>
              <a:off x="558586" y="2609255"/>
              <a:ext cx="304865" cy="313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defTabSz="457200" rtl="0" fontAlgn="base">
                <a:spcBef>
                  <a:spcPct val="20000"/>
                </a:spcBef>
                <a:spcAft>
                  <a:spcPct val="0"/>
                </a:spcAft>
                <a:buClr>
                  <a:srgbClr val="E92332"/>
                </a:buClr>
                <a:buFont typeface="Arial" charset="0"/>
                <a:buChar char="•"/>
                <a:defRPr kumimoji="1" sz="2400" kern="1200">
                  <a:solidFill>
                    <a:schemeClr val="tx1"/>
                  </a:solidFill>
                  <a:latin typeface="Open Sans"/>
                  <a:ea typeface="Arial" charset="0"/>
                  <a:cs typeface="Open Sans"/>
                </a:defRPr>
              </a:lvl1pPr>
              <a:lvl2pPr marL="800100" indent="-342900" algn="l" defTabSz="457200" rtl="0" fontAlgn="base">
                <a:spcBef>
                  <a:spcPct val="20000"/>
                </a:spcBef>
                <a:spcAft>
                  <a:spcPct val="0"/>
                </a:spcAft>
                <a:buClr>
                  <a:srgbClr val="E92332"/>
                </a:buClr>
                <a:buFont typeface="Arial" charset="0"/>
                <a:buChar char="•"/>
                <a:defRPr kumimoji="1" sz="2000" kern="1200">
                  <a:solidFill>
                    <a:schemeClr val="tx1"/>
                  </a:solidFill>
                  <a:latin typeface="Open Sans"/>
                  <a:ea typeface="Arial" charset="0"/>
                  <a:cs typeface="Open Sans"/>
                </a:defRPr>
              </a:lvl2pPr>
              <a:lvl3pPr marL="1200150" indent="-285750" algn="l" defTabSz="457200" rtl="0" fontAlgn="base">
                <a:spcBef>
                  <a:spcPct val="20000"/>
                </a:spcBef>
                <a:spcAft>
                  <a:spcPct val="0"/>
                </a:spcAft>
                <a:buClr>
                  <a:srgbClr val="E92332"/>
                </a:buClr>
                <a:buFont typeface="Arial" charset="0"/>
                <a:buChar char="•"/>
                <a:defRPr kumimoji="1" kern="1200">
                  <a:solidFill>
                    <a:schemeClr val="tx1"/>
                  </a:solidFill>
                  <a:latin typeface="Open Sans"/>
                  <a:ea typeface="Arial" charset="0"/>
                  <a:cs typeface="Open Sans"/>
                </a:defRPr>
              </a:lvl3pPr>
              <a:lvl4pPr marL="1657350" indent="-285750" algn="l" defTabSz="457200" rtl="0" fontAlgn="base">
                <a:spcBef>
                  <a:spcPct val="20000"/>
                </a:spcBef>
                <a:spcAft>
                  <a:spcPct val="0"/>
                </a:spcAft>
                <a:buClr>
                  <a:srgbClr val="E92332"/>
                </a:buClr>
                <a:buFont typeface="Arial" charset="0"/>
                <a:buChar char="•"/>
                <a:defRPr kumimoji="1" sz="1600" kern="1200">
                  <a:solidFill>
                    <a:schemeClr val="tx1"/>
                  </a:solidFill>
                  <a:latin typeface="Open Sans"/>
                  <a:ea typeface="Arial" charset="0"/>
                  <a:cs typeface="Open Sans"/>
                </a:defRPr>
              </a:lvl4pPr>
              <a:lvl5pPr marL="2114550" indent="-285750" algn="l" defTabSz="457200" rtl="0" fontAlgn="base">
                <a:spcBef>
                  <a:spcPct val="20000"/>
                </a:spcBef>
                <a:spcAft>
                  <a:spcPct val="0"/>
                </a:spcAft>
                <a:buClr>
                  <a:srgbClr val="E92332"/>
                </a:buClr>
                <a:buFont typeface="Arial" charset="0"/>
                <a:buChar char="•"/>
                <a:defRPr kumimoji="1" sz="1400" kern="1200">
                  <a:solidFill>
                    <a:schemeClr val="tx1"/>
                  </a:solidFill>
                  <a:latin typeface="Open Sans"/>
                  <a:ea typeface="Arial" charset="0"/>
                  <a:cs typeface="Open San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Clr>
                  <a:srgbClr val="25133E"/>
                </a:buClr>
                <a:buFont typeface="Arial" charset="0"/>
                <a:buNone/>
              </a:pPr>
              <a:r>
                <a:rPr lang="en-GB" sz="1600" b="1" dirty="0" smtClean="0">
                  <a:solidFill>
                    <a:srgbClr val="FFFFFF"/>
                  </a:solidFill>
                </a:rPr>
                <a:t>4</a:t>
              </a:r>
            </a:p>
          </p:txBody>
        </p:sp>
      </p:grpSp>
      <p:grpSp>
        <p:nvGrpSpPr>
          <p:cNvPr id="30" name="Grupa 29"/>
          <p:cNvGrpSpPr/>
          <p:nvPr/>
        </p:nvGrpSpPr>
        <p:grpSpPr>
          <a:xfrm>
            <a:off x="520151" y="3580728"/>
            <a:ext cx="411162" cy="412262"/>
            <a:chOff x="505436" y="2559755"/>
            <a:chExt cx="411162" cy="412262"/>
          </a:xfrm>
        </p:grpSpPr>
        <p:sp>
          <p:nvSpPr>
            <p:cNvPr id="31" name="Prostokąt 30"/>
            <p:cNvSpPr/>
            <p:nvPr/>
          </p:nvSpPr>
          <p:spPr>
            <a:xfrm>
              <a:off x="505436" y="2559755"/>
              <a:ext cx="411162" cy="412262"/>
            </a:xfrm>
            <a:prstGeom prst="rect">
              <a:avLst/>
            </a:prstGeom>
            <a:solidFill>
              <a:srgbClr val="25133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pl-PL">
                <a:solidFill>
                  <a:srgbClr val="FF0000"/>
                </a:solidFill>
              </a:endParaRPr>
            </a:p>
          </p:txBody>
        </p:sp>
        <p:sp>
          <p:nvSpPr>
            <p:cNvPr id="32" name="Symbol zastępczy zawartości 2"/>
            <p:cNvSpPr txBox="1">
              <a:spLocks/>
            </p:cNvSpPr>
            <p:nvPr/>
          </p:nvSpPr>
          <p:spPr bwMode="auto">
            <a:xfrm>
              <a:off x="558586" y="2609255"/>
              <a:ext cx="304865" cy="313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defTabSz="457200" rtl="0" fontAlgn="base">
                <a:spcBef>
                  <a:spcPct val="20000"/>
                </a:spcBef>
                <a:spcAft>
                  <a:spcPct val="0"/>
                </a:spcAft>
                <a:buClr>
                  <a:srgbClr val="E92332"/>
                </a:buClr>
                <a:buFont typeface="Arial" charset="0"/>
                <a:buChar char="•"/>
                <a:defRPr kumimoji="1" sz="2400" kern="1200">
                  <a:solidFill>
                    <a:schemeClr val="tx1"/>
                  </a:solidFill>
                  <a:latin typeface="Open Sans"/>
                  <a:ea typeface="Arial" charset="0"/>
                  <a:cs typeface="Open Sans"/>
                </a:defRPr>
              </a:lvl1pPr>
              <a:lvl2pPr marL="800100" indent="-342900" algn="l" defTabSz="457200" rtl="0" fontAlgn="base">
                <a:spcBef>
                  <a:spcPct val="20000"/>
                </a:spcBef>
                <a:spcAft>
                  <a:spcPct val="0"/>
                </a:spcAft>
                <a:buClr>
                  <a:srgbClr val="E92332"/>
                </a:buClr>
                <a:buFont typeface="Arial" charset="0"/>
                <a:buChar char="•"/>
                <a:defRPr kumimoji="1" sz="2000" kern="1200">
                  <a:solidFill>
                    <a:schemeClr val="tx1"/>
                  </a:solidFill>
                  <a:latin typeface="Open Sans"/>
                  <a:ea typeface="Arial" charset="0"/>
                  <a:cs typeface="Open Sans"/>
                </a:defRPr>
              </a:lvl2pPr>
              <a:lvl3pPr marL="1200150" indent="-285750" algn="l" defTabSz="457200" rtl="0" fontAlgn="base">
                <a:spcBef>
                  <a:spcPct val="20000"/>
                </a:spcBef>
                <a:spcAft>
                  <a:spcPct val="0"/>
                </a:spcAft>
                <a:buClr>
                  <a:srgbClr val="E92332"/>
                </a:buClr>
                <a:buFont typeface="Arial" charset="0"/>
                <a:buChar char="•"/>
                <a:defRPr kumimoji="1" kern="1200">
                  <a:solidFill>
                    <a:schemeClr val="tx1"/>
                  </a:solidFill>
                  <a:latin typeface="Open Sans"/>
                  <a:ea typeface="Arial" charset="0"/>
                  <a:cs typeface="Open Sans"/>
                </a:defRPr>
              </a:lvl3pPr>
              <a:lvl4pPr marL="1657350" indent="-285750" algn="l" defTabSz="457200" rtl="0" fontAlgn="base">
                <a:spcBef>
                  <a:spcPct val="20000"/>
                </a:spcBef>
                <a:spcAft>
                  <a:spcPct val="0"/>
                </a:spcAft>
                <a:buClr>
                  <a:srgbClr val="E92332"/>
                </a:buClr>
                <a:buFont typeface="Arial" charset="0"/>
                <a:buChar char="•"/>
                <a:defRPr kumimoji="1" sz="1600" kern="1200">
                  <a:solidFill>
                    <a:schemeClr val="tx1"/>
                  </a:solidFill>
                  <a:latin typeface="Open Sans"/>
                  <a:ea typeface="Arial" charset="0"/>
                  <a:cs typeface="Open Sans"/>
                </a:defRPr>
              </a:lvl4pPr>
              <a:lvl5pPr marL="2114550" indent="-285750" algn="l" defTabSz="457200" rtl="0" fontAlgn="base">
                <a:spcBef>
                  <a:spcPct val="20000"/>
                </a:spcBef>
                <a:spcAft>
                  <a:spcPct val="0"/>
                </a:spcAft>
                <a:buClr>
                  <a:srgbClr val="E92332"/>
                </a:buClr>
                <a:buFont typeface="Arial" charset="0"/>
                <a:buChar char="•"/>
                <a:defRPr kumimoji="1" sz="1400" kern="1200">
                  <a:solidFill>
                    <a:schemeClr val="tx1"/>
                  </a:solidFill>
                  <a:latin typeface="Open Sans"/>
                  <a:ea typeface="Arial" charset="0"/>
                  <a:cs typeface="Open San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Clr>
                  <a:srgbClr val="25133E"/>
                </a:buClr>
                <a:buFont typeface="Arial" charset="0"/>
                <a:buNone/>
              </a:pPr>
              <a:r>
                <a:rPr lang="en-GB" sz="1600" b="1" dirty="0" smtClean="0">
                  <a:solidFill>
                    <a:srgbClr val="FFFFFF"/>
                  </a:solidFill>
                </a:rPr>
                <a:t>5</a:t>
              </a:r>
            </a:p>
          </p:txBody>
        </p:sp>
      </p:grpSp>
      <p:grpSp>
        <p:nvGrpSpPr>
          <p:cNvPr id="33" name="Grupa 32"/>
          <p:cNvGrpSpPr/>
          <p:nvPr/>
        </p:nvGrpSpPr>
        <p:grpSpPr>
          <a:xfrm>
            <a:off x="523131" y="4046889"/>
            <a:ext cx="411162" cy="412262"/>
            <a:chOff x="505436" y="2559755"/>
            <a:chExt cx="411162" cy="412262"/>
          </a:xfrm>
        </p:grpSpPr>
        <p:sp>
          <p:nvSpPr>
            <p:cNvPr id="34" name="Prostokąt 33"/>
            <p:cNvSpPr/>
            <p:nvPr/>
          </p:nvSpPr>
          <p:spPr>
            <a:xfrm>
              <a:off x="505436" y="2559755"/>
              <a:ext cx="411162" cy="412262"/>
            </a:xfrm>
            <a:prstGeom prst="rect">
              <a:avLst/>
            </a:prstGeom>
            <a:solidFill>
              <a:srgbClr val="25133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pl-PL">
                <a:solidFill>
                  <a:srgbClr val="FF0000"/>
                </a:solidFill>
              </a:endParaRPr>
            </a:p>
          </p:txBody>
        </p:sp>
        <p:sp>
          <p:nvSpPr>
            <p:cNvPr id="35" name="Symbol zastępczy zawartości 2"/>
            <p:cNvSpPr txBox="1">
              <a:spLocks/>
            </p:cNvSpPr>
            <p:nvPr/>
          </p:nvSpPr>
          <p:spPr bwMode="auto">
            <a:xfrm>
              <a:off x="558586" y="2609255"/>
              <a:ext cx="304865" cy="313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defTabSz="457200" rtl="0" fontAlgn="base">
                <a:spcBef>
                  <a:spcPct val="20000"/>
                </a:spcBef>
                <a:spcAft>
                  <a:spcPct val="0"/>
                </a:spcAft>
                <a:buClr>
                  <a:srgbClr val="E92332"/>
                </a:buClr>
                <a:buFont typeface="Arial" charset="0"/>
                <a:buChar char="•"/>
                <a:defRPr kumimoji="1" sz="2400" kern="1200">
                  <a:solidFill>
                    <a:schemeClr val="tx1"/>
                  </a:solidFill>
                  <a:latin typeface="Open Sans"/>
                  <a:ea typeface="Arial" charset="0"/>
                  <a:cs typeface="Open Sans"/>
                </a:defRPr>
              </a:lvl1pPr>
              <a:lvl2pPr marL="800100" indent="-342900" algn="l" defTabSz="457200" rtl="0" fontAlgn="base">
                <a:spcBef>
                  <a:spcPct val="20000"/>
                </a:spcBef>
                <a:spcAft>
                  <a:spcPct val="0"/>
                </a:spcAft>
                <a:buClr>
                  <a:srgbClr val="E92332"/>
                </a:buClr>
                <a:buFont typeface="Arial" charset="0"/>
                <a:buChar char="•"/>
                <a:defRPr kumimoji="1" sz="2000" kern="1200">
                  <a:solidFill>
                    <a:schemeClr val="tx1"/>
                  </a:solidFill>
                  <a:latin typeface="Open Sans"/>
                  <a:ea typeface="Arial" charset="0"/>
                  <a:cs typeface="Open Sans"/>
                </a:defRPr>
              </a:lvl2pPr>
              <a:lvl3pPr marL="1200150" indent="-285750" algn="l" defTabSz="457200" rtl="0" fontAlgn="base">
                <a:spcBef>
                  <a:spcPct val="20000"/>
                </a:spcBef>
                <a:spcAft>
                  <a:spcPct val="0"/>
                </a:spcAft>
                <a:buClr>
                  <a:srgbClr val="E92332"/>
                </a:buClr>
                <a:buFont typeface="Arial" charset="0"/>
                <a:buChar char="•"/>
                <a:defRPr kumimoji="1" kern="1200">
                  <a:solidFill>
                    <a:schemeClr val="tx1"/>
                  </a:solidFill>
                  <a:latin typeface="Open Sans"/>
                  <a:ea typeface="Arial" charset="0"/>
                  <a:cs typeface="Open Sans"/>
                </a:defRPr>
              </a:lvl3pPr>
              <a:lvl4pPr marL="1657350" indent="-285750" algn="l" defTabSz="457200" rtl="0" fontAlgn="base">
                <a:spcBef>
                  <a:spcPct val="20000"/>
                </a:spcBef>
                <a:spcAft>
                  <a:spcPct val="0"/>
                </a:spcAft>
                <a:buClr>
                  <a:srgbClr val="E92332"/>
                </a:buClr>
                <a:buFont typeface="Arial" charset="0"/>
                <a:buChar char="•"/>
                <a:defRPr kumimoji="1" sz="1600" kern="1200">
                  <a:solidFill>
                    <a:schemeClr val="tx1"/>
                  </a:solidFill>
                  <a:latin typeface="Open Sans"/>
                  <a:ea typeface="Arial" charset="0"/>
                  <a:cs typeface="Open Sans"/>
                </a:defRPr>
              </a:lvl4pPr>
              <a:lvl5pPr marL="2114550" indent="-285750" algn="l" defTabSz="457200" rtl="0" fontAlgn="base">
                <a:spcBef>
                  <a:spcPct val="20000"/>
                </a:spcBef>
                <a:spcAft>
                  <a:spcPct val="0"/>
                </a:spcAft>
                <a:buClr>
                  <a:srgbClr val="E92332"/>
                </a:buClr>
                <a:buFont typeface="Arial" charset="0"/>
                <a:buChar char="•"/>
                <a:defRPr kumimoji="1" sz="1400" kern="1200">
                  <a:solidFill>
                    <a:schemeClr val="tx1"/>
                  </a:solidFill>
                  <a:latin typeface="Open Sans"/>
                  <a:ea typeface="Arial" charset="0"/>
                  <a:cs typeface="Open San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Clr>
                  <a:srgbClr val="25133E"/>
                </a:buClr>
                <a:buFont typeface="Arial" charset="0"/>
                <a:buNone/>
              </a:pPr>
              <a:r>
                <a:rPr lang="en-GB" sz="1600" b="1" dirty="0" smtClean="0">
                  <a:solidFill>
                    <a:srgbClr val="FFFFFF"/>
                  </a:solidFill>
                </a:rPr>
                <a:t>6</a:t>
              </a:r>
            </a:p>
          </p:txBody>
        </p:sp>
      </p:grpSp>
      <p:grpSp>
        <p:nvGrpSpPr>
          <p:cNvPr id="23" name="Grupa 22"/>
          <p:cNvGrpSpPr/>
          <p:nvPr/>
        </p:nvGrpSpPr>
        <p:grpSpPr>
          <a:xfrm>
            <a:off x="526958" y="4506784"/>
            <a:ext cx="411162" cy="412262"/>
            <a:chOff x="505436" y="2559755"/>
            <a:chExt cx="411162" cy="412262"/>
          </a:xfrm>
        </p:grpSpPr>
        <p:sp>
          <p:nvSpPr>
            <p:cNvPr id="36" name="Prostokąt 35"/>
            <p:cNvSpPr/>
            <p:nvPr/>
          </p:nvSpPr>
          <p:spPr>
            <a:xfrm>
              <a:off x="505436" y="2559755"/>
              <a:ext cx="411162" cy="412262"/>
            </a:xfrm>
            <a:prstGeom prst="rect">
              <a:avLst/>
            </a:prstGeom>
            <a:solidFill>
              <a:srgbClr val="25133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pl-PL">
                <a:solidFill>
                  <a:srgbClr val="FF0000"/>
                </a:solidFill>
              </a:endParaRPr>
            </a:p>
          </p:txBody>
        </p:sp>
        <p:sp>
          <p:nvSpPr>
            <p:cNvPr id="37" name="Symbol zastępczy zawartości 2"/>
            <p:cNvSpPr txBox="1">
              <a:spLocks/>
            </p:cNvSpPr>
            <p:nvPr/>
          </p:nvSpPr>
          <p:spPr bwMode="auto">
            <a:xfrm>
              <a:off x="547246" y="2609255"/>
              <a:ext cx="304865" cy="313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defTabSz="457200" rtl="0" fontAlgn="base">
                <a:spcBef>
                  <a:spcPct val="20000"/>
                </a:spcBef>
                <a:spcAft>
                  <a:spcPct val="0"/>
                </a:spcAft>
                <a:buClr>
                  <a:srgbClr val="E92332"/>
                </a:buClr>
                <a:buFont typeface="Arial" charset="0"/>
                <a:buChar char="•"/>
                <a:defRPr kumimoji="1" sz="2400" kern="1200">
                  <a:solidFill>
                    <a:schemeClr val="tx1"/>
                  </a:solidFill>
                  <a:latin typeface="Open Sans"/>
                  <a:ea typeface="Arial" charset="0"/>
                  <a:cs typeface="Open Sans"/>
                </a:defRPr>
              </a:lvl1pPr>
              <a:lvl2pPr marL="800100" indent="-342900" algn="l" defTabSz="457200" rtl="0" fontAlgn="base">
                <a:spcBef>
                  <a:spcPct val="20000"/>
                </a:spcBef>
                <a:spcAft>
                  <a:spcPct val="0"/>
                </a:spcAft>
                <a:buClr>
                  <a:srgbClr val="E92332"/>
                </a:buClr>
                <a:buFont typeface="Arial" charset="0"/>
                <a:buChar char="•"/>
                <a:defRPr kumimoji="1" sz="2000" kern="1200">
                  <a:solidFill>
                    <a:schemeClr val="tx1"/>
                  </a:solidFill>
                  <a:latin typeface="Open Sans"/>
                  <a:ea typeface="Arial" charset="0"/>
                  <a:cs typeface="Open Sans"/>
                </a:defRPr>
              </a:lvl2pPr>
              <a:lvl3pPr marL="1200150" indent="-285750" algn="l" defTabSz="457200" rtl="0" fontAlgn="base">
                <a:spcBef>
                  <a:spcPct val="20000"/>
                </a:spcBef>
                <a:spcAft>
                  <a:spcPct val="0"/>
                </a:spcAft>
                <a:buClr>
                  <a:srgbClr val="E92332"/>
                </a:buClr>
                <a:buFont typeface="Arial" charset="0"/>
                <a:buChar char="•"/>
                <a:defRPr kumimoji="1" kern="1200">
                  <a:solidFill>
                    <a:schemeClr val="tx1"/>
                  </a:solidFill>
                  <a:latin typeface="Open Sans"/>
                  <a:ea typeface="Arial" charset="0"/>
                  <a:cs typeface="Open Sans"/>
                </a:defRPr>
              </a:lvl3pPr>
              <a:lvl4pPr marL="1657350" indent="-285750" algn="l" defTabSz="457200" rtl="0" fontAlgn="base">
                <a:spcBef>
                  <a:spcPct val="20000"/>
                </a:spcBef>
                <a:spcAft>
                  <a:spcPct val="0"/>
                </a:spcAft>
                <a:buClr>
                  <a:srgbClr val="E92332"/>
                </a:buClr>
                <a:buFont typeface="Arial" charset="0"/>
                <a:buChar char="•"/>
                <a:defRPr kumimoji="1" sz="1600" kern="1200">
                  <a:solidFill>
                    <a:schemeClr val="tx1"/>
                  </a:solidFill>
                  <a:latin typeface="Open Sans"/>
                  <a:ea typeface="Arial" charset="0"/>
                  <a:cs typeface="Open Sans"/>
                </a:defRPr>
              </a:lvl4pPr>
              <a:lvl5pPr marL="2114550" indent="-285750" algn="l" defTabSz="457200" rtl="0" fontAlgn="base">
                <a:spcBef>
                  <a:spcPct val="20000"/>
                </a:spcBef>
                <a:spcAft>
                  <a:spcPct val="0"/>
                </a:spcAft>
                <a:buClr>
                  <a:srgbClr val="E92332"/>
                </a:buClr>
                <a:buFont typeface="Arial" charset="0"/>
                <a:buChar char="•"/>
                <a:defRPr kumimoji="1" sz="1400" kern="1200">
                  <a:solidFill>
                    <a:schemeClr val="tx1"/>
                  </a:solidFill>
                  <a:latin typeface="Open Sans"/>
                  <a:ea typeface="Arial" charset="0"/>
                  <a:cs typeface="Open San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Clr>
                  <a:srgbClr val="25133E"/>
                </a:buClr>
                <a:buFont typeface="Arial" charset="0"/>
                <a:buNone/>
              </a:pPr>
              <a:r>
                <a:rPr lang="en-GB" sz="1600" b="1" dirty="0" smtClean="0">
                  <a:solidFill>
                    <a:srgbClr val="FFFFFF"/>
                  </a:solidFill>
                </a:rPr>
                <a:t>7</a:t>
              </a:r>
            </a:p>
          </p:txBody>
        </p:sp>
      </p:grp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>
          <a:xfrm>
            <a:off x="225784" y="5834300"/>
            <a:ext cx="2618275" cy="365125"/>
          </a:xfrm>
        </p:spPr>
        <p:txBody>
          <a:bodyPr/>
          <a:lstStyle/>
          <a:p>
            <a:fld id="{B01D25E1-3CBC-794F-A471-A8DF5859C9A5}" type="slidenum">
              <a:rPr lang="pl-PL" smtClean="0"/>
              <a:t>3</a:t>
            </a:fld>
            <a:endParaRPr lang="pl-PL" dirty="0"/>
          </a:p>
        </p:txBody>
      </p:sp>
      <p:grpSp>
        <p:nvGrpSpPr>
          <p:cNvPr id="38" name="Grupa 37"/>
          <p:cNvGrpSpPr/>
          <p:nvPr/>
        </p:nvGrpSpPr>
        <p:grpSpPr>
          <a:xfrm>
            <a:off x="526958" y="4970170"/>
            <a:ext cx="411162" cy="412262"/>
            <a:chOff x="505436" y="2559755"/>
            <a:chExt cx="411162" cy="412262"/>
          </a:xfrm>
        </p:grpSpPr>
        <p:sp>
          <p:nvSpPr>
            <p:cNvPr id="39" name="Prostokąt 38"/>
            <p:cNvSpPr/>
            <p:nvPr/>
          </p:nvSpPr>
          <p:spPr>
            <a:xfrm>
              <a:off x="505436" y="2559755"/>
              <a:ext cx="411162" cy="412262"/>
            </a:xfrm>
            <a:prstGeom prst="rect">
              <a:avLst/>
            </a:prstGeom>
            <a:solidFill>
              <a:srgbClr val="25133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pl-PL">
                <a:solidFill>
                  <a:srgbClr val="FF0000"/>
                </a:solidFill>
              </a:endParaRPr>
            </a:p>
          </p:txBody>
        </p:sp>
        <p:sp>
          <p:nvSpPr>
            <p:cNvPr id="40" name="Symbol zastępczy zawartości 2"/>
            <p:cNvSpPr txBox="1">
              <a:spLocks/>
            </p:cNvSpPr>
            <p:nvPr/>
          </p:nvSpPr>
          <p:spPr bwMode="auto">
            <a:xfrm>
              <a:off x="547246" y="2609255"/>
              <a:ext cx="304865" cy="313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defTabSz="457200" rtl="0" fontAlgn="base">
                <a:spcBef>
                  <a:spcPct val="20000"/>
                </a:spcBef>
                <a:spcAft>
                  <a:spcPct val="0"/>
                </a:spcAft>
                <a:buClr>
                  <a:srgbClr val="E92332"/>
                </a:buClr>
                <a:buFont typeface="Arial" charset="0"/>
                <a:buChar char="•"/>
                <a:defRPr kumimoji="1" sz="2400" kern="1200">
                  <a:solidFill>
                    <a:schemeClr val="tx1"/>
                  </a:solidFill>
                  <a:latin typeface="Open Sans"/>
                  <a:ea typeface="Arial" charset="0"/>
                  <a:cs typeface="Open Sans"/>
                </a:defRPr>
              </a:lvl1pPr>
              <a:lvl2pPr marL="800100" indent="-342900" algn="l" defTabSz="457200" rtl="0" fontAlgn="base">
                <a:spcBef>
                  <a:spcPct val="20000"/>
                </a:spcBef>
                <a:spcAft>
                  <a:spcPct val="0"/>
                </a:spcAft>
                <a:buClr>
                  <a:srgbClr val="E92332"/>
                </a:buClr>
                <a:buFont typeface="Arial" charset="0"/>
                <a:buChar char="•"/>
                <a:defRPr kumimoji="1" sz="2000" kern="1200">
                  <a:solidFill>
                    <a:schemeClr val="tx1"/>
                  </a:solidFill>
                  <a:latin typeface="Open Sans"/>
                  <a:ea typeface="Arial" charset="0"/>
                  <a:cs typeface="Open Sans"/>
                </a:defRPr>
              </a:lvl2pPr>
              <a:lvl3pPr marL="1200150" indent="-285750" algn="l" defTabSz="457200" rtl="0" fontAlgn="base">
                <a:spcBef>
                  <a:spcPct val="20000"/>
                </a:spcBef>
                <a:spcAft>
                  <a:spcPct val="0"/>
                </a:spcAft>
                <a:buClr>
                  <a:srgbClr val="E92332"/>
                </a:buClr>
                <a:buFont typeface="Arial" charset="0"/>
                <a:buChar char="•"/>
                <a:defRPr kumimoji="1" kern="1200">
                  <a:solidFill>
                    <a:schemeClr val="tx1"/>
                  </a:solidFill>
                  <a:latin typeface="Open Sans"/>
                  <a:ea typeface="Arial" charset="0"/>
                  <a:cs typeface="Open Sans"/>
                </a:defRPr>
              </a:lvl3pPr>
              <a:lvl4pPr marL="1657350" indent="-285750" algn="l" defTabSz="457200" rtl="0" fontAlgn="base">
                <a:spcBef>
                  <a:spcPct val="20000"/>
                </a:spcBef>
                <a:spcAft>
                  <a:spcPct val="0"/>
                </a:spcAft>
                <a:buClr>
                  <a:srgbClr val="E92332"/>
                </a:buClr>
                <a:buFont typeface="Arial" charset="0"/>
                <a:buChar char="•"/>
                <a:defRPr kumimoji="1" sz="1600" kern="1200">
                  <a:solidFill>
                    <a:schemeClr val="tx1"/>
                  </a:solidFill>
                  <a:latin typeface="Open Sans"/>
                  <a:ea typeface="Arial" charset="0"/>
                  <a:cs typeface="Open Sans"/>
                </a:defRPr>
              </a:lvl4pPr>
              <a:lvl5pPr marL="2114550" indent="-285750" algn="l" defTabSz="457200" rtl="0" fontAlgn="base">
                <a:spcBef>
                  <a:spcPct val="20000"/>
                </a:spcBef>
                <a:spcAft>
                  <a:spcPct val="0"/>
                </a:spcAft>
                <a:buClr>
                  <a:srgbClr val="E92332"/>
                </a:buClr>
                <a:buFont typeface="Arial" charset="0"/>
                <a:buChar char="•"/>
                <a:defRPr kumimoji="1" sz="1400" kern="1200">
                  <a:solidFill>
                    <a:schemeClr val="tx1"/>
                  </a:solidFill>
                  <a:latin typeface="Open Sans"/>
                  <a:ea typeface="Arial" charset="0"/>
                  <a:cs typeface="Open San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Clr>
                  <a:srgbClr val="25133E"/>
                </a:buClr>
                <a:buFont typeface="Arial" charset="0"/>
                <a:buNone/>
              </a:pPr>
              <a:r>
                <a:rPr lang="en-GB" sz="1600" b="1" dirty="0" smtClean="0">
                  <a:solidFill>
                    <a:srgbClr val="FFFFFF"/>
                  </a:solidFill>
                </a:rPr>
                <a:t>8</a:t>
              </a:r>
            </a:p>
          </p:txBody>
        </p:sp>
      </p:grpSp>
      <p:grpSp>
        <p:nvGrpSpPr>
          <p:cNvPr id="41" name="Grupa 40"/>
          <p:cNvGrpSpPr/>
          <p:nvPr/>
        </p:nvGrpSpPr>
        <p:grpSpPr>
          <a:xfrm>
            <a:off x="538246" y="5440108"/>
            <a:ext cx="411162" cy="412262"/>
            <a:chOff x="505436" y="2559755"/>
            <a:chExt cx="411162" cy="412262"/>
          </a:xfrm>
        </p:grpSpPr>
        <p:sp>
          <p:nvSpPr>
            <p:cNvPr id="42" name="Prostokąt 41"/>
            <p:cNvSpPr/>
            <p:nvPr/>
          </p:nvSpPr>
          <p:spPr>
            <a:xfrm>
              <a:off x="505436" y="2559755"/>
              <a:ext cx="411162" cy="412262"/>
            </a:xfrm>
            <a:prstGeom prst="rect">
              <a:avLst/>
            </a:prstGeom>
            <a:solidFill>
              <a:srgbClr val="25133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pl-PL">
                <a:solidFill>
                  <a:srgbClr val="FF0000"/>
                </a:solidFill>
              </a:endParaRPr>
            </a:p>
          </p:txBody>
        </p:sp>
        <p:sp>
          <p:nvSpPr>
            <p:cNvPr id="43" name="Symbol zastępczy zawartości 2"/>
            <p:cNvSpPr txBox="1">
              <a:spLocks/>
            </p:cNvSpPr>
            <p:nvPr/>
          </p:nvSpPr>
          <p:spPr bwMode="auto">
            <a:xfrm>
              <a:off x="547246" y="2609255"/>
              <a:ext cx="304865" cy="313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defTabSz="457200" rtl="0" fontAlgn="base">
                <a:spcBef>
                  <a:spcPct val="20000"/>
                </a:spcBef>
                <a:spcAft>
                  <a:spcPct val="0"/>
                </a:spcAft>
                <a:buClr>
                  <a:srgbClr val="E92332"/>
                </a:buClr>
                <a:buFont typeface="Arial" charset="0"/>
                <a:buChar char="•"/>
                <a:defRPr kumimoji="1" sz="2400" kern="1200">
                  <a:solidFill>
                    <a:schemeClr val="tx1"/>
                  </a:solidFill>
                  <a:latin typeface="Open Sans"/>
                  <a:ea typeface="Arial" charset="0"/>
                  <a:cs typeface="Open Sans"/>
                </a:defRPr>
              </a:lvl1pPr>
              <a:lvl2pPr marL="800100" indent="-342900" algn="l" defTabSz="457200" rtl="0" fontAlgn="base">
                <a:spcBef>
                  <a:spcPct val="20000"/>
                </a:spcBef>
                <a:spcAft>
                  <a:spcPct val="0"/>
                </a:spcAft>
                <a:buClr>
                  <a:srgbClr val="E92332"/>
                </a:buClr>
                <a:buFont typeface="Arial" charset="0"/>
                <a:buChar char="•"/>
                <a:defRPr kumimoji="1" sz="2000" kern="1200">
                  <a:solidFill>
                    <a:schemeClr val="tx1"/>
                  </a:solidFill>
                  <a:latin typeface="Open Sans"/>
                  <a:ea typeface="Arial" charset="0"/>
                  <a:cs typeface="Open Sans"/>
                </a:defRPr>
              </a:lvl2pPr>
              <a:lvl3pPr marL="1200150" indent="-285750" algn="l" defTabSz="457200" rtl="0" fontAlgn="base">
                <a:spcBef>
                  <a:spcPct val="20000"/>
                </a:spcBef>
                <a:spcAft>
                  <a:spcPct val="0"/>
                </a:spcAft>
                <a:buClr>
                  <a:srgbClr val="E92332"/>
                </a:buClr>
                <a:buFont typeface="Arial" charset="0"/>
                <a:buChar char="•"/>
                <a:defRPr kumimoji="1" kern="1200">
                  <a:solidFill>
                    <a:schemeClr val="tx1"/>
                  </a:solidFill>
                  <a:latin typeface="Open Sans"/>
                  <a:ea typeface="Arial" charset="0"/>
                  <a:cs typeface="Open Sans"/>
                </a:defRPr>
              </a:lvl3pPr>
              <a:lvl4pPr marL="1657350" indent="-285750" algn="l" defTabSz="457200" rtl="0" fontAlgn="base">
                <a:spcBef>
                  <a:spcPct val="20000"/>
                </a:spcBef>
                <a:spcAft>
                  <a:spcPct val="0"/>
                </a:spcAft>
                <a:buClr>
                  <a:srgbClr val="E92332"/>
                </a:buClr>
                <a:buFont typeface="Arial" charset="0"/>
                <a:buChar char="•"/>
                <a:defRPr kumimoji="1" sz="1600" kern="1200">
                  <a:solidFill>
                    <a:schemeClr val="tx1"/>
                  </a:solidFill>
                  <a:latin typeface="Open Sans"/>
                  <a:ea typeface="Arial" charset="0"/>
                  <a:cs typeface="Open Sans"/>
                </a:defRPr>
              </a:lvl4pPr>
              <a:lvl5pPr marL="2114550" indent="-285750" algn="l" defTabSz="457200" rtl="0" fontAlgn="base">
                <a:spcBef>
                  <a:spcPct val="20000"/>
                </a:spcBef>
                <a:spcAft>
                  <a:spcPct val="0"/>
                </a:spcAft>
                <a:buClr>
                  <a:srgbClr val="E92332"/>
                </a:buClr>
                <a:buFont typeface="Arial" charset="0"/>
                <a:buChar char="•"/>
                <a:defRPr kumimoji="1" sz="1400" kern="1200">
                  <a:solidFill>
                    <a:schemeClr val="tx1"/>
                  </a:solidFill>
                  <a:latin typeface="Open Sans"/>
                  <a:ea typeface="Arial" charset="0"/>
                  <a:cs typeface="Open San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Clr>
                  <a:srgbClr val="25133E"/>
                </a:buClr>
                <a:buFont typeface="Arial" charset="0"/>
                <a:buNone/>
              </a:pPr>
              <a:r>
                <a:rPr lang="en-GB" sz="1600" b="1" dirty="0" smtClean="0">
                  <a:solidFill>
                    <a:srgbClr val="FFFFFF"/>
                  </a:solidFill>
                </a:rPr>
                <a:t>9</a:t>
              </a:r>
              <a:endParaRPr lang="en-GB" sz="1600" b="1" dirty="0" smtClean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0669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Zaokrąglony prostokąt 39"/>
          <p:cNvSpPr/>
          <p:nvPr/>
        </p:nvSpPr>
        <p:spPr>
          <a:xfrm>
            <a:off x="8781348" y="3740881"/>
            <a:ext cx="2376975" cy="85552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 cmpd="sng">
            <a:solidFill>
              <a:srgbClr val="DD263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 dirty="0">
              <a:solidFill>
                <a:srgbClr val="000000"/>
              </a:solidFill>
              <a:latin typeface="Myriad Pro"/>
              <a:cs typeface="Myriad Pro"/>
            </a:endParaRPr>
          </a:p>
        </p:txBody>
      </p:sp>
      <p:sp>
        <p:nvSpPr>
          <p:cNvPr id="38" name="Zaokrąglony prostokąt 37"/>
          <p:cNvSpPr/>
          <p:nvPr/>
        </p:nvSpPr>
        <p:spPr>
          <a:xfrm>
            <a:off x="8781348" y="5449159"/>
            <a:ext cx="2376975" cy="85552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 cmpd="sng">
            <a:solidFill>
              <a:srgbClr val="DD263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 dirty="0">
              <a:solidFill>
                <a:srgbClr val="000000"/>
              </a:solidFill>
              <a:latin typeface="Myriad Pro"/>
              <a:cs typeface="Myriad Pro"/>
            </a:endParaRPr>
          </a:p>
        </p:txBody>
      </p:sp>
      <p:sp>
        <p:nvSpPr>
          <p:cNvPr id="37" name="Zaokrąglony prostokąt 36"/>
          <p:cNvSpPr/>
          <p:nvPr/>
        </p:nvSpPr>
        <p:spPr>
          <a:xfrm>
            <a:off x="8781348" y="2830988"/>
            <a:ext cx="2376975" cy="85552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 cmpd="sng">
            <a:solidFill>
              <a:srgbClr val="DD263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 dirty="0">
              <a:solidFill>
                <a:srgbClr val="000000"/>
              </a:solidFill>
              <a:latin typeface="Myriad Pro"/>
              <a:cs typeface="Myriad Pro"/>
            </a:endParaRPr>
          </a:p>
        </p:txBody>
      </p:sp>
      <p:sp>
        <p:nvSpPr>
          <p:cNvPr id="36" name="Zaokrąglony prostokąt 35"/>
          <p:cNvSpPr/>
          <p:nvPr/>
        </p:nvSpPr>
        <p:spPr>
          <a:xfrm>
            <a:off x="8781348" y="1185743"/>
            <a:ext cx="2376975" cy="85552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 cmpd="sng">
            <a:solidFill>
              <a:srgbClr val="DD263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 dirty="0">
              <a:solidFill>
                <a:srgbClr val="000000"/>
              </a:solidFill>
              <a:latin typeface="Myriad Pro"/>
              <a:cs typeface="Myriad Pro"/>
            </a:endParaRPr>
          </a:p>
        </p:txBody>
      </p:sp>
      <p:sp>
        <p:nvSpPr>
          <p:cNvPr id="29" name="Zaokrąglony prostokąt 28"/>
          <p:cNvSpPr/>
          <p:nvPr/>
        </p:nvSpPr>
        <p:spPr>
          <a:xfrm>
            <a:off x="3946566" y="2005856"/>
            <a:ext cx="3168559" cy="206547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 cmpd="sng">
            <a:solidFill>
              <a:srgbClr val="DD263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 dirty="0">
              <a:solidFill>
                <a:srgbClr val="000000"/>
              </a:solidFill>
              <a:latin typeface="Myriad Pro"/>
              <a:cs typeface="Myriad Pro"/>
            </a:endParaRPr>
          </a:p>
        </p:txBody>
      </p:sp>
      <p:sp>
        <p:nvSpPr>
          <p:cNvPr id="32" name="Zaokrąglony prostokąt 31"/>
          <p:cNvSpPr/>
          <p:nvPr/>
        </p:nvSpPr>
        <p:spPr>
          <a:xfrm>
            <a:off x="3946567" y="4725606"/>
            <a:ext cx="3179900" cy="85552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 cmpd="sng">
            <a:solidFill>
              <a:srgbClr val="DD263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 dirty="0">
              <a:solidFill>
                <a:srgbClr val="000000"/>
              </a:solidFill>
              <a:latin typeface="Myriad Pro"/>
              <a:cs typeface="Myriad Pro"/>
            </a:endParaRPr>
          </a:p>
        </p:txBody>
      </p:sp>
      <p:sp>
        <p:nvSpPr>
          <p:cNvPr id="13" name="Tytuł 1"/>
          <p:cNvSpPr>
            <a:spLocks noGrp="1"/>
          </p:cNvSpPr>
          <p:nvPr>
            <p:ph type="title"/>
          </p:nvPr>
        </p:nvSpPr>
        <p:spPr>
          <a:xfrm>
            <a:off x="447675" y="280670"/>
            <a:ext cx="7981950" cy="874712"/>
          </a:xfrm>
        </p:spPr>
        <p:txBody>
          <a:bodyPr>
            <a:normAutofit/>
          </a:bodyPr>
          <a:lstStyle/>
          <a:p>
            <a:pPr algn="l"/>
            <a:r>
              <a:rPr lang="en-GB" sz="2800" dirty="0" smtClean="0">
                <a:solidFill>
                  <a:srgbClr val="291568"/>
                </a:solidFill>
              </a:rPr>
              <a:t>ONEDATA SYSTEM ARCHITECTURE</a:t>
            </a:r>
            <a:endParaRPr lang="pl-PL" sz="2800" b="1" dirty="0">
              <a:solidFill>
                <a:srgbClr val="291568"/>
              </a:solidFill>
            </a:endParaRPr>
          </a:p>
        </p:txBody>
      </p:sp>
      <p:cxnSp>
        <p:nvCxnSpPr>
          <p:cNvPr id="8" name="Łącznik prosty ze strzałką 13"/>
          <p:cNvCxnSpPr/>
          <p:nvPr/>
        </p:nvCxnSpPr>
        <p:spPr>
          <a:xfrm>
            <a:off x="7222576" y="1461198"/>
            <a:ext cx="1396220" cy="80352"/>
          </a:xfrm>
          <a:prstGeom prst="straightConnector1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ash"/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Obraz 3" descr="oneprovid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713" y="2765739"/>
            <a:ext cx="2275824" cy="405977"/>
          </a:xfrm>
          <a:prstGeom prst="rect">
            <a:avLst/>
          </a:prstGeom>
        </p:spPr>
      </p:pic>
      <p:pic>
        <p:nvPicPr>
          <p:cNvPr id="14" name="Obraz 13" descr="oneprovid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499" y="4939193"/>
            <a:ext cx="2275824" cy="405977"/>
          </a:xfrm>
          <a:prstGeom prst="rect">
            <a:avLst/>
          </a:prstGeom>
        </p:spPr>
      </p:pic>
      <p:cxnSp>
        <p:nvCxnSpPr>
          <p:cNvPr id="15" name="Łącznik prosty ze strzałką 13"/>
          <p:cNvCxnSpPr/>
          <p:nvPr/>
        </p:nvCxnSpPr>
        <p:spPr>
          <a:xfrm>
            <a:off x="2997044" y="3805692"/>
            <a:ext cx="833076" cy="1264148"/>
          </a:xfrm>
          <a:prstGeom prst="straightConnector1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ash"/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ze strzałką 13"/>
          <p:cNvCxnSpPr/>
          <p:nvPr/>
        </p:nvCxnSpPr>
        <p:spPr>
          <a:xfrm>
            <a:off x="3261190" y="3244210"/>
            <a:ext cx="568930" cy="0"/>
          </a:xfrm>
          <a:prstGeom prst="straightConnector1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ash"/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Łącznik prosty ze strzałką 13"/>
          <p:cNvCxnSpPr/>
          <p:nvPr/>
        </p:nvCxnSpPr>
        <p:spPr>
          <a:xfrm flipV="1">
            <a:off x="7222576" y="2490084"/>
            <a:ext cx="1396220" cy="340904"/>
          </a:xfrm>
          <a:prstGeom prst="straightConnector1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ash"/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Łącznik prosty ze strzałką 13"/>
          <p:cNvCxnSpPr/>
          <p:nvPr/>
        </p:nvCxnSpPr>
        <p:spPr>
          <a:xfrm>
            <a:off x="7222576" y="3179292"/>
            <a:ext cx="1396220" cy="0"/>
          </a:xfrm>
          <a:prstGeom prst="straightConnector1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ash"/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Łącznik prosty ze strzałką 13"/>
          <p:cNvCxnSpPr/>
          <p:nvPr/>
        </p:nvCxnSpPr>
        <p:spPr>
          <a:xfrm flipV="1">
            <a:off x="7222576" y="4371870"/>
            <a:ext cx="1396220" cy="567323"/>
          </a:xfrm>
          <a:prstGeom prst="straightConnector1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ash"/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Łącznik prosty ze strzałką 13"/>
          <p:cNvCxnSpPr/>
          <p:nvPr/>
        </p:nvCxnSpPr>
        <p:spPr>
          <a:xfrm flipV="1">
            <a:off x="7222576" y="4918067"/>
            <a:ext cx="1396220" cy="244148"/>
          </a:xfrm>
          <a:prstGeom prst="straightConnector1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ash"/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Łącznik prosty ze strzałką 13"/>
          <p:cNvCxnSpPr/>
          <p:nvPr/>
        </p:nvCxnSpPr>
        <p:spPr>
          <a:xfrm flipV="1">
            <a:off x="7222576" y="6052510"/>
            <a:ext cx="1396220" cy="176757"/>
          </a:xfrm>
          <a:prstGeom prst="straightConnector1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ash"/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Prostokąt 38"/>
          <p:cNvSpPr/>
          <p:nvPr/>
        </p:nvSpPr>
        <p:spPr>
          <a:xfrm>
            <a:off x="8841526" y="1269578"/>
            <a:ext cx="2209084" cy="720254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         FUSE Client</a:t>
            </a:r>
          </a:p>
          <a:p>
            <a:pPr algn="ctr"/>
            <a:r>
              <a:rPr lang="pl-PL" b="1" dirty="0" smtClean="0">
                <a:solidFill>
                  <a:srgbClr val="000000"/>
                </a:solidFill>
                <a:latin typeface="Myriad Pro"/>
                <a:cs typeface="Myriad Pro"/>
              </a:rPr>
              <a:t>       </a:t>
            </a:r>
            <a:r>
              <a:rPr lang="pl-PL" dirty="0" err="1" smtClean="0">
                <a:solidFill>
                  <a:srgbClr val="000000"/>
                </a:solidFill>
                <a:latin typeface="Myriad Pro"/>
                <a:cs typeface="Myriad Pro"/>
              </a:rPr>
              <a:t>Oneclient</a:t>
            </a:r>
            <a:endParaRPr lang="pl-PL" dirty="0">
              <a:solidFill>
                <a:srgbClr val="000000"/>
              </a:solidFill>
              <a:latin typeface="Myriad Pro"/>
              <a:cs typeface="Myriad Pro"/>
            </a:endParaRPr>
          </a:p>
        </p:txBody>
      </p:sp>
      <p:sp>
        <p:nvSpPr>
          <p:cNvPr id="41" name="Prostokąt 40"/>
          <p:cNvSpPr/>
          <p:nvPr/>
        </p:nvSpPr>
        <p:spPr>
          <a:xfrm>
            <a:off x="8841526" y="2088054"/>
            <a:ext cx="2209084" cy="720254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>
                <a:solidFill>
                  <a:srgbClr val="7F7F7F"/>
                </a:solidFill>
              </a:rPr>
              <a:t>              HTTP GUI</a:t>
            </a:r>
          </a:p>
          <a:p>
            <a:r>
              <a:rPr lang="en-GB" dirty="0" smtClean="0">
                <a:solidFill>
                  <a:srgbClr val="7F7F7F"/>
                </a:solidFill>
              </a:rPr>
              <a:t>              REST / CDMI</a:t>
            </a:r>
            <a:endParaRPr lang="en-GB" dirty="0">
              <a:solidFill>
                <a:srgbClr val="7F7F7F"/>
              </a:solidFill>
            </a:endParaRPr>
          </a:p>
        </p:txBody>
      </p:sp>
      <p:pic>
        <p:nvPicPr>
          <p:cNvPr id="51" name="Obraz 50" descr="folder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988" y="1541550"/>
            <a:ext cx="349568" cy="305546"/>
          </a:xfrm>
          <a:prstGeom prst="rect">
            <a:avLst/>
          </a:prstGeom>
        </p:spPr>
      </p:pic>
      <p:pic>
        <p:nvPicPr>
          <p:cNvPr id="52" name="Obraz 51" descr="web-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8458" y="2319368"/>
            <a:ext cx="325098" cy="329413"/>
          </a:xfrm>
          <a:prstGeom prst="rect">
            <a:avLst/>
          </a:prstGeom>
        </p:spPr>
      </p:pic>
      <p:sp>
        <p:nvSpPr>
          <p:cNvPr id="53" name="Prostokąt 52"/>
          <p:cNvSpPr/>
          <p:nvPr/>
        </p:nvSpPr>
        <p:spPr>
          <a:xfrm>
            <a:off x="8841526" y="2893518"/>
            <a:ext cx="2209084" cy="720254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         FUSE Client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4" name="Obraz 53" descr="folder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988" y="3154150"/>
            <a:ext cx="349568" cy="305546"/>
          </a:xfrm>
          <a:prstGeom prst="rect">
            <a:avLst/>
          </a:prstGeom>
        </p:spPr>
      </p:pic>
      <p:sp>
        <p:nvSpPr>
          <p:cNvPr id="55" name="Prostokąt 54"/>
          <p:cNvSpPr/>
          <p:nvPr/>
        </p:nvSpPr>
        <p:spPr>
          <a:xfrm>
            <a:off x="8841526" y="3805692"/>
            <a:ext cx="2209084" cy="720254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         FUSE Client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Prostokąt 55"/>
          <p:cNvSpPr/>
          <p:nvPr/>
        </p:nvSpPr>
        <p:spPr>
          <a:xfrm>
            <a:off x="8841526" y="4669528"/>
            <a:ext cx="2209084" cy="720254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>
                <a:solidFill>
                  <a:srgbClr val="7F7F7F"/>
                </a:solidFill>
              </a:rPr>
              <a:t>              HTTP GUI</a:t>
            </a:r>
          </a:p>
          <a:p>
            <a:r>
              <a:rPr lang="en-GB" dirty="0" smtClean="0">
                <a:solidFill>
                  <a:srgbClr val="7F7F7F"/>
                </a:solidFill>
              </a:rPr>
              <a:t>             </a:t>
            </a:r>
            <a:r>
              <a:rPr lang="en-GB" dirty="0">
                <a:solidFill>
                  <a:srgbClr val="7F7F7F"/>
                </a:solidFill>
              </a:rPr>
              <a:t> </a:t>
            </a:r>
            <a:r>
              <a:rPr lang="en-GB" dirty="0" smtClean="0">
                <a:solidFill>
                  <a:srgbClr val="7F7F7F"/>
                </a:solidFill>
              </a:rPr>
              <a:t>REST </a:t>
            </a:r>
            <a:r>
              <a:rPr lang="en-GB" dirty="0">
                <a:solidFill>
                  <a:srgbClr val="7F7F7F"/>
                </a:solidFill>
              </a:rPr>
              <a:t>/ CDMI</a:t>
            </a:r>
          </a:p>
        </p:txBody>
      </p:sp>
      <p:pic>
        <p:nvPicPr>
          <p:cNvPr id="57" name="Obraz 56" descr="folder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988" y="4066324"/>
            <a:ext cx="349568" cy="305546"/>
          </a:xfrm>
          <a:prstGeom prst="rect">
            <a:avLst/>
          </a:prstGeom>
        </p:spPr>
      </p:pic>
      <p:pic>
        <p:nvPicPr>
          <p:cNvPr id="58" name="Obraz 57" descr="web-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8458" y="4832802"/>
            <a:ext cx="325098" cy="329413"/>
          </a:xfrm>
          <a:prstGeom prst="rect">
            <a:avLst/>
          </a:prstGeom>
        </p:spPr>
      </p:pic>
      <p:sp>
        <p:nvSpPr>
          <p:cNvPr id="59" name="Prostokąt 58"/>
          <p:cNvSpPr/>
          <p:nvPr/>
        </p:nvSpPr>
        <p:spPr>
          <a:xfrm>
            <a:off x="8841526" y="5509012"/>
            <a:ext cx="2209084" cy="720254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         FUSE Client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0" name="Obraz 59" descr="folder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988" y="5746964"/>
            <a:ext cx="349568" cy="305546"/>
          </a:xfrm>
          <a:prstGeom prst="rect">
            <a:avLst/>
          </a:prstGeom>
        </p:spPr>
      </p:pic>
      <p:pic>
        <p:nvPicPr>
          <p:cNvPr id="16" name="Obraz 15" descr="onezone-0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49" y="3427149"/>
            <a:ext cx="1871913" cy="1871913"/>
          </a:xfrm>
          <a:prstGeom prst="rect">
            <a:avLst/>
          </a:prstGeom>
        </p:spPr>
      </p:pic>
      <p:sp>
        <p:nvSpPr>
          <p:cNvPr id="31" name="Zaokrąglony prostokąt 30"/>
          <p:cNvSpPr/>
          <p:nvPr/>
        </p:nvSpPr>
        <p:spPr>
          <a:xfrm>
            <a:off x="1489075" y="2885355"/>
            <a:ext cx="1668992" cy="85552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 cmpd="sng">
            <a:solidFill>
              <a:srgbClr val="DD263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err="1">
                <a:solidFill>
                  <a:srgbClr val="000000"/>
                </a:solidFill>
                <a:latin typeface="Myriad Pro"/>
                <a:cs typeface="Myriad Pro"/>
              </a:rPr>
              <a:t>Onezone</a:t>
            </a:r>
            <a:endParaRPr lang="pl-PL" b="1" dirty="0">
              <a:solidFill>
                <a:srgbClr val="000000"/>
              </a:solidFill>
              <a:latin typeface="Myriad Pro"/>
              <a:cs typeface="Myriad Pro"/>
            </a:endParaRPr>
          </a:p>
        </p:txBody>
      </p:sp>
      <p:pic>
        <p:nvPicPr>
          <p:cNvPr id="42" name="Obraz 41" descr="strage2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030" y="2058333"/>
            <a:ext cx="634751" cy="577518"/>
          </a:xfrm>
          <a:prstGeom prst="rect">
            <a:avLst/>
          </a:prstGeom>
        </p:spPr>
      </p:pic>
      <p:pic>
        <p:nvPicPr>
          <p:cNvPr id="43" name="Obraz 42" descr="strage2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392" y="2041269"/>
            <a:ext cx="634751" cy="577518"/>
          </a:xfrm>
          <a:prstGeom prst="rect">
            <a:avLst/>
          </a:prstGeom>
        </p:spPr>
      </p:pic>
      <p:pic>
        <p:nvPicPr>
          <p:cNvPr id="44" name="Obraz 43" descr="strage2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277" y="2030609"/>
            <a:ext cx="634751" cy="577518"/>
          </a:xfrm>
          <a:prstGeom prst="rect">
            <a:avLst/>
          </a:prstGeom>
        </p:spPr>
      </p:pic>
      <p:cxnSp>
        <p:nvCxnSpPr>
          <p:cNvPr id="45" name="Łącznik prosty ze strzałką 13"/>
          <p:cNvCxnSpPr/>
          <p:nvPr/>
        </p:nvCxnSpPr>
        <p:spPr>
          <a:xfrm flipV="1">
            <a:off x="5627547" y="3962400"/>
            <a:ext cx="0" cy="870402"/>
          </a:xfrm>
          <a:prstGeom prst="straightConnector1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ash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PoleTekstowe 2"/>
          <p:cNvSpPr txBox="1"/>
          <p:nvPr/>
        </p:nvSpPr>
        <p:spPr>
          <a:xfrm>
            <a:off x="5627547" y="4187204"/>
            <a:ext cx="540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P2P</a:t>
            </a:r>
            <a:endParaRPr lang="en-GB" dirty="0"/>
          </a:p>
        </p:txBody>
      </p:sp>
      <p:sp>
        <p:nvSpPr>
          <p:cNvPr id="49" name="Zaokrąglony prostokąt 48"/>
          <p:cNvSpPr/>
          <p:nvPr/>
        </p:nvSpPr>
        <p:spPr>
          <a:xfrm>
            <a:off x="3946567" y="5801503"/>
            <a:ext cx="3179900" cy="85552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 cmpd="sng">
            <a:solidFill>
              <a:srgbClr val="DD263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 dirty="0">
              <a:solidFill>
                <a:srgbClr val="000000"/>
              </a:solidFill>
              <a:latin typeface="Myriad Pro"/>
              <a:cs typeface="Myriad Pro"/>
            </a:endParaRPr>
          </a:p>
        </p:txBody>
      </p:sp>
      <p:pic>
        <p:nvPicPr>
          <p:cNvPr id="50" name="Obraz 49" descr="oneprovid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499" y="6015090"/>
            <a:ext cx="2275824" cy="405977"/>
          </a:xfrm>
          <a:prstGeom prst="rect">
            <a:avLst/>
          </a:prstGeom>
        </p:spPr>
      </p:pic>
      <p:sp>
        <p:nvSpPr>
          <p:cNvPr id="61" name="Zaokrąglony prostokąt 60"/>
          <p:cNvSpPr/>
          <p:nvPr/>
        </p:nvSpPr>
        <p:spPr>
          <a:xfrm>
            <a:off x="3946567" y="1033435"/>
            <a:ext cx="3179900" cy="85552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 cmpd="sng">
            <a:solidFill>
              <a:srgbClr val="DD263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 dirty="0">
              <a:solidFill>
                <a:srgbClr val="000000"/>
              </a:solidFill>
              <a:latin typeface="Myriad Pro"/>
              <a:cs typeface="Myriad Pro"/>
            </a:endParaRPr>
          </a:p>
        </p:txBody>
      </p:sp>
      <p:pic>
        <p:nvPicPr>
          <p:cNvPr id="62" name="Obraz 61" descr="oneprovid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499" y="1247022"/>
            <a:ext cx="2275824" cy="405977"/>
          </a:xfrm>
          <a:prstGeom prst="rect">
            <a:avLst/>
          </a:prstGeom>
        </p:spPr>
      </p:pic>
      <p:sp>
        <p:nvSpPr>
          <p:cNvPr id="46" name="Zaokrąglony prostokąt 45"/>
          <p:cNvSpPr/>
          <p:nvPr/>
        </p:nvSpPr>
        <p:spPr>
          <a:xfrm>
            <a:off x="4236030" y="1989832"/>
            <a:ext cx="1032382" cy="3591300"/>
          </a:xfrm>
          <a:prstGeom prst="roundRect">
            <a:avLst/>
          </a:prstGeom>
          <a:solidFill>
            <a:schemeClr val="bg2">
              <a:alpha val="85000"/>
            </a:schemeClr>
          </a:solidFill>
          <a:ln w="28575" cmpd="sng">
            <a:solidFill>
              <a:srgbClr val="DD263C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rgbClr val="000000"/>
                </a:solidFill>
                <a:latin typeface="Myriad Pro"/>
                <a:cs typeface="Myriad Pro"/>
              </a:rPr>
              <a:t>Data Space 1</a:t>
            </a:r>
            <a:endParaRPr lang="pl-PL" b="1" dirty="0">
              <a:solidFill>
                <a:srgbClr val="000000"/>
              </a:solidFill>
              <a:latin typeface="Myriad Pro"/>
              <a:cs typeface="Myriad Pro"/>
            </a:endParaRPr>
          </a:p>
        </p:txBody>
      </p:sp>
      <p:sp>
        <p:nvSpPr>
          <p:cNvPr id="47" name="Zaokrąglony prostokąt 46"/>
          <p:cNvSpPr/>
          <p:nvPr/>
        </p:nvSpPr>
        <p:spPr>
          <a:xfrm>
            <a:off x="5511377" y="4725606"/>
            <a:ext cx="919568" cy="1931424"/>
          </a:xfrm>
          <a:prstGeom prst="roundRect">
            <a:avLst/>
          </a:prstGeom>
          <a:solidFill>
            <a:schemeClr val="accent2">
              <a:lumMod val="20000"/>
              <a:lumOff val="80000"/>
              <a:alpha val="85000"/>
            </a:schemeClr>
          </a:solidFill>
          <a:ln w="28575" cmpd="sng">
            <a:solidFill>
              <a:srgbClr val="DD263C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rgbClr val="000000"/>
                </a:solidFill>
                <a:latin typeface="Myriad Pro"/>
                <a:cs typeface="Myriad Pro"/>
              </a:rPr>
              <a:t>Data Space 2</a:t>
            </a:r>
            <a:endParaRPr lang="pl-PL" b="1" dirty="0">
              <a:solidFill>
                <a:srgbClr val="000000"/>
              </a:solidFill>
              <a:latin typeface="Myriad Pro"/>
              <a:cs typeface="Myriad Pro"/>
            </a:endParaRPr>
          </a:p>
        </p:txBody>
      </p:sp>
      <p:sp>
        <p:nvSpPr>
          <p:cNvPr id="63" name="Zaokrąglony prostokąt 62"/>
          <p:cNvSpPr/>
          <p:nvPr/>
        </p:nvSpPr>
        <p:spPr>
          <a:xfrm>
            <a:off x="6583345" y="1033435"/>
            <a:ext cx="335255" cy="4573840"/>
          </a:xfrm>
          <a:prstGeom prst="roundRect">
            <a:avLst/>
          </a:prstGeom>
          <a:solidFill>
            <a:schemeClr val="tx2">
              <a:lumMod val="40000"/>
              <a:lumOff val="60000"/>
              <a:alpha val="85000"/>
            </a:schemeClr>
          </a:solidFill>
          <a:ln w="28575" cmpd="sng">
            <a:solidFill>
              <a:srgbClr val="DD263C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rgbClr val="000000"/>
                </a:solidFill>
                <a:latin typeface="Myriad Pro"/>
                <a:cs typeface="Myriad Pro"/>
              </a:rPr>
              <a:t>DS.</a:t>
            </a:r>
          </a:p>
          <a:p>
            <a:pPr algn="ctr"/>
            <a:r>
              <a:rPr lang="pl-PL" b="1" dirty="0" smtClean="0">
                <a:solidFill>
                  <a:srgbClr val="000000"/>
                </a:solidFill>
                <a:latin typeface="Myriad Pro"/>
                <a:cs typeface="Myriad Pro"/>
              </a:rPr>
              <a:t>3</a:t>
            </a:r>
          </a:p>
        </p:txBody>
      </p:sp>
      <p:cxnSp>
        <p:nvCxnSpPr>
          <p:cNvPr id="64" name="Łącznik prosty ze strzałką 13"/>
          <p:cNvCxnSpPr/>
          <p:nvPr/>
        </p:nvCxnSpPr>
        <p:spPr>
          <a:xfrm flipV="1">
            <a:off x="2915768" y="1541550"/>
            <a:ext cx="914352" cy="1224189"/>
          </a:xfrm>
          <a:prstGeom prst="straightConnector1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ash"/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Łącznik prosty ze strzałką 13"/>
          <p:cNvCxnSpPr/>
          <p:nvPr/>
        </p:nvCxnSpPr>
        <p:spPr>
          <a:xfrm>
            <a:off x="2831462" y="3805692"/>
            <a:ext cx="998658" cy="2367762"/>
          </a:xfrm>
          <a:prstGeom prst="straightConnector1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ash"/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Łącznik prosty ze strzałką 13"/>
          <p:cNvCxnSpPr/>
          <p:nvPr/>
        </p:nvCxnSpPr>
        <p:spPr>
          <a:xfrm flipV="1">
            <a:off x="5891702" y="1754636"/>
            <a:ext cx="0" cy="415572"/>
          </a:xfrm>
          <a:prstGeom prst="straightConnector1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ash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Łącznik prosty ze strzałką 13"/>
          <p:cNvCxnSpPr/>
          <p:nvPr/>
        </p:nvCxnSpPr>
        <p:spPr>
          <a:xfrm flipV="1">
            <a:off x="5393888" y="5449159"/>
            <a:ext cx="0" cy="415572"/>
          </a:xfrm>
          <a:prstGeom prst="straightConnector1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ash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9" name="Obraz 78" descr="space.wm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240" y="5069840"/>
            <a:ext cx="389654" cy="259769"/>
          </a:xfrm>
          <a:prstGeom prst="rect">
            <a:avLst/>
          </a:prstGeom>
        </p:spPr>
      </p:pic>
      <p:pic>
        <p:nvPicPr>
          <p:cNvPr id="80" name="Obraz 79" descr="space.wm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143" y="6244409"/>
            <a:ext cx="389654" cy="259769"/>
          </a:xfrm>
          <a:prstGeom prst="rect">
            <a:avLst/>
          </a:prstGeom>
        </p:spPr>
      </p:pic>
      <p:pic>
        <p:nvPicPr>
          <p:cNvPr id="81" name="Obraz 80" descr="space.wm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687" y="5219845"/>
            <a:ext cx="249722" cy="149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704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6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Zaokrąglony prostokąt 39"/>
          <p:cNvSpPr/>
          <p:nvPr/>
        </p:nvSpPr>
        <p:spPr>
          <a:xfrm>
            <a:off x="8781348" y="3740881"/>
            <a:ext cx="2376975" cy="85552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 cmpd="sng">
            <a:solidFill>
              <a:srgbClr val="DD263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 dirty="0">
              <a:solidFill>
                <a:srgbClr val="000000"/>
              </a:solidFill>
              <a:latin typeface="Myriad Pro"/>
              <a:cs typeface="Myriad Pro"/>
            </a:endParaRPr>
          </a:p>
        </p:txBody>
      </p:sp>
      <p:sp>
        <p:nvSpPr>
          <p:cNvPr id="38" name="Zaokrąglony prostokąt 37"/>
          <p:cNvSpPr/>
          <p:nvPr/>
        </p:nvSpPr>
        <p:spPr>
          <a:xfrm>
            <a:off x="8781348" y="5449159"/>
            <a:ext cx="2376975" cy="85552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 cmpd="sng">
            <a:solidFill>
              <a:srgbClr val="DD263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 dirty="0">
              <a:solidFill>
                <a:srgbClr val="000000"/>
              </a:solidFill>
              <a:latin typeface="Myriad Pro"/>
              <a:cs typeface="Myriad Pro"/>
            </a:endParaRPr>
          </a:p>
        </p:txBody>
      </p:sp>
      <p:sp>
        <p:nvSpPr>
          <p:cNvPr id="37" name="Zaokrąglony prostokąt 36"/>
          <p:cNvSpPr/>
          <p:nvPr/>
        </p:nvSpPr>
        <p:spPr>
          <a:xfrm>
            <a:off x="8781348" y="2830988"/>
            <a:ext cx="2376975" cy="85552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 cmpd="sng">
            <a:solidFill>
              <a:srgbClr val="DD263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 dirty="0">
              <a:solidFill>
                <a:srgbClr val="000000"/>
              </a:solidFill>
              <a:latin typeface="Myriad Pro"/>
              <a:cs typeface="Myriad Pro"/>
            </a:endParaRPr>
          </a:p>
        </p:txBody>
      </p:sp>
      <p:sp>
        <p:nvSpPr>
          <p:cNvPr id="36" name="Zaokrąglony prostokąt 35"/>
          <p:cNvSpPr/>
          <p:nvPr/>
        </p:nvSpPr>
        <p:spPr>
          <a:xfrm>
            <a:off x="8781348" y="1185743"/>
            <a:ext cx="2376975" cy="85552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 cmpd="sng">
            <a:solidFill>
              <a:srgbClr val="DD263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 dirty="0">
              <a:solidFill>
                <a:srgbClr val="000000"/>
              </a:solidFill>
              <a:latin typeface="Myriad Pro"/>
              <a:cs typeface="Myriad Pro"/>
            </a:endParaRPr>
          </a:p>
        </p:txBody>
      </p:sp>
      <p:sp>
        <p:nvSpPr>
          <p:cNvPr id="29" name="Zaokrąglony prostokąt 28"/>
          <p:cNvSpPr/>
          <p:nvPr/>
        </p:nvSpPr>
        <p:spPr>
          <a:xfrm>
            <a:off x="3946566" y="2005856"/>
            <a:ext cx="3168559" cy="422341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 cmpd="sng">
            <a:solidFill>
              <a:srgbClr val="DD263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 dirty="0">
              <a:solidFill>
                <a:srgbClr val="000000"/>
              </a:solidFill>
              <a:latin typeface="Myriad Pro"/>
              <a:cs typeface="Myriad Pro"/>
            </a:endParaRPr>
          </a:p>
        </p:txBody>
      </p:sp>
      <p:sp>
        <p:nvSpPr>
          <p:cNvPr id="13" name="Tytuł 1"/>
          <p:cNvSpPr>
            <a:spLocks noGrp="1"/>
          </p:cNvSpPr>
          <p:nvPr>
            <p:ph type="title"/>
          </p:nvPr>
        </p:nvSpPr>
        <p:spPr>
          <a:xfrm>
            <a:off x="447675" y="280670"/>
            <a:ext cx="7981950" cy="874712"/>
          </a:xfrm>
        </p:spPr>
        <p:txBody>
          <a:bodyPr>
            <a:normAutofit/>
          </a:bodyPr>
          <a:lstStyle/>
          <a:p>
            <a:pPr algn="l"/>
            <a:r>
              <a:rPr lang="en-GB" sz="2800" dirty="0" smtClean="0">
                <a:solidFill>
                  <a:srgbClr val="291568"/>
                </a:solidFill>
              </a:rPr>
              <a:t>ONEDATA SYSTEM ARCHITECTURE</a:t>
            </a:r>
            <a:endParaRPr lang="pl-PL" sz="2800" b="1" dirty="0">
              <a:solidFill>
                <a:srgbClr val="291568"/>
              </a:solidFill>
            </a:endParaRPr>
          </a:p>
        </p:txBody>
      </p:sp>
      <p:cxnSp>
        <p:nvCxnSpPr>
          <p:cNvPr id="8" name="Łącznik prosty ze strzałką 13"/>
          <p:cNvCxnSpPr/>
          <p:nvPr/>
        </p:nvCxnSpPr>
        <p:spPr>
          <a:xfrm flipV="1">
            <a:off x="7126466" y="1903796"/>
            <a:ext cx="1492330" cy="417334"/>
          </a:xfrm>
          <a:prstGeom prst="straightConnector1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ash"/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Obraz 3" descr="oneprovid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353" y="3805692"/>
            <a:ext cx="2275824" cy="405977"/>
          </a:xfrm>
          <a:prstGeom prst="rect">
            <a:avLst/>
          </a:prstGeom>
        </p:spPr>
      </p:pic>
      <p:cxnSp>
        <p:nvCxnSpPr>
          <p:cNvPr id="11" name="Łącznik prosty ze strzałką 13"/>
          <p:cNvCxnSpPr>
            <a:endCxn id="29" idx="1"/>
          </p:cNvCxnSpPr>
          <p:nvPr/>
        </p:nvCxnSpPr>
        <p:spPr>
          <a:xfrm>
            <a:off x="3158067" y="3092598"/>
            <a:ext cx="788499" cy="1024963"/>
          </a:xfrm>
          <a:prstGeom prst="straightConnector1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ash"/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Łącznik prosty ze strzałką 13"/>
          <p:cNvCxnSpPr/>
          <p:nvPr/>
        </p:nvCxnSpPr>
        <p:spPr>
          <a:xfrm flipV="1">
            <a:off x="7126466" y="2490084"/>
            <a:ext cx="1492330" cy="10250"/>
          </a:xfrm>
          <a:prstGeom prst="straightConnector1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ash"/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Łącznik prosty ze strzałką 13"/>
          <p:cNvCxnSpPr/>
          <p:nvPr/>
        </p:nvCxnSpPr>
        <p:spPr>
          <a:xfrm>
            <a:off x="7126466" y="2661678"/>
            <a:ext cx="1492330" cy="517614"/>
          </a:xfrm>
          <a:prstGeom prst="straightConnector1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ash"/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Prostokąt 38"/>
          <p:cNvSpPr/>
          <p:nvPr/>
        </p:nvSpPr>
        <p:spPr>
          <a:xfrm>
            <a:off x="8841526" y="1269578"/>
            <a:ext cx="2209084" cy="720254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         FUSE Client</a:t>
            </a:r>
          </a:p>
          <a:p>
            <a:pPr algn="ctr"/>
            <a:r>
              <a:rPr lang="pl-PL" b="1" dirty="0" smtClean="0">
                <a:solidFill>
                  <a:srgbClr val="000000"/>
                </a:solidFill>
                <a:latin typeface="Myriad Pro"/>
                <a:cs typeface="Myriad Pro"/>
              </a:rPr>
              <a:t>       </a:t>
            </a:r>
            <a:r>
              <a:rPr lang="pl-PL" dirty="0" err="1" smtClean="0">
                <a:solidFill>
                  <a:srgbClr val="000000"/>
                </a:solidFill>
                <a:latin typeface="Myriad Pro"/>
                <a:cs typeface="Myriad Pro"/>
              </a:rPr>
              <a:t>Oneclient</a:t>
            </a:r>
            <a:endParaRPr lang="pl-PL" dirty="0">
              <a:solidFill>
                <a:srgbClr val="000000"/>
              </a:solidFill>
              <a:latin typeface="Myriad Pro"/>
              <a:cs typeface="Myriad Pro"/>
            </a:endParaRPr>
          </a:p>
        </p:txBody>
      </p:sp>
      <p:sp>
        <p:nvSpPr>
          <p:cNvPr id="41" name="Prostokąt 40"/>
          <p:cNvSpPr/>
          <p:nvPr/>
        </p:nvSpPr>
        <p:spPr>
          <a:xfrm>
            <a:off x="8841526" y="2088054"/>
            <a:ext cx="2209084" cy="720254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>
                <a:solidFill>
                  <a:srgbClr val="7F7F7F"/>
                </a:solidFill>
              </a:rPr>
              <a:t>              HTTP GUI</a:t>
            </a:r>
          </a:p>
          <a:p>
            <a:r>
              <a:rPr lang="en-GB" dirty="0" smtClean="0">
                <a:solidFill>
                  <a:srgbClr val="7F7F7F"/>
                </a:solidFill>
              </a:rPr>
              <a:t>              REST</a:t>
            </a:r>
            <a:endParaRPr lang="en-GB" dirty="0">
              <a:solidFill>
                <a:srgbClr val="7F7F7F"/>
              </a:solidFill>
            </a:endParaRPr>
          </a:p>
        </p:txBody>
      </p:sp>
      <p:pic>
        <p:nvPicPr>
          <p:cNvPr id="51" name="Obraz 50" descr="folder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988" y="1541550"/>
            <a:ext cx="349568" cy="305546"/>
          </a:xfrm>
          <a:prstGeom prst="rect">
            <a:avLst/>
          </a:prstGeom>
        </p:spPr>
      </p:pic>
      <p:pic>
        <p:nvPicPr>
          <p:cNvPr id="52" name="Obraz 51" descr="web-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8458" y="2319368"/>
            <a:ext cx="325098" cy="329413"/>
          </a:xfrm>
          <a:prstGeom prst="rect">
            <a:avLst/>
          </a:prstGeom>
        </p:spPr>
      </p:pic>
      <p:sp>
        <p:nvSpPr>
          <p:cNvPr id="53" name="Prostokąt 52"/>
          <p:cNvSpPr/>
          <p:nvPr/>
        </p:nvSpPr>
        <p:spPr>
          <a:xfrm>
            <a:off x="8841526" y="2893518"/>
            <a:ext cx="2209084" cy="720254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         FUSE Client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4" name="Obraz 53" descr="folder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988" y="3154150"/>
            <a:ext cx="349568" cy="305546"/>
          </a:xfrm>
          <a:prstGeom prst="rect">
            <a:avLst/>
          </a:prstGeom>
        </p:spPr>
      </p:pic>
      <p:sp>
        <p:nvSpPr>
          <p:cNvPr id="55" name="Prostokąt 54"/>
          <p:cNvSpPr/>
          <p:nvPr/>
        </p:nvSpPr>
        <p:spPr>
          <a:xfrm>
            <a:off x="8841526" y="3805692"/>
            <a:ext cx="2209084" cy="720254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         FUSE Client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Prostokąt 55"/>
          <p:cNvSpPr/>
          <p:nvPr/>
        </p:nvSpPr>
        <p:spPr>
          <a:xfrm>
            <a:off x="8841526" y="4669528"/>
            <a:ext cx="2209084" cy="720254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>
                <a:solidFill>
                  <a:srgbClr val="7F7F7F"/>
                </a:solidFill>
              </a:rPr>
              <a:t>              HTTP GUI</a:t>
            </a:r>
          </a:p>
          <a:p>
            <a:r>
              <a:rPr lang="en-GB" dirty="0" smtClean="0">
                <a:solidFill>
                  <a:srgbClr val="7F7F7F"/>
                </a:solidFill>
              </a:rPr>
              <a:t>             </a:t>
            </a:r>
            <a:r>
              <a:rPr lang="en-GB" dirty="0">
                <a:solidFill>
                  <a:srgbClr val="7F7F7F"/>
                </a:solidFill>
              </a:rPr>
              <a:t> </a:t>
            </a:r>
            <a:r>
              <a:rPr lang="en-GB" dirty="0" smtClean="0">
                <a:solidFill>
                  <a:srgbClr val="7F7F7F"/>
                </a:solidFill>
              </a:rPr>
              <a:t>REST</a:t>
            </a:r>
            <a:endParaRPr lang="en-GB" dirty="0">
              <a:solidFill>
                <a:srgbClr val="7F7F7F"/>
              </a:solidFill>
            </a:endParaRPr>
          </a:p>
        </p:txBody>
      </p:sp>
      <p:pic>
        <p:nvPicPr>
          <p:cNvPr id="57" name="Obraz 56" descr="folder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988" y="4066324"/>
            <a:ext cx="349568" cy="305546"/>
          </a:xfrm>
          <a:prstGeom prst="rect">
            <a:avLst/>
          </a:prstGeom>
        </p:spPr>
      </p:pic>
      <p:pic>
        <p:nvPicPr>
          <p:cNvPr id="58" name="Obraz 57" descr="web-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8458" y="4832802"/>
            <a:ext cx="325098" cy="329413"/>
          </a:xfrm>
          <a:prstGeom prst="rect">
            <a:avLst/>
          </a:prstGeom>
        </p:spPr>
      </p:pic>
      <p:sp>
        <p:nvSpPr>
          <p:cNvPr id="59" name="Prostokąt 58"/>
          <p:cNvSpPr/>
          <p:nvPr/>
        </p:nvSpPr>
        <p:spPr>
          <a:xfrm>
            <a:off x="8841526" y="5509012"/>
            <a:ext cx="2209084" cy="720254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         FUSE Client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0" name="Obraz 59" descr="folder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988" y="5746964"/>
            <a:ext cx="349568" cy="305546"/>
          </a:xfrm>
          <a:prstGeom prst="rect">
            <a:avLst/>
          </a:prstGeom>
        </p:spPr>
      </p:pic>
      <p:pic>
        <p:nvPicPr>
          <p:cNvPr id="16" name="Obraz 15" descr="onezone-0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49" y="4743677"/>
            <a:ext cx="1871913" cy="1871913"/>
          </a:xfrm>
          <a:prstGeom prst="rect">
            <a:avLst/>
          </a:prstGeom>
        </p:spPr>
      </p:pic>
      <p:sp>
        <p:nvSpPr>
          <p:cNvPr id="31" name="Zaokrąglony prostokąt 30"/>
          <p:cNvSpPr/>
          <p:nvPr/>
        </p:nvSpPr>
        <p:spPr>
          <a:xfrm>
            <a:off x="447675" y="1640230"/>
            <a:ext cx="2710392" cy="328668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 cmpd="sng">
            <a:solidFill>
              <a:srgbClr val="DD263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err="1">
                <a:solidFill>
                  <a:srgbClr val="000000"/>
                </a:solidFill>
                <a:latin typeface="Myriad Pro"/>
                <a:cs typeface="Myriad Pro"/>
              </a:rPr>
              <a:t>Onezone</a:t>
            </a:r>
            <a:endParaRPr lang="pl-PL" b="1" dirty="0">
              <a:solidFill>
                <a:srgbClr val="000000"/>
              </a:solidFill>
              <a:latin typeface="Myriad Pro"/>
              <a:cs typeface="Myriad Pro"/>
            </a:endParaRPr>
          </a:p>
        </p:txBody>
      </p:sp>
      <p:sp>
        <p:nvSpPr>
          <p:cNvPr id="43" name="Zaokrąglony prostokąt 42"/>
          <p:cNvSpPr/>
          <p:nvPr/>
        </p:nvSpPr>
        <p:spPr>
          <a:xfrm>
            <a:off x="3812088" y="1640231"/>
            <a:ext cx="873875" cy="55701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 cmpd="sng">
            <a:solidFill>
              <a:srgbClr val="DD263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rgbClr val="000000"/>
                </a:solidFill>
                <a:latin typeface="Myriad Pro"/>
                <a:cs typeface="Myriad Pro"/>
              </a:rPr>
              <a:t>POSIX</a:t>
            </a:r>
            <a:endParaRPr lang="pl-PL" b="1" dirty="0">
              <a:solidFill>
                <a:srgbClr val="000000"/>
              </a:solidFill>
              <a:latin typeface="Myriad Pro"/>
              <a:cs typeface="Myriad Pro"/>
            </a:endParaRPr>
          </a:p>
        </p:txBody>
      </p:sp>
      <p:sp>
        <p:nvSpPr>
          <p:cNvPr id="45" name="Zaokrąglony prostokąt 44"/>
          <p:cNvSpPr/>
          <p:nvPr/>
        </p:nvSpPr>
        <p:spPr>
          <a:xfrm>
            <a:off x="4751510" y="1628280"/>
            <a:ext cx="819011" cy="55701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 cmpd="sng">
            <a:solidFill>
              <a:srgbClr val="DD263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err="1" smtClean="0">
                <a:solidFill>
                  <a:srgbClr val="000000"/>
                </a:solidFill>
                <a:latin typeface="Myriad Pro"/>
                <a:cs typeface="Myriad Pro"/>
              </a:rPr>
              <a:t>Ceph</a:t>
            </a:r>
            <a:endParaRPr lang="pl-PL" b="1" dirty="0">
              <a:solidFill>
                <a:srgbClr val="000000"/>
              </a:solidFill>
              <a:latin typeface="Myriad Pro"/>
              <a:cs typeface="Myriad Pro"/>
            </a:endParaRPr>
          </a:p>
        </p:txBody>
      </p:sp>
      <p:sp>
        <p:nvSpPr>
          <p:cNvPr id="46" name="Zaokrąglony prostokąt 45"/>
          <p:cNvSpPr/>
          <p:nvPr/>
        </p:nvSpPr>
        <p:spPr>
          <a:xfrm>
            <a:off x="5618135" y="1613339"/>
            <a:ext cx="579950" cy="55701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 cmpd="sng">
            <a:solidFill>
              <a:srgbClr val="DD263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rgbClr val="000000"/>
                </a:solidFill>
                <a:latin typeface="Myriad Pro"/>
                <a:cs typeface="Myriad Pro"/>
              </a:rPr>
              <a:t>S3</a:t>
            </a:r>
            <a:endParaRPr lang="pl-PL" b="1" dirty="0">
              <a:solidFill>
                <a:srgbClr val="000000"/>
              </a:solidFill>
              <a:latin typeface="Myriad Pro"/>
              <a:cs typeface="Myriad Pro"/>
            </a:endParaRPr>
          </a:p>
        </p:txBody>
      </p:sp>
      <p:sp>
        <p:nvSpPr>
          <p:cNvPr id="47" name="Zaokrąglony prostokąt 46"/>
          <p:cNvSpPr/>
          <p:nvPr/>
        </p:nvSpPr>
        <p:spPr>
          <a:xfrm>
            <a:off x="6251434" y="1605747"/>
            <a:ext cx="873875" cy="55701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 cmpd="sng">
            <a:solidFill>
              <a:srgbClr val="DD263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rgbClr val="000000"/>
                </a:solidFill>
                <a:latin typeface="Myriad Pro"/>
                <a:cs typeface="Myriad Pro"/>
              </a:rPr>
              <a:t>Swift</a:t>
            </a:r>
          </a:p>
        </p:txBody>
      </p:sp>
      <p:sp>
        <p:nvSpPr>
          <p:cNvPr id="48" name="Zaokrąglony prostokąt 47"/>
          <p:cNvSpPr/>
          <p:nvPr/>
        </p:nvSpPr>
        <p:spPr>
          <a:xfrm>
            <a:off x="6785638" y="3603966"/>
            <a:ext cx="1543459" cy="55701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 cmpd="sng">
            <a:solidFill>
              <a:srgbClr val="DD263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rgbClr val="000000"/>
                </a:solidFill>
                <a:latin typeface="Myriad Pro"/>
                <a:cs typeface="Myriad Pro"/>
              </a:rPr>
              <a:t>CDMI</a:t>
            </a:r>
            <a:endParaRPr lang="pl-PL" b="1" dirty="0">
              <a:solidFill>
                <a:srgbClr val="000000"/>
              </a:solidFill>
              <a:latin typeface="Myriad Pro"/>
              <a:cs typeface="Myriad Pro"/>
            </a:endParaRPr>
          </a:p>
        </p:txBody>
      </p:sp>
      <p:sp>
        <p:nvSpPr>
          <p:cNvPr id="49" name="Zaokrąglony prostokąt 48"/>
          <p:cNvSpPr/>
          <p:nvPr/>
        </p:nvSpPr>
        <p:spPr>
          <a:xfrm>
            <a:off x="6785637" y="2960069"/>
            <a:ext cx="1543459" cy="55701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 cmpd="sng">
            <a:solidFill>
              <a:srgbClr val="DD263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err="1" smtClean="0">
                <a:solidFill>
                  <a:srgbClr val="000000"/>
                </a:solidFill>
                <a:latin typeface="Myriad Pro"/>
                <a:cs typeface="Myriad Pro"/>
              </a:rPr>
              <a:t>WebDAV</a:t>
            </a:r>
            <a:endParaRPr lang="pl-PL" b="1" dirty="0" smtClean="0">
              <a:solidFill>
                <a:srgbClr val="000000"/>
              </a:solidFill>
              <a:latin typeface="Myriad Pro"/>
              <a:cs typeface="Myriad Pro"/>
            </a:endParaRPr>
          </a:p>
          <a:p>
            <a:pPr algn="ctr"/>
            <a:r>
              <a:rPr lang="pl-PL" sz="1200" b="1" dirty="0" smtClean="0">
                <a:solidFill>
                  <a:srgbClr val="000000"/>
                </a:solidFill>
                <a:latin typeface="Myriad Pro"/>
                <a:cs typeface="Myriad Pro"/>
              </a:rPr>
              <a:t>(in </a:t>
            </a:r>
            <a:r>
              <a:rPr lang="pl-PL" sz="1200" b="1" dirty="0" err="1" smtClean="0">
                <a:solidFill>
                  <a:srgbClr val="000000"/>
                </a:solidFill>
                <a:latin typeface="Myriad Pro"/>
                <a:cs typeface="Myriad Pro"/>
              </a:rPr>
              <a:t>prep</a:t>
            </a:r>
            <a:r>
              <a:rPr lang="pl-PL" sz="1200" b="1" dirty="0" smtClean="0">
                <a:solidFill>
                  <a:srgbClr val="000000"/>
                </a:solidFill>
                <a:latin typeface="Myriad Pro"/>
                <a:cs typeface="Myriad Pro"/>
              </a:rPr>
              <a:t>.)</a:t>
            </a:r>
            <a:endParaRPr lang="pl-PL" sz="1200" b="1" dirty="0">
              <a:solidFill>
                <a:srgbClr val="000000"/>
              </a:solidFill>
              <a:latin typeface="Myriad Pro"/>
              <a:cs typeface="Myriad Pro"/>
            </a:endParaRPr>
          </a:p>
        </p:txBody>
      </p:sp>
      <p:sp>
        <p:nvSpPr>
          <p:cNvPr id="50" name="Zaokrąglony prostokąt 49"/>
          <p:cNvSpPr/>
          <p:nvPr/>
        </p:nvSpPr>
        <p:spPr>
          <a:xfrm>
            <a:off x="6794916" y="2301830"/>
            <a:ext cx="1534180" cy="55701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 cmpd="sng">
            <a:solidFill>
              <a:srgbClr val="DD263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rgbClr val="000000"/>
                </a:solidFill>
                <a:latin typeface="Myriad Pro"/>
                <a:cs typeface="Myriad Pro"/>
              </a:rPr>
              <a:t>POSIX</a:t>
            </a:r>
            <a:endParaRPr lang="pl-PL" b="1" dirty="0">
              <a:solidFill>
                <a:srgbClr val="000000"/>
              </a:solidFill>
              <a:latin typeface="Myriad Pro"/>
              <a:cs typeface="Myriad Pro"/>
            </a:endParaRPr>
          </a:p>
        </p:txBody>
      </p:sp>
      <p:sp>
        <p:nvSpPr>
          <p:cNvPr id="61" name="Zaokrąglony prostokąt 60"/>
          <p:cNvSpPr/>
          <p:nvPr/>
        </p:nvSpPr>
        <p:spPr>
          <a:xfrm>
            <a:off x="49159" y="2598962"/>
            <a:ext cx="873875" cy="55701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 cmpd="sng">
            <a:solidFill>
              <a:srgbClr val="DD263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rgbClr val="000000"/>
                </a:solidFill>
                <a:latin typeface="Myriad Pro"/>
                <a:cs typeface="Myriad Pro"/>
              </a:rPr>
              <a:t>OIDC</a:t>
            </a:r>
            <a:endParaRPr lang="pl-PL" b="1" dirty="0">
              <a:solidFill>
                <a:srgbClr val="000000"/>
              </a:solidFill>
              <a:latin typeface="Myriad Pro"/>
              <a:cs typeface="Myriad Pro"/>
            </a:endParaRPr>
          </a:p>
        </p:txBody>
      </p:sp>
      <p:sp>
        <p:nvSpPr>
          <p:cNvPr id="62" name="Zaokrąglony prostokąt 61"/>
          <p:cNvSpPr/>
          <p:nvPr/>
        </p:nvSpPr>
        <p:spPr>
          <a:xfrm>
            <a:off x="49159" y="1942112"/>
            <a:ext cx="1084955" cy="55701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 cmpd="sng">
            <a:solidFill>
              <a:srgbClr val="DD263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rgbClr val="000000"/>
                </a:solidFill>
                <a:latin typeface="Myriad Pro"/>
                <a:cs typeface="Myriad Pro"/>
              </a:rPr>
              <a:t>SAML</a:t>
            </a:r>
          </a:p>
          <a:p>
            <a:pPr algn="ctr"/>
            <a:r>
              <a:rPr lang="pl-PL" sz="1400" b="1" dirty="0" smtClean="0">
                <a:solidFill>
                  <a:srgbClr val="000000"/>
                </a:solidFill>
                <a:latin typeface="Myriad Pro"/>
                <a:cs typeface="Myriad Pro"/>
              </a:rPr>
              <a:t>(in </a:t>
            </a:r>
            <a:r>
              <a:rPr lang="pl-PL" sz="1400" b="1" dirty="0" err="1" smtClean="0">
                <a:solidFill>
                  <a:srgbClr val="000000"/>
                </a:solidFill>
                <a:latin typeface="Myriad Pro"/>
                <a:cs typeface="Myriad Pro"/>
              </a:rPr>
              <a:t>prep</a:t>
            </a:r>
            <a:r>
              <a:rPr lang="pl-PL" sz="1400" b="1" dirty="0" smtClean="0">
                <a:solidFill>
                  <a:srgbClr val="000000"/>
                </a:solidFill>
                <a:latin typeface="Myriad Pro"/>
                <a:cs typeface="Myriad Pro"/>
              </a:rPr>
              <a:t>.)</a:t>
            </a:r>
            <a:endParaRPr lang="pl-PL" sz="1400" b="1" dirty="0">
              <a:solidFill>
                <a:srgbClr val="000000"/>
              </a:solidFill>
              <a:latin typeface="Myriad Pro"/>
              <a:cs typeface="Myriad Pro"/>
            </a:endParaRPr>
          </a:p>
        </p:txBody>
      </p:sp>
      <p:pic>
        <p:nvPicPr>
          <p:cNvPr id="63" name="Obraz 62" descr="strage2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067" y="1185743"/>
            <a:ext cx="392763" cy="357349"/>
          </a:xfrm>
          <a:prstGeom prst="rect">
            <a:avLst/>
          </a:prstGeom>
        </p:spPr>
      </p:pic>
      <p:cxnSp>
        <p:nvCxnSpPr>
          <p:cNvPr id="64" name="Łącznik prosty ze strzałką 13"/>
          <p:cNvCxnSpPr>
            <a:endCxn id="45" idx="0"/>
          </p:cNvCxnSpPr>
          <p:nvPr/>
        </p:nvCxnSpPr>
        <p:spPr>
          <a:xfrm>
            <a:off x="3660757" y="1389529"/>
            <a:ext cx="1500259" cy="238751"/>
          </a:xfrm>
          <a:prstGeom prst="straightConnector1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ash"/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Zaokrąglony prostokąt 64"/>
          <p:cNvSpPr/>
          <p:nvPr/>
        </p:nvSpPr>
        <p:spPr>
          <a:xfrm>
            <a:off x="2558478" y="2252593"/>
            <a:ext cx="980392" cy="55701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 cmpd="sng">
            <a:solidFill>
              <a:srgbClr val="DD263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err="1" smtClean="0">
                <a:solidFill>
                  <a:srgbClr val="000000"/>
                </a:solidFill>
                <a:latin typeface="Myriad Pro"/>
                <a:cs typeface="Myriad Pro"/>
              </a:rPr>
              <a:t>Entry</a:t>
            </a:r>
            <a:endParaRPr lang="pl-PL" b="1" dirty="0" smtClean="0">
              <a:solidFill>
                <a:srgbClr val="000000"/>
              </a:solidFill>
              <a:latin typeface="Myriad Pro"/>
              <a:cs typeface="Myriad Pro"/>
            </a:endParaRPr>
          </a:p>
          <a:p>
            <a:pPr algn="ctr"/>
            <a:r>
              <a:rPr lang="pl-PL" b="1" dirty="0" smtClean="0">
                <a:solidFill>
                  <a:srgbClr val="000000"/>
                </a:solidFill>
                <a:latin typeface="Myriad Pro"/>
                <a:cs typeface="Myriad Pro"/>
              </a:rPr>
              <a:t>GUI</a:t>
            </a:r>
            <a:endParaRPr lang="pl-PL" b="1" dirty="0">
              <a:solidFill>
                <a:srgbClr val="000000"/>
              </a:solidFill>
              <a:latin typeface="Myriad Pro"/>
              <a:cs typeface="Myriad Pro"/>
            </a:endParaRPr>
          </a:p>
        </p:txBody>
      </p:sp>
      <p:sp>
        <p:nvSpPr>
          <p:cNvPr id="66" name="Zaokrąglony prostokąt 65"/>
          <p:cNvSpPr/>
          <p:nvPr/>
        </p:nvSpPr>
        <p:spPr>
          <a:xfrm>
            <a:off x="6782844" y="4235436"/>
            <a:ext cx="1546253" cy="55701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 cmpd="sng">
            <a:solidFill>
              <a:srgbClr val="DD263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rgbClr val="000000"/>
                </a:solidFill>
                <a:latin typeface="Myriad Pro"/>
                <a:cs typeface="Myriad Pro"/>
              </a:rPr>
              <a:t>Data </a:t>
            </a:r>
            <a:r>
              <a:rPr lang="pl-PL" b="1" dirty="0" err="1" smtClean="0">
                <a:solidFill>
                  <a:srgbClr val="000000"/>
                </a:solidFill>
                <a:latin typeface="Myriad Pro"/>
                <a:cs typeface="Myriad Pro"/>
              </a:rPr>
              <a:t>Mgmt</a:t>
            </a:r>
            <a:r>
              <a:rPr lang="pl-PL" b="1" dirty="0" smtClean="0">
                <a:solidFill>
                  <a:srgbClr val="000000"/>
                </a:solidFill>
                <a:latin typeface="Myriad Pro"/>
                <a:cs typeface="Myriad Pro"/>
              </a:rPr>
              <a:t>. GUI</a:t>
            </a:r>
            <a:endParaRPr lang="pl-PL" b="1" dirty="0">
              <a:solidFill>
                <a:srgbClr val="000000"/>
              </a:solidFill>
              <a:latin typeface="Myriad Pro"/>
              <a:cs typeface="Myriad Pro"/>
            </a:endParaRPr>
          </a:p>
        </p:txBody>
      </p:sp>
      <p:sp>
        <p:nvSpPr>
          <p:cNvPr id="67" name="Zaokrąglony prostokąt 66"/>
          <p:cNvSpPr/>
          <p:nvPr/>
        </p:nvSpPr>
        <p:spPr>
          <a:xfrm>
            <a:off x="6782843" y="4872220"/>
            <a:ext cx="1546254" cy="55701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 cmpd="sng">
            <a:solidFill>
              <a:srgbClr val="DD263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rgbClr val="000000"/>
                </a:solidFill>
                <a:latin typeface="Myriad Pro"/>
                <a:cs typeface="Myriad Pro"/>
              </a:rPr>
              <a:t>REST </a:t>
            </a:r>
            <a:r>
              <a:rPr lang="pl-PL" b="1" dirty="0" err="1" smtClean="0">
                <a:solidFill>
                  <a:srgbClr val="000000"/>
                </a:solidFill>
                <a:latin typeface="Myriad Pro"/>
                <a:cs typeface="Myriad Pro"/>
              </a:rPr>
              <a:t>APIs</a:t>
            </a:r>
            <a:endParaRPr lang="pl-PL" b="1" dirty="0">
              <a:solidFill>
                <a:srgbClr val="000000"/>
              </a:solidFill>
              <a:latin typeface="Myriad Pro"/>
              <a:cs typeface="Myriad Pro"/>
            </a:endParaRPr>
          </a:p>
        </p:txBody>
      </p:sp>
      <p:sp>
        <p:nvSpPr>
          <p:cNvPr id="69" name="Zaokrąglony prostokąt 68"/>
          <p:cNvSpPr/>
          <p:nvPr/>
        </p:nvSpPr>
        <p:spPr>
          <a:xfrm>
            <a:off x="2558478" y="2950501"/>
            <a:ext cx="980392" cy="55701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 cmpd="sng">
            <a:solidFill>
              <a:srgbClr val="DD263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rgbClr val="000000"/>
                </a:solidFill>
                <a:latin typeface="Myriad Pro"/>
                <a:cs typeface="Myriad Pro"/>
              </a:rPr>
              <a:t>REST </a:t>
            </a:r>
            <a:r>
              <a:rPr lang="pl-PL" b="1" dirty="0" err="1" smtClean="0">
                <a:solidFill>
                  <a:srgbClr val="000000"/>
                </a:solidFill>
                <a:latin typeface="Myriad Pro"/>
                <a:cs typeface="Myriad Pro"/>
              </a:rPr>
              <a:t>APIs</a:t>
            </a:r>
            <a:endParaRPr lang="pl-PL" b="1" dirty="0">
              <a:solidFill>
                <a:srgbClr val="000000"/>
              </a:solidFill>
              <a:latin typeface="Myriad Pro"/>
              <a:cs typeface="Myriad Pro"/>
            </a:endParaRPr>
          </a:p>
        </p:txBody>
      </p:sp>
      <p:sp>
        <p:nvSpPr>
          <p:cNvPr id="70" name="Zaokrąglony prostokąt 69"/>
          <p:cNvSpPr/>
          <p:nvPr/>
        </p:nvSpPr>
        <p:spPr>
          <a:xfrm>
            <a:off x="1134114" y="4461987"/>
            <a:ext cx="1424364" cy="55701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 cmpd="sng">
            <a:solidFill>
              <a:srgbClr val="DD263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err="1" smtClean="0">
                <a:solidFill>
                  <a:srgbClr val="000000"/>
                </a:solidFill>
                <a:latin typeface="Myriad Pro"/>
                <a:cs typeface="Myriad Pro"/>
              </a:rPr>
              <a:t>Kademila</a:t>
            </a:r>
            <a:r>
              <a:rPr lang="pl-PL" b="1" dirty="0" smtClean="0">
                <a:solidFill>
                  <a:srgbClr val="000000"/>
                </a:solidFill>
                <a:latin typeface="Myriad Pro"/>
                <a:cs typeface="Myriad Pro"/>
              </a:rPr>
              <a:t> DHT</a:t>
            </a:r>
            <a:endParaRPr lang="pl-PL" b="1" dirty="0">
              <a:solidFill>
                <a:srgbClr val="000000"/>
              </a:solidFill>
              <a:latin typeface="Myriad Pro"/>
              <a:cs typeface="Myriad Pro"/>
            </a:endParaRPr>
          </a:p>
        </p:txBody>
      </p:sp>
      <p:sp>
        <p:nvSpPr>
          <p:cNvPr id="71" name="Zaokrąglony prostokąt 70"/>
          <p:cNvSpPr/>
          <p:nvPr/>
        </p:nvSpPr>
        <p:spPr>
          <a:xfrm>
            <a:off x="6782844" y="5512606"/>
            <a:ext cx="1546252" cy="55701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 cmpd="sng">
            <a:solidFill>
              <a:srgbClr val="DD263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rgbClr val="000000"/>
                </a:solidFill>
                <a:latin typeface="Myriad Pro"/>
                <a:cs typeface="Myriad Pro"/>
              </a:rPr>
              <a:t>FTP / SFTP</a:t>
            </a:r>
          </a:p>
          <a:p>
            <a:pPr algn="ctr"/>
            <a:r>
              <a:rPr lang="pl-PL" sz="1200" b="1" dirty="0" smtClean="0">
                <a:solidFill>
                  <a:srgbClr val="000000"/>
                </a:solidFill>
                <a:latin typeface="Myriad Pro"/>
                <a:cs typeface="Myriad Pro"/>
              </a:rPr>
              <a:t> (in </a:t>
            </a:r>
            <a:r>
              <a:rPr lang="pl-PL" sz="1200" b="1" dirty="0" err="1" smtClean="0">
                <a:solidFill>
                  <a:srgbClr val="000000"/>
                </a:solidFill>
                <a:latin typeface="Myriad Pro"/>
                <a:cs typeface="Myriad Pro"/>
              </a:rPr>
              <a:t>prep</a:t>
            </a:r>
            <a:r>
              <a:rPr lang="pl-PL" sz="1200" b="1" dirty="0" smtClean="0">
                <a:solidFill>
                  <a:srgbClr val="000000"/>
                </a:solidFill>
                <a:latin typeface="Myriad Pro"/>
                <a:cs typeface="Myriad Pro"/>
              </a:rPr>
              <a:t>.)</a:t>
            </a:r>
            <a:endParaRPr lang="pl-PL" sz="1200" b="1" dirty="0">
              <a:solidFill>
                <a:srgbClr val="000000"/>
              </a:solidFill>
              <a:latin typeface="Myriad Pro"/>
              <a:cs typeface="Myriad Pro"/>
            </a:endParaRPr>
          </a:p>
        </p:txBody>
      </p:sp>
      <p:sp>
        <p:nvSpPr>
          <p:cNvPr id="72" name="Zaokrąglony prostokąt 71"/>
          <p:cNvSpPr/>
          <p:nvPr/>
        </p:nvSpPr>
        <p:spPr>
          <a:xfrm>
            <a:off x="2301047" y="3638988"/>
            <a:ext cx="1237823" cy="55701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 cmpd="sng">
            <a:solidFill>
              <a:srgbClr val="DD263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rgbClr val="000000"/>
                </a:solidFill>
                <a:latin typeface="Myriad Pro"/>
                <a:cs typeface="Myriad Pro"/>
              </a:rPr>
              <a:t>OAI-PMH</a:t>
            </a:r>
            <a:endParaRPr lang="pl-PL" sz="1400" b="1" dirty="0" smtClean="0">
              <a:solidFill>
                <a:srgbClr val="000000"/>
              </a:solidFill>
              <a:latin typeface="Myriad Pro"/>
              <a:cs typeface="Myriad Pro"/>
            </a:endParaRPr>
          </a:p>
        </p:txBody>
      </p:sp>
      <p:cxnSp>
        <p:nvCxnSpPr>
          <p:cNvPr id="68" name="Łącznik prosty ze strzałką 13"/>
          <p:cNvCxnSpPr/>
          <p:nvPr/>
        </p:nvCxnSpPr>
        <p:spPr>
          <a:xfrm>
            <a:off x="3735438" y="1269577"/>
            <a:ext cx="4883358" cy="1"/>
          </a:xfrm>
          <a:prstGeom prst="straightConnector1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ash"/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3343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0" y="4357892"/>
            <a:ext cx="90714" cy="412262"/>
          </a:xfrm>
          <a:prstGeom prst="rect">
            <a:avLst/>
          </a:prstGeom>
          <a:solidFill>
            <a:srgbClr val="E63E4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pl-PL">
              <a:solidFill>
                <a:srgbClr val="E63E4C"/>
              </a:solidFill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25E1-3CBC-794F-A471-A8DF5859C9A5}" type="slidenum">
              <a:rPr lang="pl-PL" smtClean="0"/>
              <a:t>6</a:t>
            </a:fld>
            <a:endParaRPr lang="pl-PL"/>
          </a:p>
        </p:txBody>
      </p:sp>
      <p:sp>
        <p:nvSpPr>
          <p:cNvPr id="3" name="Prostokąt 2"/>
          <p:cNvSpPr/>
          <p:nvPr/>
        </p:nvSpPr>
        <p:spPr>
          <a:xfrm>
            <a:off x="0" y="0"/>
            <a:ext cx="12291774" cy="7017926"/>
          </a:xfrm>
          <a:prstGeom prst="rect">
            <a:avLst/>
          </a:prstGeom>
          <a:solidFill>
            <a:srgbClr val="25133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447674" y="3027626"/>
            <a:ext cx="11311572" cy="874712"/>
          </a:xfrm>
        </p:spPr>
        <p:txBody>
          <a:bodyPr>
            <a:normAutofit/>
          </a:bodyPr>
          <a:lstStyle/>
          <a:p>
            <a:pPr algn="ctr"/>
            <a:r>
              <a:rPr lang="pl-PL" cap="small" dirty="0" smtClean="0">
                <a:solidFill>
                  <a:schemeClr val="bg1"/>
                </a:solidFill>
              </a:rPr>
              <a:t>DEMO</a:t>
            </a:r>
            <a:endParaRPr lang="pl-PL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191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rostokąt 69"/>
          <p:cNvSpPr/>
          <p:nvPr/>
        </p:nvSpPr>
        <p:spPr>
          <a:xfrm>
            <a:off x="3304272" y="3058160"/>
            <a:ext cx="2547583" cy="367053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ytuł 1"/>
          <p:cNvSpPr>
            <a:spLocks noGrp="1"/>
          </p:cNvSpPr>
          <p:nvPr>
            <p:ph type="title"/>
          </p:nvPr>
        </p:nvSpPr>
        <p:spPr>
          <a:xfrm>
            <a:off x="447675" y="235229"/>
            <a:ext cx="11039502" cy="874712"/>
          </a:xfrm>
        </p:spPr>
        <p:txBody>
          <a:bodyPr>
            <a:noAutofit/>
          </a:bodyPr>
          <a:lstStyle/>
          <a:p>
            <a:pPr algn="l"/>
            <a:r>
              <a:rPr lang="en-GB" sz="2800" dirty="0" smtClean="0">
                <a:solidFill>
                  <a:srgbClr val="291568"/>
                </a:solidFill>
              </a:rPr>
              <a:t>OPPORTUNITIES FOR LEGACY DATA</a:t>
            </a:r>
            <a:endParaRPr lang="pl-PL" sz="2800" b="1" dirty="0">
              <a:solidFill>
                <a:srgbClr val="291568"/>
              </a:solidFill>
            </a:endParaRPr>
          </a:p>
        </p:txBody>
      </p:sp>
      <p:grpSp>
        <p:nvGrpSpPr>
          <p:cNvPr id="5" name="Grupa 4"/>
          <p:cNvGrpSpPr/>
          <p:nvPr/>
        </p:nvGrpSpPr>
        <p:grpSpPr>
          <a:xfrm>
            <a:off x="4134905" y="4866640"/>
            <a:ext cx="1299819" cy="1480654"/>
            <a:chOff x="4134905" y="4653280"/>
            <a:chExt cx="1299819" cy="1480654"/>
          </a:xfrm>
        </p:grpSpPr>
        <p:pic>
          <p:nvPicPr>
            <p:cNvPr id="42" name="Obraz 41" descr="strage2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1439" y="4653280"/>
              <a:ext cx="687754" cy="834323"/>
            </a:xfrm>
            <a:prstGeom prst="rect">
              <a:avLst/>
            </a:prstGeom>
          </p:spPr>
        </p:pic>
        <p:sp>
          <p:nvSpPr>
            <p:cNvPr id="4" name="PoleTekstowe 3"/>
            <p:cNvSpPr txBox="1"/>
            <p:nvPr/>
          </p:nvSpPr>
          <p:spPr>
            <a:xfrm>
              <a:off x="4134905" y="5487603"/>
              <a:ext cx="12998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err="1" smtClean="0"/>
                <a:t>Meteo</a:t>
              </a:r>
              <a:endParaRPr lang="en-GB" dirty="0" smtClean="0"/>
            </a:p>
            <a:p>
              <a:pPr algn="ctr"/>
              <a:r>
                <a:rPr lang="en-GB" dirty="0" smtClean="0"/>
                <a:t>(NFS)</a:t>
              </a:r>
              <a:endParaRPr lang="en-GB" dirty="0"/>
            </a:p>
          </p:txBody>
        </p:sp>
      </p:grpSp>
      <p:grpSp>
        <p:nvGrpSpPr>
          <p:cNvPr id="6" name="Grupa 5"/>
          <p:cNvGrpSpPr/>
          <p:nvPr/>
        </p:nvGrpSpPr>
        <p:grpSpPr>
          <a:xfrm>
            <a:off x="6285164" y="4792029"/>
            <a:ext cx="1299819" cy="1480654"/>
            <a:chOff x="6285164" y="4505574"/>
            <a:chExt cx="1299819" cy="1480654"/>
          </a:xfrm>
        </p:grpSpPr>
        <p:pic>
          <p:nvPicPr>
            <p:cNvPr id="44" name="Obraz 43" descr="strage2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1698" y="4505574"/>
              <a:ext cx="687754" cy="834323"/>
            </a:xfrm>
            <a:prstGeom prst="rect">
              <a:avLst/>
            </a:prstGeom>
          </p:spPr>
        </p:pic>
        <p:sp>
          <p:nvSpPr>
            <p:cNvPr id="45" name="PoleTekstowe 44"/>
            <p:cNvSpPr txBox="1"/>
            <p:nvPr/>
          </p:nvSpPr>
          <p:spPr>
            <a:xfrm>
              <a:off x="6285164" y="5339897"/>
              <a:ext cx="12998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Scans (Lustre)</a:t>
              </a:r>
              <a:endParaRPr lang="en-GB" dirty="0"/>
            </a:p>
          </p:txBody>
        </p:sp>
      </p:grpSp>
      <p:grpSp>
        <p:nvGrpSpPr>
          <p:cNvPr id="110" name="Grupa 109"/>
          <p:cNvGrpSpPr/>
          <p:nvPr/>
        </p:nvGrpSpPr>
        <p:grpSpPr>
          <a:xfrm>
            <a:off x="3304272" y="2226270"/>
            <a:ext cx="2462818" cy="2616558"/>
            <a:chOff x="3304272" y="2226270"/>
            <a:chExt cx="2462818" cy="2616558"/>
          </a:xfrm>
        </p:grpSpPr>
        <p:pic>
          <p:nvPicPr>
            <p:cNvPr id="47" name="Obraz 46" descr="computerworking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4905" y="3227545"/>
              <a:ext cx="1036584" cy="982029"/>
            </a:xfrm>
            <a:prstGeom prst="rect">
              <a:avLst/>
            </a:prstGeom>
          </p:spPr>
        </p:pic>
        <p:grpSp>
          <p:nvGrpSpPr>
            <p:cNvPr id="12" name="Grupa 11"/>
            <p:cNvGrpSpPr/>
            <p:nvPr/>
          </p:nvGrpSpPr>
          <p:grpSpPr>
            <a:xfrm>
              <a:off x="4684302" y="4258052"/>
              <a:ext cx="1082788" cy="584776"/>
              <a:chOff x="4684302" y="4258052"/>
              <a:chExt cx="1082788" cy="584776"/>
            </a:xfrm>
          </p:grpSpPr>
          <p:cxnSp>
            <p:nvCxnSpPr>
              <p:cNvPr id="10" name="Łącznik prosty ze strzałką 9"/>
              <p:cNvCxnSpPr/>
              <p:nvPr/>
            </p:nvCxnSpPr>
            <p:spPr>
              <a:xfrm>
                <a:off x="4684302" y="4301014"/>
                <a:ext cx="0" cy="491015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PoleTekstowe 10"/>
              <p:cNvSpPr txBox="1"/>
              <p:nvPr/>
            </p:nvSpPr>
            <p:spPr>
              <a:xfrm>
                <a:off x="4764792" y="4258052"/>
                <a:ext cx="1002298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dirty="0" smtClean="0"/>
                  <a:t>Metadata </a:t>
                </a:r>
              </a:p>
              <a:p>
                <a:r>
                  <a:rPr lang="en-GB" sz="1600" dirty="0" smtClean="0"/>
                  <a:t>Sync</a:t>
                </a:r>
                <a:endParaRPr lang="en-GB" sz="1600" dirty="0"/>
              </a:p>
            </p:txBody>
          </p:sp>
        </p:grpSp>
        <p:grpSp>
          <p:nvGrpSpPr>
            <p:cNvPr id="108" name="Grupa 107"/>
            <p:cNvGrpSpPr/>
            <p:nvPr/>
          </p:nvGrpSpPr>
          <p:grpSpPr>
            <a:xfrm>
              <a:off x="3304272" y="2226270"/>
              <a:ext cx="2223705" cy="923330"/>
              <a:chOff x="3304272" y="2226270"/>
              <a:chExt cx="2223705" cy="923330"/>
            </a:xfrm>
          </p:grpSpPr>
          <p:cxnSp>
            <p:nvCxnSpPr>
              <p:cNvPr id="22" name="Łącznik prosty ze strzałką 21"/>
              <p:cNvCxnSpPr/>
              <p:nvPr/>
            </p:nvCxnSpPr>
            <p:spPr>
              <a:xfrm flipH="1" flipV="1">
                <a:off x="3304272" y="2324986"/>
                <a:ext cx="1643390" cy="82461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PoleTekstowe 56"/>
              <p:cNvSpPr txBox="1"/>
              <p:nvPr/>
            </p:nvSpPr>
            <p:spPr>
              <a:xfrm>
                <a:off x="3487134" y="2226270"/>
                <a:ext cx="2040843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dirty="0" smtClean="0"/>
                  <a:t>Support with synching </a:t>
                </a:r>
              </a:p>
              <a:p>
                <a:r>
                  <a:rPr lang="en-GB" sz="1600" dirty="0" smtClean="0"/>
                  <a:t>to existing collection</a:t>
                </a:r>
                <a:endParaRPr lang="en-GB" sz="1600" dirty="0"/>
              </a:p>
            </p:txBody>
          </p:sp>
        </p:grpSp>
      </p:grpSp>
      <p:grpSp>
        <p:nvGrpSpPr>
          <p:cNvPr id="111" name="Grupa 110"/>
          <p:cNvGrpSpPr/>
          <p:nvPr/>
        </p:nvGrpSpPr>
        <p:grpSpPr>
          <a:xfrm>
            <a:off x="6242868" y="2218876"/>
            <a:ext cx="3287320" cy="2575474"/>
            <a:chOff x="6242868" y="2218876"/>
            <a:chExt cx="3287320" cy="2575474"/>
          </a:xfrm>
        </p:grpSpPr>
        <p:pic>
          <p:nvPicPr>
            <p:cNvPr id="48" name="Obraz 47" descr="computerworking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868" y="3227545"/>
              <a:ext cx="1036584" cy="982029"/>
            </a:xfrm>
            <a:prstGeom prst="rect">
              <a:avLst/>
            </a:prstGeom>
          </p:spPr>
        </p:pic>
        <p:grpSp>
          <p:nvGrpSpPr>
            <p:cNvPr id="51" name="Grupa 50"/>
            <p:cNvGrpSpPr/>
            <p:nvPr/>
          </p:nvGrpSpPr>
          <p:grpSpPr>
            <a:xfrm>
              <a:off x="6888915" y="4209574"/>
              <a:ext cx="1082788" cy="584776"/>
              <a:chOff x="4684302" y="4258052"/>
              <a:chExt cx="1082788" cy="584776"/>
            </a:xfrm>
          </p:grpSpPr>
          <p:cxnSp>
            <p:nvCxnSpPr>
              <p:cNvPr id="52" name="Łącznik prosty ze strzałką 51"/>
              <p:cNvCxnSpPr/>
              <p:nvPr/>
            </p:nvCxnSpPr>
            <p:spPr>
              <a:xfrm>
                <a:off x="4684302" y="4301014"/>
                <a:ext cx="0" cy="491015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PoleTekstowe 52"/>
              <p:cNvSpPr txBox="1"/>
              <p:nvPr/>
            </p:nvSpPr>
            <p:spPr>
              <a:xfrm>
                <a:off x="4764792" y="4258052"/>
                <a:ext cx="1002298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dirty="0" smtClean="0"/>
                  <a:t>Metadata </a:t>
                </a:r>
              </a:p>
              <a:p>
                <a:r>
                  <a:rPr lang="en-GB" sz="1600" dirty="0" smtClean="0"/>
                  <a:t>Sync</a:t>
                </a:r>
                <a:endParaRPr lang="en-GB" sz="1600" dirty="0"/>
              </a:p>
            </p:txBody>
          </p:sp>
        </p:grpSp>
        <p:grpSp>
          <p:nvGrpSpPr>
            <p:cNvPr id="109" name="Grupa 108"/>
            <p:cNvGrpSpPr/>
            <p:nvPr/>
          </p:nvGrpSpPr>
          <p:grpSpPr>
            <a:xfrm>
              <a:off x="7081151" y="2218876"/>
              <a:ext cx="2449037" cy="930724"/>
              <a:chOff x="7081151" y="2218876"/>
              <a:chExt cx="2449037" cy="930724"/>
            </a:xfrm>
          </p:grpSpPr>
          <p:cxnSp>
            <p:nvCxnSpPr>
              <p:cNvPr id="58" name="Łącznik prosty ze strzałką 57"/>
              <p:cNvCxnSpPr>
                <a:endCxn id="55" idx="2"/>
              </p:cNvCxnSpPr>
              <p:nvPr/>
            </p:nvCxnSpPr>
            <p:spPr>
              <a:xfrm flipV="1">
                <a:off x="7081151" y="2324986"/>
                <a:ext cx="2159451" cy="82461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PoleTekstowe 61"/>
              <p:cNvSpPr txBox="1"/>
              <p:nvPr/>
            </p:nvSpPr>
            <p:spPr>
              <a:xfrm>
                <a:off x="7279452" y="2218876"/>
                <a:ext cx="2250736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GB" sz="1600" dirty="0" smtClean="0"/>
              </a:p>
              <a:p>
                <a:r>
                  <a:rPr lang="en-GB" sz="1600" dirty="0" smtClean="0"/>
                  <a:t>Supported with synching </a:t>
                </a:r>
              </a:p>
              <a:p>
                <a:r>
                  <a:rPr lang="en-GB" sz="1600" dirty="0" smtClean="0"/>
                  <a:t>to existing collection</a:t>
                </a:r>
                <a:endParaRPr lang="en-GB" sz="1600" dirty="0"/>
              </a:p>
            </p:txBody>
          </p:sp>
        </p:grpSp>
      </p:grpSp>
      <p:grpSp>
        <p:nvGrpSpPr>
          <p:cNvPr id="118" name="Grupa 117"/>
          <p:cNvGrpSpPr/>
          <p:nvPr/>
        </p:nvGrpSpPr>
        <p:grpSpPr>
          <a:xfrm>
            <a:off x="1819609" y="3458964"/>
            <a:ext cx="1858119" cy="369332"/>
            <a:chOff x="1819609" y="3458964"/>
            <a:chExt cx="1858119" cy="369332"/>
          </a:xfrm>
        </p:grpSpPr>
        <p:cxnSp>
          <p:nvCxnSpPr>
            <p:cNvPr id="66" name="Łącznik prosty ze strzałką 65"/>
            <p:cNvCxnSpPr/>
            <p:nvPr/>
          </p:nvCxnSpPr>
          <p:spPr>
            <a:xfrm>
              <a:off x="1819609" y="3769360"/>
              <a:ext cx="1858119" cy="2032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PoleTekstowe 67"/>
            <p:cNvSpPr txBox="1"/>
            <p:nvPr/>
          </p:nvSpPr>
          <p:spPr>
            <a:xfrm>
              <a:off x="2002471" y="3458964"/>
              <a:ext cx="16675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P2P Comm.</a:t>
              </a:r>
              <a:endParaRPr lang="en-GB" dirty="0"/>
            </a:p>
          </p:txBody>
        </p:sp>
      </p:grpSp>
      <p:grpSp>
        <p:nvGrpSpPr>
          <p:cNvPr id="119" name="Grupa 118"/>
          <p:cNvGrpSpPr/>
          <p:nvPr/>
        </p:nvGrpSpPr>
        <p:grpSpPr>
          <a:xfrm>
            <a:off x="7971703" y="3440668"/>
            <a:ext cx="1858119" cy="369332"/>
            <a:chOff x="7971703" y="3440668"/>
            <a:chExt cx="1858119" cy="369332"/>
          </a:xfrm>
        </p:grpSpPr>
        <p:cxnSp>
          <p:nvCxnSpPr>
            <p:cNvPr id="67" name="Łącznik prosty ze strzałką 66"/>
            <p:cNvCxnSpPr/>
            <p:nvPr/>
          </p:nvCxnSpPr>
          <p:spPr>
            <a:xfrm>
              <a:off x="7971703" y="3789680"/>
              <a:ext cx="1858119" cy="2032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PoleTekstowe 68"/>
            <p:cNvSpPr txBox="1"/>
            <p:nvPr/>
          </p:nvSpPr>
          <p:spPr>
            <a:xfrm>
              <a:off x="8035095" y="3440668"/>
              <a:ext cx="16675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P2P Comm.</a:t>
              </a:r>
              <a:endParaRPr lang="en-GB" dirty="0"/>
            </a:p>
          </p:txBody>
        </p:sp>
      </p:grpSp>
      <p:sp>
        <p:nvSpPr>
          <p:cNvPr id="71" name="Prostokąt 70"/>
          <p:cNvSpPr/>
          <p:nvPr/>
        </p:nvSpPr>
        <p:spPr>
          <a:xfrm>
            <a:off x="5950687" y="3058160"/>
            <a:ext cx="2547583" cy="367053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Prostokąt 71"/>
          <p:cNvSpPr/>
          <p:nvPr/>
        </p:nvSpPr>
        <p:spPr>
          <a:xfrm>
            <a:off x="210467" y="3031374"/>
            <a:ext cx="2547583" cy="367053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Prostokąt 72"/>
          <p:cNvSpPr/>
          <p:nvPr/>
        </p:nvSpPr>
        <p:spPr>
          <a:xfrm>
            <a:off x="9374317" y="3031374"/>
            <a:ext cx="2547583" cy="367053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3" name="Grupa 112"/>
          <p:cNvGrpSpPr/>
          <p:nvPr/>
        </p:nvGrpSpPr>
        <p:grpSpPr>
          <a:xfrm>
            <a:off x="447675" y="2378670"/>
            <a:ext cx="2220250" cy="1922344"/>
            <a:chOff x="447675" y="2378670"/>
            <a:chExt cx="2220250" cy="1922344"/>
          </a:xfrm>
        </p:grpSpPr>
        <p:pic>
          <p:nvPicPr>
            <p:cNvPr id="63" name="Obraz 62" descr="computerworking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675" y="3318985"/>
              <a:ext cx="1036584" cy="982029"/>
            </a:xfrm>
            <a:prstGeom prst="rect">
              <a:avLst/>
            </a:prstGeom>
          </p:spPr>
        </p:pic>
        <p:grpSp>
          <p:nvGrpSpPr>
            <p:cNvPr id="112" name="Grupa 111"/>
            <p:cNvGrpSpPr/>
            <p:nvPr/>
          </p:nvGrpSpPr>
          <p:grpSpPr>
            <a:xfrm>
              <a:off x="971293" y="2378670"/>
              <a:ext cx="1696632" cy="923330"/>
              <a:chOff x="971293" y="2378670"/>
              <a:chExt cx="1696632" cy="923330"/>
            </a:xfrm>
          </p:grpSpPr>
          <p:cxnSp>
            <p:nvCxnSpPr>
              <p:cNvPr id="75" name="Łącznik prosty ze strzałką 74"/>
              <p:cNvCxnSpPr/>
              <p:nvPr/>
            </p:nvCxnSpPr>
            <p:spPr>
              <a:xfrm flipV="1">
                <a:off x="1280093" y="2378670"/>
                <a:ext cx="965150" cy="92333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" name="PoleTekstowe 79"/>
              <p:cNvSpPr txBox="1"/>
              <p:nvPr/>
            </p:nvSpPr>
            <p:spPr>
              <a:xfrm>
                <a:off x="971293" y="2464813"/>
                <a:ext cx="1696632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 smtClean="0"/>
                  <a:t>Support with local storage cache</a:t>
                </a:r>
                <a:endParaRPr lang="en-GB" sz="1600" dirty="0"/>
              </a:p>
            </p:txBody>
          </p:sp>
        </p:grpSp>
      </p:grpSp>
      <p:grpSp>
        <p:nvGrpSpPr>
          <p:cNvPr id="115" name="Grupa 114"/>
          <p:cNvGrpSpPr/>
          <p:nvPr/>
        </p:nvGrpSpPr>
        <p:grpSpPr>
          <a:xfrm>
            <a:off x="9240602" y="2324986"/>
            <a:ext cx="2391992" cy="2057308"/>
            <a:chOff x="9240602" y="2324986"/>
            <a:chExt cx="2391992" cy="2057308"/>
          </a:xfrm>
        </p:grpSpPr>
        <p:pic>
          <p:nvPicPr>
            <p:cNvPr id="64" name="Obraz 63" descr="computerworking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43008" y="3400265"/>
              <a:ext cx="1036584" cy="982029"/>
            </a:xfrm>
            <a:prstGeom prst="rect">
              <a:avLst/>
            </a:prstGeom>
          </p:spPr>
        </p:pic>
        <p:grpSp>
          <p:nvGrpSpPr>
            <p:cNvPr id="114" name="Grupa 113"/>
            <p:cNvGrpSpPr/>
            <p:nvPr/>
          </p:nvGrpSpPr>
          <p:grpSpPr>
            <a:xfrm>
              <a:off x="9240602" y="2324986"/>
              <a:ext cx="2391992" cy="1075279"/>
              <a:chOff x="9240602" y="2324986"/>
              <a:chExt cx="2391992" cy="1075279"/>
            </a:xfrm>
          </p:grpSpPr>
          <p:cxnSp>
            <p:nvCxnSpPr>
              <p:cNvPr id="76" name="Łącznik prosty ze strzałką 75"/>
              <p:cNvCxnSpPr>
                <a:endCxn id="55" idx="2"/>
              </p:cNvCxnSpPr>
              <p:nvPr/>
            </p:nvCxnSpPr>
            <p:spPr>
              <a:xfrm flipH="1" flipV="1">
                <a:off x="9240602" y="2324986"/>
                <a:ext cx="1843381" cy="107527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PoleTekstowe 80"/>
              <p:cNvSpPr txBox="1"/>
              <p:nvPr/>
            </p:nvSpPr>
            <p:spPr>
              <a:xfrm>
                <a:off x="9799476" y="2324986"/>
                <a:ext cx="1833118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 smtClean="0"/>
                  <a:t>Support with local storage cache</a:t>
                </a:r>
                <a:endParaRPr lang="en-GB" sz="1600" dirty="0"/>
              </a:p>
            </p:txBody>
          </p:sp>
        </p:grpSp>
      </p:grpSp>
      <p:grpSp>
        <p:nvGrpSpPr>
          <p:cNvPr id="82" name="Grupa 81"/>
          <p:cNvGrpSpPr/>
          <p:nvPr/>
        </p:nvGrpSpPr>
        <p:grpSpPr>
          <a:xfrm>
            <a:off x="388111" y="4743551"/>
            <a:ext cx="649909" cy="790529"/>
            <a:chOff x="4134905" y="4653280"/>
            <a:chExt cx="1299819" cy="1203655"/>
          </a:xfrm>
        </p:grpSpPr>
        <p:pic>
          <p:nvPicPr>
            <p:cNvPr id="83" name="Obraz 82" descr="strage2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1439" y="4653280"/>
              <a:ext cx="687754" cy="834323"/>
            </a:xfrm>
            <a:prstGeom prst="rect">
              <a:avLst/>
            </a:prstGeom>
          </p:spPr>
        </p:pic>
        <p:sp>
          <p:nvSpPr>
            <p:cNvPr id="84" name="PoleTekstowe 83"/>
            <p:cNvSpPr txBox="1"/>
            <p:nvPr/>
          </p:nvSpPr>
          <p:spPr>
            <a:xfrm>
              <a:off x="4134905" y="5487603"/>
              <a:ext cx="12998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S3</a:t>
              </a:r>
              <a:endParaRPr lang="en-GB" dirty="0"/>
            </a:p>
          </p:txBody>
        </p:sp>
      </p:grpSp>
      <p:grpSp>
        <p:nvGrpSpPr>
          <p:cNvPr id="85" name="Grupa 84"/>
          <p:cNvGrpSpPr/>
          <p:nvPr/>
        </p:nvGrpSpPr>
        <p:grpSpPr>
          <a:xfrm>
            <a:off x="10773459" y="4837306"/>
            <a:ext cx="859135" cy="1019739"/>
            <a:chOff x="4134905" y="4653280"/>
            <a:chExt cx="1299819" cy="1308090"/>
          </a:xfrm>
        </p:grpSpPr>
        <p:pic>
          <p:nvPicPr>
            <p:cNvPr id="86" name="Obraz 85" descr="strage2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1439" y="4653280"/>
              <a:ext cx="687754" cy="834323"/>
            </a:xfrm>
            <a:prstGeom prst="rect">
              <a:avLst/>
            </a:prstGeom>
          </p:spPr>
        </p:pic>
        <p:sp>
          <p:nvSpPr>
            <p:cNvPr id="87" name="PoleTekstowe 86"/>
            <p:cNvSpPr txBox="1"/>
            <p:nvPr/>
          </p:nvSpPr>
          <p:spPr>
            <a:xfrm>
              <a:off x="4134905" y="5487602"/>
              <a:ext cx="1299819" cy="4737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err="1" smtClean="0"/>
                <a:t>Ceph</a:t>
              </a:r>
              <a:endParaRPr lang="en-GB" dirty="0"/>
            </a:p>
          </p:txBody>
        </p:sp>
      </p:grpSp>
      <p:pic>
        <p:nvPicPr>
          <p:cNvPr id="88" name="Obraz 25"/>
          <p:cNvPicPr>
            <a:picLocks noChangeAspect="1"/>
          </p:cNvPicPr>
          <p:nvPr/>
        </p:nvPicPr>
        <p:blipFill>
          <a:blip r:embed="rId4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95473" y="5718067"/>
            <a:ext cx="577571" cy="64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" name="Obraz 25"/>
          <p:cNvPicPr>
            <a:picLocks noChangeAspect="1"/>
          </p:cNvPicPr>
          <p:nvPr/>
        </p:nvPicPr>
        <p:blipFill>
          <a:blip r:embed="rId4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73044" y="5718067"/>
            <a:ext cx="577571" cy="64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" name="Obraz 25"/>
          <p:cNvPicPr>
            <a:picLocks noChangeAspect="1"/>
          </p:cNvPicPr>
          <p:nvPr/>
        </p:nvPicPr>
        <p:blipFill>
          <a:blip r:embed="rId4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41036" y="5857045"/>
            <a:ext cx="577571" cy="64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" name="Obraz 25"/>
          <p:cNvPicPr>
            <a:picLocks noChangeAspect="1"/>
          </p:cNvPicPr>
          <p:nvPr/>
        </p:nvPicPr>
        <p:blipFill>
          <a:blip r:embed="rId4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077969" y="5857045"/>
            <a:ext cx="577571" cy="64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6" name="Grupa 115"/>
          <p:cNvGrpSpPr/>
          <p:nvPr/>
        </p:nvGrpSpPr>
        <p:grpSpPr>
          <a:xfrm>
            <a:off x="1219569" y="4258052"/>
            <a:ext cx="1436423" cy="1229662"/>
            <a:chOff x="1219569" y="4258052"/>
            <a:chExt cx="1436423" cy="1229662"/>
          </a:xfrm>
        </p:grpSpPr>
        <p:cxnSp>
          <p:nvCxnSpPr>
            <p:cNvPr id="93" name="Łącznik prosty ze strzałką 92"/>
            <p:cNvCxnSpPr/>
            <p:nvPr/>
          </p:nvCxnSpPr>
          <p:spPr>
            <a:xfrm flipH="1" flipV="1">
              <a:off x="1280093" y="4258052"/>
              <a:ext cx="539517" cy="122966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PoleTekstowe 95"/>
            <p:cNvSpPr txBox="1"/>
            <p:nvPr/>
          </p:nvSpPr>
          <p:spPr>
            <a:xfrm>
              <a:off x="1219569" y="4533606"/>
              <a:ext cx="1436423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/>
                <a:t>Access to </a:t>
              </a:r>
            </a:p>
            <a:p>
              <a:r>
                <a:rPr lang="en-GB" sz="1400" dirty="0" err="1" smtClean="0"/>
                <a:t>Meteo</a:t>
              </a:r>
              <a:r>
                <a:rPr lang="en-GB" sz="1400" dirty="0" smtClean="0"/>
                <a:t> and Scans</a:t>
              </a:r>
            </a:p>
            <a:p>
              <a:r>
                <a:rPr lang="en-GB" sz="1400" dirty="0" smtClean="0"/>
                <a:t>as local data.</a:t>
              </a:r>
            </a:p>
            <a:p>
              <a:r>
                <a:rPr lang="en-GB" sz="1400" dirty="0" err="1" smtClean="0"/>
                <a:t>Meteo</a:t>
              </a:r>
              <a:r>
                <a:rPr lang="en-GB" sz="1400" dirty="0" smtClean="0"/>
                <a:t> Cached</a:t>
              </a:r>
              <a:endParaRPr lang="en-GB" sz="1400" dirty="0"/>
            </a:p>
          </p:txBody>
        </p:sp>
      </p:grpSp>
      <p:pic>
        <p:nvPicPr>
          <p:cNvPr id="97" name="Obraz 96" descr="user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164" y="1109941"/>
            <a:ext cx="1215045" cy="1215045"/>
          </a:xfrm>
          <a:prstGeom prst="rect">
            <a:avLst/>
          </a:prstGeom>
        </p:spPr>
      </p:pic>
      <p:grpSp>
        <p:nvGrpSpPr>
          <p:cNvPr id="106" name="Grupa 105"/>
          <p:cNvGrpSpPr/>
          <p:nvPr/>
        </p:nvGrpSpPr>
        <p:grpSpPr>
          <a:xfrm>
            <a:off x="1819609" y="1312638"/>
            <a:ext cx="3351880" cy="989773"/>
            <a:chOff x="1819609" y="1312638"/>
            <a:chExt cx="3351880" cy="989773"/>
          </a:xfrm>
        </p:grpSpPr>
        <p:grpSp>
          <p:nvGrpSpPr>
            <p:cNvPr id="20" name="Grupa 19"/>
            <p:cNvGrpSpPr/>
            <p:nvPr/>
          </p:nvGrpSpPr>
          <p:grpSpPr>
            <a:xfrm>
              <a:off x="1819609" y="1312638"/>
              <a:ext cx="1667525" cy="989773"/>
              <a:chOff x="3199639" y="1335213"/>
              <a:chExt cx="1667525" cy="989773"/>
            </a:xfrm>
          </p:grpSpPr>
          <p:pic>
            <p:nvPicPr>
              <p:cNvPr id="41" name="Obraz 40" descr="space.wmf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99639" y="1335213"/>
                <a:ext cx="1484663" cy="989773"/>
              </a:xfrm>
              <a:prstGeom prst="rect">
                <a:avLst/>
              </a:prstGeom>
            </p:spPr>
          </p:pic>
          <p:sp>
            <p:nvSpPr>
              <p:cNvPr id="19" name="PoleTekstowe 18"/>
              <p:cNvSpPr txBox="1"/>
              <p:nvPr/>
            </p:nvSpPr>
            <p:spPr>
              <a:xfrm>
                <a:off x="3382501" y="1595120"/>
                <a:ext cx="148466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>
                    <a:solidFill>
                      <a:schemeClr val="bg1"/>
                    </a:solidFill>
                  </a:rPr>
                  <a:t>Space</a:t>
                </a:r>
              </a:p>
              <a:p>
                <a:r>
                  <a:rPr lang="en-GB" dirty="0" err="1" smtClean="0">
                    <a:solidFill>
                      <a:schemeClr val="bg1"/>
                    </a:solidFill>
                  </a:rPr>
                  <a:t>Meteo</a:t>
                </a:r>
                <a:endParaRPr lang="en-GB" dirty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99" name="Łącznik prosty ze strzałką 98"/>
            <p:cNvCxnSpPr/>
            <p:nvPr/>
          </p:nvCxnSpPr>
          <p:spPr>
            <a:xfrm flipH="1">
              <a:off x="3304272" y="1666240"/>
              <a:ext cx="1867217" cy="1016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7" name="Grupa 106"/>
          <p:cNvGrpSpPr/>
          <p:nvPr/>
        </p:nvGrpSpPr>
        <p:grpSpPr>
          <a:xfrm>
            <a:off x="6674772" y="1335213"/>
            <a:ext cx="3491023" cy="989773"/>
            <a:chOff x="6674772" y="1335213"/>
            <a:chExt cx="3491023" cy="989773"/>
          </a:xfrm>
        </p:grpSpPr>
        <p:grpSp>
          <p:nvGrpSpPr>
            <p:cNvPr id="54" name="Grupa 53"/>
            <p:cNvGrpSpPr/>
            <p:nvPr/>
          </p:nvGrpSpPr>
          <p:grpSpPr>
            <a:xfrm>
              <a:off x="8498270" y="1335213"/>
              <a:ext cx="1667525" cy="989773"/>
              <a:chOff x="3199639" y="1335213"/>
              <a:chExt cx="1667525" cy="989773"/>
            </a:xfrm>
          </p:grpSpPr>
          <p:pic>
            <p:nvPicPr>
              <p:cNvPr id="55" name="Obraz 54" descr="space.wmf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99639" y="1335213"/>
                <a:ext cx="1484663" cy="989773"/>
              </a:xfrm>
              <a:prstGeom prst="rect">
                <a:avLst/>
              </a:prstGeom>
            </p:spPr>
          </p:pic>
          <p:sp>
            <p:nvSpPr>
              <p:cNvPr id="56" name="PoleTekstowe 55"/>
              <p:cNvSpPr txBox="1"/>
              <p:nvPr/>
            </p:nvSpPr>
            <p:spPr>
              <a:xfrm>
                <a:off x="3382501" y="1595120"/>
                <a:ext cx="148466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>
                    <a:solidFill>
                      <a:schemeClr val="bg1"/>
                    </a:solidFill>
                  </a:rPr>
                  <a:t>Space</a:t>
                </a:r>
              </a:p>
              <a:p>
                <a:r>
                  <a:rPr lang="en-GB" dirty="0" smtClean="0">
                    <a:solidFill>
                      <a:schemeClr val="bg1"/>
                    </a:solidFill>
                  </a:rPr>
                  <a:t>Scans</a:t>
                </a:r>
                <a:endParaRPr lang="en-GB" dirty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101" name="Łącznik prosty ze strzałką 100"/>
            <p:cNvCxnSpPr/>
            <p:nvPr/>
          </p:nvCxnSpPr>
          <p:spPr>
            <a:xfrm>
              <a:off x="6674772" y="1666240"/>
              <a:ext cx="1676313" cy="203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7" name="Grupa 116"/>
          <p:cNvGrpSpPr/>
          <p:nvPr/>
        </p:nvGrpSpPr>
        <p:grpSpPr>
          <a:xfrm>
            <a:off x="9400780" y="4643120"/>
            <a:ext cx="1620957" cy="1074947"/>
            <a:chOff x="9400780" y="4643120"/>
            <a:chExt cx="1620957" cy="1074947"/>
          </a:xfrm>
        </p:grpSpPr>
        <p:cxnSp>
          <p:nvCxnSpPr>
            <p:cNvPr id="95" name="Łącznik prosty ze strzałką 94"/>
            <p:cNvCxnSpPr/>
            <p:nvPr/>
          </p:nvCxnSpPr>
          <p:spPr>
            <a:xfrm flipV="1">
              <a:off x="9829822" y="4643120"/>
              <a:ext cx="746187" cy="107494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PoleTekstowe 104"/>
            <p:cNvSpPr txBox="1"/>
            <p:nvPr/>
          </p:nvSpPr>
          <p:spPr>
            <a:xfrm>
              <a:off x="9400780" y="4643120"/>
              <a:ext cx="1620957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/>
                <a:t>Access to </a:t>
              </a:r>
            </a:p>
            <a:p>
              <a:r>
                <a:rPr lang="en-GB" sz="1400" dirty="0" err="1" smtClean="0"/>
                <a:t>Meteo</a:t>
              </a:r>
              <a:r>
                <a:rPr lang="en-GB" sz="1400" dirty="0" smtClean="0"/>
                <a:t> and Satellite </a:t>
              </a:r>
            </a:p>
            <a:p>
              <a:r>
                <a:rPr lang="en-GB" sz="1400" dirty="0" smtClean="0"/>
                <a:t>as local data.</a:t>
              </a:r>
            </a:p>
            <a:p>
              <a:r>
                <a:rPr lang="en-GB" sz="1400" dirty="0" smtClean="0"/>
                <a:t>Scans Cached</a:t>
              </a:r>
              <a:endParaRPr lang="en-GB" sz="1400" dirty="0"/>
            </a:p>
          </p:txBody>
        </p:sp>
      </p:grpSp>
      <p:sp>
        <p:nvSpPr>
          <p:cNvPr id="120" name="PoleTekstowe 119"/>
          <p:cNvSpPr txBox="1"/>
          <p:nvPr/>
        </p:nvSpPr>
        <p:spPr>
          <a:xfrm>
            <a:off x="3304273" y="6488668"/>
            <a:ext cx="2547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Private Cloud 1</a:t>
            </a:r>
            <a:endParaRPr lang="en-GB" dirty="0"/>
          </a:p>
        </p:txBody>
      </p:sp>
      <p:sp>
        <p:nvSpPr>
          <p:cNvPr id="121" name="PoleTekstowe 120"/>
          <p:cNvSpPr txBox="1"/>
          <p:nvPr/>
        </p:nvSpPr>
        <p:spPr>
          <a:xfrm>
            <a:off x="5950687" y="6488668"/>
            <a:ext cx="2557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Private Cloud 2</a:t>
            </a:r>
            <a:endParaRPr lang="en-GB" dirty="0"/>
          </a:p>
        </p:txBody>
      </p:sp>
      <p:sp>
        <p:nvSpPr>
          <p:cNvPr id="122" name="PoleTekstowe 121"/>
          <p:cNvSpPr txBox="1"/>
          <p:nvPr/>
        </p:nvSpPr>
        <p:spPr>
          <a:xfrm>
            <a:off x="210467" y="6488668"/>
            <a:ext cx="2547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Public Cloud</a:t>
            </a:r>
            <a:endParaRPr lang="en-GB" dirty="0"/>
          </a:p>
        </p:txBody>
      </p:sp>
      <p:sp>
        <p:nvSpPr>
          <p:cNvPr id="123" name="PoleTekstowe 122"/>
          <p:cNvSpPr txBox="1"/>
          <p:nvPr/>
        </p:nvSpPr>
        <p:spPr>
          <a:xfrm>
            <a:off x="9364803" y="6478653"/>
            <a:ext cx="2557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Private Cloud 3</a:t>
            </a:r>
            <a:endParaRPr lang="en-GB" dirty="0"/>
          </a:p>
        </p:txBody>
      </p:sp>
      <p:pic>
        <p:nvPicPr>
          <p:cNvPr id="79" name="Obraz 78" descr="oneprovider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817" y="3458964"/>
            <a:ext cx="846428" cy="150992"/>
          </a:xfrm>
          <a:prstGeom prst="rect">
            <a:avLst/>
          </a:prstGeom>
        </p:spPr>
      </p:pic>
      <p:pic>
        <p:nvPicPr>
          <p:cNvPr id="92" name="Obraz 91" descr="oneprovider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5309" y="3653752"/>
            <a:ext cx="846428" cy="150992"/>
          </a:xfrm>
          <a:prstGeom prst="rect">
            <a:avLst/>
          </a:prstGeom>
        </p:spPr>
      </p:pic>
      <p:pic>
        <p:nvPicPr>
          <p:cNvPr id="94" name="Obraz 93" descr="oneprovider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679" y="3478592"/>
            <a:ext cx="846428" cy="150992"/>
          </a:xfrm>
          <a:prstGeom prst="rect">
            <a:avLst/>
          </a:prstGeom>
        </p:spPr>
      </p:pic>
      <p:pic>
        <p:nvPicPr>
          <p:cNvPr id="98" name="Obraz 97" descr="oneprovider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45" y="3554088"/>
            <a:ext cx="846428" cy="15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686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447674" y="215840"/>
            <a:ext cx="11311572" cy="874712"/>
          </a:xfrm>
        </p:spPr>
        <p:txBody>
          <a:bodyPr>
            <a:normAutofit/>
          </a:bodyPr>
          <a:lstStyle/>
          <a:p>
            <a:r>
              <a:rPr lang="pl-PL" cap="small" dirty="0" smtClean="0">
                <a:solidFill>
                  <a:srgbClr val="291568"/>
                </a:solidFill>
              </a:rPr>
              <a:t>QUESTIONS?</a:t>
            </a:r>
            <a:endParaRPr lang="pl-PL" sz="3600" b="1" dirty="0">
              <a:solidFill>
                <a:srgbClr val="291568"/>
              </a:solidFill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25E1-3CBC-794F-A471-A8DF5859C9A5}" type="slidenum">
              <a:rPr lang="pl-PL" smtClean="0"/>
              <a:t>8</a:t>
            </a:fld>
            <a:endParaRPr lang="pl-PL"/>
          </a:p>
        </p:txBody>
      </p:sp>
      <p:sp>
        <p:nvSpPr>
          <p:cNvPr id="3" name="PoleTekstowe 2"/>
          <p:cNvSpPr txBox="1"/>
          <p:nvPr/>
        </p:nvSpPr>
        <p:spPr>
          <a:xfrm>
            <a:off x="728388" y="3121512"/>
            <a:ext cx="106846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291568"/>
                </a:solidFill>
              </a:rPr>
              <a:t>Please visit:</a:t>
            </a:r>
          </a:p>
          <a:p>
            <a:pPr algn="ctr"/>
            <a:r>
              <a:rPr lang="en-GB" sz="3200" b="1" dirty="0" err="1" smtClean="0">
                <a:solidFill>
                  <a:srgbClr val="291568"/>
                </a:solidFill>
              </a:rPr>
              <a:t>www.onedata.org</a:t>
            </a:r>
            <a:endParaRPr lang="en-GB" sz="3200" b="1" dirty="0">
              <a:solidFill>
                <a:srgbClr val="2915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566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0" y="4357892"/>
            <a:ext cx="90714" cy="412262"/>
          </a:xfrm>
          <a:prstGeom prst="rect">
            <a:avLst/>
          </a:prstGeom>
          <a:solidFill>
            <a:srgbClr val="E63E4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pl-PL">
              <a:solidFill>
                <a:srgbClr val="E63E4C"/>
              </a:solidFill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25E1-3CBC-794F-A471-A8DF5859C9A5}" type="slidenum">
              <a:rPr lang="pl-PL" smtClean="0"/>
              <a:t>9</a:t>
            </a:fld>
            <a:endParaRPr lang="pl-PL"/>
          </a:p>
        </p:txBody>
      </p:sp>
      <p:sp>
        <p:nvSpPr>
          <p:cNvPr id="3" name="Prostokąt 2"/>
          <p:cNvSpPr/>
          <p:nvPr/>
        </p:nvSpPr>
        <p:spPr>
          <a:xfrm>
            <a:off x="0" y="0"/>
            <a:ext cx="12291774" cy="7017926"/>
          </a:xfrm>
          <a:prstGeom prst="rect">
            <a:avLst/>
          </a:prstGeom>
          <a:solidFill>
            <a:srgbClr val="25133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447674" y="3027626"/>
            <a:ext cx="11311572" cy="874712"/>
          </a:xfrm>
        </p:spPr>
        <p:txBody>
          <a:bodyPr>
            <a:normAutofit/>
          </a:bodyPr>
          <a:lstStyle/>
          <a:p>
            <a:pPr algn="ctr"/>
            <a:r>
              <a:rPr lang="pl-PL" cap="small" dirty="0" smtClean="0">
                <a:solidFill>
                  <a:schemeClr val="bg1"/>
                </a:solidFill>
              </a:rPr>
              <a:t>BACKUP SLIDES</a:t>
            </a:r>
            <a:endParaRPr lang="pl-PL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829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21272</TotalTime>
  <Words>1027</Words>
  <Application>Microsoft Macintosh PowerPoint</Application>
  <PresentationFormat>Niestandardowy</PresentationFormat>
  <Paragraphs>257</Paragraphs>
  <Slides>26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26</vt:i4>
      </vt:variant>
    </vt:vector>
  </HeadingPairs>
  <TitlesOfParts>
    <vt:vector size="27" baseType="lpstr">
      <vt:lpstr>Motyw pakietu Office</vt:lpstr>
      <vt:lpstr>Prezentacja programu PowerPoint</vt:lpstr>
      <vt:lpstr>Prezentacja programu PowerPoint</vt:lpstr>
      <vt:lpstr>PROBLEMS ADDRESED BY ONEDATA PLATFORM</vt:lpstr>
      <vt:lpstr>ONEDATA SYSTEM ARCHITECTURE</vt:lpstr>
      <vt:lpstr>ONEDATA SYSTEM ARCHITECTURE</vt:lpstr>
      <vt:lpstr>DEMO</vt:lpstr>
      <vt:lpstr>OPPORTUNITIES FOR LEGACY DATA</vt:lpstr>
      <vt:lpstr>QUESTIONS?</vt:lpstr>
      <vt:lpstr>BACKUP SLIDES</vt:lpstr>
      <vt:lpstr>PROBLEM 1:  MULTI-PROTOCOL  TRANSPARENT ACCESS TO DATA IN MULTI-CLOUD ENVIRONMENTS </vt:lpstr>
      <vt:lpstr>[…] BUT WE WANT POSIX</vt:lpstr>
      <vt:lpstr>PROBLEM 2:  Heterogeneity of storage technologies </vt:lpstr>
      <vt:lpstr>Different types of storages virtualized </vt:lpstr>
      <vt:lpstr>CDMI HTTP ACCESS</vt:lpstr>
      <vt:lpstr>PROBLEM 3:  REPLICA MANAGEMENT</vt:lpstr>
      <vt:lpstr>Replicas Management SIMPLIFIED</vt:lpstr>
      <vt:lpstr>PROBLEM 6: FLEXIBLE AUTHENTICATION AND AUTHORIZATION</vt:lpstr>
      <vt:lpstr>authentication and authorization</vt:lpstr>
      <vt:lpstr>authentication and authorization</vt:lpstr>
      <vt:lpstr>PROBLEM 5: METADATA MANAGEMENT INTEGRATED WITH  DATA MANAGEMENT PLATFORM</vt:lpstr>
      <vt:lpstr>Integrated metadata managment</vt:lpstr>
      <vt:lpstr>Prezentacja programu PowerPoint</vt:lpstr>
      <vt:lpstr>RICH COLLECTION OF APIs</vt:lpstr>
      <vt:lpstr>PROBLEM 8: High-throughput processing</vt:lpstr>
      <vt:lpstr>Prezentacja programu PowerPoint</vt:lpstr>
      <vt:lpstr>Prezentacja programu PowerPoint</vt:lpstr>
    </vt:vector>
  </TitlesOfParts>
  <Company>Mobibeam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Ewa Salawa</dc:creator>
  <cp:lastModifiedBy>Łukasz Dutka</cp:lastModifiedBy>
  <cp:revision>744</cp:revision>
  <dcterms:created xsi:type="dcterms:W3CDTF">2016-04-04T10:13:49Z</dcterms:created>
  <dcterms:modified xsi:type="dcterms:W3CDTF">2017-05-10T09:09:03Z</dcterms:modified>
</cp:coreProperties>
</file>