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63" r:id="rId2"/>
  </p:sldMasterIdLst>
  <p:notesMasterIdLst>
    <p:notesMasterId r:id="rId16"/>
  </p:notesMasterIdLst>
  <p:handoutMasterIdLst>
    <p:handoutMasterId r:id="rId17"/>
  </p:handoutMasterIdLst>
  <p:sldIdLst>
    <p:sldId id="426" r:id="rId3"/>
    <p:sldId id="622" r:id="rId4"/>
    <p:sldId id="630" r:id="rId5"/>
    <p:sldId id="619" r:id="rId6"/>
    <p:sldId id="584" r:id="rId7"/>
    <p:sldId id="625" r:id="rId8"/>
    <p:sldId id="626" r:id="rId9"/>
    <p:sldId id="627" r:id="rId10"/>
    <p:sldId id="629" r:id="rId11"/>
    <p:sldId id="623" r:id="rId12"/>
    <p:sldId id="624" r:id="rId13"/>
    <p:sldId id="628" r:id="rId14"/>
    <p:sldId id="524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 Fargetta" initials="M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5"/>
    <p:restoredTop sz="86087" autoAdjust="0"/>
  </p:normalViewPr>
  <p:slideViewPr>
    <p:cSldViewPr snapToGrid="0" snapToObjects="1">
      <p:cViewPr varScale="1">
        <p:scale>
          <a:sx n="75" d="100"/>
          <a:sy n="75" d="100"/>
        </p:scale>
        <p:origin x="1205" y="4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9" d="100"/>
          <a:sy n="49" d="100"/>
        </p:scale>
        <p:origin x="266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DD70D-B991-9A42-9380-CBC13A9D12FB}" type="datetimeFigureOut">
              <a:rPr lang="it-IT" smtClean="0"/>
              <a:t>09/05/2017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FB181-FD58-9A4C-932B-DB167B651B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98271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1E320-792E-124C-A0A7-EA949955C849}" type="datetimeFigureOut">
              <a:rPr lang="it-IT" smtClean="0"/>
              <a:t>09/05/2017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774F4-F907-E242-A32E-9DAB7BCC39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07405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25271-BAEA-914F-ADD7-75633A4B4573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16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774F4-F907-E242-A32E-9DAB7BCC394F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9871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774F4-F907-E242-A32E-9DAB7BCC394F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2693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774F4-F907-E242-A32E-9DAB7BCC394F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7275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8A9AC-A5AE-4E38-9F6D-5877C6FDB8CF}" type="slidenum">
              <a: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79551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277B6-BD8C-6D4A-A535-19FDF53B261A}" type="slidenum">
              <a: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31662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277B6-BD8C-6D4A-A535-19FDF53B261A}" type="slidenum">
              <a: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89492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D277B6-BD8C-6D4A-A535-19FDF53B261A}" type="slidenum">
              <a: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95989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F00A4-18A9-46FB-AF7E-5634519E156B}" type="slidenum">
              <a: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5456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88059" y="1319751"/>
            <a:ext cx="5354424" cy="2114796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4B008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88059" y="3771724"/>
            <a:ext cx="4194928" cy="1101936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269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700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91840"/>
            <a:ext cx="27432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January 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394852"/>
            <a:ext cx="50292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INDIGO CASE STUDY: Distributed Archive System for the CTA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1129" y="6350458"/>
            <a:ext cx="972671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/>
            </a:lvl1pPr>
          </a:lstStyle>
          <a:p>
            <a:fld id="{FD838B9F-EE4C-4B1B-86A1-0FBFA4BEBAE2}" type="slidenum">
              <a:rPr lang="en-GB" smtClean="0">
                <a:solidFill>
                  <a:prstClr val="black"/>
                </a:solidFill>
              </a:rPr>
              <a:pPr/>
              <a:t>‹N›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00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88059" y="1319751"/>
            <a:ext cx="5354424" cy="2114796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4B008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88059" y="3771724"/>
            <a:ext cx="4194928" cy="1101936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4012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700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January 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356352"/>
            <a:ext cx="5029200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INDIGO CASE STUDY: Distributed Archive System for the CTA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1128" y="6356352"/>
            <a:ext cx="972671" cy="365125"/>
          </a:xfrm>
          <a:prstGeom prst="rect">
            <a:avLst/>
          </a:prstGeom>
        </p:spPr>
        <p:txBody>
          <a:bodyPr/>
          <a:lstStyle/>
          <a:p>
            <a:fld id="{FD838B9F-EE4C-4B1B-86A1-0FBFA4BEBAE2}" type="slidenum">
              <a:rPr lang="en-GB">
                <a:solidFill>
                  <a:prstClr val="black"/>
                </a:solidFill>
              </a:rPr>
              <a:pPr/>
              <a:t>‹N›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5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832291"/>
            <a:ext cx="928311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947684"/>
            <a:ext cx="9283111" cy="127214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January 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INDIGO CASE STUDY: Distributed Archive System for the CTA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D838B9F-EE4C-4B1B-86A1-0FBFA4BEBAE2}" type="slidenum">
              <a:rPr lang="en-GB">
                <a:solidFill>
                  <a:prstClr val="black"/>
                </a:solidFill>
              </a:rPr>
              <a:pPr/>
              <a:t>‹N›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558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January 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INDIGO CASE STUDY: Distributed Archive System for the CTA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D838B9F-EE4C-4B1B-86A1-0FBFA4BEBAE2}" type="slidenum">
              <a:rPr lang="en-GB">
                <a:solidFill>
                  <a:prstClr val="black"/>
                </a:solidFill>
              </a:rPr>
              <a:pPr/>
              <a:t>‹N›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698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January 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INDIGO CASE STUDY: Distributed Archive System for the CTA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D838B9F-EE4C-4B1B-86A1-0FBFA4BEBAE2}" type="slidenum">
              <a:rPr lang="en-GB">
                <a:solidFill>
                  <a:prstClr val="black"/>
                </a:solidFill>
              </a:rPr>
              <a:pPr/>
              <a:t>‹N›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54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January 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INDIGO CASE STUDY: Distributed Archive System for the CTA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D838B9F-EE4C-4B1B-86A1-0FBFA4BEBAE2}" type="slidenum">
              <a:rPr lang="en-GB">
                <a:solidFill>
                  <a:prstClr val="black"/>
                </a:solidFill>
              </a:rPr>
              <a:pPr/>
              <a:t>‹N›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16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January 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INDIGO CASE STUDY: Distributed Archive System for the CTA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D838B9F-EE4C-4B1B-86A1-0FBFA4BEBAE2}" type="slidenum">
              <a:rPr lang="en-GB">
                <a:solidFill>
                  <a:prstClr val="black"/>
                </a:solidFill>
              </a:rPr>
              <a:pPr/>
              <a:t>‹N›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076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ciFly" panose="02000606030000020004" pitchFamily="2" charset="0"/>
              </a:defRPr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January 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ciFly" panose="02000606030000020004" pitchFamily="2" charset="0"/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INDIGO CASE STUDY: Distributed Archive System for the CTA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6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ciFly" panose="02000606030000020004" pitchFamily="2" charset="0"/>
              </a:defRPr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January 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ciFly" panose="02000606030000020004" pitchFamily="2" charset="0"/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INDIGO CASE STUDY: Distributed Archive System for the CTA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6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era.inaf.it/astri/" TargetMode="External"/><Relationship Id="rId2" Type="http://schemas.openxmlformats.org/officeDocument/2006/relationships/hyperlink" Target="http://www.cta-observatory.org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hub.docker.com/u/onedata/" TargetMode="External"/><Relationship Id="rId5" Type="http://schemas.openxmlformats.org/officeDocument/2006/relationships/hyperlink" Target="https://onedata.org/docs/index.html" TargetMode="External"/><Relationship Id="rId4" Type="http://schemas.openxmlformats.org/officeDocument/2006/relationships/hyperlink" Target="https://youtu.be/TbmJn1bIizE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mailto:stefano.gallozzi@oa-roma.inaf.it" TargetMode="External"/><Relationship Id="rId7" Type="http://schemas.openxmlformats.org/officeDocument/2006/relationships/image" Target="../media/image14.jpeg"/><Relationship Id="rId2" Type="http://schemas.openxmlformats.org/officeDocument/2006/relationships/hyperlink" Target="mailto:eva.sciacca@oact.inaf.i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mailto:angelo.antonelli@oa-roma.inaf.it" TargetMode="External"/><Relationship Id="rId10" Type="http://schemas.openxmlformats.org/officeDocument/2006/relationships/hyperlink" Target="https://www.indigo-datacloud.eu/" TargetMode="External"/><Relationship Id="rId4" Type="http://schemas.openxmlformats.org/officeDocument/2006/relationships/hyperlink" Target="mailto:alessandro.costa@oact.inaf.it" TargetMode="External"/><Relationship Id="rId9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ta-observatory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neprovider_host:8443/cdmi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3171" y="829492"/>
            <a:ext cx="9560649" cy="252903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Case Study and INDIGO solution for:</a:t>
            </a:r>
            <a:br>
              <a:rPr lang="en-GB" dirty="0"/>
            </a:br>
            <a:br>
              <a:rPr lang="en-GB" dirty="0"/>
            </a:br>
            <a:r>
              <a:rPr lang="en-US" sz="5400" b="1" dirty="0"/>
              <a:t>Distributed Archive System for the Cherenkov Telescope Array:</a:t>
            </a:r>
            <a:br>
              <a:rPr lang="en-US" sz="5400" b="1" dirty="0"/>
            </a:br>
            <a:r>
              <a:rPr lang="en-US" sz="5400" b="1" i="1" dirty="0"/>
              <a:t>Metadata management</a:t>
            </a:r>
            <a:endParaRPr lang="en-GB" sz="3600" i="1" dirty="0"/>
          </a:p>
        </p:txBody>
      </p:sp>
      <p:sp>
        <p:nvSpPr>
          <p:cNvPr id="4" name="Rettangolo 3"/>
          <p:cNvSpPr/>
          <p:nvPr/>
        </p:nvSpPr>
        <p:spPr>
          <a:xfrm>
            <a:off x="1407538" y="4815988"/>
            <a:ext cx="1284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prstClr val="black"/>
                </a:solidFill>
              </a:rPr>
              <a:t>RIA-653549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91254" y="3804480"/>
            <a:ext cx="998256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Presented by Eva Sciacca</a:t>
            </a:r>
          </a:p>
          <a:p>
            <a:pPr algn="ctr"/>
            <a:r>
              <a:rPr lang="en-US" sz="2400" dirty="0"/>
              <a:t>INAF, Astrophysical Observatory of Catania, Italy</a:t>
            </a:r>
          </a:p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eva.sciacca@oact.inaf.it </a:t>
            </a:r>
          </a:p>
          <a:p>
            <a:pPr algn="ctr"/>
            <a:endParaRPr lang="en-US" sz="1200" dirty="0"/>
          </a:p>
          <a:p>
            <a:pPr algn="ctr"/>
            <a:r>
              <a:rPr lang="es-ES" sz="2400" b="1" i="1" dirty="0"/>
              <a:t>INDIGO SUMMIT </a:t>
            </a:r>
          </a:p>
          <a:p>
            <a:pPr algn="ctr"/>
            <a:r>
              <a:rPr lang="en-GB" sz="2400" dirty="0"/>
              <a:t>EGI-INDIGO workshop on community application support</a:t>
            </a:r>
            <a:endParaRPr lang="en-US" sz="2400" b="1" i="1" dirty="0"/>
          </a:p>
          <a:p>
            <a:pPr algn="ctr"/>
            <a:r>
              <a:rPr lang="en-US" sz="2000" dirty="0"/>
              <a:t>Catania, 10</a:t>
            </a:r>
            <a:r>
              <a:rPr lang="en-US" sz="2000" baseline="30000" dirty="0"/>
              <a:t>th</a:t>
            </a:r>
            <a:r>
              <a:rPr lang="en-US" sz="2000" dirty="0"/>
              <a:t> May 2017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755" y="4696393"/>
            <a:ext cx="1686147" cy="66241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14047" t="25964" r="10710" b="26841"/>
          <a:stretch/>
        </p:blipFill>
        <p:spPr>
          <a:xfrm>
            <a:off x="10501749" y="4660305"/>
            <a:ext cx="1670475" cy="69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0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See the demo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INDIGO CASE STUDY: Distributed Archive System for the CTA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8B9F-EE4C-4B1B-86A1-0FBFA4BEBAE2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8" name="Demo_CTA_shor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90268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Issues</a:t>
            </a:r>
            <a:r>
              <a:rPr lang="it-IT" dirty="0"/>
              <a:t> and Future Works</a:t>
            </a:r>
          </a:p>
        </p:txBody>
      </p:sp>
      <p:sp>
        <p:nvSpPr>
          <p:cNvPr id="4" name="Sottotitolo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it-IT" sz="2400" dirty="0" err="1"/>
              <a:t>Improve</a:t>
            </a:r>
            <a:r>
              <a:rPr lang="it-IT" sz="2400" dirty="0"/>
              <a:t> Metadata </a:t>
            </a:r>
            <a:r>
              <a:rPr lang="it-IT" sz="2400" dirty="0" err="1"/>
              <a:t>query</a:t>
            </a:r>
            <a:r>
              <a:rPr lang="it-IT" sz="2400" dirty="0"/>
              <a:t>: </a:t>
            </a:r>
            <a:r>
              <a:rPr lang="it-IT" sz="2400" dirty="0" err="1"/>
              <a:t>possibility</a:t>
            </a:r>
            <a:r>
              <a:rPr lang="it-IT" sz="2400" dirty="0"/>
              <a:t> to </a:t>
            </a:r>
            <a:r>
              <a:rPr lang="it-IT" sz="2400" dirty="0" err="1"/>
              <a:t>performe</a:t>
            </a:r>
            <a:r>
              <a:rPr lang="it-IT" sz="2400" dirty="0"/>
              <a:t> more </a:t>
            </a:r>
            <a:r>
              <a:rPr lang="it-IT" sz="2400" dirty="0" err="1"/>
              <a:t>complex</a:t>
            </a:r>
            <a:r>
              <a:rPr lang="it-IT" sz="2400" dirty="0"/>
              <a:t> </a:t>
            </a:r>
            <a:r>
              <a:rPr lang="it-IT" sz="2400" dirty="0" err="1"/>
              <a:t>queries</a:t>
            </a:r>
            <a:r>
              <a:rPr lang="it-IT" sz="2400" dirty="0"/>
              <a:t>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kern="0" dirty="0"/>
              <a:t>Test </a:t>
            </a:r>
            <a:r>
              <a:rPr lang="en-US" sz="2400" kern="0" dirty="0" err="1"/>
              <a:t>OneData</a:t>
            </a:r>
            <a:r>
              <a:rPr lang="en-US" sz="2400" kern="0" dirty="0"/>
              <a:t> </a:t>
            </a:r>
            <a:r>
              <a:rPr lang="en-US" sz="2400" b="1" kern="0" dirty="0"/>
              <a:t>roles</a:t>
            </a:r>
            <a:r>
              <a:rPr lang="en-US" sz="2400" kern="0" dirty="0"/>
              <a:t> and data </a:t>
            </a:r>
            <a:r>
              <a:rPr lang="en-US" sz="2400" b="1" kern="0" dirty="0"/>
              <a:t>permissions </a:t>
            </a:r>
            <a:r>
              <a:rPr lang="en-US" sz="2400" kern="0" dirty="0"/>
              <a:t>(through connection with an Authentication and Authorization Infrastructure)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kern="0" dirty="0"/>
              <a:t>Data is proprietary for a fixed period, then it becomes public.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kern="0" dirty="0"/>
              <a:t>Test of the </a:t>
            </a:r>
            <a:r>
              <a:rPr lang="en-US" sz="2400" b="1" kern="0" dirty="0"/>
              <a:t>replication policies</a:t>
            </a:r>
            <a:r>
              <a:rPr lang="en-US" sz="2400" kern="0" dirty="0"/>
              <a:t> between providers.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b="1" kern="0" dirty="0"/>
              <a:t>Automatic Metadata ingestion </a:t>
            </a:r>
            <a:r>
              <a:rPr lang="en-US" sz="2400" kern="0" dirty="0"/>
              <a:t>(from file FITS headers)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b="1" kern="0" dirty="0"/>
              <a:t>Prototype deployment</a:t>
            </a:r>
            <a:r>
              <a:rPr lang="en-US" sz="2400" kern="0" dirty="0"/>
              <a:t> of the CTA Archive in 3 sites (</a:t>
            </a:r>
            <a:r>
              <a:rPr lang="en-US" sz="2400" dirty="0"/>
              <a:t>INAF-Catania, INAF-Rome, ASDC</a:t>
            </a:r>
            <a:r>
              <a:rPr lang="en-US" sz="2400" kern="0" dirty="0"/>
              <a:t>) to enable CTA users to test it.</a:t>
            </a:r>
          </a:p>
          <a:p>
            <a:pPr marL="285840" indent="-28548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Prototype deployment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with 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Data-Grid functionalities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for CTA specific users (simulation &amp; pipelines)</a:t>
            </a:r>
          </a:p>
          <a:p>
            <a:pPr marL="285840" indent="-28548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 look forward to 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Cloud-Services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to be ready for CTA Workload Management System (DIRAC) migration from the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DataGrid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Environment to the Cloud Paradigm.</a:t>
            </a:r>
            <a:r>
              <a:rPr lang="en-US" sz="2400" kern="0" dirty="0"/>
              <a:t> </a:t>
            </a:r>
            <a:endParaRPr lang="it-IT" sz="240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INDIGO CASE STUDY: Distributed Archive System for the CTA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38B9F-EE4C-4B1B-86A1-0FBFA4BEBAE2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24872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err="1"/>
              <a:t>References</a:t>
            </a:r>
            <a:endParaRPr lang="it-IT" alt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/>
              <a:t>CTA web page: </a:t>
            </a:r>
            <a:r>
              <a:rPr lang="en-US" dirty="0">
                <a:hlinkClick r:id="rId2"/>
              </a:rPr>
              <a:t>http://www.cta-observatory.org/</a:t>
            </a:r>
            <a:r>
              <a:rPr lang="en-US" dirty="0"/>
              <a:t>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/>
              <a:t>ASTRI web page: </a:t>
            </a:r>
            <a:r>
              <a:rPr lang="en-US" dirty="0">
                <a:hlinkClick r:id="rId3"/>
              </a:rPr>
              <a:t>http://www.brera.inaf.it/astri/</a:t>
            </a:r>
            <a:r>
              <a:rPr lang="en-US" dirty="0"/>
              <a:t>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/>
              <a:t>YouTube demo: </a:t>
            </a:r>
            <a:r>
              <a:rPr lang="it-IT" dirty="0">
                <a:hlinkClick r:id="rId4"/>
              </a:rPr>
              <a:t>https://youtu.be/TbmJn1bIizE</a:t>
            </a:r>
            <a:r>
              <a:rPr lang="it-IT" dirty="0"/>
              <a:t> </a:t>
            </a:r>
            <a:endParaRPr lang="en-US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 err="1"/>
              <a:t>OneData</a:t>
            </a:r>
            <a:r>
              <a:rPr lang="en-US" dirty="0"/>
              <a:t> documentation: </a:t>
            </a:r>
            <a:r>
              <a:rPr lang="en-US" dirty="0">
                <a:hlinkClick r:id="rId5"/>
              </a:rPr>
              <a:t>https://onedata.org/docs/index.html</a:t>
            </a:r>
            <a:endParaRPr lang="en-US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 err="1"/>
              <a:t>OneData</a:t>
            </a:r>
            <a:r>
              <a:rPr lang="en-US" dirty="0"/>
              <a:t> @ </a:t>
            </a:r>
            <a:r>
              <a:rPr lang="en-US" dirty="0" err="1"/>
              <a:t>docker</a:t>
            </a:r>
            <a:r>
              <a:rPr lang="en-US" dirty="0"/>
              <a:t> hub:  </a:t>
            </a:r>
            <a:r>
              <a:rPr lang="en-US" dirty="0">
                <a:hlinkClick r:id="rId6"/>
              </a:rPr>
              <a:t>https://hub.docker.com/u/onedata/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+mn-lt"/>
              </a:rPr>
              <a:t>INDIGO CASE STUDY: Distributed Archive System for the CTA</a:t>
            </a:r>
            <a:endParaRPr lang="en-GB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D838B9F-EE4C-4B1B-86A1-0FBFA4BEBAE2}" type="slidenum">
              <a:rPr lang="en-GB" sz="1200" smtClean="0">
                <a:solidFill>
                  <a:prstClr val="black"/>
                </a:solidFill>
              </a:rPr>
              <a:pPr algn="r"/>
              <a:t>12</a:t>
            </a:fld>
            <a:endParaRPr lang="en-GB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03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ad angolo ripiegato 11"/>
          <p:cNvSpPr/>
          <p:nvPr/>
        </p:nvSpPr>
        <p:spPr>
          <a:xfrm>
            <a:off x="83127" y="5405570"/>
            <a:ext cx="4599709" cy="866813"/>
          </a:xfrm>
          <a:prstGeom prst="foldedCorne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 are ready to share our experience!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3"/>
            <a:ext cx="10515600" cy="4776883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8B9F-EE4C-4B1B-86A1-0FBFA4BEBAE2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581400" y="6394852"/>
            <a:ext cx="6024418" cy="365125"/>
          </a:xfrm>
        </p:spPr>
        <p:txBody>
          <a:bodyPr/>
          <a:lstStyle/>
          <a:p>
            <a:r>
              <a:rPr lang="en-US" dirty="0"/>
              <a:t>INDIGO CASE STUDY: Distributed Archive System for the CTA</a:t>
            </a:r>
            <a:endParaRPr lang="en-GB" dirty="0"/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3154680" y="1762760"/>
            <a:ext cx="65254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eva.sciacca@oact.inaf.it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3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stefano.gallozzi@oa-roma.inaf.it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4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alessandro.costa@oact.inaf.it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5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angelo.antonelli@oa-roma.inaf.it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pic>
        <p:nvPicPr>
          <p:cNvPr id="8" name="Picture 2" descr="http://hotforfree.altervista.org/wp-content/uploads/2016/04/382421_10150960899196308_1175532559_n-612x28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r="24575" b="8219"/>
          <a:stretch/>
        </p:blipFill>
        <p:spPr bwMode="auto">
          <a:xfrm rot="21040707">
            <a:off x="1109923" y="1669774"/>
            <a:ext cx="1950720" cy="1320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4" descr="http://www.laricercacalpestata.it/gallery/main.php?g2_view=core.DownloadItem&amp;g2_itemId=3618&amp;g2_serialNumber=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8" t="11089" r="31016" b="38050"/>
          <a:stretch/>
        </p:blipFill>
        <p:spPr bwMode="auto">
          <a:xfrm rot="715942">
            <a:off x="7657416" y="1719142"/>
            <a:ext cx="1950720" cy="1359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6" descr="https://media.licdn.com/mpr/mpr/shrinknp_200_200/AAEAAQAAAAAAAAfaAAAAJDc5ODdlNmI0LTE3OGMtNDQ2MS04YmNhLWYyYzM5MGY4NDZlNg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3931" r="10674" b="35269"/>
          <a:stretch/>
        </p:blipFill>
        <p:spPr bwMode="auto">
          <a:xfrm rot="664281">
            <a:off x="1065917" y="3493105"/>
            <a:ext cx="1947600" cy="1441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8" descr="http://www.oa-roma.inaf.it/localinfo/staff/users/a.antonelli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5" b="22083"/>
          <a:stretch/>
        </p:blipFill>
        <p:spPr bwMode="auto">
          <a:xfrm rot="20950764">
            <a:off x="7608814" y="3877343"/>
            <a:ext cx="1951200" cy="1439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ttangolo 4"/>
          <p:cNvSpPr/>
          <p:nvPr/>
        </p:nvSpPr>
        <p:spPr>
          <a:xfrm>
            <a:off x="83127" y="5405570"/>
            <a:ext cx="469207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hlinkClick r:id="rId10"/>
              </a:rPr>
              <a:t>https://www.indigo-datacloud.eu</a:t>
            </a:r>
            <a:endParaRPr lang="en-US" sz="2400" b="1" dirty="0"/>
          </a:p>
          <a:p>
            <a:pPr algn="ctr"/>
            <a:r>
              <a:rPr lang="en-US" sz="2400" b="1" dirty="0"/>
              <a:t>Better Software for Better Science.</a:t>
            </a:r>
          </a:p>
        </p:txBody>
      </p:sp>
    </p:spTree>
    <p:extLst>
      <p:ext uri="{BB962C8B-B14F-4D97-AF65-F5344CB8AC3E}">
        <p14:creationId xmlns:p14="http://schemas.microsoft.com/office/powerpoint/2010/main" val="1447007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79358"/>
            <a:ext cx="9852498" cy="1325563"/>
          </a:xfrm>
        </p:spPr>
        <p:txBody>
          <a:bodyPr/>
          <a:lstStyle/>
          <a:p>
            <a:r>
              <a:rPr lang="en-GB" b="1" dirty="0"/>
              <a:t>Cherenkov Telescope Array</a:t>
            </a:r>
            <a:br>
              <a:rPr lang="en-GB" dirty="0"/>
            </a:br>
            <a:r>
              <a:rPr lang="en-GB" dirty="0">
                <a:hlinkClick r:id="rId3"/>
              </a:rPr>
              <a:t>https://cta-observatory.org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11055" y="6394852"/>
            <a:ext cx="6003635" cy="365125"/>
          </a:xfrm>
        </p:spPr>
        <p:txBody>
          <a:bodyPr/>
          <a:lstStyle/>
          <a:p>
            <a:r>
              <a:rPr lang="en-US" dirty="0"/>
              <a:t>INDIGO CASE STUDY: Distributed Archive System for the CTA</a:t>
            </a:r>
            <a:endParaRPr lang="en-GB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8B9F-EE4C-4B1B-86A1-0FBFA4BEBAE2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egnaposto contenuto 2"/>
          <p:cNvSpPr txBox="1">
            <a:spLocks/>
          </p:cNvSpPr>
          <p:nvPr/>
        </p:nvSpPr>
        <p:spPr bwMode="auto">
          <a:xfrm>
            <a:off x="6398113" y="1746251"/>
            <a:ext cx="4955687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just"/>
            <a:r>
              <a:rPr lang="en-US" sz="2400" b="1" i="1" u="sng" dirty="0">
                <a:latin typeface="+mn-lt"/>
              </a:rPr>
              <a:t>WHO:</a:t>
            </a:r>
            <a:r>
              <a:rPr lang="en-US" sz="2400" dirty="0">
                <a:latin typeface="+mn-lt"/>
              </a:rPr>
              <a:t> the CTA Consortium consists of more than 1,200 scientists and engineers from 210 institutes in 32 countries and has become a truly global (ESFRI) project.</a:t>
            </a:r>
          </a:p>
          <a:p>
            <a:pPr algn="just"/>
            <a:r>
              <a:rPr lang="en-US" sz="2400" b="1" i="1" u="sng" dirty="0">
                <a:latin typeface="+mn-lt"/>
              </a:rPr>
              <a:t>OUR AIM:</a:t>
            </a:r>
            <a:r>
              <a:rPr lang="en-US" sz="2400" dirty="0">
                <a:latin typeface="+mn-lt"/>
              </a:rPr>
              <a:t> One of the major technological challenge is related to the </a:t>
            </a:r>
            <a:r>
              <a:rPr lang="en-US" sz="2400" u="sng" dirty="0">
                <a:latin typeface="+mn-lt"/>
              </a:rPr>
              <a:t>data-handling</a:t>
            </a:r>
            <a:r>
              <a:rPr lang="en-US" sz="2400" dirty="0">
                <a:latin typeface="+mn-lt"/>
              </a:rPr>
              <a:t> and </a:t>
            </a:r>
            <a:r>
              <a:rPr lang="en-US" sz="2400" u="sng" dirty="0">
                <a:latin typeface="+mn-lt"/>
              </a:rPr>
              <a:t>archiving</a:t>
            </a:r>
            <a:r>
              <a:rPr lang="en-US" sz="2400" dirty="0">
                <a:latin typeface="+mn-lt"/>
              </a:rPr>
              <a:t> of the huge amount of data (from 20 to 100 PB/year) coming from the observatory facilities.</a:t>
            </a:r>
            <a:r>
              <a:rPr kumimoji="0" lang="en-US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​​</a:t>
            </a:r>
            <a:endParaRPr kumimoji="0" lang="it-IT" altLang="it-IT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Rettangolo 14"/>
          <p:cNvSpPr>
            <a:spLocks noChangeArrowheads="1"/>
          </p:cNvSpPr>
          <p:nvPr/>
        </p:nvSpPr>
        <p:spPr bwMode="auto">
          <a:xfrm>
            <a:off x="569912" y="4463146"/>
            <a:ext cx="5828201" cy="188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400" b="1" i="1" u="sng" dirty="0"/>
              <a:t>WHAT</a:t>
            </a:r>
            <a:r>
              <a:rPr lang="en-US" sz="2400" dirty="0"/>
              <a:t>: CTA is the worldwide project for the future of Very High Energy gamma-ray astronomy.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altLang="it-IT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~20</a:t>
            </a:r>
            <a:r>
              <a:rPr lang="en-US" altLang="it-IT" sz="2400" dirty="0"/>
              <a:t> telescopes for the North-site (</a:t>
            </a:r>
            <a:r>
              <a:rPr lang="en-US" altLang="it-IT" sz="2400" dirty="0" err="1"/>
              <a:t>Canarie</a:t>
            </a:r>
            <a:r>
              <a:rPr lang="en-US" altLang="it-IT" sz="2400" dirty="0"/>
              <a:t>) </a:t>
            </a:r>
            <a:r>
              <a:rPr lang="en-US" altLang="it-IT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~100</a:t>
            </a:r>
            <a:r>
              <a:rPr lang="en-US" altLang="it-IT" sz="2400" dirty="0"/>
              <a:t> telescopes for the South-site (Chile)</a:t>
            </a:r>
            <a:endParaRPr lang="en-US" sz="2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26" y="1639397"/>
            <a:ext cx="5091952" cy="286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37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06380"/>
            <a:ext cx="9126894" cy="1325563"/>
          </a:xfrm>
        </p:spPr>
        <p:txBody>
          <a:bodyPr/>
          <a:lstStyle/>
          <a:p>
            <a:r>
              <a:rPr lang="it-IT" dirty="0" err="1"/>
              <a:t>Requirements</a:t>
            </a:r>
            <a:r>
              <a:rPr lang="it-IT" dirty="0"/>
              <a:t> </a:t>
            </a:r>
            <a:r>
              <a:rPr lang="it-IT" dirty="0" err="1"/>
              <a:t>analysis</a:t>
            </a:r>
            <a:r>
              <a:rPr lang="it-IT" dirty="0"/>
              <a:t> for the </a:t>
            </a:r>
            <a:br>
              <a:rPr lang="it-IT" dirty="0"/>
            </a:br>
            <a:r>
              <a:rPr lang="it-IT" dirty="0"/>
              <a:t>CTA case </a:t>
            </a:r>
            <a:r>
              <a:rPr lang="it-IT" dirty="0" err="1"/>
              <a:t>study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it-IT" dirty="0"/>
              <a:t> </a:t>
            </a:r>
            <a:r>
              <a:rPr lang="it-IT" dirty="0" err="1"/>
              <a:t>Easily</a:t>
            </a:r>
            <a:r>
              <a:rPr lang="it-IT" dirty="0"/>
              <a:t> </a:t>
            </a:r>
            <a:r>
              <a:rPr lang="it-IT" dirty="0" err="1"/>
              <a:t>handle</a:t>
            </a:r>
            <a:r>
              <a:rPr lang="it-IT" dirty="0"/>
              <a:t> and </a:t>
            </a:r>
            <a:r>
              <a:rPr lang="it-IT" dirty="0" err="1"/>
              <a:t>manage</a:t>
            </a:r>
            <a:r>
              <a:rPr lang="it-IT" dirty="0"/>
              <a:t> </a:t>
            </a:r>
            <a:r>
              <a:rPr lang="it-IT" dirty="0" err="1"/>
              <a:t>huge</a:t>
            </a:r>
            <a:r>
              <a:rPr lang="it-IT" dirty="0"/>
              <a:t> </a:t>
            </a:r>
            <a:r>
              <a:rPr lang="it-IT" dirty="0" err="1"/>
              <a:t>amount</a:t>
            </a:r>
            <a:r>
              <a:rPr lang="it-IT" dirty="0"/>
              <a:t> of data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it-IT" dirty="0" err="1"/>
              <a:t>OneData</a:t>
            </a:r>
            <a:r>
              <a:rPr lang="it-IT" dirty="0"/>
              <a:t>, IAM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/>
              <a:t> </a:t>
            </a:r>
            <a:r>
              <a:rPr lang="it-IT" dirty="0" err="1"/>
              <a:t>Effective</a:t>
            </a:r>
            <a:r>
              <a:rPr lang="it-IT" dirty="0"/>
              <a:t> Long </a:t>
            </a:r>
            <a:r>
              <a:rPr lang="it-IT" dirty="0" err="1"/>
              <a:t>Term</a:t>
            </a:r>
            <a:r>
              <a:rPr lang="it-IT" dirty="0"/>
              <a:t> storage (</a:t>
            </a:r>
            <a:r>
              <a:rPr lang="en-US" dirty="0"/>
              <a:t>avoid silent corruption in long­‐term storage systems)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it-IT" dirty="0" err="1"/>
              <a:t>OneData</a:t>
            </a:r>
            <a:r>
              <a:rPr lang="it-IT" dirty="0"/>
              <a:t>, </a:t>
            </a:r>
            <a:r>
              <a:rPr lang="it-IT" dirty="0" err="1"/>
              <a:t>Zabbix</a:t>
            </a:r>
            <a:endParaRPr lang="it-IT" dirty="0"/>
          </a:p>
          <a:p>
            <a:pPr>
              <a:buFont typeface="Wingdings" panose="05000000000000000000" pitchFamily="2" charset="2"/>
              <a:buChar char="v"/>
            </a:pPr>
            <a:r>
              <a:rPr lang="it-IT" dirty="0"/>
              <a:t> Distributed Storage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it-IT" dirty="0" err="1"/>
              <a:t>OneData</a:t>
            </a:r>
            <a:endParaRPr lang="it-IT" dirty="0"/>
          </a:p>
          <a:p>
            <a:pPr>
              <a:buFont typeface="Wingdings" panose="05000000000000000000" pitchFamily="2" charset="2"/>
              <a:buChar char="v"/>
            </a:pPr>
            <a:r>
              <a:rPr lang="it-IT" dirty="0"/>
              <a:t> End user data </a:t>
            </a:r>
            <a:r>
              <a:rPr lang="it-IT" dirty="0" err="1"/>
              <a:t>retrival</a:t>
            </a:r>
            <a:r>
              <a:rPr lang="it-IT" dirty="0"/>
              <a:t>: </a:t>
            </a:r>
            <a:r>
              <a:rPr lang="it-IT" dirty="0" err="1"/>
              <a:t>customized</a:t>
            </a:r>
            <a:r>
              <a:rPr lang="it-IT" dirty="0"/>
              <a:t> </a:t>
            </a:r>
            <a:r>
              <a:rPr lang="it-IT" dirty="0" err="1"/>
              <a:t>queries</a:t>
            </a:r>
            <a:endParaRPr lang="it-IT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it-IT" dirty="0" err="1"/>
              <a:t>OneData</a:t>
            </a:r>
            <a:r>
              <a:rPr lang="it-IT" dirty="0"/>
              <a:t>, File Transfer Services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INDIGO CASE STUDY: Distributed Archive System for the CTA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8B9F-EE4C-4B1B-86A1-0FBFA4BEBAE2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53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741"/>
            <a:ext cx="10515600" cy="1325563"/>
          </a:xfrm>
        </p:spPr>
        <p:txBody>
          <a:bodyPr/>
          <a:lstStyle/>
          <a:p>
            <a:r>
              <a:rPr lang="en-US" b="1" dirty="0"/>
              <a:t>Architecture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38B9F-EE4C-4B1B-86A1-0FBFA4BEBAE2}" type="slidenum">
              <a:rPr kumimoji="0" lang="en-GB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AutoShape 2" descr="Resultado de imagen de github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AutoShape 8" descr="Resultado de imagen de ansible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AutoShape 10" descr="Resultado de imagen de ansible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utoShape 12" descr="Resultado de imagen de ansible log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581400" y="6394852"/>
            <a:ext cx="5928166" cy="365125"/>
          </a:xfrm>
        </p:spPr>
        <p:txBody>
          <a:bodyPr/>
          <a:lstStyle/>
          <a:p>
            <a:r>
              <a:rPr lang="en-US" dirty="0"/>
              <a:t>INDIGO CASE STUDY: Distributed Archive System for the CTA</a:t>
            </a:r>
            <a:endParaRPr lang="en-GB" dirty="0"/>
          </a:p>
        </p:txBody>
      </p:sp>
      <p:pic>
        <p:nvPicPr>
          <p:cNvPr id="22" name="Segnaposto contenuto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1679" y="1784278"/>
            <a:ext cx="10612120" cy="442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57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79358"/>
            <a:ext cx="9852498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INDIGO-</a:t>
            </a:r>
            <a:r>
              <a:rPr lang="en-US" sz="3600" b="1" dirty="0" err="1"/>
              <a:t>OneData</a:t>
            </a:r>
            <a:endParaRPr lang="en-US" sz="3600" b="1" i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754909"/>
            <a:ext cx="10796081" cy="4189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i="1" dirty="0" err="1"/>
              <a:t>OneData</a:t>
            </a:r>
            <a:r>
              <a:rPr lang="en-US" sz="3000" i="1" dirty="0"/>
              <a:t> is a key component in our solution:</a:t>
            </a:r>
          </a:p>
          <a:p>
            <a:pPr marL="457189" lvl="1" indent="0">
              <a:buNone/>
            </a:pPr>
            <a:r>
              <a:rPr lang="en-US" sz="2600" i="1" dirty="0"/>
              <a:t>It virtualizes storage systems provided by storage resource providers </a:t>
            </a:r>
            <a:r>
              <a:rPr lang="en-US" sz="2600" b="1" i="1" dirty="0"/>
              <a:t>distributed</a:t>
            </a:r>
            <a:r>
              <a:rPr lang="en-US" sz="2600" i="1" dirty="0"/>
              <a:t> globally. </a:t>
            </a:r>
          </a:p>
          <a:p>
            <a:pPr lvl="1"/>
            <a:endParaRPr lang="en-US" sz="2600" i="1" dirty="0"/>
          </a:p>
          <a:p>
            <a:pPr marL="457189" lvl="1" indent="0">
              <a:buNone/>
            </a:pPr>
            <a:r>
              <a:rPr lang="en-US" sz="2600" i="1" dirty="0"/>
              <a:t>A </a:t>
            </a:r>
            <a:r>
              <a:rPr lang="en-US" sz="2600" b="1" i="1" dirty="0"/>
              <a:t>single huge data center</a:t>
            </a:r>
            <a:r>
              <a:rPr lang="en-US" sz="2600" i="1" dirty="0"/>
              <a:t> was </a:t>
            </a:r>
            <a:r>
              <a:rPr lang="en-US" sz="2600" b="1" i="1" dirty="0"/>
              <a:t>not feasible </a:t>
            </a:r>
            <a:r>
              <a:rPr lang="en-US" sz="2600" i="1" dirty="0"/>
              <a:t>for the amount of data expected for CTA and it is not  easy to manage and maintain.</a:t>
            </a:r>
          </a:p>
          <a:p>
            <a:pPr marL="457189" lvl="1" indent="0">
              <a:buNone/>
            </a:pPr>
            <a:endParaRPr lang="en-US" sz="2600" i="1" dirty="0"/>
          </a:p>
          <a:p>
            <a:pPr marL="457189" lvl="1" indent="0">
              <a:buNone/>
            </a:pPr>
            <a:r>
              <a:rPr lang="en-US" sz="2600" i="1" dirty="0"/>
              <a:t>A </a:t>
            </a:r>
            <a:r>
              <a:rPr lang="en-US" sz="2600" b="1" i="1" dirty="0"/>
              <a:t>Distributed Archive</a:t>
            </a:r>
            <a:r>
              <a:rPr lang="en-US" sz="2600" i="1" dirty="0"/>
              <a:t> </a:t>
            </a:r>
            <a:r>
              <a:rPr lang="en-US" sz="2600" b="1" i="1" dirty="0"/>
              <a:t>lower costs </a:t>
            </a:r>
            <a:r>
              <a:rPr lang="en-US" sz="2600" i="1" dirty="0"/>
              <a:t>respect to a single huge data center, is </a:t>
            </a:r>
            <a:r>
              <a:rPr lang="en-US" sz="2600" b="1" i="1" dirty="0"/>
              <a:t>easily scalable </a:t>
            </a:r>
            <a:r>
              <a:rPr lang="en-US" sz="2600" i="1" dirty="0"/>
              <a:t>and distributing data and meta-data offers a </a:t>
            </a:r>
            <a:r>
              <a:rPr lang="en-US" sz="2600" b="1" i="1" dirty="0"/>
              <a:t>disaster recovery free</a:t>
            </a:r>
            <a:r>
              <a:rPr lang="en-US" sz="2600" i="1" dirty="0"/>
              <a:t> solution.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8B9F-EE4C-4B1B-86A1-0FBFA4BEBAE2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581399" y="6394852"/>
            <a:ext cx="5996709" cy="365125"/>
          </a:xfrm>
        </p:spPr>
        <p:txBody>
          <a:bodyPr/>
          <a:lstStyle/>
          <a:p>
            <a:r>
              <a:rPr lang="en-US" dirty="0"/>
              <a:t>INDIGO CASE STUDY: Distributed Archive System for the CTA</a:t>
            </a:r>
            <a:endParaRPr lang="en-GB" dirty="0"/>
          </a:p>
        </p:txBody>
      </p:sp>
      <p:pic>
        <p:nvPicPr>
          <p:cNvPr id="1026" name="Picture 2" descr="https://publicdomainvectors.org/photos/thumb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5"/>
          <a:stretch/>
        </p:blipFill>
        <p:spPr bwMode="auto">
          <a:xfrm>
            <a:off x="214390" y="3038763"/>
            <a:ext cx="918215" cy="139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ublicdomainvectors.org/photos/thumb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21"/>
          <a:stretch/>
        </p:blipFill>
        <p:spPr bwMode="auto">
          <a:xfrm>
            <a:off x="214390" y="4692073"/>
            <a:ext cx="894347" cy="139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392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dirty="0" err="1">
                <a:cs typeface="Open Sans" panose="020B0606030504020204" pitchFamily="34" charset="0"/>
              </a:rPr>
              <a:t>Running</a:t>
            </a:r>
            <a:r>
              <a:rPr lang="it-IT" altLang="it-IT" dirty="0">
                <a:cs typeface="Open Sans" panose="020B0606030504020204" pitchFamily="34" charset="0"/>
              </a:rPr>
              <a:t> the Demo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199" y="1662571"/>
            <a:ext cx="10515600" cy="435133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200" dirty="0"/>
              <a:t>The test infrastructure </a:t>
            </a:r>
            <a:r>
              <a:rPr lang="en-GB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has been setup using </a:t>
            </a:r>
            <a:r>
              <a:rPr lang="en-GB" sz="22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VirtualBox</a:t>
            </a:r>
            <a:r>
              <a:rPr lang="en-GB" sz="2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Virtual Machines</a:t>
            </a:r>
            <a:r>
              <a:rPr lang="en-GB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2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Docker containers</a:t>
            </a:r>
            <a:r>
              <a:rPr lang="en-GB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200" kern="5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200" kern="50" dirty="0">
                <a:ea typeface="Open Sans" panose="020B0606030504020204" pitchFamily="34" charset="0"/>
                <a:cs typeface="Open Sans" panose="020B0606030504020204" pitchFamily="34" charset="0"/>
              </a:rPr>
              <a:t>Demo </a:t>
            </a:r>
            <a:r>
              <a:rPr lang="en-GB" sz="2200" b="1" kern="50" dirty="0">
                <a:ea typeface="Open Sans" panose="020B0606030504020204" pitchFamily="34" charset="0"/>
                <a:cs typeface="Open Sans" panose="020B0606030504020204" pitchFamily="34" charset="0"/>
              </a:rPr>
              <a:t>datasets</a:t>
            </a:r>
            <a:r>
              <a:rPr lang="en-GB" sz="2200" kern="50" dirty="0">
                <a:ea typeface="Open Sans" panose="020B0606030504020204" pitchFamily="34" charset="0"/>
                <a:cs typeface="Open Sans" panose="020B0606030504020204" pitchFamily="34" charset="0"/>
              </a:rPr>
              <a:t> coming from the </a:t>
            </a:r>
            <a:r>
              <a:rPr lang="en-GB" sz="2200" b="1" kern="50" dirty="0">
                <a:ea typeface="Open Sans" panose="020B0606030504020204" pitchFamily="34" charset="0"/>
                <a:cs typeface="Open Sans" panose="020B0606030504020204" pitchFamily="34" charset="0"/>
              </a:rPr>
              <a:t>ASTRI project </a:t>
            </a:r>
            <a:r>
              <a:rPr lang="en-GB" sz="2200" kern="50" dirty="0">
                <a:ea typeface="Open Sans" panose="020B0606030504020204" pitchFamily="34" charset="0"/>
                <a:cs typeface="Open Sans" panose="020B0606030504020204" pitchFamily="34" charset="0"/>
              </a:rPr>
              <a:t>are uploaded to the </a:t>
            </a:r>
            <a:r>
              <a:rPr lang="en-GB" sz="2200" b="1" kern="50" dirty="0">
                <a:ea typeface="Open Sans" panose="020B0606030504020204" pitchFamily="34" charset="0"/>
                <a:cs typeface="Open Sans" panose="020B0606030504020204" pitchFamily="34" charset="0"/>
              </a:rPr>
              <a:t>CTA </a:t>
            </a:r>
            <a:r>
              <a:rPr lang="en-GB" sz="2200" b="1" kern="50" dirty="0" err="1">
                <a:ea typeface="Open Sans" panose="020B0606030504020204" pitchFamily="34" charset="0"/>
                <a:cs typeface="Open Sans" panose="020B0606030504020204" pitchFamily="34" charset="0"/>
              </a:rPr>
              <a:t>OneZone</a:t>
            </a:r>
            <a:r>
              <a:rPr lang="en-GB" sz="2200" kern="50" dirty="0">
                <a:ea typeface="Open Sans" panose="020B0606030504020204" pitchFamily="34" charset="0"/>
                <a:cs typeface="Open Sans" panose="020B0606030504020204" pitchFamily="34" charset="0"/>
              </a:rPr>
              <a:t> within a </a:t>
            </a:r>
            <a:r>
              <a:rPr lang="en-GB" sz="2200" b="1" kern="50" spc="15" dirty="0">
                <a:ea typeface="Open Sans" panose="020B0606030504020204" pitchFamily="34" charset="0"/>
                <a:cs typeface="Open Sans" panose="020B0606030504020204" pitchFamily="34" charset="0"/>
              </a:rPr>
              <a:t>space</a:t>
            </a:r>
            <a:r>
              <a:rPr lang="en-GB" sz="2200" kern="50" spc="15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200" kern="50" dirty="0">
                <a:ea typeface="Open Sans" panose="020B0606030504020204" pitchFamily="34" charset="0"/>
                <a:cs typeface="Open Sans" panose="020B0606030504020204" pitchFamily="34" charset="0"/>
              </a:rPr>
              <a:t>supported by the </a:t>
            </a:r>
            <a:r>
              <a:rPr lang="en-GB" sz="2200" b="1" kern="50" dirty="0">
                <a:ea typeface="Open Sans" panose="020B0606030504020204" pitchFamily="34" charset="0"/>
                <a:cs typeface="Open Sans" panose="020B0606030504020204" pitchFamily="34" charset="0"/>
              </a:rPr>
              <a:t>two providers</a:t>
            </a:r>
            <a:r>
              <a:rPr lang="en-GB" sz="2200" kern="5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just">
              <a:defRPr/>
            </a:pPr>
            <a:r>
              <a:rPr lang="en-GB" sz="2200" kern="50" dirty="0">
                <a:ea typeface="Times New Roman" panose="02020603050405020304" pitchFamily="18" charset="0"/>
                <a:cs typeface="Times New Roman" panose="02020603050405020304" pitchFamily="18" charset="0"/>
              </a:rPr>
              <a:t>The ingested data are enriched with </a:t>
            </a:r>
            <a:r>
              <a:rPr lang="en-GB" sz="2200" b="1" kern="50" dirty="0">
                <a:ea typeface="Times New Roman" panose="02020603050405020304" pitchFamily="18" charset="0"/>
                <a:cs typeface="Times New Roman" panose="02020603050405020304" pitchFamily="18" charset="0"/>
              </a:rPr>
              <a:t>Metadata</a:t>
            </a:r>
            <a:r>
              <a:rPr lang="en-GB" sz="2200" kern="50" dirty="0">
                <a:ea typeface="Times New Roman" panose="02020603050405020304" pitchFamily="18" charset="0"/>
                <a:cs typeface="Times New Roman" panose="02020603050405020304" pitchFamily="18" charset="0"/>
              </a:rPr>
              <a:t> thanks to the </a:t>
            </a:r>
            <a:r>
              <a:rPr lang="en-GB" sz="2200" b="1" kern="50" spc="15" dirty="0">
                <a:ea typeface="Times New Roman" panose="02020603050405020304" pitchFamily="18" charset="0"/>
                <a:cs typeface="Times New Roman" panose="02020603050405020304" pitchFamily="18" charset="0"/>
              </a:rPr>
              <a:t>Cloud Data Management Interface </a:t>
            </a:r>
            <a:r>
              <a:rPr lang="en-GB" sz="2200" kern="50" spc="15" dirty="0">
                <a:ea typeface="Times New Roman" panose="02020603050405020304" pitchFamily="18" charset="0"/>
                <a:cs typeface="Times New Roman" panose="02020603050405020304" pitchFamily="18" charset="0"/>
              </a:rPr>
              <a:t>(CDMI) or, alternatively, the REST API can be used. </a:t>
            </a:r>
          </a:p>
          <a:p>
            <a:pPr algn="just">
              <a:defRPr/>
            </a:pPr>
            <a:r>
              <a:rPr lang="en-US" sz="2200" b="1" kern="50" spc="15" dirty="0">
                <a:ea typeface="Times New Roman" panose="02020603050405020304" pitchFamily="18" charset="0"/>
                <a:cs typeface="Times New Roman" panose="02020603050405020304" pitchFamily="18" charset="0"/>
              </a:rPr>
              <a:t>Metadata queries </a:t>
            </a:r>
            <a:r>
              <a:rPr lang="en-US" sz="2200" kern="50" spc="15" dirty="0">
                <a:ea typeface="Times New Roman" panose="02020603050405020304" pitchFamily="18" charset="0"/>
                <a:cs typeface="Times New Roman" panose="02020603050405020304" pitchFamily="18" charset="0"/>
              </a:rPr>
              <a:t>are performed using </a:t>
            </a:r>
            <a:r>
              <a:rPr lang="en-US" sz="2200" b="1" kern="50" spc="15" dirty="0">
                <a:ea typeface="Times New Roman" panose="02020603050405020304" pitchFamily="18" charset="0"/>
                <a:cs typeface="Times New Roman" panose="02020603050405020304" pitchFamily="18" charset="0"/>
              </a:rPr>
              <a:t>REST-API</a:t>
            </a:r>
            <a:r>
              <a:rPr lang="en-US" sz="2200" kern="50" spc="15" dirty="0"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200" b="1" kern="50" spc="15" dirty="0">
                <a:ea typeface="Times New Roman" panose="02020603050405020304" pitchFamily="18" charset="0"/>
                <a:cs typeface="Times New Roman" panose="02020603050405020304" pitchFamily="18" charset="0"/>
              </a:rPr>
              <a:t>indexing functions</a:t>
            </a:r>
            <a:r>
              <a:rPr lang="en-US" sz="2200" kern="50" spc="15" dirty="0">
                <a:ea typeface="Times New Roman" panose="02020603050405020304" pitchFamily="18" charset="0"/>
                <a:cs typeface="Times New Roman" panose="02020603050405020304" pitchFamily="18" charset="0"/>
              </a:rPr>
              <a:t> (associated to the Space) on pre-defined extended attributes (Metadata).</a:t>
            </a:r>
          </a:p>
          <a:p>
            <a:pPr algn="just">
              <a:defRPr/>
            </a:pPr>
            <a:r>
              <a:rPr lang="en-GB" sz="2200" kern="50" dirty="0"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GB" sz="2200" b="1" kern="50" dirty="0" err="1">
                <a:ea typeface="Open Sans" panose="020B0606030504020204" pitchFamily="34" charset="0"/>
                <a:cs typeface="Open Sans" panose="020B0606030504020204" pitchFamily="34" charset="0"/>
              </a:rPr>
              <a:t>CouchBase</a:t>
            </a:r>
            <a:r>
              <a:rPr lang="en-GB" sz="2200" kern="50" dirty="0">
                <a:ea typeface="Open Sans" panose="020B0606030504020204" pitchFamily="34" charset="0"/>
                <a:cs typeface="Open Sans" panose="020B0606030504020204" pitchFamily="34" charset="0"/>
              </a:rPr>
              <a:t> database (embedded in </a:t>
            </a:r>
            <a:r>
              <a:rPr lang="en-GB" sz="2200" kern="50" dirty="0" err="1">
                <a:ea typeface="Open Sans" panose="020B0606030504020204" pitchFamily="34" charset="0"/>
                <a:cs typeface="Open Sans" panose="020B0606030504020204" pitchFamily="34" charset="0"/>
              </a:rPr>
              <a:t>OneData</a:t>
            </a:r>
            <a:r>
              <a:rPr lang="en-GB" sz="2200" kern="50" dirty="0">
                <a:ea typeface="Open Sans" panose="020B0606030504020204" pitchFamily="34" charset="0"/>
                <a:cs typeface="Open Sans" panose="020B0606030504020204" pitchFamily="34" charset="0"/>
              </a:rPr>
              <a:t>) can be used alternatively to query and retrieve the metadata </a:t>
            </a:r>
            <a:r>
              <a:rPr lang="en-GB" sz="2200" dirty="0">
                <a:ea typeface="Open Sans" panose="020B0606030504020204" pitchFamily="34" charset="0"/>
                <a:cs typeface="Open Sans" panose="020B0606030504020204" pitchFamily="34" charset="0"/>
              </a:rPr>
              <a:t>using </a:t>
            </a:r>
            <a:r>
              <a:rPr lang="en-GB" sz="2200" b="1" dirty="0">
                <a:ea typeface="Open Sans" panose="020B0606030504020204" pitchFamily="34" charset="0"/>
                <a:cs typeface="Open Sans" panose="020B0606030504020204" pitchFamily="34" charset="0"/>
              </a:rPr>
              <a:t>Elastic Search engines </a:t>
            </a:r>
            <a:r>
              <a:rPr lang="en-GB" sz="2200" dirty="0">
                <a:ea typeface="Open Sans" panose="020B0606030504020204" pitchFamily="34" charset="0"/>
                <a:cs typeface="Open Sans" panose="020B0606030504020204" pitchFamily="34" charset="0"/>
              </a:rPr>
              <a:t>(e.g. N1QL) or common </a:t>
            </a:r>
            <a:r>
              <a:rPr lang="en-GB" sz="2200" b="1" dirty="0">
                <a:ea typeface="Open Sans" panose="020B0606030504020204" pitchFamily="34" charset="0"/>
                <a:cs typeface="Open Sans" panose="020B0606030504020204" pitchFamily="34" charset="0"/>
              </a:rPr>
              <a:t>MapReduce functions </a:t>
            </a:r>
            <a:r>
              <a:rPr lang="en-GB" sz="2200" dirty="0">
                <a:ea typeface="Open Sans" panose="020B0606030504020204" pitchFamily="34" charset="0"/>
                <a:cs typeface="Open Sans" panose="020B0606030504020204" pitchFamily="34" charset="0"/>
              </a:rPr>
              <a:t>using the standard </a:t>
            </a:r>
            <a:r>
              <a:rPr lang="en-GB" sz="2200" dirty="0" err="1">
                <a:ea typeface="Open Sans" panose="020B0606030504020204" pitchFamily="34" charset="0"/>
                <a:cs typeface="Open Sans" panose="020B0606030504020204" pitchFamily="34" charset="0"/>
              </a:rPr>
              <a:t>CouchBase</a:t>
            </a:r>
            <a:r>
              <a:rPr lang="en-GB" sz="2200" dirty="0">
                <a:ea typeface="Open Sans" panose="020B0606030504020204" pitchFamily="34" charset="0"/>
                <a:cs typeface="Open Sans" panose="020B0606030504020204" pitchFamily="34" charset="0"/>
              </a:rPr>
              <a:t> console and the SDK </a:t>
            </a:r>
            <a:r>
              <a:rPr lang="en-US" sz="2200" dirty="0">
                <a:ea typeface="Open Sans" panose="020B0606030504020204" pitchFamily="34" charset="0"/>
                <a:cs typeface="Open Sans" panose="020B0606030504020204" pitchFamily="34" charset="0"/>
              </a:rPr>
              <a:t>from the client side. This will enable versatile access to the whole CTA dataset to higher level application frameworks and end-users analysis tools.</a:t>
            </a:r>
            <a:endParaRPr lang="en-US" sz="2200" kern="50" spc="15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INDIGO CASE STUDY: Distributed Archive System for the CTA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38B9F-EE4C-4B1B-86A1-0FBFA4BEBAE2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75553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/>
              <a:t>Metadata</a:t>
            </a:r>
            <a:endParaRPr lang="it-IT" altLang="it-IT" dirty="0"/>
          </a:p>
        </p:txBody>
      </p:sp>
      <p:pic>
        <p:nvPicPr>
          <p:cNvPr id="32771" name="Immagine 3" descr="Oneprovider - Data - Space &quot;CTADATASPACE&quot; - File browser - Google Chrome@localhost.localdomai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" r="54987" b="20638"/>
          <a:stretch/>
        </p:blipFill>
        <p:spPr bwMode="auto">
          <a:xfrm>
            <a:off x="750888" y="1722428"/>
            <a:ext cx="5487987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INDIGO CASE STUDY: Distributed Archive System for the CTA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38B9F-EE4C-4B1B-86A1-0FBFA4BEBAE2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349" y="1865146"/>
            <a:ext cx="4492607" cy="4381814"/>
          </a:xfrm>
          <a:prstGeom prst="rect">
            <a:avLst/>
          </a:prstGeom>
        </p:spPr>
      </p:pic>
      <p:sp>
        <p:nvSpPr>
          <p:cNvPr id="3" name="Parentesi graffa aperta 2"/>
          <p:cNvSpPr/>
          <p:nvPr/>
        </p:nvSpPr>
        <p:spPr>
          <a:xfrm>
            <a:off x="6486525" y="1865146"/>
            <a:ext cx="332824" cy="4381814"/>
          </a:xfrm>
          <a:prstGeom prst="leftBrace">
            <a:avLst>
              <a:gd name="adj1" fmla="val 71294"/>
              <a:gd name="adj2" fmla="val 50217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040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/>
              <a:t>Metadata management and Ingestion</a:t>
            </a:r>
            <a:endParaRPr lang="it-IT" altLang="it-IT" dirty="0"/>
          </a:p>
        </p:txBody>
      </p:sp>
      <p:sp>
        <p:nvSpPr>
          <p:cNvPr id="5" name="Sottotitolo 3"/>
          <p:cNvSpPr txBox="1">
            <a:spLocks/>
          </p:cNvSpPr>
          <p:nvPr/>
        </p:nvSpPr>
        <p:spPr bwMode="auto">
          <a:xfrm>
            <a:off x="3191435" y="4352677"/>
            <a:ext cx="8428728" cy="95609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kumimoji="0" lang="en-GB" alt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curl -k </a:t>
            </a:r>
            <a:r>
              <a:rPr lang="en-US" sz="16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--tlsv1.2 </a:t>
            </a:r>
            <a:r>
              <a:rPr kumimoji="0" lang="en-GB" alt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-H </a:t>
            </a:r>
            <a:r>
              <a:rPr lang="en-US" sz="16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"X-</a:t>
            </a:r>
            <a:r>
              <a:rPr lang="en-US" sz="1600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Auth</a:t>
            </a:r>
            <a:r>
              <a:rPr lang="en-US" sz="16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-Token: </a:t>
            </a:r>
            <a:r>
              <a:rPr lang="en-US" sz="1600" kern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$TOKEN</a:t>
            </a:r>
            <a:r>
              <a:rPr lang="en-US" sz="16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GB" alt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-H </a:t>
            </a:r>
            <a:r>
              <a:rPr kumimoji="0" lang="en-GB" alt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$CDMI_VSN_HEADER</a:t>
            </a:r>
            <a:r>
              <a:rPr kumimoji="0" lang="en-GB" alt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-H </a:t>
            </a:r>
            <a:r>
              <a:rPr lang="en-GB" altLang="it-IT" sz="160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'</a:t>
            </a:r>
            <a:r>
              <a:rPr lang="en-US" sz="1600" kern="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Accept: application/</a:t>
            </a:r>
            <a:r>
              <a:rPr lang="en-US" sz="1600" kern="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cdmi</a:t>
            </a:r>
            <a:r>
              <a:rPr lang="en-US" sz="1600" kern="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-object</a:t>
            </a:r>
            <a:r>
              <a:rPr kumimoji="0" lang="en-GB" alt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'</a:t>
            </a:r>
          </a:p>
          <a:p>
            <a:pPr lvl="0"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kumimoji="0" lang="en-GB" alt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-d '{"metadata" : {“</a:t>
            </a:r>
            <a:r>
              <a:rPr kumimoji="0" lang="en-GB" alt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PROGRAM_ID</a:t>
            </a:r>
            <a:r>
              <a:rPr kumimoji="0" lang="en-GB" alt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" : “</a:t>
            </a:r>
            <a:r>
              <a:rPr kumimoji="0" lang="en-GB" alt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001</a:t>
            </a:r>
            <a:r>
              <a:rPr kumimoji="0" lang="en-GB" alt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"}}' -X PUT "</a:t>
            </a:r>
            <a:r>
              <a:rPr lang="en-US" sz="1600" kern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$ENDPOINT</a:t>
            </a:r>
            <a:r>
              <a:rPr lang="en-US" sz="1600" kern="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kern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</a:t>
            </a:r>
            <a:r>
              <a:rPr lang="en-US" sz="1600" kern="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DATAPATH</a:t>
            </a:r>
            <a:r>
              <a:rPr lang="en-US" sz="1600" kern="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?metadata</a:t>
            </a:r>
            <a:r>
              <a:rPr kumimoji="0" lang="en-GB" alt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"</a:t>
            </a:r>
          </a:p>
        </p:txBody>
      </p:sp>
      <p:sp>
        <p:nvSpPr>
          <p:cNvPr id="33797" name="CasellaDiTesto 5"/>
          <p:cNvSpPr txBox="1">
            <a:spLocks noChangeArrowheads="1"/>
          </p:cNvSpPr>
          <p:nvPr/>
        </p:nvSpPr>
        <p:spPr bwMode="auto">
          <a:xfrm>
            <a:off x="336927" y="4415227"/>
            <a:ext cx="28150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DejaVu Sans" panose="020B0603030804020204" pitchFamily="34" charset="0"/>
              </a:rPr>
              <a:t>Sample Metadata Ingestion</a:t>
            </a:r>
            <a:endParaRPr kumimoji="0" lang="it-IT" altLang="it-IT" sz="24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DejaVu Sans" panose="020B060303080402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648286" y="2574608"/>
            <a:ext cx="8971877" cy="877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1600" kern="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curl -k --tlsv1.2 -H "X-</a:t>
            </a:r>
            <a:r>
              <a:rPr lang="en-US" sz="1600" kern="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Auth</a:t>
            </a:r>
            <a:r>
              <a:rPr lang="en-US" sz="1600" kern="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-Token: </a:t>
            </a:r>
            <a:r>
              <a:rPr lang="en-US" sz="1600" kern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$TOKEN</a:t>
            </a:r>
            <a:r>
              <a:rPr lang="en-US" sz="1600" kern="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-H </a:t>
            </a:r>
            <a:r>
              <a:rPr lang="en-GB" altLang="it-IT" sz="1600" kern="0" dirty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$CDMI_VSN_HEADER</a:t>
            </a:r>
            <a:r>
              <a:rPr lang="en-US" sz="1600" kern="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-H "</a:t>
            </a:r>
            <a:r>
              <a:rPr lang="en-US" sz="1600" kern="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Accept: application/</a:t>
            </a:r>
            <a:r>
              <a:rPr lang="en-US" sz="1600" kern="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cdmi</a:t>
            </a:r>
            <a:r>
              <a:rPr lang="en-US" sz="1600" kern="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-object</a:t>
            </a:r>
            <a:r>
              <a:rPr lang="en-US" sz="1600" kern="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-X GET "</a:t>
            </a:r>
            <a:r>
              <a:rPr lang="en-US" sz="1600" kern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$ENDPOINT</a:t>
            </a:r>
            <a:r>
              <a:rPr lang="en-US" sz="1600" kern="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kern="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</a:t>
            </a:r>
            <a:r>
              <a:rPr lang="en-US" sz="1600" kern="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DATAPATH</a:t>
            </a:r>
            <a:r>
              <a:rPr lang="en-US" sz="1600" kern="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?metadata</a:t>
            </a:r>
            <a:r>
              <a:rPr lang="en-US" sz="1600" kern="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</p:txBody>
      </p:sp>
      <p:sp>
        <p:nvSpPr>
          <p:cNvPr id="33800" name="Rettangolo 9"/>
          <p:cNvSpPr>
            <a:spLocks noChangeArrowheads="1"/>
          </p:cNvSpPr>
          <p:nvPr/>
        </p:nvSpPr>
        <p:spPr bwMode="auto">
          <a:xfrm>
            <a:off x="336927" y="2741666"/>
            <a:ext cx="2135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DejaVu Sans" panose="020B0603030804020204" pitchFamily="34" charset="0"/>
              </a:rPr>
              <a:t>Read</a:t>
            </a:r>
            <a:r>
              <a:rPr kumimoji="0" lang="it-IT" altLang="it-IT" sz="2400" b="0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DejaVu Sans" panose="020B0603030804020204" pitchFamily="34" charset="0"/>
              </a:rPr>
              <a:t> Metadata</a:t>
            </a:r>
            <a:endParaRPr kumimoji="0" lang="it-IT" altLang="it-IT" sz="24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DejaVu Sans" panose="020B0603030804020204" pitchFamily="34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INDIGO CASE STUDY: Distributed Archive System for the CTA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38B9F-EE4C-4B1B-86A1-0FBFA4BEBAE2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648286" y="1723910"/>
            <a:ext cx="486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ENDPOINT</a:t>
            </a:r>
            <a:r>
              <a:rPr lang="it-IT" dirty="0"/>
              <a:t> : </a:t>
            </a:r>
            <a:r>
              <a:rPr lang="it-IT" dirty="0">
                <a:hlinkClick r:id="rId3"/>
              </a:rPr>
              <a:t>https://oneprovider_host:8443/cdmi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622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/>
              <a:t>Metadata Query</a:t>
            </a:r>
            <a:endParaRPr lang="it-IT" altLang="it-IT" dirty="0"/>
          </a:p>
        </p:txBody>
      </p:sp>
      <p:sp>
        <p:nvSpPr>
          <p:cNvPr id="4" name="Sottotitolo 3"/>
          <p:cNvSpPr>
            <a:spLocks noGrp="1"/>
          </p:cNvSpPr>
          <p:nvPr>
            <p:ph idx="1"/>
          </p:nvPr>
        </p:nvSpPr>
        <p:spPr>
          <a:xfrm>
            <a:off x="4367212" y="1566541"/>
            <a:ext cx="4243388" cy="1789845"/>
          </a:xfr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it-IT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it-IT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it-IT" sz="1600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meta</a:t>
            </a:r>
            <a:r>
              <a:rPr lang="it-IT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pPr marL="0" indent="0">
              <a:buNone/>
              <a:defRPr/>
            </a:pPr>
            <a:r>
              <a:rPr lang="it-IT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it-IT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(meta['</a:t>
            </a:r>
            <a:r>
              <a:rPr lang="it-IT" sz="16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PROGRAM_ID</a:t>
            </a:r>
            <a:r>
              <a:rPr lang="it-IT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']) {</a:t>
            </a:r>
          </a:p>
          <a:p>
            <a:pPr marL="0" indent="0">
              <a:buNone/>
              <a:defRPr/>
            </a:pPr>
            <a:r>
              <a:rPr lang="it-IT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it-IT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it-IT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meta['</a:t>
            </a:r>
            <a:r>
              <a:rPr lang="it-IT" sz="16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PROGRAM_ID</a:t>
            </a:r>
            <a:r>
              <a:rPr lang="it-IT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'];</a:t>
            </a:r>
          </a:p>
          <a:p>
            <a:pPr marL="0" indent="0">
              <a:buNone/>
              <a:defRPr/>
            </a:pPr>
            <a:r>
              <a:rPr lang="it-IT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marL="0" indent="0">
              <a:buNone/>
              <a:defRPr/>
            </a:pPr>
            <a:r>
              <a:rPr lang="it-IT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sz="16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it-IT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600" dirty="0" err="1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null</a:t>
            </a:r>
            <a:r>
              <a:rPr lang="it-IT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  <a:defRPr/>
            </a:pPr>
            <a:r>
              <a:rPr lang="it-IT" sz="16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5" name="Sottotitolo 3"/>
          <p:cNvSpPr txBox="1">
            <a:spLocks/>
          </p:cNvSpPr>
          <p:nvPr/>
        </p:nvSpPr>
        <p:spPr bwMode="auto">
          <a:xfrm>
            <a:off x="3444351" y="3704201"/>
            <a:ext cx="7689813" cy="92133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lvl="0"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GB" altLang="it-IT" sz="150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curl --tlsv1.2 -X POST -H "</a:t>
            </a:r>
            <a:r>
              <a:rPr lang="en-GB" altLang="it-IT" sz="1500" kern="0" dirty="0">
                <a:solidFill>
                  <a:srgbClr val="00B05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X-</a:t>
            </a:r>
            <a:r>
              <a:rPr lang="en-GB" altLang="it-IT" sz="1500" kern="0" dirty="0" err="1">
                <a:solidFill>
                  <a:srgbClr val="00B05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Auth</a:t>
            </a:r>
            <a:r>
              <a:rPr lang="en-GB" altLang="it-IT" sz="1500" kern="0" dirty="0">
                <a:solidFill>
                  <a:srgbClr val="00B05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-Token:</a:t>
            </a:r>
            <a:r>
              <a:rPr lang="en-GB" altLang="it-IT" sz="150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GB" altLang="it-IT" sz="1500" kern="0" dirty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$TOKEN</a:t>
            </a:r>
            <a:r>
              <a:rPr lang="en-GB" altLang="it-IT" sz="150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“ -H </a:t>
            </a:r>
          </a:p>
          <a:p>
            <a:pPr lvl="0"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GB" altLang="it-IT" sz="1500" kern="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'</a:t>
            </a:r>
            <a:r>
              <a:rPr lang="en-GB" altLang="it-IT" sz="1500" kern="0" dirty="0">
                <a:solidFill>
                  <a:srgbClr val="00B05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Content-type: application/</a:t>
            </a:r>
            <a:r>
              <a:rPr lang="en-GB" altLang="it-IT" sz="1500" kern="0" dirty="0" err="1">
                <a:solidFill>
                  <a:srgbClr val="00B05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javascript</a:t>
            </a:r>
            <a:r>
              <a:rPr lang="en-GB" altLang="it-IT" sz="150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' –d @</a:t>
            </a:r>
            <a:r>
              <a:rPr lang="en-GB" altLang="it-IT" sz="1500" b="1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PROGRAM_ID_index.js</a:t>
            </a:r>
            <a:r>
              <a:rPr lang="en-GB" altLang="it-IT" sz="150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"</a:t>
            </a:r>
            <a:r>
              <a:rPr lang="en-GB" altLang="it-IT" sz="1500" kern="0" dirty="0">
                <a:solidFill>
                  <a:srgbClr val="00B05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https://</a:t>
            </a:r>
            <a:r>
              <a:rPr lang="en-GB" altLang="it-IT" sz="1500" kern="0" dirty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$HOST</a:t>
            </a:r>
            <a:r>
              <a:rPr lang="en-GB" altLang="it-IT" sz="1500" kern="0" dirty="0">
                <a:solidFill>
                  <a:srgbClr val="00B05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:8443/</a:t>
            </a:r>
            <a:r>
              <a:rPr lang="en-GB" altLang="it-IT" sz="1500" kern="0" dirty="0" err="1">
                <a:solidFill>
                  <a:srgbClr val="00B05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api</a:t>
            </a:r>
            <a:r>
              <a:rPr lang="en-GB" altLang="it-IT" sz="1500" kern="0" dirty="0">
                <a:solidFill>
                  <a:srgbClr val="00B05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/v3/</a:t>
            </a:r>
            <a:r>
              <a:rPr lang="en-GB" altLang="it-IT" sz="1500" kern="0" dirty="0" err="1">
                <a:solidFill>
                  <a:srgbClr val="00B05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oneprovider</a:t>
            </a:r>
            <a:r>
              <a:rPr lang="en-GB" altLang="it-IT" sz="1500" kern="0" dirty="0">
                <a:solidFill>
                  <a:srgbClr val="00B05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/</a:t>
            </a:r>
            <a:r>
              <a:rPr lang="en-GB" altLang="it-IT" sz="1500" kern="0" dirty="0" err="1">
                <a:solidFill>
                  <a:srgbClr val="00B05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index?space_id</a:t>
            </a:r>
            <a:r>
              <a:rPr lang="en-GB" altLang="it-IT" sz="1500" kern="0" dirty="0">
                <a:solidFill>
                  <a:srgbClr val="00B05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=</a:t>
            </a:r>
            <a:r>
              <a:rPr lang="en-GB" altLang="it-IT" sz="1500" kern="0" dirty="0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$</a:t>
            </a:r>
            <a:r>
              <a:rPr lang="en-GB" altLang="it-IT" sz="1500" kern="0" dirty="0" err="1">
                <a:solidFill>
                  <a:srgbClr val="FF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SPACE_ID</a:t>
            </a:r>
            <a:r>
              <a:rPr lang="en-GB" altLang="it-IT" sz="1500" kern="0" dirty="0" err="1">
                <a:solidFill>
                  <a:srgbClr val="00B05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&amp;name</a:t>
            </a:r>
            <a:r>
              <a:rPr lang="en-GB" altLang="it-IT" sz="1500" kern="0" dirty="0">
                <a:solidFill>
                  <a:srgbClr val="00B05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=</a:t>
            </a:r>
            <a:r>
              <a:rPr lang="en-GB" altLang="it-IT" sz="1500" kern="0" dirty="0" err="1">
                <a:solidFill>
                  <a:srgbClr val="00B05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PROGRAM_ID_index</a:t>
            </a:r>
            <a:r>
              <a:rPr lang="en-GB" altLang="it-IT" sz="150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"</a:t>
            </a:r>
          </a:p>
        </p:txBody>
      </p:sp>
      <p:sp>
        <p:nvSpPr>
          <p:cNvPr id="33797" name="CasellaDiTesto 5"/>
          <p:cNvSpPr txBox="1">
            <a:spLocks noChangeArrowheads="1"/>
          </p:cNvSpPr>
          <p:nvPr/>
        </p:nvSpPr>
        <p:spPr bwMode="auto">
          <a:xfrm>
            <a:off x="252919" y="3704201"/>
            <a:ext cx="31914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DejaVu Sans" panose="020B0603030804020204" pitchFamily="34" charset="0"/>
              </a:rPr>
              <a:t>Associate</a:t>
            </a:r>
            <a:r>
              <a:rPr kumimoji="0" lang="it-IT" altLang="it-IT" sz="2400" b="0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DejaVu Sans" panose="020B0603030804020204" pitchFamily="34" charset="0"/>
              </a:rPr>
              <a:t> </a:t>
            </a:r>
            <a:r>
              <a:rPr kumimoji="0" lang="it-IT" altLang="it-IT" sz="2400" b="0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DejaVu Sans" panose="020B0603030804020204" pitchFamily="34" charset="0"/>
              </a:rPr>
              <a:t>indexing</a:t>
            </a:r>
            <a:r>
              <a:rPr kumimoji="0" lang="it-IT" altLang="it-IT" sz="2400" b="0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DejaVu Sans" panose="020B0603030804020204" pitchFamily="34" charset="0"/>
              </a:rPr>
              <a:t> </a:t>
            </a:r>
            <a:r>
              <a:rPr kumimoji="0" lang="it-IT" altLang="it-IT" sz="2400" b="0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DejaVu Sans" panose="020B0603030804020204" pitchFamily="34" charset="0"/>
              </a:rPr>
              <a:t>function</a:t>
            </a:r>
            <a:r>
              <a:rPr kumimoji="0" lang="it-IT" altLang="it-IT" sz="2400" b="0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DejaVu Sans" panose="020B0603030804020204" pitchFamily="34" charset="0"/>
              </a:rPr>
              <a:t> to a </a:t>
            </a:r>
            <a:r>
              <a:rPr kumimoji="0" lang="it-IT" altLang="it-IT" sz="2400" b="0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DejaVu Sans" panose="020B0603030804020204" pitchFamily="34" charset="0"/>
              </a:rPr>
              <a:t>space</a:t>
            </a:r>
            <a:endParaRPr kumimoji="0" lang="it-IT" altLang="it-IT" sz="24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DejaVu Sans" panose="020B0603030804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064110" y="2278685"/>
            <a:ext cx="3438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50" cap="none" spc="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Sample indexing function </a:t>
            </a: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201616" y="4959072"/>
            <a:ext cx="6175282" cy="877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curl -v -k --tlsv1.2 -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Ss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 -H "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X-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Auth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-Token: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$TOKEN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-X GET "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https://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$HOST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:8443/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api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/v3/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oneprovider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/query-index/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$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INDEX_ID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?key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=\"001\"&amp;stale=false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endParaRPr kumimoji="0" lang="it-IT" sz="1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3800" name="Rettangolo 9"/>
          <p:cNvSpPr>
            <a:spLocks noChangeArrowheads="1"/>
          </p:cNvSpPr>
          <p:nvPr/>
        </p:nvSpPr>
        <p:spPr bwMode="auto">
          <a:xfrm>
            <a:off x="143438" y="5086204"/>
            <a:ext cx="3579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DejaVu Sans" panose="020B0603030804020204" pitchFamily="34" charset="0"/>
              </a:rPr>
              <a:t>Query using a REST-API call</a:t>
            </a:r>
            <a:endParaRPr kumimoji="0" lang="it-IT" altLang="it-IT" sz="24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DejaVu Sans" panose="020B0603030804020204" pitchFamily="34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INDIGO CASE STUDY: Distributed Archive System for the CTA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38B9F-EE4C-4B1B-86A1-0FBFA4BEBAE2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336254" y="3022920"/>
            <a:ext cx="2242072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altLang="it-IT" sz="1400" kern="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PROGRAM_ID_index.js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4017853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DIGO_Architectural_F2F_WP5 (1).pptx" id="{F90BA43E-C4BA-45A9-87AB-C427820DDC88}" vid="{CAEDF77B-A014-4A6A-BAF3-2C7C2F09C63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26231</TotalTime>
  <Words>944</Words>
  <Application>Microsoft Office PowerPoint</Application>
  <PresentationFormat>Widescreen</PresentationFormat>
  <Paragraphs>125</Paragraphs>
  <Slides>13</Slides>
  <Notes>9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13</vt:i4>
      </vt:variant>
    </vt:vector>
  </HeadingPairs>
  <TitlesOfParts>
    <vt:vector size="24" baseType="lpstr">
      <vt:lpstr>Arial</vt:lpstr>
      <vt:lpstr>Calibri</vt:lpstr>
      <vt:lpstr>Courier New</vt:lpstr>
      <vt:lpstr>DejaVu Sans</vt:lpstr>
      <vt:lpstr>Droid Sans Fallback</vt:lpstr>
      <vt:lpstr>Open Sans</vt:lpstr>
      <vt:lpstr>SciFly</vt:lpstr>
      <vt:lpstr>Times New Roman</vt:lpstr>
      <vt:lpstr>Wingdings</vt:lpstr>
      <vt:lpstr>Office Theme</vt:lpstr>
      <vt:lpstr>1_Office Theme</vt:lpstr>
      <vt:lpstr>Case Study and INDIGO solution for:  Distributed Archive System for the Cherenkov Telescope Array: Metadata management</vt:lpstr>
      <vt:lpstr>Cherenkov Telescope Array https://cta-observatory.org </vt:lpstr>
      <vt:lpstr>Requirements analysis for the  CTA case study</vt:lpstr>
      <vt:lpstr>Architecture</vt:lpstr>
      <vt:lpstr>INDIGO-OneData</vt:lpstr>
      <vt:lpstr>Running the Demo</vt:lpstr>
      <vt:lpstr>Metadata</vt:lpstr>
      <vt:lpstr>Metadata management and Ingestion</vt:lpstr>
      <vt:lpstr>Metadata Query</vt:lpstr>
      <vt:lpstr>See the demo</vt:lpstr>
      <vt:lpstr>Issues and Future Works</vt:lpstr>
      <vt:lpstr>References</vt:lpstr>
      <vt:lpstr>We are ready to share our experience!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Task 5.4</dc:title>
  <dc:creator>Giacinto Donvito</dc:creator>
  <cp:lastModifiedBy>Eva Sciacca</cp:lastModifiedBy>
  <cp:revision>706</cp:revision>
  <cp:lastPrinted>2016-03-17T11:28:15Z</cp:lastPrinted>
  <dcterms:created xsi:type="dcterms:W3CDTF">2015-09-21T20:42:03Z</dcterms:created>
  <dcterms:modified xsi:type="dcterms:W3CDTF">2017-05-09T15:13:14Z</dcterms:modified>
</cp:coreProperties>
</file>