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426" r:id="rId2"/>
    <p:sldId id="622" r:id="rId3"/>
    <p:sldId id="625" r:id="rId4"/>
    <p:sldId id="626" r:id="rId5"/>
    <p:sldId id="627" r:id="rId6"/>
    <p:sldId id="628" r:id="rId7"/>
    <p:sldId id="619" r:id="rId8"/>
    <p:sldId id="629" r:id="rId9"/>
    <p:sldId id="630" r:id="rId10"/>
    <p:sldId id="631" r:id="rId11"/>
    <p:sldId id="632" r:id="rId12"/>
    <p:sldId id="633" r:id="rId13"/>
    <p:sldId id="634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 Fargetta" initials="M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8"/>
    <p:restoredTop sz="96015"/>
  </p:normalViewPr>
  <p:slideViewPr>
    <p:cSldViewPr snapToGrid="0" snapToObjects="1">
      <p:cViewPr varScale="1">
        <p:scale>
          <a:sx n="123" d="100"/>
          <a:sy n="123" d="100"/>
        </p:scale>
        <p:origin x="763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9" d="100"/>
          <a:sy n="49" d="100"/>
        </p:scale>
        <p:origin x="266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DD70D-B991-9A42-9380-CBC13A9D12FB}" type="datetimeFigureOut">
              <a:rPr lang="it-IT" smtClean="0"/>
              <a:t>10/05/2017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FB181-FD58-9A4C-932B-DB167B651B4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8271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1E320-792E-124C-A0A7-EA949955C849}" type="datetimeFigureOut">
              <a:rPr lang="it-IT" smtClean="0"/>
              <a:t>10/05/2017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774F4-F907-E242-A32E-9DAB7BCC39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7405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25271-BAEA-914F-ADD7-75633A4B4573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16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774F4-F907-E242-A32E-9DAB7BCC394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871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774F4-F907-E242-A32E-9DAB7BCC394F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2693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88059" y="1319751"/>
            <a:ext cx="5354424" cy="2114796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4B008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88059" y="3771724"/>
            <a:ext cx="4194928" cy="110193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69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700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91840"/>
            <a:ext cx="27432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it-IT" dirty="0">
                <a:solidFill>
                  <a:prstClr val="black">
                    <a:tint val="75000"/>
                  </a:prstClr>
                </a:solidFill>
              </a:rPr>
              <a:t>January 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394852"/>
            <a:ext cx="50292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 dirty="0"/>
              <a:t>INDIGO-DataCloud </a:t>
            </a:r>
            <a:r>
              <a:rPr lang="es-ES" dirty="0"/>
              <a:t>Big Data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1129" y="6350458"/>
            <a:ext cx="97267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/>
            </a:lvl1pPr>
          </a:lstStyle>
          <a:p>
            <a:fld id="{FD838B9F-EE4C-4B1B-86A1-0FBFA4BEBAE2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0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ciFly" panose="02000606030000020004" pitchFamily="2" charset="0"/>
              </a:defRPr>
            </a:lvl1pPr>
          </a:lstStyle>
          <a:p>
            <a:r>
              <a:rPr lang="it-IT" dirty="0">
                <a:solidFill>
                  <a:prstClr val="black">
                    <a:tint val="75000"/>
                  </a:prstClr>
                </a:solidFill>
              </a:rPr>
              <a:t>January 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ciFly" panose="02000606030000020004" pitchFamily="2" charset="0"/>
              </a:defRPr>
            </a:lvl1pPr>
          </a:lstStyle>
          <a:p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INDIGO-DataCloud</a:t>
            </a:r>
            <a:r>
              <a:rPr lang="es-ES" dirty="0">
                <a:solidFill>
                  <a:prstClr val="black">
                    <a:tint val="75000"/>
                  </a:prstClr>
                </a:solidFill>
              </a:rPr>
              <a:t> Big Data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6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0B6bQjDVrpSSnYkRfZ3F6WnVQdEE/view" TargetMode="External"/><Relationship Id="rId2" Type="http://schemas.openxmlformats.org/officeDocument/2006/relationships/hyperlink" Target="https://documents.egi.eu/public/ShowDocument?docid=277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13" y="296570"/>
            <a:ext cx="9560649" cy="2529032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Case Study and INDIGO solution for: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sz="5400" b="1" dirty="0" smtClean="0"/>
              <a:t>Amber NMR service</a:t>
            </a:r>
            <a:endParaRPr lang="en-GB" sz="3600" i="1" dirty="0"/>
          </a:p>
        </p:txBody>
      </p:sp>
      <p:sp>
        <p:nvSpPr>
          <p:cNvPr id="4" name="Rettangolo 3"/>
          <p:cNvSpPr/>
          <p:nvPr/>
        </p:nvSpPr>
        <p:spPr>
          <a:xfrm>
            <a:off x="1407538" y="4815988"/>
            <a:ext cx="1284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prstClr val="black"/>
                </a:solidFill>
              </a:rPr>
              <a:t>RIA-653549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91254" y="3804480"/>
            <a:ext cx="998256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Presented by </a:t>
            </a:r>
            <a:r>
              <a:rPr lang="en-US" sz="2400" dirty="0" smtClean="0"/>
              <a:t>Andrea Giachetti</a:t>
            </a:r>
            <a:endParaRPr lang="en-US" sz="2400" dirty="0"/>
          </a:p>
          <a:p>
            <a:pPr algn="ctr"/>
            <a:r>
              <a:rPr lang="en-US" sz="2400" dirty="0" smtClean="0"/>
              <a:t>CIRMMP (Italy)</a:t>
            </a:r>
            <a:endParaRPr lang="en-US" sz="2400" dirty="0"/>
          </a:p>
          <a:p>
            <a:pPr algn="ctr"/>
            <a:r>
              <a:rPr lang="en-US" sz="2400" b="1" i="1" dirty="0" smtClean="0">
                <a:solidFill>
                  <a:srgbClr val="C00000"/>
                </a:solidFill>
              </a:rPr>
              <a:t>giachetti</a:t>
            </a:r>
            <a:r>
              <a:rPr lang="en-US" sz="2400" b="1" i="1" dirty="0" smtClean="0">
                <a:solidFill>
                  <a:srgbClr val="C00000"/>
                </a:solidFill>
              </a:rPr>
              <a:t>@cerm.unifi.it</a:t>
            </a:r>
            <a:endParaRPr lang="en-US" sz="2400" b="1" i="1" dirty="0">
              <a:solidFill>
                <a:srgbClr val="C00000"/>
              </a:solidFill>
            </a:endParaRPr>
          </a:p>
          <a:p>
            <a:pPr algn="ctr"/>
            <a:endParaRPr lang="en-US" sz="1200" dirty="0"/>
          </a:p>
          <a:p>
            <a:pPr algn="ctr"/>
            <a:r>
              <a:rPr lang="es-ES" sz="2400" b="1" i="1" dirty="0"/>
              <a:t>INDIGO SUMMIT </a:t>
            </a:r>
          </a:p>
          <a:p>
            <a:pPr algn="ctr"/>
            <a:r>
              <a:rPr lang="en-GB" sz="2400" dirty="0"/>
              <a:t>EGI-INDIGO workshop on community application support</a:t>
            </a:r>
            <a:endParaRPr lang="en-US" sz="2400" b="1" i="1" dirty="0"/>
          </a:p>
          <a:p>
            <a:pPr algn="ctr"/>
            <a:r>
              <a:rPr lang="en-US" sz="2000" dirty="0"/>
              <a:t>Catania, 10</a:t>
            </a:r>
            <a:r>
              <a:rPr lang="en-US" sz="2000" baseline="30000" dirty="0"/>
              <a:t>th</a:t>
            </a:r>
            <a:r>
              <a:rPr lang="en-US" sz="2000" dirty="0"/>
              <a:t> May 2017</a:t>
            </a:r>
          </a:p>
        </p:txBody>
      </p:sp>
      <p:pic>
        <p:nvPicPr>
          <p:cNvPr id="1026" name="Picture 2" descr="http://www.cerm.unifi.it/images/stories/photos/logo_CERM_CIRM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926" y="4366726"/>
            <a:ext cx="3228393" cy="107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50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b="1" dirty="0"/>
              <a:t>Display of the results of MD </a:t>
            </a:r>
            <a:r>
              <a:rPr lang="en-US" altLang="it-IT" b="1" dirty="0" smtClean="0"/>
              <a:t>analysis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8B9F-EE4C-4B1B-86A1-0FBFA4BEBAE2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662571"/>
            <a:ext cx="8208396" cy="4617223"/>
          </a:xfrm>
          <a:prstGeom prst="rect">
            <a:avLst/>
          </a:prstGeom>
        </p:spPr>
      </p:pic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581400" y="6394852"/>
            <a:ext cx="5029200" cy="365125"/>
          </a:xfrm>
        </p:spPr>
        <p:txBody>
          <a:bodyPr/>
          <a:lstStyle/>
          <a:p>
            <a:r>
              <a:rPr lang="es-ES" sz="1800" dirty="0"/>
              <a:t>INDIGO CASE STUDY: </a:t>
            </a:r>
            <a:r>
              <a:rPr lang="es-ES" sz="1800" dirty="0" smtClean="0"/>
              <a:t>P2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636605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MD vs. NMR-derived dynamics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8B9F-EE4C-4B1B-86A1-0FBFA4BEBAE2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CasellaDiTesto 5"/>
          <p:cNvSpPr txBox="1"/>
          <p:nvPr/>
        </p:nvSpPr>
        <p:spPr>
          <a:xfrm>
            <a:off x="808528" y="1660223"/>
            <a:ext cx="8550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IRED </a:t>
            </a:r>
            <a:r>
              <a:rPr lang="en-US" sz="2400" dirty="0"/>
              <a:t>analysis of </a:t>
            </a:r>
            <a:r>
              <a:rPr lang="en-US" sz="2400" dirty="0" smtClean="0"/>
              <a:t>a 1 </a:t>
            </a:r>
            <a:r>
              <a:rPr lang="el-GR" sz="2400" dirty="0" smtClean="0"/>
              <a:t>μ</a:t>
            </a:r>
            <a:r>
              <a:rPr lang="it-IT" sz="2400" dirty="0" smtClean="0"/>
              <a:t>s </a:t>
            </a:r>
            <a:r>
              <a:rPr lang="it-IT" sz="2400" dirty="0" err="1" smtClean="0"/>
              <a:t>simulation</a:t>
            </a:r>
            <a:r>
              <a:rPr lang="it-IT" sz="2400" dirty="0" smtClean="0"/>
              <a:t> of </a:t>
            </a:r>
            <a:r>
              <a:rPr lang="en-US" sz="2400" dirty="0" smtClean="0"/>
              <a:t>ubiquitin, compared to order parameters derived from experimental data</a:t>
            </a:r>
            <a:endParaRPr lang="en-US" sz="2400" dirty="0"/>
          </a:p>
        </p:txBody>
      </p:sp>
      <p:pic>
        <p:nvPicPr>
          <p:cNvPr id="8" name="Immagine 8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98" y="2653497"/>
            <a:ext cx="7368997" cy="3107752"/>
          </a:xfrm>
          <a:prstGeom prst="rect">
            <a:avLst/>
          </a:prstGeom>
        </p:spPr>
      </p:pic>
      <p:sp>
        <p:nvSpPr>
          <p:cNvPr id="9" name="CasellaDiTesto 10"/>
          <p:cNvSpPr txBox="1"/>
          <p:nvPr/>
        </p:nvSpPr>
        <p:spPr>
          <a:xfrm>
            <a:off x="6820237" y="5908137"/>
            <a:ext cx="537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Pearson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coefficient</a:t>
            </a:r>
            <a:r>
              <a:rPr lang="it-IT" sz="2400" dirty="0" smtClean="0"/>
              <a:t> </a:t>
            </a:r>
            <a:r>
              <a:rPr lang="it-IT" sz="2400" b="1" dirty="0" err="1" smtClean="0"/>
              <a:t>Exp-Calc</a:t>
            </a:r>
            <a:r>
              <a:rPr lang="it-IT" sz="2400" b="1" dirty="0" smtClean="0"/>
              <a:t> </a:t>
            </a:r>
            <a:r>
              <a:rPr lang="it-IT" sz="2400" b="1" dirty="0"/>
              <a:t>= </a:t>
            </a:r>
            <a:r>
              <a:rPr lang="it-IT" sz="2400" b="1" dirty="0" smtClean="0">
                <a:solidFill>
                  <a:srgbClr val="FF0000"/>
                </a:solidFill>
              </a:rPr>
              <a:t>0.82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CasellaDiTesto 12"/>
          <p:cNvSpPr txBox="1"/>
          <p:nvPr/>
        </p:nvSpPr>
        <p:spPr>
          <a:xfrm>
            <a:off x="1735019" y="337418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</a:t>
            </a:r>
            <a:r>
              <a:rPr lang="en-US" sz="2000" b="1" baseline="30000" dirty="0"/>
              <a:t>2</a:t>
            </a:r>
            <a:endParaRPr lang="en-US" sz="2000" b="1" dirty="0"/>
          </a:p>
        </p:txBody>
      </p:sp>
      <p:sp>
        <p:nvSpPr>
          <p:cNvPr id="11" name="Rettangolo 13"/>
          <p:cNvSpPr/>
          <p:nvPr/>
        </p:nvSpPr>
        <p:spPr>
          <a:xfrm>
            <a:off x="5340689" y="5738860"/>
            <a:ext cx="17137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Residue</a:t>
            </a:r>
            <a:endParaRPr lang="en-US" sz="2000" b="1" dirty="0"/>
          </a:p>
        </p:txBody>
      </p:sp>
      <p:sp>
        <p:nvSpPr>
          <p:cNvPr id="17" name="CasellaDiTesto 3"/>
          <p:cNvSpPr txBox="1"/>
          <p:nvPr/>
        </p:nvSpPr>
        <p:spPr>
          <a:xfrm>
            <a:off x="242596" y="6093422"/>
            <a:ext cx="6939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Prompers</a:t>
            </a:r>
            <a:r>
              <a:rPr lang="en-US" sz="1200" dirty="0"/>
              <a:t>, J. J., &amp; </a:t>
            </a:r>
            <a:r>
              <a:rPr lang="en-US" sz="1200" dirty="0" err="1"/>
              <a:t>Bruschweiler</a:t>
            </a:r>
            <a:r>
              <a:rPr lang="en-US" sz="1200" dirty="0"/>
              <a:t>, R., 2002,</a:t>
            </a:r>
            <a:r>
              <a:rPr lang="en-US" sz="1200" i="1" dirty="0"/>
              <a:t>  J. Am. Chem. Soc.</a:t>
            </a:r>
            <a:r>
              <a:rPr lang="en-US" sz="1200" dirty="0"/>
              <a:t>, 124(16), 4522–4534.</a:t>
            </a:r>
          </a:p>
          <a:p>
            <a:r>
              <a:rPr lang="de-DE" sz="1200" dirty="0" err="1"/>
              <a:t>Tjandra</a:t>
            </a:r>
            <a:r>
              <a:rPr lang="de-DE" sz="1200" i="1" dirty="0"/>
              <a:t> et al., J. Am. Chem. </a:t>
            </a:r>
            <a:r>
              <a:rPr lang="de-DE" sz="1200" i="1" dirty="0" err="1"/>
              <a:t>Soc</a:t>
            </a:r>
            <a:r>
              <a:rPr lang="de-DE" sz="1200" i="1" dirty="0"/>
              <a:t>.</a:t>
            </a:r>
            <a:r>
              <a:rPr lang="de-DE" sz="1200" dirty="0"/>
              <a:t>, 1995, </a:t>
            </a:r>
            <a:r>
              <a:rPr lang="de-DE" sz="1200" i="1" dirty="0"/>
              <a:t>117</a:t>
            </a:r>
            <a:r>
              <a:rPr lang="de-DE" sz="1200" dirty="0"/>
              <a:t> (50), pp 12562–12566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581400" y="6394852"/>
            <a:ext cx="5029200" cy="365125"/>
          </a:xfrm>
        </p:spPr>
        <p:txBody>
          <a:bodyPr/>
          <a:lstStyle/>
          <a:p>
            <a:r>
              <a:rPr lang="es-ES" sz="1800" dirty="0"/>
              <a:t>INDIGO CASE STUDY: </a:t>
            </a:r>
            <a:r>
              <a:rPr lang="es-ES" sz="1800" dirty="0" smtClean="0"/>
              <a:t>P2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013978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it-IT" sz="4000" b="1" dirty="0"/>
              <a:t>Infrastructure to compute MD </a:t>
            </a:r>
            <a:r>
              <a:rPr lang="en-US" altLang="it-IT" sz="4000" b="1" dirty="0" smtClean="0"/>
              <a:t>simulations</a:t>
            </a:r>
            <a:endParaRPr lang="en-GB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8B9F-EE4C-4B1B-86A1-0FBFA4BEBAE2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7296" y="1662571"/>
            <a:ext cx="10932774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Presently: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 smtClean="0"/>
              <a:t>GPGPU-based using the HTC infrastructure of EGI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/>
          </a:p>
          <a:p>
            <a:r>
              <a:rPr lang="en-US" sz="2500" dirty="0" smtClean="0"/>
              <a:t>Next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 err="1" smtClean="0"/>
              <a:t>Dockerized</a:t>
            </a:r>
            <a:r>
              <a:rPr lang="en-US" sz="2500" dirty="0" smtClean="0"/>
              <a:t> version for GPGPU VMs</a:t>
            </a:r>
          </a:p>
          <a:p>
            <a:endParaRPr lang="en-US" sz="2500" dirty="0" smtClean="0"/>
          </a:p>
          <a:p>
            <a:r>
              <a:rPr lang="en-US" sz="2500" dirty="0" smtClean="0"/>
              <a:t>Computing MD simulations is much more efficient on GPGPUs: see </a:t>
            </a:r>
            <a:r>
              <a:rPr lang="it-IT" dirty="0">
                <a:hlinkClick r:id="rId2"/>
              </a:rPr>
              <a:t>https://documents.egi.eu/public/ShowDocument?docid=2774</a:t>
            </a:r>
            <a:endParaRPr lang="en-US" sz="2500" dirty="0"/>
          </a:p>
          <a:p>
            <a:r>
              <a:rPr lang="en-US" sz="2500" dirty="0" smtClean="0"/>
              <a:t>Instead, MD analysis does not require </a:t>
            </a:r>
            <a:r>
              <a:rPr lang="en-US" sz="2500" dirty="0" smtClean="0"/>
              <a:t>GPGPUs</a:t>
            </a:r>
          </a:p>
          <a:p>
            <a:endParaRPr lang="en-US" sz="2500" dirty="0"/>
          </a:p>
          <a:p>
            <a:r>
              <a:rPr lang="en-US" sz="2500" dirty="0"/>
              <a:t>Link to the video of the demo: </a:t>
            </a:r>
            <a:r>
              <a:rPr lang="en-US" sz="2500" dirty="0">
                <a:hlinkClick r:id="rId3"/>
              </a:rPr>
              <a:t>https://drive.google.com/file/d/0B6bQjDVrpSSnYkRfZ3F6WnVQdEE/view</a:t>
            </a:r>
            <a:endParaRPr lang="en-US" sz="2500" dirty="0"/>
          </a:p>
          <a:p>
            <a:endParaRPr lang="en-US" sz="2500" dirty="0" smtClean="0"/>
          </a:p>
          <a:p>
            <a:endParaRPr lang="en-US" sz="2500" dirty="0"/>
          </a:p>
          <a:p>
            <a:endParaRPr lang="en-US" sz="2500" dirty="0" smtClean="0"/>
          </a:p>
          <a:p>
            <a:endParaRPr lang="en-US" sz="2500" dirty="0" smtClean="0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581400" y="6394852"/>
            <a:ext cx="5029200" cy="365125"/>
          </a:xfrm>
        </p:spPr>
        <p:txBody>
          <a:bodyPr/>
          <a:lstStyle/>
          <a:p>
            <a:r>
              <a:rPr lang="es-ES" sz="1800" dirty="0"/>
              <a:t>INDIGO CASE STUDY: </a:t>
            </a:r>
            <a:r>
              <a:rPr lang="es-ES" sz="1800" dirty="0" smtClean="0"/>
              <a:t>P2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279367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Thank</a:t>
            </a:r>
            <a:r>
              <a:rPr lang="it-IT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it-IT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you</a:t>
            </a:r>
            <a:r>
              <a:rPr lang="it-IT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for </a:t>
            </a:r>
            <a:r>
              <a:rPr lang="it-IT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your</a:t>
            </a:r>
            <a:r>
              <a:rPr lang="it-IT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it-IT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attention</a:t>
            </a:r>
            <a:r>
              <a:rPr lang="it-IT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!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8B9F-EE4C-4B1B-86A1-0FBFA4BEBAE2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490500" y="1849253"/>
            <a:ext cx="5329238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65175" indent="-484188">
              <a:tabLst>
                <a:tab pos="671513" algn="l"/>
              </a:tabLst>
            </a:pPr>
            <a:r>
              <a:rPr lang="it-IT" sz="2800" u="sng" dirty="0">
                <a:latin typeface="Comic Sans MS" pitchFamily="66" charset="0"/>
              </a:rPr>
              <a:t>People </a:t>
            </a:r>
            <a:r>
              <a:rPr lang="it-IT" sz="2800" u="sng" dirty="0" err="1">
                <a:latin typeface="Comic Sans MS" pitchFamily="66" charset="0"/>
              </a:rPr>
              <a:t>involved</a:t>
            </a:r>
            <a:r>
              <a:rPr lang="it-IT" sz="2800" u="sng" dirty="0">
                <a:latin typeface="Comic Sans MS" pitchFamily="66" charset="0"/>
              </a:rPr>
              <a:t>:</a:t>
            </a:r>
          </a:p>
          <a:p>
            <a:pPr marL="765175" indent="-484188">
              <a:tabLst>
                <a:tab pos="671513" algn="l"/>
              </a:tabLst>
            </a:pPr>
            <a:endParaRPr lang="it-IT" u="sng" dirty="0">
              <a:latin typeface="Comic Sans MS" pitchFamily="66" charset="0"/>
            </a:endParaRPr>
          </a:p>
          <a:p>
            <a:pPr marL="765175" indent="-484188">
              <a:buFontTx/>
              <a:buChar char="•"/>
              <a:tabLst>
                <a:tab pos="671513" algn="l"/>
              </a:tabLst>
            </a:pPr>
            <a:r>
              <a:rPr lang="it-IT" sz="3600" dirty="0" smtClean="0">
                <a:solidFill>
                  <a:srgbClr val="0070C0"/>
                </a:solidFill>
                <a:latin typeface="Comic Sans MS" pitchFamily="66" charset="0"/>
              </a:rPr>
              <a:t>Davide Sala</a:t>
            </a:r>
            <a:endParaRPr lang="it-IT" sz="3600" dirty="0">
              <a:solidFill>
                <a:srgbClr val="0070C0"/>
              </a:solidFill>
              <a:latin typeface="Comic Sans MS" pitchFamily="66" charset="0"/>
            </a:endParaRPr>
          </a:p>
          <a:p>
            <a:pPr marL="765175" indent="-484188">
              <a:buFontTx/>
              <a:buChar char="•"/>
              <a:tabLst>
                <a:tab pos="671513" algn="l"/>
              </a:tabLst>
            </a:pPr>
            <a:r>
              <a:rPr lang="it-IT" sz="3600" dirty="0" smtClean="0">
                <a:latin typeface="Comic Sans MS" pitchFamily="66" charset="0"/>
              </a:rPr>
              <a:t>Antonio Rosato</a:t>
            </a:r>
            <a:endParaRPr lang="it-IT" sz="3600" dirty="0">
              <a:latin typeface="Comic Sans MS" pitchFamily="66" charset="0"/>
            </a:endParaRPr>
          </a:p>
          <a:p>
            <a:pPr marL="765175" indent="-484188">
              <a:buFontTx/>
              <a:buChar char="•"/>
              <a:tabLst>
                <a:tab pos="671513" algn="l"/>
              </a:tabLst>
            </a:pPr>
            <a:endParaRPr lang="it-IT" sz="3600" dirty="0">
              <a:latin typeface="Comic Sans MS" pitchFamily="66" charset="0"/>
            </a:endParaRPr>
          </a:p>
          <a:p>
            <a:pPr marL="765175" indent="-484188">
              <a:tabLst>
                <a:tab pos="671513" algn="l"/>
              </a:tabLst>
            </a:pPr>
            <a:endParaRPr lang="it-IT" dirty="0">
              <a:latin typeface="Comic Sans MS" pitchFamily="66" charset="0"/>
            </a:endParaRPr>
          </a:p>
          <a:p>
            <a:pPr marL="765175" indent="-484188">
              <a:tabLst>
                <a:tab pos="671513" algn="l"/>
              </a:tabLst>
            </a:pPr>
            <a:endParaRPr lang="it-IT" dirty="0">
              <a:latin typeface="Comic Sans MS" pitchFamily="66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867335" y="4361407"/>
            <a:ext cx="65881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65175" indent="-484188" algn="r">
              <a:tabLst>
                <a:tab pos="671513" algn="l"/>
              </a:tabLst>
            </a:pPr>
            <a:r>
              <a:rPr lang="it-IT" sz="2400" u="sng" dirty="0">
                <a:latin typeface="Calibri" pitchFamily="34" charset="0"/>
              </a:rPr>
              <a:t>Financial </a:t>
            </a:r>
            <a:r>
              <a:rPr lang="it-IT" sz="2400" u="sng" dirty="0" err="1">
                <a:latin typeface="Calibri" pitchFamily="34" charset="0"/>
              </a:rPr>
              <a:t>support</a:t>
            </a:r>
            <a:r>
              <a:rPr lang="it-IT" sz="2400" u="sng" dirty="0">
                <a:latin typeface="Calibri" pitchFamily="34" charset="0"/>
              </a:rPr>
              <a:t>:</a:t>
            </a:r>
          </a:p>
          <a:p>
            <a:pPr marL="765175" indent="-484188" algn="r">
              <a:tabLst>
                <a:tab pos="671513" algn="l"/>
              </a:tabLst>
            </a:pPr>
            <a:r>
              <a:rPr lang="it-IT" sz="2800" dirty="0" err="1">
                <a:solidFill>
                  <a:srgbClr val="FF0066"/>
                </a:solidFill>
                <a:latin typeface="Calibri" pitchFamily="34" charset="0"/>
              </a:rPr>
              <a:t>Italian</a:t>
            </a:r>
            <a:r>
              <a:rPr lang="it-IT" sz="2800" dirty="0">
                <a:solidFill>
                  <a:srgbClr val="FF0066"/>
                </a:solidFill>
                <a:latin typeface="Calibri" pitchFamily="34" charset="0"/>
              </a:rPr>
              <a:t> </a:t>
            </a:r>
            <a:r>
              <a:rPr lang="it-IT" sz="2800" dirty="0" err="1">
                <a:solidFill>
                  <a:srgbClr val="FF0066"/>
                </a:solidFill>
                <a:latin typeface="Calibri" pitchFamily="34" charset="0"/>
              </a:rPr>
              <a:t>Ministry</a:t>
            </a:r>
            <a:r>
              <a:rPr lang="it-IT" sz="2800" dirty="0">
                <a:solidFill>
                  <a:srgbClr val="FF0066"/>
                </a:solidFill>
                <a:latin typeface="Calibri" pitchFamily="34" charset="0"/>
              </a:rPr>
              <a:t> of </a:t>
            </a:r>
            <a:r>
              <a:rPr lang="it-IT" sz="2800" dirty="0" err="1">
                <a:solidFill>
                  <a:srgbClr val="FF0066"/>
                </a:solidFill>
                <a:latin typeface="Calibri" pitchFamily="34" charset="0"/>
              </a:rPr>
              <a:t>University</a:t>
            </a:r>
            <a:endParaRPr lang="it-IT" sz="2800" dirty="0">
              <a:solidFill>
                <a:srgbClr val="FF0066"/>
              </a:solidFill>
              <a:latin typeface="Calibri" pitchFamily="34" charset="0"/>
            </a:endParaRPr>
          </a:p>
          <a:p>
            <a:pPr marL="765175" indent="-484188" algn="r">
              <a:tabLst>
                <a:tab pos="671513" algn="l"/>
              </a:tabLst>
            </a:pPr>
            <a:r>
              <a:rPr lang="en-US" sz="2800" dirty="0" err="1" smtClean="0">
                <a:solidFill>
                  <a:srgbClr val="953735"/>
                </a:solidFill>
                <a:latin typeface="Calibri" pitchFamily="34" charset="0"/>
              </a:rPr>
              <a:t>Regione</a:t>
            </a:r>
            <a:r>
              <a:rPr lang="en-US" sz="2800" dirty="0" smtClean="0">
                <a:solidFill>
                  <a:srgbClr val="953735"/>
                </a:solidFill>
                <a:latin typeface="Calibri" pitchFamily="34" charset="0"/>
              </a:rPr>
              <a:t> Toscana</a:t>
            </a:r>
            <a:endParaRPr lang="en-US" sz="2800" dirty="0">
              <a:solidFill>
                <a:srgbClr val="953735"/>
              </a:solidFill>
              <a:latin typeface="Calibri" pitchFamily="34" charset="0"/>
            </a:endParaRPr>
          </a:p>
          <a:p>
            <a:pPr marL="765175" indent="-484188" algn="r">
              <a:tabLst>
                <a:tab pos="671513" algn="l"/>
              </a:tabLst>
            </a:pPr>
            <a:r>
              <a:rPr lang="en-US" sz="2800" dirty="0">
                <a:solidFill>
                  <a:srgbClr val="FF0066"/>
                </a:solidFill>
                <a:latin typeface="Calibri" pitchFamily="34" charset="0"/>
              </a:rPr>
              <a:t>European </a:t>
            </a:r>
            <a:r>
              <a:rPr lang="en-US" sz="2800" dirty="0" smtClean="0">
                <a:solidFill>
                  <a:srgbClr val="FF0066"/>
                </a:solidFill>
                <a:latin typeface="Calibri" pitchFamily="34" charset="0"/>
              </a:rPr>
              <a:t>Commission</a:t>
            </a:r>
            <a:endParaRPr lang="en-US" sz="28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1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581400" y="6394852"/>
            <a:ext cx="5029200" cy="365125"/>
          </a:xfrm>
        </p:spPr>
        <p:txBody>
          <a:bodyPr/>
          <a:lstStyle/>
          <a:p>
            <a:r>
              <a:rPr lang="es-ES" sz="1800" dirty="0"/>
              <a:t>INDIGO CASE STUDY: </a:t>
            </a:r>
            <a:r>
              <a:rPr lang="es-ES" sz="1800" dirty="0" smtClean="0"/>
              <a:t>P2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577406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79358"/>
            <a:ext cx="9852498" cy="1325563"/>
          </a:xfrm>
        </p:spPr>
        <p:txBody>
          <a:bodyPr/>
          <a:lstStyle/>
          <a:p>
            <a:r>
              <a:rPr lang="en-US" dirty="0"/>
              <a:t>Molecular dynamics simulations</a:t>
            </a:r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z="1800" dirty="0"/>
              <a:t>INDIGO CASE STUDY: </a:t>
            </a:r>
            <a:r>
              <a:rPr lang="es-ES" sz="1800" dirty="0" smtClean="0"/>
              <a:t>P2</a:t>
            </a:r>
            <a:endParaRPr lang="en-GB" sz="180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8B9F-EE4C-4B1B-86A1-0FBFA4BEBAE2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296" y="1564501"/>
            <a:ext cx="1027433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Because no experimental technique can be applied to the investigation of all atoms/groups in a protein,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</a:rPr>
              <a:t>computer simulations are needed</a:t>
            </a:r>
            <a:r>
              <a:rPr lang="en-US" sz="2400" b="1" dirty="0" smtClean="0">
                <a:solidFill>
                  <a:srgbClr val="C0504D"/>
                </a:solidFill>
                <a:latin typeface="Arial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to obtain a complete picture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MD simulations are based on the integration of classical </a:t>
            </a:r>
            <a:r>
              <a:rPr lang="en-US" sz="2400" dirty="0">
                <a:solidFill>
                  <a:prstClr val="black"/>
                </a:solidFill>
                <a:latin typeface="Arial" charset="0"/>
              </a:rPr>
              <a:t>equations of motion 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en-US" sz="2400" dirty="0">
                <a:solidFill>
                  <a:prstClr val="black"/>
                </a:solidFill>
                <a:latin typeface="Arial" charset="0"/>
              </a:rPr>
              <a:t>variation of position, velocity and acceleration)	 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over small </a:t>
            </a:r>
            <a:r>
              <a:rPr lang="en-US" sz="2400" dirty="0">
                <a:solidFill>
                  <a:prstClr val="black"/>
                </a:solidFill>
                <a:latin typeface="Arial" charset="0"/>
              </a:rPr>
              <a:t>intervals of time ∆t (constant acceleration, linear motion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). At each time step the system energy and forces over atoms are re-evaluated.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For protein MD simulations ∆</a:t>
            </a:r>
            <a:r>
              <a:rPr lang="en-US" sz="2400" dirty="0">
                <a:solidFill>
                  <a:prstClr val="black"/>
                </a:solidFill>
                <a:latin typeface="Arial" charset="0"/>
              </a:rPr>
              <a:t>t 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= 1-2 fs. So for </a:t>
            </a:r>
            <a:r>
              <a:rPr lang="en-US" sz="2400" b="1" dirty="0" smtClean="0">
                <a:solidFill>
                  <a:prstClr val="black"/>
                </a:solidFill>
                <a:latin typeface="Arial" charset="0"/>
              </a:rPr>
              <a:t>1 </a:t>
            </a:r>
            <a:r>
              <a:rPr lang="el-GR" sz="2400" b="1" dirty="0" smtClean="0">
                <a:solidFill>
                  <a:prstClr val="black"/>
                </a:solidFill>
                <a:latin typeface="Arial" charset="0"/>
              </a:rPr>
              <a:t>μ</a:t>
            </a:r>
            <a:r>
              <a:rPr lang="it-IT" sz="2400" b="1" dirty="0" smtClean="0">
                <a:solidFill>
                  <a:prstClr val="black"/>
                </a:solidFill>
                <a:latin typeface="Arial" charset="0"/>
              </a:rPr>
              <a:t>s of </a:t>
            </a:r>
            <a:r>
              <a:rPr lang="en-US" sz="2400" b="1" dirty="0" smtClean="0">
                <a:solidFill>
                  <a:prstClr val="black"/>
                </a:solidFill>
                <a:latin typeface="Arial" charset="0"/>
              </a:rPr>
              <a:t>simulation, 1 billion steps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 are needed.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Calculations require </a:t>
            </a:r>
            <a:r>
              <a:rPr lang="en-US" sz="2400" u="sng" dirty="0" smtClean="0">
                <a:solidFill>
                  <a:prstClr val="black"/>
                </a:solidFill>
                <a:latin typeface="Arial" charset="0"/>
              </a:rPr>
              <a:t>several days and generate 10’s Gb</a:t>
            </a:r>
            <a:endParaRPr lang="en-US" sz="2400" u="sng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3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escape from a protein </a:t>
            </a:r>
            <a:r>
              <a:rPr lang="en-US" dirty="0" err="1"/>
              <a:t>nanocage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8B9F-EE4C-4B1B-86A1-0FBFA4BEBAE2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7" name="plan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3373" y="1723566"/>
            <a:ext cx="8185365" cy="4604268"/>
          </a:xfrm>
          <a:prstGeom prst="rect">
            <a:avLst/>
          </a:prstGeom>
        </p:spPr>
      </p:pic>
      <p:sp>
        <p:nvSpPr>
          <p:cNvPr id="8" name="CasellaDiTesto 3"/>
          <p:cNvSpPr txBox="1"/>
          <p:nvPr/>
        </p:nvSpPr>
        <p:spPr>
          <a:xfrm>
            <a:off x="4772130" y="5653268"/>
            <a:ext cx="109728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CAGE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CasellaDiTesto 5"/>
          <p:cNvSpPr txBox="1"/>
          <p:nvPr/>
        </p:nvSpPr>
        <p:spPr>
          <a:xfrm>
            <a:off x="2820237" y="1931497"/>
            <a:ext cx="204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OUTSIDE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CasellaDiTesto 6"/>
          <p:cNvSpPr txBox="1"/>
          <p:nvPr/>
        </p:nvSpPr>
        <p:spPr>
          <a:xfrm>
            <a:off x="4867086" y="1814320"/>
            <a:ext cx="378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C3 CHANNEL SECTION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1" name="Connettore 2 8"/>
          <p:cNvCxnSpPr/>
          <p:nvPr/>
        </p:nvCxnSpPr>
        <p:spPr>
          <a:xfrm>
            <a:off x="5651696" y="2116163"/>
            <a:ext cx="57150" cy="474785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581400" y="6394852"/>
            <a:ext cx="5029200" cy="365125"/>
          </a:xfrm>
        </p:spPr>
        <p:txBody>
          <a:bodyPr/>
          <a:lstStyle/>
          <a:p>
            <a:r>
              <a:rPr lang="es-ES" sz="1800" dirty="0"/>
              <a:t>INDIGO CASE STUDY: </a:t>
            </a:r>
            <a:r>
              <a:rPr lang="es-ES" sz="1800" dirty="0" smtClean="0"/>
              <a:t>P2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71843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996" y="51117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sz="3600" dirty="0" err="1"/>
              <a:t>Structure</a:t>
            </a:r>
            <a:r>
              <a:rPr lang="it-IT" sz="3600" dirty="0"/>
              <a:t> of </a:t>
            </a:r>
            <a:r>
              <a:rPr lang="it-IT" sz="3600" dirty="0" err="1"/>
              <a:t>our</a:t>
            </a:r>
            <a:r>
              <a:rPr lang="it-IT" sz="3600" dirty="0"/>
              <a:t> </a:t>
            </a:r>
            <a:r>
              <a:rPr lang="it-IT" sz="3600" dirty="0" err="1"/>
              <a:t>current</a:t>
            </a:r>
            <a:r>
              <a:rPr lang="it-IT" sz="3600" dirty="0"/>
              <a:t> </a:t>
            </a:r>
            <a:r>
              <a:rPr lang="it-IT" sz="3600" dirty="0" err="1"/>
              <a:t>portal</a:t>
            </a:r>
            <a:r>
              <a:rPr lang="it-IT" sz="3600" dirty="0"/>
              <a:t> for short MD </a:t>
            </a:r>
            <a:r>
              <a:rPr lang="it-IT" sz="3600" dirty="0" err="1"/>
              <a:t>calculations</a:t>
            </a:r>
            <a:r>
              <a:rPr lang="en-GB" dirty="0">
                <a:solidFill>
                  <a:srgbClr val="FF0000"/>
                </a:solidFill>
              </a:rPr>
              <a:t/>
            </a:r>
            <a:br>
              <a:rPr lang="en-GB" dirty="0">
                <a:solidFill>
                  <a:srgbClr val="FF0000"/>
                </a:solidFill>
              </a:rPr>
            </a:b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8B9F-EE4C-4B1B-86A1-0FBFA4BEBAE2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570" y="1662571"/>
            <a:ext cx="4879363" cy="43174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464" y="3907411"/>
            <a:ext cx="1999872" cy="20741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6612" y="6112737"/>
            <a:ext cx="7902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err="1"/>
              <a:t>Bioinformatics</a:t>
            </a:r>
            <a:r>
              <a:rPr lang="it-IT" sz="1200" dirty="0"/>
              <a:t>, 27, 2384-2390 (2011</a:t>
            </a:r>
            <a:r>
              <a:rPr lang="it-IT" sz="1200" dirty="0" smtClean="0"/>
              <a:t>). </a:t>
            </a:r>
            <a:r>
              <a:rPr lang="it-IT" sz="1200" i="1" dirty="0" smtClean="0"/>
              <a:t>A </a:t>
            </a:r>
            <a:r>
              <a:rPr lang="it-IT" sz="1200" i="1" dirty="0" err="1"/>
              <a:t>Grid-enabled</a:t>
            </a:r>
            <a:r>
              <a:rPr lang="it-IT" sz="1200" i="1" dirty="0"/>
              <a:t> web </a:t>
            </a:r>
            <a:r>
              <a:rPr lang="it-IT" sz="1200" i="1" dirty="0" err="1"/>
              <a:t>portal</a:t>
            </a:r>
            <a:r>
              <a:rPr lang="it-IT" sz="1200" i="1" dirty="0"/>
              <a:t> for NMR </a:t>
            </a:r>
            <a:r>
              <a:rPr lang="it-IT" sz="1200" i="1" dirty="0" err="1"/>
              <a:t>structure</a:t>
            </a:r>
            <a:r>
              <a:rPr lang="it-IT" sz="1200" i="1" dirty="0"/>
              <a:t> </a:t>
            </a:r>
            <a:r>
              <a:rPr lang="it-IT" sz="1200" i="1" dirty="0" err="1"/>
              <a:t>refinement</a:t>
            </a:r>
            <a:r>
              <a:rPr lang="it-IT" sz="1200" i="1" dirty="0"/>
              <a:t> with </a:t>
            </a:r>
            <a:r>
              <a:rPr lang="it-IT" sz="1200" i="1" dirty="0" smtClean="0"/>
              <a:t>AMBER</a:t>
            </a:r>
            <a:r>
              <a:rPr lang="it-IT" sz="1200" dirty="0" smtClean="0"/>
              <a:t>. Bertini </a:t>
            </a:r>
            <a:r>
              <a:rPr lang="it-IT" sz="1200" dirty="0"/>
              <a:t>I, Case DA, Ferella L, </a:t>
            </a:r>
            <a:r>
              <a:rPr lang="it-IT" sz="1200" dirty="0" err="1"/>
              <a:t>Giachetti</a:t>
            </a:r>
            <a:r>
              <a:rPr lang="it-IT" sz="1200" dirty="0"/>
              <a:t> A, Rosato A.</a:t>
            </a:r>
            <a:endParaRPr lang="en-US" sz="1200" dirty="0"/>
          </a:p>
        </p:txBody>
      </p:sp>
      <p:sp>
        <p:nvSpPr>
          <p:cNvPr id="12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581400" y="6394852"/>
            <a:ext cx="5029200" cy="365125"/>
          </a:xfrm>
        </p:spPr>
        <p:txBody>
          <a:bodyPr/>
          <a:lstStyle/>
          <a:p>
            <a:r>
              <a:rPr lang="es-ES" sz="1800" dirty="0"/>
              <a:t>INDIGO CASE STUDY: </a:t>
            </a:r>
            <a:r>
              <a:rPr lang="es-ES" sz="1800" dirty="0" smtClean="0"/>
              <a:t>P2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40679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768" y="302758"/>
            <a:ext cx="10515600" cy="1325563"/>
          </a:xfrm>
        </p:spPr>
        <p:txBody>
          <a:bodyPr>
            <a:normAutofit/>
          </a:bodyPr>
          <a:lstStyle/>
          <a:p>
            <a:r>
              <a:rPr lang="it-IT" sz="3200" dirty="0" err="1"/>
              <a:t>Changes</a:t>
            </a:r>
            <a:r>
              <a:rPr lang="it-IT" sz="3200" dirty="0"/>
              <a:t> </a:t>
            </a:r>
            <a:r>
              <a:rPr lang="it-IT" sz="3200" dirty="0" err="1"/>
              <a:t>implemented</a:t>
            </a:r>
            <a:r>
              <a:rPr lang="it-IT" sz="3200" dirty="0"/>
              <a:t> in the </a:t>
            </a:r>
            <a:r>
              <a:rPr lang="it-IT" sz="3200" dirty="0" err="1"/>
              <a:t>portal</a:t>
            </a:r>
            <a:r>
              <a:rPr lang="it-IT" sz="3200" dirty="0"/>
              <a:t> </a:t>
            </a:r>
            <a:r>
              <a:rPr lang="it-IT" sz="3200" dirty="0" err="1"/>
              <a:t>using</a:t>
            </a:r>
            <a:r>
              <a:rPr lang="it-IT" sz="3200" dirty="0"/>
              <a:t> INDIGO </a:t>
            </a:r>
            <a:r>
              <a:rPr lang="it-IT" sz="3200" dirty="0" err="1"/>
              <a:t>solutions</a:t>
            </a:r>
            <a:endParaRPr lang="en-GB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8B9F-EE4C-4B1B-86A1-0FBFA4BEBAE2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4108" y="1903985"/>
            <a:ext cx="828092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New users can exploit the INDIGO </a:t>
            </a:r>
            <a:r>
              <a:rPr lang="en-US" sz="2500" b="1" dirty="0" smtClean="0"/>
              <a:t>IAM</a:t>
            </a:r>
            <a:r>
              <a:rPr lang="en-US" sz="2500" dirty="0" smtClean="0"/>
              <a:t> to log in the portal. On the first login, a new account is automatically created.</a:t>
            </a:r>
          </a:p>
          <a:p>
            <a:endParaRPr lang="en-US" sz="2500" dirty="0"/>
          </a:p>
          <a:p>
            <a:r>
              <a:rPr lang="en-US" sz="2500" dirty="0" smtClean="0"/>
              <a:t>For the time being, calculations are dispatched to the grid using CREAM.</a:t>
            </a:r>
          </a:p>
          <a:p>
            <a:endParaRPr lang="en-US" sz="2500" dirty="0"/>
          </a:p>
          <a:p>
            <a:r>
              <a:rPr lang="en-US" sz="2500" dirty="0" smtClean="0"/>
              <a:t>We successfully demonstrated the use of a previous version of the </a:t>
            </a:r>
            <a:r>
              <a:rPr lang="en-US" sz="2500" b="1" dirty="0" err="1" smtClean="0"/>
              <a:t>FutureGateway</a:t>
            </a:r>
            <a:r>
              <a:rPr lang="en-US" sz="2500" dirty="0" smtClean="0"/>
              <a:t> as an alternative way to dispatch jobs.</a:t>
            </a:r>
            <a:endParaRPr lang="en-US" sz="2500" dirty="0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581400" y="6394852"/>
            <a:ext cx="5029200" cy="365125"/>
          </a:xfrm>
        </p:spPr>
        <p:txBody>
          <a:bodyPr/>
          <a:lstStyle/>
          <a:p>
            <a:r>
              <a:rPr lang="es-ES" sz="1800" dirty="0"/>
              <a:t>INDIGO CASE STUDY: </a:t>
            </a:r>
            <a:r>
              <a:rPr lang="es-ES" sz="1800" dirty="0" smtClean="0"/>
              <a:t>P2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764025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it-IT" sz="4000" b="1" dirty="0"/>
              <a:t>Building a cloud-based web server for MD analysis</a:t>
            </a:r>
            <a:r>
              <a:rPr lang="en-US" altLang="it-IT" b="1" dirty="0">
                <a:solidFill>
                  <a:srgbClr val="FF0000"/>
                </a:solidFill>
              </a:rPr>
              <a:t/>
            </a:r>
            <a:br>
              <a:rPr lang="en-US" altLang="it-IT" b="1" dirty="0">
                <a:solidFill>
                  <a:srgbClr val="FF0000"/>
                </a:solidFill>
              </a:rPr>
            </a:b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8B9F-EE4C-4B1B-86A1-0FBFA4BEBAE2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0" b="26081"/>
          <a:stretch/>
        </p:blipFill>
        <p:spPr>
          <a:xfrm>
            <a:off x="9164897" y="4645965"/>
            <a:ext cx="2143125" cy="1152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120" y="1840521"/>
            <a:ext cx="2266950" cy="2019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1348090"/>
            <a:ext cx="82809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500" dirty="0"/>
          </a:p>
          <a:p>
            <a:r>
              <a:rPr lang="en-US" sz="2500" dirty="0" smtClean="0"/>
              <a:t>The </a:t>
            </a:r>
            <a:r>
              <a:rPr lang="en-US" sz="2500" dirty="0" err="1" smtClean="0"/>
              <a:t>AmberTools</a:t>
            </a:r>
            <a:r>
              <a:rPr lang="en-US" sz="2500" dirty="0" smtClean="0"/>
              <a:t> software package for MD was implemented as a container for Docker</a:t>
            </a:r>
          </a:p>
          <a:p>
            <a:endParaRPr lang="en-US" sz="2500" dirty="0" smtClean="0"/>
          </a:p>
          <a:p>
            <a:endParaRPr lang="en-US" sz="2500" dirty="0" smtClean="0"/>
          </a:p>
          <a:p>
            <a:r>
              <a:rPr lang="en-US" sz="2500" dirty="0" smtClean="0"/>
              <a:t>We additionally implemented the </a:t>
            </a:r>
            <a:r>
              <a:rPr lang="en-US" sz="2500" b="1" dirty="0" err="1" smtClean="0"/>
              <a:t>Oneclient</a:t>
            </a:r>
            <a:r>
              <a:rPr lang="en-US" sz="2500" dirty="0" smtClean="0"/>
              <a:t> application in the Docker image. This enables the server to access MD trajectory files directly on the cloud storage system</a:t>
            </a:r>
          </a:p>
          <a:p>
            <a:endParaRPr lang="en-US" sz="2500" dirty="0"/>
          </a:p>
          <a:p>
            <a:r>
              <a:rPr lang="en-US" sz="2500" dirty="0" smtClean="0"/>
              <a:t>We achieved job submission using the </a:t>
            </a:r>
            <a:r>
              <a:rPr lang="en-US" sz="2500" b="1" dirty="0" smtClean="0"/>
              <a:t>INDIGO Orchestrator</a:t>
            </a:r>
          </a:p>
          <a:p>
            <a:endParaRPr lang="en-US" sz="2500" dirty="0"/>
          </a:p>
        </p:txBody>
      </p:sp>
      <p:sp>
        <p:nvSpPr>
          <p:cNvPr id="11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581400" y="6394852"/>
            <a:ext cx="5029200" cy="365125"/>
          </a:xfrm>
        </p:spPr>
        <p:txBody>
          <a:bodyPr/>
          <a:lstStyle/>
          <a:p>
            <a:r>
              <a:rPr lang="es-ES" sz="1800" dirty="0"/>
              <a:t>INDIGO CASE STUDY: </a:t>
            </a:r>
            <a:r>
              <a:rPr lang="es-ES" sz="1800" dirty="0" smtClean="0"/>
              <a:t>P2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459730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741"/>
            <a:ext cx="10515600" cy="1325563"/>
          </a:xfrm>
        </p:spPr>
        <p:txBody>
          <a:bodyPr/>
          <a:lstStyle/>
          <a:p>
            <a:r>
              <a:rPr lang="en-US" dirty="0"/>
              <a:t>Scheme of </a:t>
            </a:r>
            <a:r>
              <a:rPr lang="en-US"/>
              <a:t>the </a:t>
            </a:r>
            <a:r>
              <a:rPr lang="en-US" smtClean="0"/>
              <a:t>solution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38B9F-EE4C-4B1B-86A1-0FBFA4BEBAE2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AutoShape 2" descr="Resultado de imagen de github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AutoShape 8" descr="Resultado de imagen de ansible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AutoShape 10" descr="Resultado de imagen de ansible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utoShape 12" descr="Resultado de imagen de ansible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135358" y="2980191"/>
            <a:ext cx="6764849" cy="8044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5179" y="6354961"/>
            <a:ext cx="427956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mtClean="0"/>
              <a:t>WEB CLIENT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248400" y="6356111"/>
            <a:ext cx="4593771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mtClean="0"/>
              <a:t>WEB SERVER</a:t>
            </a: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-22844" y="4946983"/>
            <a:ext cx="225016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CLOUD CONTAINER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-22843" y="2582328"/>
            <a:ext cx="225016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mtClean="0"/>
              <a:t>CIRMMP SERVER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7" b="26800"/>
          <a:stretch/>
        </p:blipFill>
        <p:spPr>
          <a:xfrm>
            <a:off x="1555179" y="2225563"/>
            <a:ext cx="1088982" cy="1181666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2764972" y="2808515"/>
            <a:ext cx="642257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809583" y="2328602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IAM</a:t>
            </a: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41" y="1740514"/>
            <a:ext cx="2025266" cy="13793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06" y="2911499"/>
            <a:ext cx="1945935" cy="138351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15564" y="3027595"/>
            <a:ext cx="166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ONEDATA token</a:t>
            </a:r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>
            <a:off x="5680009" y="2697934"/>
            <a:ext cx="1940045" cy="323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049820" y="2292376"/>
            <a:ext cx="1980190" cy="9233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Submission Instance to local </a:t>
            </a:r>
            <a:r>
              <a:rPr lang="en-US" dirty="0" err="1"/>
              <a:t>O</a:t>
            </a:r>
            <a:r>
              <a:rPr lang="en-US" dirty="0" err="1" smtClean="0"/>
              <a:t>penstack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47" y="3748662"/>
            <a:ext cx="1020530" cy="30474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33" y="4348446"/>
            <a:ext cx="1397844" cy="492960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 rot="5400000">
            <a:off x="8829554" y="3973349"/>
            <a:ext cx="1672568" cy="323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002" y="1767138"/>
            <a:ext cx="733126" cy="4625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144" y="1760194"/>
            <a:ext cx="1449970" cy="46256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943989" y="5126748"/>
            <a:ext cx="1972018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Creation of </a:t>
            </a:r>
            <a:r>
              <a:rPr lang="en-US" dirty="0" err="1" smtClean="0"/>
              <a:t>docker</a:t>
            </a:r>
            <a:r>
              <a:rPr lang="en-US" dirty="0" smtClean="0"/>
              <a:t> container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052" y="5568769"/>
            <a:ext cx="723422" cy="50826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236164" y="5134687"/>
            <a:ext cx="1972018" cy="8309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Creation of webserver that performs calculation</a:t>
            </a:r>
            <a:endParaRPr lang="en-US" sz="16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052" y="4901772"/>
            <a:ext cx="669471" cy="55304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439" y="4749145"/>
            <a:ext cx="1253095" cy="333511"/>
          </a:xfrm>
          <a:prstGeom prst="rect">
            <a:avLst/>
          </a:prstGeom>
        </p:spPr>
      </p:pic>
      <p:sp>
        <p:nvSpPr>
          <p:cNvPr id="49" name="Right Arrow 48"/>
          <p:cNvSpPr/>
          <p:nvPr/>
        </p:nvSpPr>
        <p:spPr>
          <a:xfrm rot="10800000">
            <a:off x="8294227" y="5430577"/>
            <a:ext cx="563717" cy="2414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7326121" y="4313729"/>
            <a:ext cx="740908" cy="760957"/>
            <a:chOff x="7312164" y="4347714"/>
            <a:chExt cx="740908" cy="76095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3468" y="4347714"/>
              <a:ext cx="709604" cy="760957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7312164" y="4583799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AMBER</a:t>
              </a:r>
              <a:endParaRPr lang="en-US" sz="1400" b="1" dirty="0"/>
            </a:p>
          </p:txBody>
        </p:sp>
      </p:grpSp>
      <p:sp>
        <p:nvSpPr>
          <p:cNvPr id="54" name="Right Arrow 53"/>
          <p:cNvSpPr/>
          <p:nvPr/>
        </p:nvSpPr>
        <p:spPr>
          <a:xfrm rot="10800000">
            <a:off x="4827367" y="5268994"/>
            <a:ext cx="1317112" cy="323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107" y="1767138"/>
            <a:ext cx="1160879" cy="4708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74" y="4242201"/>
            <a:ext cx="1938788" cy="12545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79" y="4971216"/>
            <a:ext cx="1779814" cy="124189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694" y="5810753"/>
            <a:ext cx="1030179" cy="274182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1851323" y="5497743"/>
            <a:ext cx="740908" cy="760957"/>
            <a:chOff x="7312164" y="4347714"/>
            <a:chExt cx="740908" cy="76095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3468" y="4347714"/>
              <a:ext cx="709604" cy="760957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7312164" y="4583799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AMBER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4735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it-IT" sz="3600" b="1" dirty="0"/>
              <a:t>Building a cloud-based web server for MD analysis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8B9F-EE4C-4B1B-86A1-0FBFA4BEBAE2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4655" y="2026197"/>
            <a:ext cx="8568952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The container further includes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A data browser, so the container can be accessed via your web browser (i.e. no need to use the </a:t>
            </a:r>
            <a:r>
              <a:rPr lang="en-US" sz="2500" dirty="0" err="1"/>
              <a:t>Onedata</a:t>
            </a:r>
            <a:r>
              <a:rPr lang="en-US" sz="2500" dirty="0"/>
              <a:t> web interface in another tab).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A viewer for macromolecular structures (NGL, a highly memory-efficient and scalable </a:t>
            </a:r>
            <a:r>
              <a:rPr lang="en-US" sz="2500" dirty="0" err="1"/>
              <a:t>WebGL</a:t>
            </a:r>
            <a:r>
              <a:rPr lang="en-US" sz="2500" dirty="0"/>
              <a:t>-based viewer)</a:t>
            </a:r>
          </a:p>
          <a:p>
            <a:endParaRPr lang="en-US" sz="2500" dirty="0" smtClean="0"/>
          </a:p>
          <a:p>
            <a:r>
              <a:rPr lang="en-US" sz="2500" dirty="0" smtClean="0"/>
              <a:t>We then instantiate the VM using specifications in YAML. </a:t>
            </a:r>
          </a:p>
          <a:p>
            <a:r>
              <a:rPr lang="en-US" sz="2500" dirty="0" smtClean="0"/>
              <a:t>This is compatible with the </a:t>
            </a:r>
            <a:r>
              <a:rPr lang="en-US" sz="2500" b="1" dirty="0" smtClean="0"/>
              <a:t>PaaS Orchestrator</a:t>
            </a:r>
            <a:r>
              <a:rPr lang="en-US" sz="2500" dirty="0" smtClean="0"/>
              <a:t> of INDIGO. It works also on a local OpenStack private cloud.</a:t>
            </a:r>
          </a:p>
          <a:p>
            <a:endParaRPr lang="en-US" sz="2500" dirty="0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581400" y="6394852"/>
            <a:ext cx="5029200" cy="365125"/>
          </a:xfrm>
        </p:spPr>
        <p:txBody>
          <a:bodyPr/>
          <a:lstStyle/>
          <a:p>
            <a:r>
              <a:rPr lang="es-ES" sz="1800" dirty="0"/>
              <a:t>INDIGO CASE STUDY: </a:t>
            </a:r>
            <a:r>
              <a:rPr lang="es-ES" sz="1800" dirty="0" smtClean="0"/>
              <a:t>P2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671147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altLang="it-IT" sz="4000" b="1" dirty="0"/>
              <a:t>How it looks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8B9F-EE4C-4B1B-86A1-0FBFA4BEBAE2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76" y="1564356"/>
            <a:ext cx="8683229" cy="4884317"/>
          </a:xfrm>
          <a:prstGeom prst="rect">
            <a:avLst/>
          </a:prstGeom>
        </p:spPr>
      </p:pic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581400" y="6394852"/>
            <a:ext cx="5029200" cy="365125"/>
          </a:xfrm>
        </p:spPr>
        <p:txBody>
          <a:bodyPr/>
          <a:lstStyle/>
          <a:p>
            <a:r>
              <a:rPr lang="es-ES" sz="1800" dirty="0"/>
              <a:t>INDIGO CASE STUDY: </a:t>
            </a:r>
            <a:r>
              <a:rPr lang="es-ES" sz="1800" dirty="0" smtClean="0"/>
              <a:t>P2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696165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26012</TotalTime>
  <Words>600</Words>
  <Application>Microsoft Office PowerPoint</Application>
  <PresentationFormat>Widescreen</PresentationFormat>
  <Paragraphs>114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Comic Sans MS</vt:lpstr>
      <vt:lpstr>SciFly</vt:lpstr>
      <vt:lpstr>Times New Roman</vt:lpstr>
      <vt:lpstr>Office Theme</vt:lpstr>
      <vt:lpstr>Case Study and INDIGO solution for:  Amber NMR service</vt:lpstr>
      <vt:lpstr>Molecular dynamics simulations</vt:lpstr>
      <vt:lpstr>Ion escape from a protein nanocage</vt:lpstr>
      <vt:lpstr>Structure of our current portal for short MD calculations </vt:lpstr>
      <vt:lpstr>Changes implemented in the portal using INDIGO solutions</vt:lpstr>
      <vt:lpstr>Building a cloud-based web server for MD analysis </vt:lpstr>
      <vt:lpstr>Scheme of the solution</vt:lpstr>
      <vt:lpstr>Building a cloud-based web server for MD analysis</vt:lpstr>
      <vt:lpstr>How it looks</vt:lpstr>
      <vt:lpstr>Display of the results of MD analysis</vt:lpstr>
      <vt:lpstr>MD vs. NMR-derived dynamics</vt:lpstr>
      <vt:lpstr>Infrastructure to compute MD simulations</vt:lpstr>
      <vt:lpstr>Thank you for your attention!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Task 5.4</dc:title>
  <dc:creator>Giacinto Donvito</dc:creator>
  <cp:lastModifiedBy>Andrea Giachetti</cp:lastModifiedBy>
  <cp:revision>685</cp:revision>
  <cp:lastPrinted>2016-03-17T11:28:15Z</cp:lastPrinted>
  <dcterms:created xsi:type="dcterms:W3CDTF">2015-09-21T20:42:03Z</dcterms:created>
  <dcterms:modified xsi:type="dcterms:W3CDTF">2017-05-10T08:39:12Z</dcterms:modified>
</cp:coreProperties>
</file>