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6"/>
  </p:notesMasterIdLst>
  <p:handoutMasterIdLst>
    <p:handoutMasterId r:id="rId17"/>
  </p:handoutMasterIdLst>
  <p:sldIdLst>
    <p:sldId id="280" r:id="rId4"/>
    <p:sldId id="291" r:id="rId5"/>
    <p:sldId id="294" r:id="rId6"/>
    <p:sldId id="295" r:id="rId7"/>
    <p:sldId id="296" r:id="rId8"/>
    <p:sldId id="297" r:id="rId9"/>
    <p:sldId id="300" r:id="rId10"/>
    <p:sldId id="298" r:id="rId11"/>
    <p:sldId id="299" r:id="rId12"/>
    <p:sldId id="301" r:id="rId13"/>
    <p:sldId id="302" r:id="rId14"/>
    <p:sldId id="284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81" d="100"/>
          <a:sy n="81" d="100"/>
        </p:scale>
        <p:origin x="-10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12-1-2017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1/12/2017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SVG:Software_Security_Checklist" TargetMode="External"/><Relationship Id="rId2" Type="http://schemas.openxmlformats.org/officeDocument/2006/relationships/hyperlink" Target="https://wiki.egi.eu/wiki/SVG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eport-vulnerability@egi.eu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SVG:General_Advisory_Template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repository.egi.eu/category/os-distribution/cmd-os-1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CSIRT F2F 17-19</a:t>
            </a:r>
            <a:r>
              <a:rPr lang="en-GB" baseline="30000" dirty="0" smtClean="0"/>
              <a:t>th</a:t>
            </a:r>
            <a:r>
              <a:rPr lang="en-GB" dirty="0" smtClean="0"/>
              <a:t> Jan 2017 – Prague.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Software Vulnerability Group Status update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Linda Cornwall, STFC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Mailing lists related to </a:t>
            </a:r>
            <a:r>
              <a:rPr lang="en-GB" dirty="0"/>
              <a:t>F</a:t>
            </a:r>
            <a:r>
              <a:rPr lang="en-GB" dirty="0" smtClean="0"/>
              <a:t>ed Cloud (Vincent)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For the Critical Vulnerability handling &amp; VA </a:t>
            </a:r>
            <a:r>
              <a:rPr lang="en-GB" dirty="0" smtClean="0"/>
              <a:t>de-endorsement </a:t>
            </a:r>
            <a:r>
              <a:rPr lang="en-GB" dirty="0"/>
              <a:t>procedure, I think that we would need </a:t>
            </a:r>
            <a:r>
              <a:rPr lang="en-GB" dirty="0" smtClean="0"/>
              <a:t>mailing </a:t>
            </a:r>
            <a:r>
              <a:rPr lang="en-GB" dirty="0"/>
              <a:t>lists </a:t>
            </a:r>
            <a:r>
              <a:rPr lang="en-GB" dirty="0" smtClean="0"/>
              <a:t>for:</a:t>
            </a:r>
          </a:p>
          <a:p>
            <a:pPr lvl="1"/>
            <a:r>
              <a:rPr lang="en-GB" dirty="0" smtClean="0"/>
              <a:t>VA </a:t>
            </a:r>
            <a:r>
              <a:rPr lang="en-GB" dirty="0"/>
              <a:t>owners + VA endorsers (</a:t>
            </a:r>
            <a:r>
              <a:rPr lang="en-GB" dirty="0" smtClean="0"/>
              <a:t>Advisory)</a:t>
            </a:r>
          </a:p>
          <a:p>
            <a:pPr lvl="1"/>
            <a:r>
              <a:rPr lang="en-GB" dirty="0" smtClean="0"/>
              <a:t>VM </a:t>
            </a:r>
            <a:r>
              <a:rPr lang="en-GB" dirty="0"/>
              <a:t>Operator (Advisory + de-endorsement notifications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/>
              <a:t>For de-endorsement notification, it would be better to only notify people using it, but I don't think this is currently possible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But we do have VO security contacts via ops portal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52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Notes on Risk – needs </a:t>
            </a:r>
            <a:r>
              <a:rPr lang="en-GB" dirty="0" smtClean="0"/>
              <a:t>updating – no progress yet</a:t>
            </a:r>
            <a:endParaRPr lang="en-GB" dirty="0"/>
          </a:p>
          <a:p>
            <a:pPr lvl="1"/>
            <a:r>
              <a:rPr lang="en-GB" dirty="0"/>
              <a:t>https://wiki.egi.eu/wiki/SVG:Notes_On_Risk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30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Reminders….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341438"/>
            <a:ext cx="8568952" cy="4784400"/>
          </a:xfrm>
        </p:spPr>
        <p:txBody>
          <a:bodyPr/>
          <a:lstStyle/>
          <a:p>
            <a:r>
              <a:rPr lang="en-GB" dirty="0" smtClean="0"/>
              <a:t>Purpose of SVG "To </a:t>
            </a:r>
            <a:r>
              <a:rPr lang="en-GB" dirty="0"/>
              <a:t>minimize the risk to the EGI infrastructure arising from software vulnerabilities</a:t>
            </a:r>
            <a:r>
              <a:rPr lang="en-GB" dirty="0" smtClean="0"/>
              <a:t>“</a:t>
            </a:r>
          </a:p>
          <a:p>
            <a:r>
              <a:rPr lang="en-GB" dirty="0"/>
              <a:t>Wiki at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wiki.egi.eu/wiki/SVG</a:t>
            </a:r>
            <a:endParaRPr lang="en-GB" dirty="0" smtClean="0"/>
          </a:p>
          <a:p>
            <a:r>
              <a:rPr lang="en-GB" dirty="0"/>
              <a:t>Checklist for </a:t>
            </a:r>
            <a:r>
              <a:rPr lang="en-GB" dirty="0" smtClean="0"/>
              <a:t>selecting/writing </a:t>
            </a:r>
            <a:r>
              <a:rPr lang="en-GB" dirty="0"/>
              <a:t>software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>
                <a:hlinkClick r:id="rId3"/>
              </a:rPr>
              <a:t>https://</a:t>
            </a:r>
            <a:r>
              <a:rPr lang="en-GB" sz="2400" dirty="0" smtClean="0">
                <a:hlinkClick r:id="rId3"/>
              </a:rPr>
              <a:t>wiki.egi.eu/wiki/SVG:Software_Security_Checklist</a:t>
            </a:r>
            <a:endParaRPr lang="en-GB" sz="2400" dirty="0" smtClean="0"/>
          </a:p>
          <a:p>
            <a:pPr lvl="1"/>
            <a:r>
              <a:rPr lang="en-GB" dirty="0" smtClean="0"/>
              <a:t>Do we want to publicise this further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Or update?</a:t>
            </a:r>
            <a:endParaRPr lang="en-GB" dirty="0" smtClean="0"/>
          </a:p>
          <a:p>
            <a:pPr marL="514350" indent="-457200"/>
            <a:r>
              <a:rPr lang="en-GB" dirty="0" smtClean="0"/>
              <a:t>Main activity continues to be handling software vulnerabilities reported</a:t>
            </a:r>
          </a:p>
          <a:p>
            <a:pPr marL="914400" lvl="1" indent="-457200"/>
            <a:r>
              <a:rPr lang="en-GB" dirty="0" smtClean="0"/>
              <a:t>Advisories sent to sites </a:t>
            </a:r>
            <a:r>
              <a:rPr lang="en-GB" dirty="0" smtClean="0"/>
              <a:t>and </a:t>
            </a:r>
            <a:r>
              <a:rPr lang="en-GB" dirty="0" smtClean="0"/>
              <a:t>placed on the wiki</a:t>
            </a:r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9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 handling Reminder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000" dirty="0"/>
              <a:t>Anyone may report an issue by e-mail to </a:t>
            </a:r>
          </a:p>
          <a:p>
            <a:pPr marL="400050" lvl="1" indent="0">
              <a:buNone/>
            </a:pPr>
            <a:r>
              <a:rPr lang="en-GB" sz="2000" dirty="0">
                <a:hlinkClick r:id="rId2"/>
              </a:rPr>
              <a:t>report-vulnerability@egi.eu</a:t>
            </a:r>
            <a:endParaRPr lang="en-GB" sz="2000" dirty="0"/>
          </a:p>
          <a:p>
            <a:r>
              <a:rPr lang="en-GB" sz="2000" dirty="0"/>
              <a:t>If it has not been announced, SVG contacts the software provider and the software provider investigates (with SVG member, reporter, others)</a:t>
            </a:r>
          </a:p>
          <a:p>
            <a:r>
              <a:rPr lang="en-GB" sz="2000" dirty="0"/>
              <a:t>The relevance and effect in EGI are determined</a:t>
            </a:r>
          </a:p>
          <a:p>
            <a:r>
              <a:rPr lang="en-GB" sz="2000" dirty="0"/>
              <a:t>If relevant to EGI the risk in the EGI environment is assessed, and put in 1 of 4 categories – ‘Critical’, ‘High’, ‘Moderate’ or ‘Low’</a:t>
            </a:r>
          </a:p>
          <a:p>
            <a:r>
              <a:rPr lang="en-GB" sz="2000" dirty="0"/>
              <a:t>If it has not been fixed, Target Date (TD) for resolution is set - ‘High’ 6 weeks, ‘Moderate’ 4 months, ‘Low’ 1 year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1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Advisories issued:--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000" dirty="0"/>
              <a:t>Advisory is issued by SVG</a:t>
            </a:r>
          </a:p>
          <a:p>
            <a:pPr lvl="1"/>
            <a:r>
              <a:rPr lang="en-GB" sz="1600" dirty="0"/>
              <a:t>When the vulnerability is fixed if EGI SVG is the main handler of vulnerabilities for this software, or software is in an EGI Repository regardless of the risk.</a:t>
            </a:r>
          </a:p>
          <a:p>
            <a:pPr lvl="1"/>
            <a:r>
              <a:rPr lang="en-GB" sz="1600" dirty="0"/>
              <a:t>If the issue is ‘Critical’ or ‘High’ in the EGI infrastructure</a:t>
            </a:r>
          </a:p>
          <a:p>
            <a:pPr lvl="1"/>
            <a:r>
              <a:rPr lang="en-GB" sz="1600" dirty="0"/>
              <a:t>If we think there is a good reason to issue an advisory to the sites.</a:t>
            </a:r>
          </a:p>
          <a:p>
            <a:r>
              <a:rPr lang="en-GB" sz="2000" dirty="0"/>
              <a:t>Advisory is ‘Amber’ if:--</a:t>
            </a:r>
          </a:p>
          <a:p>
            <a:pPr lvl="1"/>
            <a:r>
              <a:rPr lang="en-GB" sz="1600" dirty="0"/>
              <a:t>‘High’ or ‘critical’ risk and information is not public </a:t>
            </a:r>
          </a:p>
          <a:p>
            <a:pPr lvl="1"/>
            <a:r>
              <a:rPr lang="en-GB" sz="1600" dirty="0"/>
              <a:t>There is some other reason to be Amber</a:t>
            </a:r>
          </a:p>
          <a:p>
            <a:pPr lvl="1"/>
            <a:r>
              <a:rPr lang="en-GB" sz="1600" dirty="0"/>
              <a:t>Usually ‘White’ after 2 weeks assuming it is fixed</a:t>
            </a:r>
          </a:p>
          <a:p>
            <a:pPr lvl="1"/>
            <a:r>
              <a:rPr lang="en-GB" sz="1600" dirty="0"/>
              <a:t>Otherwise usually white.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2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Numbers </a:t>
            </a:r>
            <a:r>
              <a:rPr lang="en-GB" dirty="0" smtClean="0"/>
              <a:t>since start of 2016</a:t>
            </a:r>
            <a:r>
              <a:rPr lang="en-GB" dirty="0" smtClean="0"/>
              <a:t> (as of 12</a:t>
            </a:r>
            <a:r>
              <a:rPr lang="en-GB" baseline="30000" dirty="0" smtClean="0"/>
              <a:t>th</a:t>
            </a:r>
            <a:r>
              <a:rPr lang="en-GB" dirty="0" smtClean="0"/>
              <a:t> January 2017)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41 reported issues in 2016 (4 already this year) </a:t>
            </a:r>
          </a:p>
          <a:p>
            <a:pPr lvl="1"/>
            <a:r>
              <a:rPr lang="en-GB" dirty="0"/>
              <a:t>5 </a:t>
            </a:r>
            <a:r>
              <a:rPr lang="en-GB" dirty="0" err="1" smtClean="0"/>
              <a:t>glite</a:t>
            </a:r>
            <a:r>
              <a:rPr lang="en-GB" dirty="0" smtClean="0"/>
              <a:t>, 2 </a:t>
            </a:r>
            <a:r>
              <a:rPr lang="en-GB" dirty="0" err="1" smtClean="0"/>
              <a:t>dCache</a:t>
            </a:r>
            <a:r>
              <a:rPr lang="en-GB" dirty="0" smtClean="0"/>
              <a:t>, 6 kernel, 6 </a:t>
            </a:r>
            <a:r>
              <a:rPr lang="en-GB" dirty="0"/>
              <a:t>OS </a:t>
            </a:r>
            <a:r>
              <a:rPr lang="en-GB" dirty="0" smtClean="0"/>
              <a:t>general, 6 </a:t>
            </a:r>
            <a:r>
              <a:rPr lang="en-GB" dirty="0"/>
              <a:t>Cloud </a:t>
            </a:r>
            <a:r>
              <a:rPr lang="en-GB" dirty="0" smtClean="0"/>
              <a:t>enabling</a:t>
            </a:r>
          </a:p>
          <a:p>
            <a:r>
              <a:rPr lang="en-GB" dirty="0" smtClean="0"/>
              <a:t>Risk – 6 ‘Critical’, 9 ‘High’, 10 ‘Moderate’</a:t>
            </a:r>
          </a:p>
          <a:p>
            <a:r>
              <a:rPr lang="en-GB" dirty="0"/>
              <a:t>26 advisories issued publicly 2016 table.  </a:t>
            </a:r>
            <a:r>
              <a:rPr lang="en-GB" dirty="0" smtClean="0"/>
              <a:t>(+ 2 </a:t>
            </a:r>
            <a:r>
              <a:rPr lang="en-GB" dirty="0"/>
              <a:t>this year already</a:t>
            </a:r>
            <a:r>
              <a:rPr lang="en-GB" dirty="0" smtClean="0"/>
              <a:t>.)</a:t>
            </a:r>
          </a:p>
          <a:p>
            <a:r>
              <a:rPr lang="en-GB" dirty="0" smtClean="0"/>
              <a:t>Since last CSIRT F2F meeting - 15 reported.</a:t>
            </a:r>
          </a:p>
          <a:p>
            <a:r>
              <a:rPr lang="en-GB" dirty="0" smtClean="0"/>
              <a:t>At present 8 </a:t>
            </a:r>
            <a:r>
              <a:rPr lang="en-GB" dirty="0"/>
              <a:t>o</a:t>
            </a:r>
            <a:r>
              <a:rPr lang="en-GB" dirty="0" smtClean="0"/>
              <a:t>pen tickets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2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Advisory Template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Further  minor revisions to the advisory template</a:t>
            </a:r>
          </a:p>
          <a:p>
            <a:pPr lvl="1"/>
            <a:r>
              <a:rPr lang="en-GB" dirty="0" smtClean="0"/>
              <a:t>Most recently added the Context section </a:t>
            </a:r>
          </a:p>
          <a:p>
            <a:pPr lvl="2"/>
            <a:r>
              <a:rPr lang="en-GB" dirty="0" smtClean="0"/>
              <a:t>Stating that the risk is in the context of the EGI infrastructure</a:t>
            </a:r>
          </a:p>
          <a:p>
            <a:pPr lvl="2"/>
            <a:r>
              <a:rPr lang="en-GB" dirty="0" smtClean="0"/>
              <a:t>People may re-use if credit SVG.</a:t>
            </a:r>
          </a:p>
          <a:p>
            <a:pPr lvl="1"/>
            <a:r>
              <a:rPr lang="en-GB" dirty="0" smtClean="0"/>
              <a:t>Also added some ‘skeleton’ references</a:t>
            </a:r>
          </a:p>
          <a:p>
            <a:r>
              <a:rPr lang="en-GB" dirty="0"/>
              <a:t>See </a:t>
            </a:r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wiki.egi.eu/wiki/SVG:General_Advisory_Template</a:t>
            </a:r>
            <a:endParaRPr lang="en-GB" sz="2400" dirty="0" smtClean="0"/>
          </a:p>
          <a:p>
            <a:r>
              <a:rPr lang="en-GB" sz="2400" dirty="0" smtClean="0"/>
              <a:t>Suggestions for further improvements welcome.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8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other issues – deviation from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Ask sites to check – no risk assessment</a:t>
            </a:r>
          </a:p>
          <a:p>
            <a:pPr lvl="1"/>
            <a:r>
              <a:rPr lang="en-GB" dirty="0" smtClean="0"/>
              <a:t>E.g. </a:t>
            </a:r>
            <a:r>
              <a:rPr lang="sv-SE" dirty="0" smtClean="0"/>
              <a:t>OpenStack </a:t>
            </a:r>
            <a:r>
              <a:rPr lang="sv-SE" dirty="0"/>
              <a:t>Nova Metadata information leak </a:t>
            </a:r>
            <a:endParaRPr lang="en-GB" dirty="0" smtClean="0"/>
          </a:p>
          <a:p>
            <a:r>
              <a:rPr lang="en-GB" dirty="0" smtClean="0"/>
              <a:t>Some vulnerabilities it’s enough for Enol/other Fed Cloud people to update in </a:t>
            </a:r>
            <a:r>
              <a:rPr lang="en-GB" dirty="0" err="1" smtClean="0"/>
              <a:t>AppDB</a:t>
            </a:r>
            <a:endParaRPr lang="en-GB" dirty="0" smtClean="0"/>
          </a:p>
          <a:p>
            <a:pPr lvl="1"/>
            <a:r>
              <a:rPr lang="en-GB" dirty="0" smtClean="0"/>
              <a:t>E.g. Docker </a:t>
            </a:r>
            <a:r>
              <a:rPr lang="en-GB" dirty="0"/>
              <a:t>escape vulnerability </a:t>
            </a:r>
            <a:r>
              <a:rPr lang="en-GB" dirty="0" smtClean="0"/>
              <a:t>CVE-2016-9962</a:t>
            </a:r>
          </a:p>
          <a:p>
            <a:pPr lvl="1"/>
            <a:r>
              <a:rPr lang="en-GB" dirty="0" smtClean="0"/>
              <a:t>No advisory needed</a:t>
            </a:r>
          </a:p>
          <a:p>
            <a:pPr lvl="1"/>
            <a:r>
              <a:rPr lang="en-GB" dirty="0" smtClean="0"/>
              <a:t>Possibly this is another part of the procedure.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75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Cloud Middleware Distribution CMD V1 now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>
                <a:hlinkClick r:id="rId2"/>
              </a:rPr>
              <a:t>http</a:t>
            </a:r>
            <a:r>
              <a:rPr lang="en-GB" sz="2400" dirty="0">
                <a:hlinkClick r:id="rId2"/>
              </a:rPr>
              <a:t>://repository.egi.eu/category/os-distribution/cmd-os-1</a:t>
            </a:r>
            <a:r>
              <a:rPr lang="en-GB" sz="2400" dirty="0" smtClean="0">
                <a:hlinkClick r:id="rId2"/>
              </a:rPr>
              <a:t>/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This contains cloud enabling software on top of OpenStack </a:t>
            </a:r>
            <a:r>
              <a:rPr lang="en-GB" sz="2400" dirty="0" err="1" smtClean="0"/>
              <a:t>Mitaka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At </a:t>
            </a:r>
            <a:r>
              <a:rPr lang="en-GB" sz="2400" dirty="0"/>
              <a:t>present contains </a:t>
            </a:r>
            <a:endParaRPr lang="en-GB" sz="2400" dirty="0" smtClean="0"/>
          </a:p>
          <a:p>
            <a:pPr marL="0" indent="0">
              <a:buNone/>
            </a:pPr>
            <a:r>
              <a:rPr lang="en-GB" sz="2000" dirty="0" smtClean="0"/>
              <a:t>- </a:t>
            </a:r>
            <a:r>
              <a:rPr lang="en-GB" sz="2000" dirty="0"/>
              <a:t>Keystone-VOMS 9.0.3</a:t>
            </a:r>
          </a:p>
          <a:p>
            <a:pPr marL="0" indent="0">
              <a:buNone/>
            </a:pPr>
            <a:r>
              <a:rPr lang="en-GB" sz="2000" dirty="0"/>
              <a:t>- </a:t>
            </a:r>
            <a:r>
              <a:rPr lang="en-GB" sz="2000" dirty="0" err="1"/>
              <a:t>ooi</a:t>
            </a:r>
            <a:r>
              <a:rPr lang="en-GB" sz="2000" dirty="0"/>
              <a:t> 0.3.2</a:t>
            </a:r>
          </a:p>
          <a:p>
            <a:pPr marL="0" indent="0">
              <a:buNone/>
            </a:pPr>
            <a:r>
              <a:rPr lang="en-GB" sz="2000" dirty="0"/>
              <a:t>- </a:t>
            </a:r>
            <a:r>
              <a:rPr lang="en-GB" sz="2000" dirty="0" err="1"/>
              <a:t>gridsite</a:t>
            </a:r>
            <a:r>
              <a:rPr lang="en-GB" sz="2000" dirty="0"/>
              <a:t> 2.3.3</a:t>
            </a:r>
          </a:p>
          <a:p>
            <a:pPr>
              <a:buFontTx/>
              <a:buChar char="-"/>
            </a:pPr>
            <a:r>
              <a:rPr lang="en-GB" sz="2000" dirty="0" smtClean="0"/>
              <a:t>Cloud </a:t>
            </a:r>
            <a:r>
              <a:rPr lang="en-GB" sz="2000" dirty="0"/>
              <a:t>BDII Information provider </a:t>
            </a:r>
            <a:r>
              <a:rPr lang="en-GB" sz="2000" dirty="0" smtClean="0"/>
              <a:t>0.6.12</a:t>
            </a:r>
          </a:p>
          <a:p>
            <a:r>
              <a:rPr lang="en-GB" sz="2400" dirty="0" err="1" smtClean="0"/>
              <a:t>Openstack</a:t>
            </a:r>
            <a:r>
              <a:rPr lang="en-GB" sz="2400" dirty="0" smtClean="0"/>
              <a:t> itself obtained from elsewhere (rather like OS)</a:t>
            </a:r>
          </a:p>
          <a:p>
            <a:r>
              <a:rPr lang="en-GB" sz="2400" dirty="0" smtClean="0"/>
              <a:t>This will allow sites to easily install tools needed, AND SVG can handle in the same way as the UMD. 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25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Cloud related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VM Operator role got discussed again at </a:t>
            </a:r>
            <a:r>
              <a:rPr lang="en-GB" dirty="0" err="1" smtClean="0"/>
              <a:t>FedCloud</a:t>
            </a:r>
            <a:r>
              <a:rPr lang="en-GB" dirty="0" smtClean="0"/>
              <a:t> F2F at the end of November</a:t>
            </a:r>
          </a:p>
          <a:p>
            <a:pPr lvl="1"/>
            <a:r>
              <a:rPr lang="en-GB" dirty="0" smtClean="0"/>
              <a:t>Some still not keen. </a:t>
            </a:r>
          </a:p>
          <a:p>
            <a:pPr lvl="1"/>
            <a:r>
              <a:rPr lang="en-GB" dirty="0" smtClean="0"/>
              <a:t>I thought I’d won this battle in June 2016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73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</Template>
  <TotalTime>202</TotalTime>
  <Words>682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EGI powerpoint presentation v3.2</vt:lpstr>
      <vt:lpstr>EGI Powerpoint Presentation (body)</vt:lpstr>
      <vt:lpstr>EGI Powerpoint Presentation (closing)</vt:lpstr>
      <vt:lpstr>Software Vulnerability Group Status update</vt:lpstr>
      <vt:lpstr>Reminders….</vt:lpstr>
      <vt:lpstr>Issue handling Reminder</vt:lpstr>
      <vt:lpstr>Advisories issued:--</vt:lpstr>
      <vt:lpstr>Numbers since start of 2016 (as of 12th January 2017)</vt:lpstr>
      <vt:lpstr>Advisory Template</vt:lpstr>
      <vt:lpstr>Some other issues – deviation from procedure</vt:lpstr>
      <vt:lpstr>Cloud Middleware Distribution CMD V1 now available</vt:lpstr>
      <vt:lpstr>Other Cloud related</vt:lpstr>
      <vt:lpstr>Mailing lists related to Fed Cloud (Vincent)</vt:lpstr>
      <vt:lpstr>Other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Cornwall, Linda (STFC,RAL,PPD)</dc:creator>
  <cp:lastModifiedBy>Cornwall, Linda (STFC,RAL,PPD)</cp:lastModifiedBy>
  <cp:revision>17</cp:revision>
  <dcterms:created xsi:type="dcterms:W3CDTF">2017-01-11T16:46:41Z</dcterms:created>
  <dcterms:modified xsi:type="dcterms:W3CDTF">2017-01-12T13:50:10Z</dcterms:modified>
</cp:coreProperties>
</file>