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73"/>
  </p:normalViewPr>
  <p:slideViewPr>
    <p:cSldViewPr snapToGrid="0" snapToObjects="1">
      <p:cViewPr varScale="1">
        <p:scale>
          <a:sx n="76" d="100"/>
          <a:sy n="76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4B459-AD87-0F46-8A67-C6A2001E0BC0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EE784-D5FD-C54B-B67F-8076CCE54C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1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74F4-F907-E242-A32E-9DAB7BCC394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0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74F4-F907-E242-A32E-9DAB7BCC394F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3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774F4-F907-E242-A32E-9DAB7BCC394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27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6A99-859B-D14C-BC4F-B9AF2B4EC7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8CA-44C0-BC46-8FA5-C0C64E093C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1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6A99-859B-D14C-BC4F-B9AF2B4EC7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8CA-44C0-BC46-8FA5-C0C64E093C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6A99-859B-D14C-BC4F-B9AF2B4EC7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8CA-44C0-BC46-8FA5-C0C64E093C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6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6A99-859B-D14C-BC4F-B9AF2B4EC7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8CA-44C0-BC46-8FA5-C0C64E093C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4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6A99-859B-D14C-BC4F-B9AF2B4EC7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8CA-44C0-BC46-8FA5-C0C64E093C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4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6A99-859B-D14C-BC4F-B9AF2B4EC7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8CA-44C0-BC46-8FA5-C0C64E093C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6A99-859B-D14C-BC4F-B9AF2B4EC7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8CA-44C0-BC46-8FA5-C0C64E093C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9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6A99-859B-D14C-BC4F-B9AF2B4EC7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8CA-44C0-BC46-8FA5-C0C64E093C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6A99-859B-D14C-BC4F-B9AF2B4EC7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8CA-44C0-BC46-8FA5-C0C64E093C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2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6A99-859B-D14C-BC4F-B9AF2B4EC7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8CA-44C0-BC46-8FA5-C0C64E093C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6A99-859B-D14C-BC4F-B9AF2B4EC7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8B8CA-44C0-BC46-8FA5-C0C64E093C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A6A99-859B-D14C-BC4F-B9AF2B4EC7B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8B8CA-44C0-BC46-8FA5-C0C64E093C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603.09536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digo-datacloud.eu/documents-deliverabl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-101896" y="5946207"/>
            <a:ext cx="12566417" cy="1123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2F2F2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590" y="3"/>
            <a:ext cx="7813995" cy="5946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2F2F2"/>
              </a:solidFill>
            </a:endParaRPr>
          </a:p>
        </p:txBody>
      </p:sp>
      <p:sp>
        <p:nvSpPr>
          <p:cNvPr id="17" name="Dane wprowadzane ręcznie 16"/>
          <p:cNvSpPr/>
          <p:nvPr/>
        </p:nvSpPr>
        <p:spPr>
          <a:xfrm rot="16200000" flipH="1">
            <a:off x="5511348" y="-835805"/>
            <a:ext cx="6030874" cy="7533153"/>
          </a:xfrm>
          <a:prstGeom prst="flowChartManualInput">
            <a:avLst/>
          </a:prstGeom>
          <a:solidFill>
            <a:srgbClr val="25133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7528520" y="3297842"/>
            <a:ext cx="39677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27" name="Podtytuł 2"/>
          <p:cNvSpPr txBox="1">
            <a:spLocks/>
          </p:cNvSpPr>
          <p:nvPr/>
        </p:nvSpPr>
        <p:spPr bwMode="auto">
          <a:xfrm>
            <a:off x="6238456" y="2301146"/>
            <a:ext cx="5504800" cy="17116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None/>
              <a:defRPr kumimoji="1" sz="2000" kern="1200">
                <a:solidFill>
                  <a:srgbClr val="000000"/>
                </a:solidFill>
                <a:latin typeface="Open Sans"/>
                <a:ea typeface="Arial" charset="0"/>
                <a:cs typeface="Open San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Open Sans"/>
                <a:ea typeface="Arial" charset="0"/>
                <a:cs typeface="Open San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None/>
              <a:defRPr kumimoji="1" kern="1200">
                <a:solidFill>
                  <a:schemeClr val="tx1">
                    <a:tint val="75000"/>
                  </a:schemeClr>
                </a:solidFill>
                <a:latin typeface="Open Sans"/>
                <a:ea typeface="Arial" charset="0"/>
                <a:cs typeface="Open San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Open Sans"/>
                <a:ea typeface="Arial" charset="0"/>
                <a:cs typeface="Open San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Open Sans"/>
                <a:ea typeface="Arial" charset="0"/>
                <a:cs typeface="Open San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cap="small" dirty="0" smtClean="0">
                <a:solidFill>
                  <a:srgbClr val="FFFFFF"/>
                </a:solidFill>
              </a:rPr>
              <a:t>INDIGO Use Cases: </a:t>
            </a:r>
          </a:p>
          <a:p>
            <a:r>
              <a:rPr lang="en-GB" sz="2800" b="1" cap="small" dirty="0" err="1" smtClean="0">
                <a:solidFill>
                  <a:srgbClr val="FFFFFF"/>
                </a:solidFill>
              </a:rPr>
              <a:t>PaaS</a:t>
            </a:r>
            <a:r>
              <a:rPr lang="en-GB" sz="2800" b="1" cap="small" dirty="0" smtClean="0">
                <a:solidFill>
                  <a:srgbClr val="FFFFFF"/>
                </a:solidFill>
              </a:rPr>
              <a:t> services for Computing and Storage</a:t>
            </a:r>
            <a:endParaRPr lang="en-GB" sz="2800" b="1" cap="small" dirty="0">
              <a:solidFill>
                <a:srgbClr val="FFFFFF"/>
              </a:solidFill>
            </a:endParaRPr>
          </a:p>
        </p:txBody>
      </p:sp>
      <p:pic>
        <p:nvPicPr>
          <p:cNvPr id="13" name="Obraz 12" descr="INDIGO log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45" y="2248465"/>
            <a:ext cx="2164257" cy="1641377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147643" y="4012752"/>
            <a:ext cx="1472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RIA-653549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807648" y="6275532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INDIGO-</a:t>
            </a:r>
            <a:r>
              <a:rPr lang="en-GB" sz="1000" dirty="0" err="1">
                <a:solidFill>
                  <a:schemeClr val="bg1">
                    <a:lumMod val="75000"/>
                  </a:schemeClr>
                </a:solidFill>
              </a:rPr>
              <a:t>DataCloud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 is co-founded by the </a:t>
            </a:r>
          </a:p>
          <a:p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Horizon 2020Framework Programme</a:t>
            </a:r>
          </a:p>
        </p:txBody>
      </p:sp>
      <p:pic>
        <p:nvPicPr>
          <p:cNvPr id="19" name="Obraz 18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9" y="6317228"/>
            <a:ext cx="498548" cy="332365"/>
          </a:xfrm>
          <a:prstGeom prst="rect">
            <a:avLst/>
          </a:prstGeom>
        </p:spPr>
      </p:pic>
      <p:sp>
        <p:nvSpPr>
          <p:cNvPr id="2" name="PoleTekstowe 1"/>
          <p:cNvSpPr txBox="1"/>
          <p:nvPr/>
        </p:nvSpPr>
        <p:spPr>
          <a:xfrm>
            <a:off x="6300789" y="3828086"/>
            <a:ext cx="550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Giacinto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Donvito</a:t>
            </a:r>
            <a:r>
              <a:rPr lang="en-GB" dirty="0" smtClean="0">
                <a:solidFill>
                  <a:schemeClr val="bg1"/>
                </a:solidFill>
              </a:rPr>
              <a:t> (INFN)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1589" y="6373888"/>
            <a:ext cx="2844059" cy="36512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34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9263" y="337112"/>
            <a:ext cx="11247925" cy="874712"/>
          </a:xfrm>
        </p:spPr>
        <p:txBody>
          <a:bodyPr>
            <a:normAutofit/>
          </a:bodyPr>
          <a:lstStyle/>
          <a:p>
            <a:r>
              <a:rPr lang="is-IS" sz="2800" cap="small" dirty="0">
                <a:solidFill>
                  <a:srgbClr val="291568"/>
                </a:solidFill>
              </a:rPr>
              <a:t>[…] </a:t>
            </a:r>
            <a:r>
              <a:rPr lang="pl-PL" sz="2800" cap="small" dirty="0">
                <a:solidFill>
                  <a:srgbClr val="291568"/>
                </a:solidFill>
              </a:rPr>
              <a:t>BUT WE WANT POSIX</a:t>
            </a:r>
            <a:endParaRPr lang="pl-PL" sz="2800" b="1" cap="small" dirty="0">
              <a:solidFill>
                <a:srgbClr val="291568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510838" y="2111610"/>
            <a:ext cx="3857737" cy="3955142"/>
          </a:xfrm>
        </p:spPr>
        <p:txBody>
          <a:bodyPr>
            <a:normAutofit/>
          </a:bodyPr>
          <a:lstStyle/>
          <a:p>
            <a:r>
              <a:rPr lang="en-GB" sz="2400" dirty="0"/>
              <a:t>Support for most of the POSIX operations on virtual file system. </a:t>
            </a:r>
          </a:p>
          <a:p>
            <a:r>
              <a:rPr lang="en-GB" sz="2400" dirty="0"/>
              <a:t>All data accessible trough in a form of unified file system mountable  on VM, Grid, VM  </a:t>
            </a:r>
          </a:p>
          <a:p>
            <a:endParaRPr lang="en-GB" sz="2400" dirty="0"/>
          </a:p>
        </p:txBody>
      </p:sp>
      <p:pic>
        <p:nvPicPr>
          <p:cNvPr id="3" name="Obraz 2" descr="files_in_spac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95"/>
          <a:stretch/>
        </p:blipFill>
        <p:spPr>
          <a:xfrm>
            <a:off x="4604480" y="2120755"/>
            <a:ext cx="9351445" cy="3945996"/>
          </a:xfrm>
          <a:prstGeom prst="rect">
            <a:avLst/>
          </a:prstGeom>
        </p:spPr>
      </p:pic>
      <p:pic>
        <p:nvPicPr>
          <p:cNvPr id="2" name="Obraz 1" descr="onecli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4"/>
          <a:stretch/>
        </p:blipFill>
        <p:spPr>
          <a:xfrm>
            <a:off x="8688081" y="1796601"/>
            <a:ext cx="4154232" cy="4491128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13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aokrąglony prostokąt 39"/>
          <p:cNvSpPr/>
          <p:nvPr/>
        </p:nvSpPr>
        <p:spPr>
          <a:xfrm>
            <a:off x="8782936" y="4131193"/>
            <a:ext cx="2190358" cy="5018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38" name="Zaokrąglony prostokąt 37"/>
          <p:cNvSpPr/>
          <p:nvPr/>
        </p:nvSpPr>
        <p:spPr>
          <a:xfrm>
            <a:off x="8782936" y="5477176"/>
            <a:ext cx="2190358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37" name="Zaokrąglony prostokąt 36"/>
          <p:cNvSpPr/>
          <p:nvPr/>
        </p:nvSpPr>
        <p:spPr>
          <a:xfrm>
            <a:off x="8782936" y="3386600"/>
            <a:ext cx="2190358" cy="5689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36" name="Zaokrąglony prostokąt 35"/>
          <p:cNvSpPr/>
          <p:nvPr/>
        </p:nvSpPr>
        <p:spPr>
          <a:xfrm>
            <a:off x="8782936" y="1841500"/>
            <a:ext cx="2190358" cy="6926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29" name="Zaokrąglony prostokąt 28"/>
          <p:cNvSpPr/>
          <p:nvPr/>
        </p:nvSpPr>
        <p:spPr>
          <a:xfrm>
            <a:off x="3948155" y="2102556"/>
            <a:ext cx="3168559" cy="3931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28095" y="235515"/>
            <a:ext cx="7981950" cy="874712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rgbClr val="291568"/>
                </a:solidFill>
              </a:rPr>
              <a:t>PROTOCOL HANDLERS (PLUGINS)</a:t>
            </a:r>
            <a:endParaRPr lang="pl-PL" sz="2800" b="1" dirty="0">
              <a:solidFill>
                <a:srgbClr val="291568"/>
              </a:solidFill>
            </a:endParaRPr>
          </a:p>
        </p:txBody>
      </p:sp>
      <p:cxnSp>
        <p:nvCxnSpPr>
          <p:cNvPr id="8" name="Łącznik prosty ze strzałką 13"/>
          <p:cNvCxnSpPr/>
          <p:nvPr/>
        </p:nvCxnSpPr>
        <p:spPr>
          <a:xfrm flipV="1">
            <a:off x="7990690" y="2276873"/>
            <a:ext cx="769606" cy="41685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nepro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41" y="3721030"/>
            <a:ext cx="2275824" cy="405977"/>
          </a:xfrm>
          <a:prstGeom prst="rect">
            <a:avLst/>
          </a:prstGeom>
        </p:spPr>
      </p:pic>
      <p:cxnSp>
        <p:nvCxnSpPr>
          <p:cNvPr id="11" name="Łącznik prosty ze strzałką 13"/>
          <p:cNvCxnSpPr>
            <a:endCxn id="29" idx="1"/>
          </p:cNvCxnSpPr>
          <p:nvPr/>
        </p:nvCxnSpPr>
        <p:spPr>
          <a:xfrm>
            <a:off x="3159656" y="3007936"/>
            <a:ext cx="788499" cy="1060437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13"/>
          <p:cNvCxnSpPr>
            <a:stCxn id="48" idx="3"/>
            <a:endCxn id="41" idx="1"/>
          </p:cNvCxnSpPr>
          <p:nvPr/>
        </p:nvCxnSpPr>
        <p:spPr>
          <a:xfrm flipV="1">
            <a:off x="7988708" y="2947488"/>
            <a:ext cx="794228" cy="5799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Prostokąt 38"/>
          <p:cNvSpPr/>
          <p:nvPr/>
        </p:nvSpPr>
        <p:spPr>
          <a:xfrm>
            <a:off x="8843114" y="1832990"/>
            <a:ext cx="2130180" cy="720254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</a:p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       </a:t>
            </a:r>
            <a:r>
              <a:rPr lang="pl-PL" sz="1400" dirty="0" err="1">
                <a:solidFill>
                  <a:srgbClr val="000000"/>
                </a:solidFill>
                <a:latin typeface="Myriad Pro"/>
                <a:cs typeface="Myriad Pro"/>
              </a:rPr>
              <a:t>Oneclient</a:t>
            </a:r>
            <a:endParaRPr lang="pl-PL" sz="14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8782936" y="2661140"/>
            <a:ext cx="2190358" cy="57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7F7F7F"/>
                </a:solidFill>
              </a:rPr>
              <a:t>              HTTP GUI REST</a:t>
            </a:r>
          </a:p>
        </p:txBody>
      </p:sp>
      <p:pic>
        <p:nvPicPr>
          <p:cNvPr id="51" name="Obraz 50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48" y="2054162"/>
            <a:ext cx="349568" cy="305546"/>
          </a:xfrm>
          <a:prstGeom prst="rect">
            <a:avLst/>
          </a:prstGeom>
        </p:spPr>
      </p:pic>
      <p:pic>
        <p:nvPicPr>
          <p:cNvPr id="52" name="Obraz 51" descr="web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83" y="2740627"/>
            <a:ext cx="325098" cy="329413"/>
          </a:xfrm>
          <a:prstGeom prst="rect">
            <a:avLst/>
          </a:prstGeom>
        </p:spPr>
      </p:pic>
      <p:sp>
        <p:nvSpPr>
          <p:cNvPr id="53" name="Prostokąt 52"/>
          <p:cNvSpPr/>
          <p:nvPr/>
        </p:nvSpPr>
        <p:spPr>
          <a:xfrm>
            <a:off x="8843114" y="3288565"/>
            <a:ext cx="2209084" cy="720254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</a:p>
        </p:txBody>
      </p:sp>
      <p:pic>
        <p:nvPicPr>
          <p:cNvPr id="54" name="Obraz 53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48" y="3549197"/>
            <a:ext cx="349568" cy="305546"/>
          </a:xfrm>
          <a:prstGeom prst="rect">
            <a:avLst/>
          </a:prstGeom>
        </p:spPr>
      </p:pic>
      <p:sp>
        <p:nvSpPr>
          <p:cNvPr id="55" name="Prostokąt 54"/>
          <p:cNvSpPr/>
          <p:nvPr/>
        </p:nvSpPr>
        <p:spPr>
          <a:xfrm>
            <a:off x="8843114" y="3991308"/>
            <a:ext cx="2209084" cy="720254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</a:p>
        </p:txBody>
      </p:sp>
      <p:sp>
        <p:nvSpPr>
          <p:cNvPr id="56" name="Prostokąt 55"/>
          <p:cNvSpPr/>
          <p:nvPr/>
        </p:nvSpPr>
        <p:spPr>
          <a:xfrm>
            <a:off x="8782936" y="4788440"/>
            <a:ext cx="2190358" cy="556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7F7F7F"/>
                </a:solidFill>
              </a:rPr>
              <a:t>              HTTP GUI REST</a:t>
            </a:r>
          </a:p>
        </p:txBody>
      </p:sp>
      <p:pic>
        <p:nvPicPr>
          <p:cNvPr id="57" name="Obraz 56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48" y="4251940"/>
            <a:ext cx="349568" cy="305546"/>
          </a:xfrm>
          <a:prstGeom prst="rect">
            <a:avLst/>
          </a:prstGeom>
        </p:spPr>
      </p:pic>
      <p:pic>
        <p:nvPicPr>
          <p:cNvPr id="58" name="Obraz 57" descr="web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83" y="4909141"/>
            <a:ext cx="325098" cy="329413"/>
          </a:xfrm>
          <a:prstGeom prst="rect">
            <a:avLst/>
          </a:prstGeom>
        </p:spPr>
      </p:pic>
      <p:sp>
        <p:nvSpPr>
          <p:cNvPr id="59" name="Prostokąt 58"/>
          <p:cNvSpPr/>
          <p:nvPr/>
        </p:nvSpPr>
        <p:spPr>
          <a:xfrm>
            <a:off x="8829002" y="5396125"/>
            <a:ext cx="2209084" cy="720254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</a:p>
        </p:txBody>
      </p:sp>
      <p:pic>
        <p:nvPicPr>
          <p:cNvPr id="60" name="Obraz 59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48" y="5634077"/>
            <a:ext cx="349568" cy="305546"/>
          </a:xfrm>
          <a:prstGeom prst="rect">
            <a:avLst/>
          </a:prstGeom>
        </p:spPr>
      </p:pic>
      <p:pic>
        <p:nvPicPr>
          <p:cNvPr id="16" name="Obraz 15" descr="onezone-01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8" y="4199718"/>
            <a:ext cx="1871913" cy="1871913"/>
          </a:xfrm>
          <a:prstGeom prst="rect">
            <a:avLst/>
          </a:prstGeom>
        </p:spPr>
      </p:pic>
      <p:sp>
        <p:nvSpPr>
          <p:cNvPr id="31" name="Zaokrąglony prostokąt 30"/>
          <p:cNvSpPr/>
          <p:nvPr/>
        </p:nvSpPr>
        <p:spPr>
          <a:xfrm>
            <a:off x="449263" y="2102556"/>
            <a:ext cx="2649804" cy="20244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>
                <a:solidFill>
                  <a:srgbClr val="000000"/>
                </a:solidFill>
                <a:latin typeface="Myriad Pro"/>
                <a:cs typeface="Myriad Pro"/>
              </a:rPr>
              <a:t>Onezone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48" name="Zaokrąglony prostokąt 47"/>
          <p:cNvSpPr/>
          <p:nvPr/>
        </p:nvSpPr>
        <p:spPr>
          <a:xfrm>
            <a:off x="6775154" y="2726972"/>
            <a:ext cx="1213555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CDMI</a:t>
            </a:r>
          </a:p>
        </p:txBody>
      </p:sp>
      <p:sp>
        <p:nvSpPr>
          <p:cNvPr id="50" name="Zaokrąglony prostokąt 49"/>
          <p:cNvSpPr/>
          <p:nvPr/>
        </p:nvSpPr>
        <p:spPr>
          <a:xfrm>
            <a:off x="6784432" y="2032995"/>
            <a:ext cx="1206259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POSIX</a:t>
            </a:r>
          </a:p>
        </p:txBody>
      </p:sp>
      <p:pic>
        <p:nvPicPr>
          <p:cNvPr id="63" name="Obraz 62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77" y="1675647"/>
            <a:ext cx="392763" cy="357349"/>
          </a:xfrm>
          <a:prstGeom prst="rect">
            <a:avLst/>
          </a:prstGeom>
        </p:spPr>
      </p:pic>
      <p:cxnSp>
        <p:nvCxnSpPr>
          <p:cNvPr id="64" name="Łącznik prosty ze strzałką 13"/>
          <p:cNvCxnSpPr>
            <a:endCxn id="29" idx="0"/>
          </p:cNvCxnSpPr>
          <p:nvPr/>
        </p:nvCxnSpPr>
        <p:spPr>
          <a:xfrm>
            <a:off x="3839922" y="1841500"/>
            <a:ext cx="1692513" cy="261056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Zaokrąglony prostokąt 64"/>
          <p:cNvSpPr/>
          <p:nvPr/>
        </p:nvSpPr>
        <p:spPr>
          <a:xfrm>
            <a:off x="2560066" y="2311501"/>
            <a:ext cx="980392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err="1">
                <a:solidFill>
                  <a:srgbClr val="000000"/>
                </a:solidFill>
                <a:latin typeface="Myriad Pro"/>
                <a:cs typeface="Myriad Pro"/>
              </a:rPr>
              <a:t>Entry</a:t>
            </a:r>
            <a:endParaRPr lang="pl-PL" sz="1400" b="1" dirty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GUI</a:t>
            </a:r>
          </a:p>
        </p:txBody>
      </p:sp>
      <p:sp>
        <p:nvSpPr>
          <p:cNvPr id="66" name="Zaokrąglony prostokąt 65"/>
          <p:cNvSpPr/>
          <p:nvPr/>
        </p:nvSpPr>
        <p:spPr>
          <a:xfrm>
            <a:off x="6772358" y="3412382"/>
            <a:ext cx="1215751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Data </a:t>
            </a:r>
            <a:r>
              <a:rPr lang="pl-PL" sz="1400" b="1" dirty="0" err="1">
                <a:solidFill>
                  <a:srgbClr val="000000"/>
                </a:solidFill>
                <a:latin typeface="Myriad Pro"/>
                <a:cs typeface="Myriad Pro"/>
              </a:rPr>
              <a:t>Mgmt</a:t>
            </a:r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. GUI</a:t>
            </a:r>
          </a:p>
        </p:txBody>
      </p:sp>
      <p:sp>
        <p:nvSpPr>
          <p:cNvPr id="67" name="Zaokrąglony prostokąt 66"/>
          <p:cNvSpPr/>
          <p:nvPr/>
        </p:nvSpPr>
        <p:spPr>
          <a:xfrm>
            <a:off x="6772358" y="4077494"/>
            <a:ext cx="1215752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REST </a:t>
            </a:r>
            <a:r>
              <a:rPr lang="pl-PL" sz="1400" b="1" dirty="0" err="1">
                <a:solidFill>
                  <a:srgbClr val="000000"/>
                </a:solidFill>
                <a:latin typeface="Myriad Pro"/>
                <a:cs typeface="Myriad Pro"/>
              </a:rPr>
              <a:t>APIs</a:t>
            </a:r>
            <a:endParaRPr lang="pl-PL" sz="1400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71" name="Zaokrąglony prostokąt 70"/>
          <p:cNvSpPr/>
          <p:nvPr/>
        </p:nvSpPr>
        <p:spPr>
          <a:xfrm>
            <a:off x="6772360" y="4731992"/>
            <a:ext cx="1215751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FTP / SFTP</a:t>
            </a:r>
          </a:p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 (in </a:t>
            </a:r>
            <a:r>
              <a:rPr lang="pl-PL" sz="1400" b="1" dirty="0" err="1">
                <a:solidFill>
                  <a:srgbClr val="000000"/>
                </a:solidFill>
                <a:latin typeface="Myriad Pro"/>
                <a:cs typeface="Myriad Pro"/>
              </a:rPr>
              <a:t>prep</a:t>
            </a:r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.)</a:t>
            </a:r>
          </a:p>
        </p:txBody>
      </p:sp>
      <p:sp>
        <p:nvSpPr>
          <p:cNvPr id="42" name="Zaokrąglony prostokąt 41"/>
          <p:cNvSpPr/>
          <p:nvPr/>
        </p:nvSpPr>
        <p:spPr>
          <a:xfrm>
            <a:off x="961138" y="3909728"/>
            <a:ext cx="1709945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err="1">
                <a:solidFill>
                  <a:srgbClr val="000000"/>
                </a:solidFill>
                <a:latin typeface="Myriad Pro"/>
                <a:cs typeface="Myriad Pro"/>
              </a:rPr>
              <a:t>Kademlia</a:t>
            </a:r>
            <a:endParaRPr lang="pl-PL" sz="1600" b="1" dirty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/>
            <a:r>
              <a:rPr lang="pl-PL" sz="1600" b="1" dirty="0">
                <a:solidFill>
                  <a:srgbClr val="000000"/>
                </a:solidFill>
                <a:latin typeface="Myriad Pro"/>
                <a:cs typeface="Myriad Pro"/>
              </a:rPr>
              <a:t>DHT  (in </a:t>
            </a:r>
            <a:r>
              <a:rPr lang="pl-PL" sz="1600" b="1" dirty="0" err="1">
                <a:solidFill>
                  <a:srgbClr val="000000"/>
                </a:solidFill>
                <a:latin typeface="Myriad Pro"/>
                <a:cs typeface="Myriad Pro"/>
              </a:rPr>
              <a:t>prep</a:t>
            </a:r>
            <a:r>
              <a:rPr lang="pl-PL" sz="1600" b="1" dirty="0">
                <a:solidFill>
                  <a:srgbClr val="000000"/>
                </a:solidFill>
                <a:latin typeface="Myriad Pro"/>
                <a:cs typeface="Myriad Pro"/>
              </a:rPr>
              <a:t>.)</a:t>
            </a:r>
          </a:p>
        </p:txBody>
      </p:sp>
      <p:sp>
        <p:nvSpPr>
          <p:cNvPr id="43" name="Zaokrąglony prostokąt 42"/>
          <p:cNvSpPr/>
          <p:nvPr/>
        </p:nvSpPr>
        <p:spPr>
          <a:xfrm>
            <a:off x="6772359" y="5392504"/>
            <a:ext cx="1215751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err="1">
                <a:solidFill>
                  <a:srgbClr val="000000"/>
                </a:solidFill>
                <a:latin typeface="Myriad Pro"/>
                <a:cs typeface="Myriad Pro"/>
              </a:rPr>
              <a:t>WebDAV</a:t>
            </a:r>
            <a:endParaRPr lang="pl-PL" sz="1400" b="1" dirty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 (in </a:t>
            </a:r>
            <a:r>
              <a:rPr lang="pl-PL" sz="1400" b="1" dirty="0" err="1">
                <a:solidFill>
                  <a:srgbClr val="000000"/>
                </a:solidFill>
                <a:latin typeface="Myriad Pro"/>
                <a:cs typeface="Myriad Pro"/>
              </a:rPr>
              <a:t>prep</a:t>
            </a:r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.)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227373" y="6278905"/>
            <a:ext cx="2618275" cy="365125"/>
          </a:xfrm>
        </p:spPr>
        <p:txBody>
          <a:bodyPr/>
          <a:lstStyle/>
          <a:p>
            <a:fld id="{B01D25E1-3CBC-794F-A471-A8DF5859C9A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00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65" grpId="0" animBg="1"/>
      <p:bldP spid="66" grpId="0" animBg="1"/>
      <p:bldP spid="67" grpId="0" animBg="1"/>
      <p:bldP spid="7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588" y="-1"/>
            <a:ext cx="12251267" cy="2675467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E63E4C"/>
              </a:solidFill>
            </a:endParaRPr>
          </a:p>
        </p:txBody>
      </p:sp>
      <p:sp>
        <p:nvSpPr>
          <p:cNvPr id="13" name="Trójkąt równoramienny 12"/>
          <p:cNvSpPr/>
          <p:nvPr/>
        </p:nvSpPr>
        <p:spPr>
          <a:xfrm flipV="1">
            <a:off x="577321" y="2668411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12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49262" y="1158286"/>
            <a:ext cx="11311572" cy="874712"/>
          </a:xfrm>
        </p:spPr>
        <p:txBody>
          <a:bodyPr>
            <a:normAutofit fontScale="90000"/>
          </a:bodyPr>
          <a:lstStyle/>
          <a:p>
            <a:r>
              <a:rPr lang="en-GB" cap="small" dirty="0">
                <a:solidFill>
                  <a:srgbClr val="FFFFFF"/>
                </a:solidFill>
              </a:rPr>
              <a:t>PROBLEM </a:t>
            </a:r>
            <a:r>
              <a:rPr lang="en-GB" cap="small" dirty="0" smtClean="0">
                <a:solidFill>
                  <a:srgbClr val="FFFFFF"/>
                </a:solidFill>
              </a:rPr>
              <a:t>2:  </a:t>
            </a:r>
            <a:r>
              <a:rPr lang="en-GB" cap="all" dirty="0">
                <a:solidFill>
                  <a:srgbClr val="FFFFFF"/>
                </a:solidFill>
              </a:rPr>
              <a:t>Heterogeneity of storage technologies</a:t>
            </a:r>
            <a:r>
              <a:rPr lang="en-GB" cap="all" dirty="0" smtClean="0">
                <a:solidFill>
                  <a:srgbClr val="FFFFFF"/>
                </a:solidFill>
              </a:rPr>
              <a:t/>
            </a:r>
            <a:br>
              <a:rPr lang="en-GB" cap="all" dirty="0" smtClean="0">
                <a:solidFill>
                  <a:srgbClr val="FFFFFF"/>
                </a:solidFill>
              </a:rPr>
            </a:br>
            <a:endParaRPr lang="pl-PL" sz="3600" b="1" dirty="0">
              <a:solidFill>
                <a:srgbClr val="FFFFFF"/>
              </a:solidFill>
            </a:endParaRPr>
          </a:p>
        </p:txBody>
      </p:sp>
      <p:sp>
        <p:nvSpPr>
          <p:cNvPr id="10" name="PoleTekstowe 9"/>
          <p:cNvSpPr txBox="1"/>
          <p:nvPr/>
        </p:nvSpPr>
        <p:spPr>
          <a:xfrm>
            <a:off x="684597" y="3325650"/>
            <a:ext cx="10907859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000" b="1" dirty="0"/>
              <a:t>Thanks to INDIGO-</a:t>
            </a:r>
            <a:r>
              <a:rPr lang="en-GB" sz="2000" b="1" dirty="0" err="1"/>
              <a:t>DataCloud</a:t>
            </a:r>
            <a:r>
              <a:rPr lang="en-GB" sz="2000" b="1" dirty="0"/>
              <a:t> now you can:</a:t>
            </a:r>
          </a:p>
          <a:p>
            <a:pPr marL="285750" indent="-285750">
              <a:lnSpc>
                <a:spcPct val="25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Use the same data access protocols (up to your choice) wherever you go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Pass-through problems of selection right storage technology to data centres operators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Avoid cloud vendor locking</a:t>
            </a:r>
          </a:p>
        </p:txBody>
      </p:sp>
    </p:spTree>
    <p:extLst>
      <p:ext uri="{BB962C8B-B14F-4D97-AF65-F5344CB8AC3E}">
        <p14:creationId xmlns:p14="http://schemas.microsoft.com/office/powerpoint/2010/main" val="18146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589" y="-100061"/>
            <a:ext cx="12248092" cy="63738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347663" y="187537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b="1" cap="all" dirty="0">
                <a:solidFill>
                  <a:srgbClr val="291568"/>
                </a:solidFill>
              </a:rPr>
              <a:t>Different types of storages virtualized </a:t>
            </a:r>
          </a:p>
        </p:txBody>
      </p:sp>
      <p:pic>
        <p:nvPicPr>
          <p:cNvPr id="4" name="Symbol zastępczy zawartości 3" descr="what-is-onedat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" b="1384"/>
          <a:stretch>
            <a:fillRect/>
          </a:stretch>
        </p:blipFill>
        <p:spPr>
          <a:xfrm>
            <a:off x="569913" y="1447801"/>
            <a:ext cx="11126788" cy="4583113"/>
          </a:xfrm>
        </p:spPr>
      </p:pic>
      <p:sp>
        <p:nvSpPr>
          <p:cNvPr id="2" name="PoleTekstowe 1"/>
          <p:cNvSpPr txBox="1"/>
          <p:nvPr/>
        </p:nvSpPr>
        <p:spPr>
          <a:xfrm>
            <a:off x="10785700" y="1848456"/>
            <a:ext cx="74842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S3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10785700" y="2431743"/>
            <a:ext cx="105459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POSIX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10785700" y="3423319"/>
            <a:ext cx="105459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 err="1">
                <a:solidFill>
                  <a:srgbClr val="FF0000"/>
                </a:solidFill>
              </a:rPr>
              <a:t>Ceph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9622688" y="4709742"/>
            <a:ext cx="221761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 err="1">
                <a:solidFill>
                  <a:srgbClr val="FF0000"/>
                </a:solidFill>
              </a:rPr>
              <a:t>OpenStack</a:t>
            </a:r>
            <a:r>
              <a:rPr lang="en-GB" sz="2200" dirty="0">
                <a:solidFill>
                  <a:srgbClr val="FF0000"/>
                </a:solidFill>
              </a:rPr>
              <a:t> Swift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3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aokrąglony prostokąt 28"/>
          <p:cNvSpPr/>
          <p:nvPr/>
        </p:nvSpPr>
        <p:spPr>
          <a:xfrm>
            <a:off x="3948155" y="2184857"/>
            <a:ext cx="3168559" cy="34943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9263" y="327130"/>
            <a:ext cx="7981950" cy="874712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solidFill>
                  <a:srgbClr val="291568"/>
                </a:solidFill>
              </a:rPr>
              <a:t>STORAGE SYSTEMS DRIVERS (PLUGINS)</a:t>
            </a:r>
            <a:endParaRPr lang="pl-PL" sz="2800" b="1" dirty="0">
              <a:solidFill>
                <a:srgbClr val="291568"/>
              </a:solidFill>
            </a:endParaRPr>
          </a:p>
        </p:txBody>
      </p:sp>
      <p:cxnSp>
        <p:nvCxnSpPr>
          <p:cNvPr id="8" name="Łącznik prosty ze strzałką 13"/>
          <p:cNvCxnSpPr>
            <a:endCxn id="66" idx="1"/>
          </p:cNvCxnSpPr>
          <p:nvPr/>
        </p:nvCxnSpPr>
        <p:spPr>
          <a:xfrm flipV="1">
            <a:off x="7183346" y="2148279"/>
            <a:ext cx="1599591" cy="1140286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nepro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69" y="3737957"/>
            <a:ext cx="2275824" cy="405977"/>
          </a:xfrm>
          <a:prstGeom prst="rect">
            <a:avLst/>
          </a:prstGeom>
        </p:spPr>
      </p:pic>
      <p:cxnSp>
        <p:nvCxnSpPr>
          <p:cNvPr id="11" name="Łącznik prosty ze strzałką 13"/>
          <p:cNvCxnSpPr>
            <a:endCxn id="29" idx="1"/>
          </p:cNvCxnSpPr>
          <p:nvPr/>
        </p:nvCxnSpPr>
        <p:spPr>
          <a:xfrm>
            <a:off x="3159656" y="3024863"/>
            <a:ext cx="788499" cy="90718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13"/>
          <p:cNvCxnSpPr/>
          <p:nvPr/>
        </p:nvCxnSpPr>
        <p:spPr>
          <a:xfrm flipV="1">
            <a:off x="7128055" y="2942168"/>
            <a:ext cx="1601509" cy="60703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13"/>
          <p:cNvCxnSpPr>
            <a:endCxn id="62" idx="1"/>
          </p:cNvCxnSpPr>
          <p:nvPr/>
        </p:nvCxnSpPr>
        <p:spPr>
          <a:xfrm flipV="1">
            <a:off x="7116714" y="3671098"/>
            <a:ext cx="1666223" cy="66858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Obraz 15" descr="onezone-0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8" y="4225224"/>
            <a:ext cx="1871913" cy="1871913"/>
          </a:xfrm>
          <a:prstGeom prst="rect">
            <a:avLst/>
          </a:prstGeom>
        </p:spPr>
      </p:pic>
      <p:sp>
        <p:nvSpPr>
          <p:cNvPr id="31" name="Zaokrąglony prostokąt 30"/>
          <p:cNvSpPr/>
          <p:nvPr/>
        </p:nvSpPr>
        <p:spPr>
          <a:xfrm>
            <a:off x="449263" y="2102557"/>
            <a:ext cx="2710392" cy="20413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>
                <a:solidFill>
                  <a:srgbClr val="000000"/>
                </a:solidFill>
                <a:latin typeface="Myriad Pro"/>
                <a:cs typeface="Myriad Pro"/>
              </a:rPr>
              <a:t>Onezone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43" name="Zaokrąglony prostokąt 42"/>
          <p:cNvSpPr/>
          <p:nvPr/>
        </p:nvSpPr>
        <p:spPr>
          <a:xfrm>
            <a:off x="3813677" y="2086287"/>
            <a:ext cx="873875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POSIX</a:t>
            </a:r>
          </a:p>
        </p:txBody>
      </p:sp>
      <p:sp>
        <p:nvSpPr>
          <p:cNvPr id="45" name="Zaokrąglony prostokąt 44"/>
          <p:cNvSpPr/>
          <p:nvPr/>
        </p:nvSpPr>
        <p:spPr>
          <a:xfrm>
            <a:off x="4761871" y="2074336"/>
            <a:ext cx="819011" cy="557012"/>
          </a:xfrm>
          <a:prstGeom prst="roundRect">
            <a:avLst/>
          </a:prstGeom>
          <a:solidFill>
            <a:srgbClr val="DCE6F2"/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err="1">
                <a:solidFill>
                  <a:srgbClr val="000000"/>
                </a:solidFill>
                <a:latin typeface="Myriad Pro"/>
                <a:cs typeface="Myriad Pro"/>
              </a:rPr>
              <a:t>Ceph</a:t>
            </a:r>
            <a:endParaRPr lang="pl-PL" sz="1400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46" name="Zaokrąglony prostokąt 45"/>
          <p:cNvSpPr/>
          <p:nvPr/>
        </p:nvSpPr>
        <p:spPr>
          <a:xfrm>
            <a:off x="5655200" y="2059395"/>
            <a:ext cx="579950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S3</a:t>
            </a:r>
          </a:p>
        </p:txBody>
      </p:sp>
      <p:sp>
        <p:nvSpPr>
          <p:cNvPr id="47" name="Zaokrąglony prostokąt 46"/>
          <p:cNvSpPr/>
          <p:nvPr/>
        </p:nvSpPr>
        <p:spPr>
          <a:xfrm>
            <a:off x="6309471" y="2051803"/>
            <a:ext cx="873875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Swift</a:t>
            </a:r>
          </a:p>
        </p:txBody>
      </p:sp>
      <p:pic>
        <p:nvPicPr>
          <p:cNvPr id="63" name="Obraz 62" descr="strage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56" y="1600686"/>
            <a:ext cx="392763" cy="357349"/>
          </a:xfrm>
          <a:prstGeom prst="rect">
            <a:avLst/>
          </a:prstGeom>
        </p:spPr>
      </p:pic>
      <p:cxnSp>
        <p:nvCxnSpPr>
          <p:cNvPr id="64" name="Łącznik prosty ze strzałką 13"/>
          <p:cNvCxnSpPr>
            <a:endCxn id="45" idx="0"/>
          </p:cNvCxnSpPr>
          <p:nvPr/>
        </p:nvCxnSpPr>
        <p:spPr>
          <a:xfrm>
            <a:off x="3662346" y="1835586"/>
            <a:ext cx="1509031" cy="238751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Zaokrąglony prostokąt 64"/>
          <p:cNvSpPr/>
          <p:nvPr/>
        </p:nvSpPr>
        <p:spPr>
          <a:xfrm>
            <a:off x="2560066" y="2184857"/>
            <a:ext cx="980392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err="1">
                <a:solidFill>
                  <a:srgbClr val="000000"/>
                </a:solidFill>
                <a:latin typeface="Myriad Pro"/>
                <a:cs typeface="Myriad Pro"/>
              </a:rPr>
              <a:t>Entry</a:t>
            </a:r>
            <a:endParaRPr lang="pl-PL" sz="1400" b="1" dirty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GUI</a:t>
            </a:r>
          </a:p>
        </p:txBody>
      </p:sp>
      <p:sp>
        <p:nvSpPr>
          <p:cNvPr id="42" name="Zaokrąglony prostokąt 41"/>
          <p:cNvSpPr/>
          <p:nvPr/>
        </p:nvSpPr>
        <p:spPr>
          <a:xfrm>
            <a:off x="1135702" y="3901198"/>
            <a:ext cx="1424364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err="1">
                <a:solidFill>
                  <a:srgbClr val="000000"/>
                </a:solidFill>
                <a:latin typeface="Myriad Pro"/>
                <a:cs typeface="Myriad Pro"/>
              </a:rPr>
              <a:t>Kademlia</a:t>
            </a:r>
            <a:endParaRPr lang="pl-PL" sz="1400" b="1" dirty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DHT  </a:t>
            </a:r>
            <a:r>
              <a:rPr lang="pl-PL" sz="1100" b="1" dirty="0">
                <a:solidFill>
                  <a:srgbClr val="000000"/>
                </a:solidFill>
                <a:latin typeface="Myriad Pro"/>
                <a:cs typeface="Myriad Pro"/>
              </a:rPr>
              <a:t>(in </a:t>
            </a:r>
            <a:r>
              <a:rPr lang="pl-PL" sz="1100" b="1" dirty="0" err="1">
                <a:solidFill>
                  <a:srgbClr val="000000"/>
                </a:solidFill>
                <a:latin typeface="Myriad Pro"/>
                <a:cs typeface="Myriad Pro"/>
              </a:rPr>
              <a:t>prep</a:t>
            </a:r>
            <a:r>
              <a:rPr lang="pl-PL" sz="1100" b="1" dirty="0">
                <a:solidFill>
                  <a:srgbClr val="000000"/>
                </a:solidFill>
                <a:latin typeface="Myriad Pro"/>
                <a:cs typeface="Myriad Pro"/>
              </a:rPr>
              <a:t>.)</a:t>
            </a:r>
          </a:p>
        </p:txBody>
      </p:sp>
      <p:sp>
        <p:nvSpPr>
          <p:cNvPr id="44" name="Zaokrąglony prostokąt 43"/>
          <p:cNvSpPr/>
          <p:nvPr/>
        </p:nvSpPr>
        <p:spPr>
          <a:xfrm>
            <a:off x="3813677" y="2741869"/>
            <a:ext cx="1426217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err="1">
                <a:solidFill>
                  <a:srgbClr val="000000"/>
                </a:solidFill>
                <a:latin typeface="Myriad Pro"/>
                <a:cs typeface="Myriad Pro"/>
              </a:rPr>
              <a:t>GridFTP</a:t>
            </a:r>
            <a:endParaRPr lang="pl-PL" sz="1400" b="1" dirty="0">
              <a:solidFill>
                <a:srgbClr val="000000"/>
              </a:solidFill>
              <a:latin typeface="Myriad Pro"/>
              <a:cs typeface="Myriad Pro"/>
            </a:endParaRPr>
          </a:p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(in. </a:t>
            </a:r>
            <a:r>
              <a:rPr lang="pl-PL" sz="1400" b="1" dirty="0" err="1">
                <a:solidFill>
                  <a:srgbClr val="000000"/>
                </a:solidFill>
                <a:latin typeface="Myriad Pro"/>
                <a:cs typeface="Myriad Pro"/>
              </a:rPr>
              <a:t>Prep</a:t>
            </a:r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)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14</a:t>
            </a:fld>
            <a:endParaRPr lang="pl-PL"/>
          </a:p>
        </p:txBody>
      </p:sp>
      <p:sp>
        <p:nvSpPr>
          <p:cNvPr id="50" name="Zaokrąglony prostokąt 49"/>
          <p:cNvSpPr/>
          <p:nvPr/>
        </p:nvSpPr>
        <p:spPr>
          <a:xfrm>
            <a:off x="8782936" y="4131193"/>
            <a:ext cx="2190358" cy="5018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1" name="Zaokrąglony prostokąt 60"/>
          <p:cNvSpPr/>
          <p:nvPr/>
        </p:nvSpPr>
        <p:spPr>
          <a:xfrm>
            <a:off x="8782936" y="5477176"/>
            <a:ext cx="2190358" cy="5570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2" name="Zaokrąglony prostokąt 61"/>
          <p:cNvSpPr/>
          <p:nvPr/>
        </p:nvSpPr>
        <p:spPr>
          <a:xfrm>
            <a:off x="8782936" y="3386600"/>
            <a:ext cx="2190358" cy="5689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6" name="Zaokrąglony prostokąt 65"/>
          <p:cNvSpPr/>
          <p:nvPr/>
        </p:nvSpPr>
        <p:spPr>
          <a:xfrm>
            <a:off x="8782936" y="1762434"/>
            <a:ext cx="2190358" cy="7716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29156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7" name="Prostokąt 66"/>
          <p:cNvSpPr/>
          <p:nvPr/>
        </p:nvSpPr>
        <p:spPr>
          <a:xfrm>
            <a:off x="8843114" y="1762434"/>
            <a:ext cx="2130180" cy="720254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</a:p>
          <a:p>
            <a:pPr algn="ctr"/>
            <a:r>
              <a:rPr lang="pl-PL" sz="1400" b="1" dirty="0">
                <a:solidFill>
                  <a:srgbClr val="000000"/>
                </a:solidFill>
                <a:latin typeface="Myriad Pro"/>
                <a:cs typeface="Myriad Pro"/>
              </a:rPr>
              <a:t>       </a:t>
            </a:r>
            <a:r>
              <a:rPr lang="pl-PL" sz="1400" dirty="0" err="1">
                <a:solidFill>
                  <a:srgbClr val="000000"/>
                </a:solidFill>
                <a:latin typeface="Myriad Pro"/>
                <a:cs typeface="Myriad Pro"/>
              </a:rPr>
              <a:t>Oneclient</a:t>
            </a:r>
            <a:endParaRPr lang="pl-PL" sz="14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8" name="Prostokąt 67"/>
          <p:cNvSpPr/>
          <p:nvPr/>
        </p:nvSpPr>
        <p:spPr>
          <a:xfrm>
            <a:off x="8782936" y="2661140"/>
            <a:ext cx="2190358" cy="57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7F7F7F"/>
                </a:solidFill>
              </a:rPr>
              <a:t>              HTTP GUI REST</a:t>
            </a:r>
          </a:p>
        </p:txBody>
      </p:sp>
      <p:pic>
        <p:nvPicPr>
          <p:cNvPr id="69" name="Obraz 68" descr="folder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48" y="1956606"/>
            <a:ext cx="349568" cy="305546"/>
          </a:xfrm>
          <a:prstGeom prst="rect">
            <a:avLst/>
          </a:prstGeom>
        </p:spPr>
      </p:pic>
      <p:pic>
        <p:nvPicPr>
          <p:cNvPr id="70" name="Obraz 69" descr="web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83" y="2740627"/>
            <a:ext cx="325098" cy="329413"/>
          </a:xfrm>
          <a:prstGeom prst="rect">
            <a:avLst/>
          </a:prstGeom>
        </p:spPr>
      </p:pic>
      <p:sp>
        <p:nvSpPr>
          <p:cNvPr id="71" name="Prostokąt 70"/>
          <p:cNvSpPr/>
          <p:nvPr/>
        </p:nvSpPr>
        <p:spPr>
          <a:xfrm>
            <a:off x="8843114" y="3288565"/>
            <a:ext cx="2209084" cy="720254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</a:p>
        </p:txBody>
      </p:sp>
      <p:pic>
        <p:nvPicPr>
          <p:cNvPr id="72" name="Obraz 71" descr="folder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48" y="3549197"/>
            <a:ext cx="349568" cy="305546"/>
          </a:xfrm>
          <a:prstGeom prst="rect">
            <a:avLst/>
          </a:prstGeom>
        </p:spPr>
      </p:pic>
      <p:sp>
        <p:nvSpPr>
          <p:cNvPr id="73" name="Prostokąt 72"/>
          <p:cNvSpPr/>
          <p:nvPr/>
        </p:nvSpPr>
        <p:spPr>
          <a:xfrm>
            <a:off x="8843114" y="3991308"/>
            <a:ext cx="2209084" cy="720254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</a:p>
        </p:txBody>
      </p:sp>
      <p:sp>
        <p:nvSpPr>
          <p:cNvPr id="74" name="Prostokąt 73"/>
          <p:cNvSpPr/>
          <p:nvPr/>
        </p:nvSpPr>
        <p:spPr>
          <a:xfrm>
            <a:off x="8782936" y="4788440"/>
            <a:ext cx="2190358" cy="556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7F7F7F"/>
                </a:solidFill>
              </a:rPr>
              <a:t>              HTTP GUI REST</a:t>
            </a:r>
          </a:p>
        </p:txBody>
      </p:sp>
      <p:pic>
        <p:nvPicPr>
          <p:cNvPr id="75" name="Obraz 74" descr="folder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48" y="4251940"/>
            <a:ext cx="349568" cy="305546"/>
          </a:xfrm>
          <a:prstGeom prst="rect">
            <a:avLst/>
          </a:prstGeom>
        </p:spPr>
      </p:pic>
      <p:pic>
        <p:nvPicPr>
          <p:cNvPr id="76" name="Obraz 75" descr="web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83" y="4909141"/>
            <a:ext cx="325098" cy="329413"/>
          </a:xfrm>
          <a:prstGeom prst="rect">
            <a:avLst/>
          </a:prstGeom>
        </p:spPr>
      </p:pic>
      <p:sp>
        <p:nvSpPr>
          <p:cNvPr id="77" name="Prostokąt 76"/>
          <p:cNvSpPr/>
          <p:nvPr/>
        </p:nvSpPr>
        <p:spPr>
          <a:xfrm>
            <a:off x="8829002" y="5396125"/>
            <a:ext cx="2209084" cy="720254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</a:p>
        </p:txBody>
      </p:sp>
      <p:pic>
        <p:nvPicPr>
          <p:cNvPr id="78" name="Obraz 77" descr="folder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48" y="5634077"/>
            <a:ext cx="349568" cy="3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7" grpId="0" animBg="1"/>
      <p:bldP spid="65" grpId="0" animBg="1"/>
      <p:bldP spid="42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1588" y="-1"/>
            <a:ext cx="12251267" cy="2675467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E63E4C"/>
              </a:solidFill>
            </a:endParaRPr>
          </a:p>
        </p:txBody>
      </p:sp>
      <p:sp>
        <p:nvSpPr>
          <p:cNvPr id="13" name="Trójkąt równoramienny 12"/>
          <p:cNvSpPr/>
          <p:nvPr/>
        </p:nvSpPr>
        <p:spPr>
          <a:xfrm flipV="1">
            <a:off x="577321" y="2668411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15</a:t>
            </a:fld>
            <a:endParaRPr lang="pl-PL"/>
          </a:p>
        </p:txBody>
      </p:sp>
      <p:sp>
        <p:nvSpPr>
          <p:cNvPr id="9" name="PoleTekstowe 8"/>
          <p:cNvSpPr txBox="1"/>
          <p:nvPr/>
        </p:nvSpPr>
        <p:spPr>
          <a:xfrm>
            <a:off x="684597" y="3325649"/>
            <a:ext cx="10907859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000" b="1" dirty="0"/>
              <a:t>Thanks to INDIGO-</a:t>
            </a:r>
            <a:r>
              <a:rPr lang="en-GB" sz="2000" b="1" dirty="0" err="1"/>
              <a:t>DataCloud</a:t>
            </a:r>
            <a:r>
              <a:rPr lang="en-GB" sz="2000" b="1" dirty="0"/>
              <a:t> now you can:</a:t>
            </a:r>
          </a:p>
          <a:p>
            <a:pPr marL="285750" indent="-285750">
              <a:lnSpc>
                <a:spcPct val="25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Replicate files on demand and on the fly without any additional effort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Migrate data between sites on demand with simple API interface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Easily check location of your data trough GUI or API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49262" y="986542"/>
            <a:ext cx="11311572" cy="874712"/>
          </a:xfrm>
        </p:spPr>
        <p:txBody>
          <a:bodyPr>
            <a:normAutofit/>
          </a:bodyPr>
          <a:lstStyle/>
          <a:p>
            <a:r>
              <a:rPr lang="en-GB" sz="3200" cap="small" dirty="0">
                <a:solidFill>
                  <a:srgbClr val="FFFFFF"/>
                </a:solidFill>
              </a:rPr>
              <a:t>PROBLEM 3:  </a:t>
            </a:r>
            <a:r>
              <a:rPr lang="en-GB" sz="3200" cap="all" dirty="0">
                <a:solidFill>
                  <a:srgbClr val="FFFFFF"/>
                </a:solidFill>
              </a:rPr>
              <a:t>REPLICA MANAGEMENT</a:t>
            </a:r>
            <a:endParaRPr lang="pl-PL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526877" y="311713"/>
            <a:ext cx="11247925" cy="874712"/>
          </a:xfrm>
        </p:spPr>
        <p:txBody>
          <a:bodyPr>
            <a:normAutofit/>
          </a:bodyPr>
          <a:lstStyle/>
          <a:p>
            <a:r>
              <a:rPr lang="en-GB" cap="all" dirty="0" smtClean="0">
                <a:solidFill>
                  <a:srgbClr val="291568"/>
                </a:solidFill>
              </a:rPr>
              <a:t>Replicas Management SIMPLIFIED</a:t>
            </a:r>
            <a:endParaRPr lang="pl-PL" sz="3600" b="1" cap="all" dirty="0">
              <a:solidFill>
                <a:srgbClr val="291568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184763" y="2150753"/>
            <a:ext cx="3456889" cy="4583113"/>
          </a:xfrm>
        </p:spPr>
        <p:txBody>
          <a:bodyPr>
            <a:normAutofit/>
          </a:bodyPr>
          <a:lstStyle/>
          <a:p>
            <a:r>
              <a:rPr lang="en-GB" sz="1800" dirty="0"/>
              <a:t>Manage files not Replicas</a:t>
            </a:r>
          </a:p>
          <a:p>
            <a:r>
              <a:rPr lang="en-GB" sz="1800" dirty="0"/>
              <a:t>Files distribution level between locations is level below to the file structure</a:t>
            </a:r>
          </a:p>
          <a:p>
            <a:r>
              <a:rPr lang="en-GB" sz="1800" dirty="0"/>
              <a:t>Replicas management on a chunk basis </a:t>
            </a:r>
          </a:p>
          <a:p>
            <a:r>
              <a:rPr lang="en-GB" sz="1800" dirty="0"/>
              <a:t>Missing chunks delivered on the fly</a:t>
            </a:r>
          </a:p>
          <a:p>
            <a:r>
              <a:rPr lang="en-GB" sz="1800" dirty="0"/>
              <a:t>API for replica management for pre-staging  and implementing external data policy management</a:t>
            </a:r>
          </a:p>
        </p:txBody>
      </p:sp>
      <p:pic>
        <p:nvPicPr>
          <p:cNvPr id="2" name="Obraz 1" descr="replication_exam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12" y="1931340"/>
            <a:ext cx="9093200" cy="427990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17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588" y="0"/>
            <a:ext cx="12251267" cy="1896534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E63E4C"/>
              </a:solidFill>
            </a:endParaRPr>
          </a:p>
        </p:txBody>
      </p:sp>
      <p:sp>
        <p:nvSpPr>
          <p:cNvPr id="8" name="Trójkąt równoramienny 7"/>
          <p:cNvSpPr/>
          <p:nvPr/>
        </p:nvSpPr>
        <p:spPr>
          <a:xfrm flipV="1">
            <a:off x="577321" y="1849967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Tekstowe 8"/>
          <p:cNvSpPr txBox="1"/>
          <p:nvPr/>
        </p:nvSpPr>
        <p:spPr>
          <a:xfrm>
            <a:off x="684597" y="2549552"/>
            <a:ext cx="10907859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000" b="1" dirty="0"/>
              <a:t>Thanks to INDIGO-</a:t>
            </a:r>
            <a:r>
              <a:rPr lang="en-GB" sz="2000" b="1" dirty="0" err="1"/>
              <a:t>DataCloud</a:t>
            </a:r>
            <a:r>
              <a:rPr lang="en-GB" sz="2000" b="1" dirty="0"/>
              <a:t> now you can:</a:t>
            </a:r>
          </a:p>
          <a:p>
            <a:pPr marL="285750" indent="-285750">
              <a:lnSpc>
                <a:spcPct val="25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Share large scale data collection with other communities 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Enable your data to be shared in cross-federation scenarios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Bring your data and tools as building blocks to European Open Science Cloud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83130" y="475397"/>
            <a:ext cx="11311572" cy="874712"/>
          </a:xfrm>
        </p:spPr>
        <p:txBody>
          <a:bodyPr>
            <a:normAutofit/>
          </a:bodyPr>
          <a:lstStyle/>
          <a:p>
            <a:r>
              <a:rPr lang="en-GB" sz="3200" cap="small" dirty="0">
                <a:solidFill>
                  <a:srgbClr val="FFFFFF"/>
                </a:solidFill>
              </a:rPr>
              <a:t>PROBLEM 4:  </a:t>
            </a:r>
            <a:r>
              <a:rPr lang="en-GB" sz="3200" dirty="0">
                <a:solidFill>
                  <a:srgbClr val="FFFFFF"/>
                </a:solidFill>
              </a:rPr>
              <a:t>EASY DATA SHARING WITHOUT BORDERS</a:t>
            </a:r>
            <a:endParaRPr lang="pl-PL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9263" y="221401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cap="small" dirty="0">
                <a:solidFill>
                  <a:srgbClr val="291568"/>
                </a:solidFill>
              </a:rPr>
              <a:t>SHARING WITHOUT BORDERS</a:t>
            </a:r>
            <a:endParaRPr lang="pl-PL" sz="2800" cap="small" dirty="0">
              <a:solidFill>
                <a:srgbClr val="291568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570314" y="1882848"/>
            <a:ext cx="4462032" cy="4583113"/>
          </a:xfrm>
        </p:spPr>
        <p:txBody>
          <a:bodyPr>
            <a:normAutofit/>
          </a:bodyPr>
          <a:lstStyle/>
          <a:p>
            <a:r>
              <a:rPr lang="en-GB" sz="2400" dirty="0"/>
              <a:t>Team-sharing</a:t>
            </a:r>
          </a:p>
          <a:p>
            <a:pPr lvl="1"/>
            <a:r>
              <a:rPr lang="en-GB" sz="2000" dirty="0"/>
              <a:t>For groups</a:t>
            </a:r>
          </a:p>
          <a:p>
            <a:pPr lvl="1"/>
            <a:r>
              <a:rPr lang="en-GB" sz="2000" dirty="0"/>
              <a:t>For individuals</a:t>
            </a:r>
          </a:p>
          <a:p>
            <a:pPr lvl="1"/>
            <a:r>
              <a:rPr lang="en-GB" sz="2000" dirty="0"/>
              <a:t>Using tokens</a:t>
            </a:r>
          </a:p>
          <a:p>
            <a:r>
              <a:rPr lang="en-GB" sz="2400" dirty="0"/>
              <a:t>Cross-community data sharing</a:t>
            </a:r>
          </a:p>
          <a:p>
            <a:r>
              <a:rPr lang="en-GB" sz="2400" dirty="0"/>
              <a:t>Instant and ad-hoc data sharing </a:t>
            </a:r>
          </a:p>
          <a:p>
            <a:r>
              <a:rPr lang="en-GB" sz="2400" i="1" dirty="0"/>
              <a:t>Thanks to effort supported by EGI Engage:</a:t>
            </a:r>
          </a:p>
          <a:p>
            <a:pPr lvl="1"/>
            <a:r>
              <a:rPr lang="en-GB" sz="2000" i="1" dirty="0"/>
              <a:t>Open Data Publication </a:t>
            </a:r>
          </a:p>
          <a:p>
            <a:pPr lvl="1"/>
            <a:r>
              <a:rPr lang="en-GB" sz="2000" i="1" dirty="0"/>
              <a:t>Handles (DOI) support</a:t>
            </a:r>
          </a:p>
          <a:p>
            <a:pPr lvl="1"/>
            <a:r>
              <a:rPr lang="en-GB" sz="2000" i="1" dirty="0"/>
              <a:t>OAI-PMH</a:t>
            </a:r>
          </a:p>
        </p:txBody>
      </p:sp>
      <p:pic>
        <p:nvPicPr>
          <p:cNvPr id="2" name="Obraz 1" descr="space_shar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9"/>
          <a:stretch/>
        </p:blipFill>
        <p:spPr>
          <a:xfrm>
            <a:off x="5181106" y="1955625"/>
            <a:ext cx="10384287" cy="3940132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6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9263" y="221401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cap="small" dirty="0">
                <a:solidFill>
                  <a:srgbClr val="291568"/>
                </a:solidFill>
              </a:rPr>
              <a:t>SHARING WITHOUT BORDERS</a:t>
            </a:r>
            <a:endParaRPr lang="pl-PL" sz="2800" cap="small" dirty="0">
              <a:solidFill>
                <a:srgbClr val="291568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570314" y="1882848"/>
            <a:ext cx="4462032" cy="4583113"/>
          </a:xfrm>
        </p:spPr>
        <p:txBody>
          <a:bodyPr>
            <a:normAutofit/>
          </a:bodyPr>
          <a:lstStyle/>
          <a:p>
            <a:r>
              <a:rPr lang="en-GB" sz="2400" dirty="0"/>
              <a:t>Team-sharing</a:t>
            </a:r>
          </a:p>
          <a:p>
            <a:pPr lvl="1"/>
            <a:r>
              <a:rPr lang="en-GB" sz="2000" dirty="0"/>
              <a:t>For groups</a:t>
            </a:r>
          </a:p>
          <a:p>
            <a:pPr lvl="1"/>
            <a:r>
              <a:rPr lang="en-GB" sz="2000" dirty="0"/>
              <a:t>For individuals</a:t>
            </a:r>
          </a:p>
          <a:p>
            <a:pPr lvl="1"/>
            <a:r>
              <a:rPr lang="en-GB" sz="2000" dirty="0"/>
              <a:t>Using tokens</a:t>
            </a:r>
          </a:p>
          <a:p>
            <a:r>
              <a:rPr lang="en-GB" sz="2400" dirty="0"/>
              <a:t>Cross-community data sharing</a:t>
            </a:r>
          </a:p>
          <a:p>
            <a:r>
              <a:rPr lang="en-GB" sz="2400" dirty="0"/>
              <a:t>Instant and ad-hoc data sharing </a:t>
            </a:r>
          </a:p>
          <a:p>
            <a:r>
              <a:rPr lang="en-GB" sz="2400" i="1" dirty="0"/>
              <a:t>Thanks to effort supported by EGI Engage:</a:t>
            </a:r>
          </a:p>
          <a:p>
            <a:pPr lvl="1"/>
            <a:r>
              <a:rPr lang="en-GB" sz="2000" i="1" dirty="0"/>
              <a:t>Open Data Publication </a:t>
            </a:r>
          </a:p>
          <a:p>
            <a:pPr lvl="1"/>
            <a:r>
              <a:rPr lang="en-GB" sz="2000" i="1" dirty="0"/>
              <a:t>Handles (DOI) support</a:t>
            </a:r>
          </a:p>
          <a:p>
            <a:pPr lvl="1"/>
            <a:r>
              <a:rPr lang="en-GB" sz="2000" i="1" dirty="0"/>
              <a:t>OAI-PMH</a:t>
            </a:r>
          </a:p>
        </p:txBody>
      </p:sp>
      <p:pic>
        <p:nvPicPr>
          <p:cNvPr id="3" name="Obraz 2" descr="space_sharing_men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29" y="1955625"/>
            <a:ext cx="9468548" cy="5038038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5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635"/>
            <a:ext cx="9339943" cy="116522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800" dirty="0" smtClean="0"/>
              <a:t>Implementation approach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1825625"/>
            <a:ext cx="11277600" cy="4351338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dirty="0" smtClean="0"/>
              <a:t>Rely on </a:t>
            </a:r>
            <a:r>
              <a:rPr lang="en-GB" sz="2400" b="1" dirty="0" smtClean="0"/>
              <a:t>standards </a:t>
            </a:r>
          </a:p>
          <a:p>
            <a:pPr>
              <a:lnSpc>
                <a:spcPct val="110000"/>
              </a:lnSpc>
            </a:pPr>
            <a:r>
              <a:rPr lang="en-GB" sz="2400" b="1" dirty="0" smtClean="0"/>
              <a:t>µService</a:t>
            </a:r>
            <a:r>
              <a:rPr lang="en-GB" sz="2400" dirty="0" smtClean="0"/>
              <a:t> approach</a:t>
            </a:r>
          </a:p>
          <a:p>
            <a:pPr>
              <a:lnSpc>
                <a:spcPct val="110000"/>
              </a:lnSpc>
            </a:pPr>
            <a:r>
              <a:rPr lang="en-GB" sz="2400" b="1" dirty="0" smtClean="0"/>
              <a:t>Modularity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Pick the services you really need for your use-case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And </a:t>
            </a:r>
            <a:r>
              <a:rPr lang="en-GB" sz="2000" b="1" dirty="0" smtClean="0"/>
              <a:t>build your own platform </a:t>
            </a:r>
            <a:r>
              <a:rPr lang="en-GB" sz="2000" dirty="0" smtClean="0"/>
              <a:t>based on your needs 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 Each layer has </a:t>
            </a:r>
            <a:r>
              <a:rPr lang="en-GB" sz="2400" b="1" dirty="0" smtClean="0"/>
              <a:t>clear interfaces </a:t>
            </a:r>
            <a:r>
              <a:rPr lang="en-GB" sz="2400" dirty="0" smtClean="0"/>
              <a:t>and could be exploited directly by the end users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The </a:t>
            </a:r>
            <a:r>
              <a:rPr lang="en-GB" sz="2400" b="1" dirty="0"/>
              <a:t>A</a:t>
            </a:r>
            <a:r>
              <a:rPr lang="en-GB" sz="2400" b="1" dirty="0" smtClean="0"/>
              <a:t>uthentication/Authorization </a:t>
            </a:r>
            <a:r>
              <a:rPr lang="en-GB" sz="2400" dirty="0" smtClean="0"/>
              <a:t>is based on the concept of “</a:t>
            </a:r>
            <a:r>
              <a:rPr lang="en-GB" sz="2400" b="1" dirty="0" smtClean="0"/>
              <a:t>Delegation</a:t>
            </a:r>
            <a:r>
              <a:rPr lang="en-GB" sz="2400" dirty="0" smtClean="0"/>
              <a:t>”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Each service could decide autonomously about the authorization</a:t>
            </a:r>
          </a:p>
          <a:p>
            <a:pPr lvl="1">
              <a:lnSpc>
                <a:spcPct val="110000"/>
              </a:lnSpc>
            </a:pPr>
            <a:r>
              <a:rPr lang="en-GB" sz="2000" dirty="0" smtClean="0"/>
              <a:t>Each service is requested exploiting the real end-user credential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897" y="1610748"/>
            <a:ext cx="2922740" cy="20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9263" y="221401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cap="small" dirty="0">
                <a:solidFill>
                  <a:srgbClr val="291568"/>
                </a:solidFill>
              </a:rPr>
              <a:t>SHARING WITHOUT BORDERS</a:t>
            </a:r>
            <a:endParaRPr lang="pl-PL" sz="2800" cap="small" dirty="0">
              <a:solidFill>
                <a:srgbClr val="291568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570314" y="1882848"/>
            <a:ext cx="4462032" cy="4583113"/>
          </a:xfrm>
        </p:spPr>
        <p:txBody>
          <a:bodyPr>
            <a:normAutofit/>
          </a:bodyPr>
          <a:lstStyle/>
          <a:p>
            <a:r>
              <a:rPr lang="en-GB" sz="2400" dirty="0"/>
              <a:t>Team-sharing</a:t>
            </a:r>
          </a:p>
          <a:p>
            <a:pPr lvl="1"/>
            <a:r>
              <a:rPr lang="en-GB" sz="2000" dirty="0"/>
              <a:t>For groups</a:t>
            </a:r>
          </a:p>
          <a:p>
            <a:pPr lvl="1"/>
            <a:r>
              <a:rPr lang="en-GB" sz="2000" dirty="0"/>
              <a:t>For individuals</a:t>
            </a:r>
          </a:p>
          <a:p>
            <a:pPr lvl="1"/>
            <a:r>
              <a:rPr lang="en-GB" sz="2000" dirty="0"/>
              <a:t>Using tokens</a:t>
            </a:r>
          </a:p>
          <a:p>
            <a:r>
              <a:rPr lang="en-GB" sz="2400" dirty="0"/>
              <a:t>Cross-community data sharing</a:t>
            </a:r>
          </a:p>
          <a:p>
            <a:r>
              <a:rPr lang="en-GB" sz="2400" dirty="0"/>
              <a:t>Instant and ad-hoc data sharing </a:t>
            </a:r>
          </a:p>
          <a:p>
            <a:r>
              <a:rPr lang="en-GB" sz="2400" i="1" dirty="0"/>
              <a:t>Thanks to effort supported by EGI Engage:</a:t>
            </a:r>
          </a:p>
          <a:p>
            <a:pPr lvl="1"/>
            <a:r>
              <a:rPr lang="en-GB" sz="2000" i="1" dirty="0"/>
              <a:t>Open Data Publication </a:t>
            </a:r>
          </a:p>
          <a:p>
            <a:pPr lvl="1"/>
            <a:r>
              <a:rPr lang="en-GB" sz="2000" i="1" dirty="0"/>
              <a:t>Handles (DOI) support</a:t>
            </a:r>
          </a:p>
          <a:p>
            <a:pPr lvl="1"/>
            <a:r>
              <a:rPr lang="en-GB" sz="2000" i="1" dirty="0"/>
              <a:t>OAI-PMH</a:t>
            </a:r>
          </a:p>
        </p:txBody>
      </p:sp>
      <p:pic>
        <p:nvPicPr>
          <p:cNvPr id="4" name="Obraz 3" descr="Invite screensho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18" y="2012070"/>
            <a:ext cx="9507636" cy="4902375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0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21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588" y="0"/>
            <a:ext cx="12251267" cy="1896534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E63E4C"/>
              </a:solidFill>
            </a:endParaRPr>
          </a:p>
        </p:txBody>
      </p:sp>
      <p:sp>
        <p:nvSpPr>
          <p:cNvPr id="8" name="Trójkąt równoramienny 7"/>
          <p:cNvSpPr/>
          <p:nvPr/>
        </p:nvSpPr>
        <p:spPr>
          <a:xfrm flipV="1">
            <a:off x="577321" y="1849967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Tekstowe 8"/>
          <p:cNvSpPr txBox="1"/>
          <p:nvPr/>
        </p:nvSpPr>
        <p:spPr>
          <a:xfrm>
            <a:off x="684597" y="2549553"/>
            <a:ext cx="109078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000" b="1" dirty="0"/>
              <a:t>Thanks to INDIGO-</a:t>
            </a:r>
            <a:r>
              <a:rPr lang="en-GB" sz="2000" b="1" dirty="0" err="1"/>
              <a:t>DataCloud</a:t>
            </a:r>
            <a:r>
              <a:rPr lang="en-GB" sz="2000" b="1" dirty="0"/>
              <a:t> now you can:</a:t>
            </a:r>
          </a:p>
          <a:p>
            <a:pPr marL="285750" indent="-285750">
              <a:lnSpc>
                <a:spcPct val="25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Work with data and metadata in one system – avoiding problems of consistency</a:t>
            </a:r>
          </a:p>
          <a:p>
            <a:pPr marL="285750" indent="-285750">
              <a:lnSpc>
                <a:spcPct val="140000"/>
              </a:lnSpc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Monitor metadata data changes trough API in order to feed external custom systems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77322" y="492330"/>
            <a:ext cx="11561685" cy="874712"/>
          </a:xfrm>
        </p:spPr>
        <p:txBody>
          <a:bodyPr>
            <a:normAutofit fontScale="90000"/>
          </a:bodyPr>
          <a:lstStyle/>
          <a:p>
            <a:r>
              <a:rPr lang="en-GB" cap="small" dirty="0" smtClean="0">
                <a:solidFill>
                  <a:schemeClr val="bg1"/>
                </a:solidFill>
              </a:rPr>
              <a:t>PROBLEM 5: METADATA MANAGEMENT INTEGRATED WITH </a:t>
            </a:r>
            <a:br>
              <a:rPr lang="en-GB" cap="small" dirty="0" smtClean="0">
                <a:solidFill>
                  <a:schemeClr val="bg1"/>
                </a:solidFill>
              </a:rPr>
            </a:br>
            <a:r>
              <a:rPr lang="en-GB" cap="small" dirty="0" smtClean="0">
                <a:solidFill>
                  <a:schemeClr val="bg1"/>
                </a:solidFill>
              </a:rPr>
              <a:t>DATA MANAGEMENT PLATFORM</a:t>
            </a:r>
            <a:endParaRPr lang="pl-P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9263" y="280670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cap="all" dirty="0">
                <a:solidFill>
                  <a:srgbClr val="291568"/>
                </a:solidFill>
              </a:rPr>
              <a:t>Integrated metadata </a:t>
            </a:r>
            <a:r>
              <a:rPr lang="en-GB" sz="2800" cap="all" dirty="0" err="1">
                <a:solidFill>
                  <a:srgbClr val="291568"/>
                </a:solidFill>
              </a:rPr>
              <a:t>managment</a:t>
            </a:r>
            <a:endParaRPr lang="pl-PL" sz="2800" b="1" cap="all" dirty="0">
              <a:solidFill>
                <a:srgbClr val="291568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570314" y="2163743"/>
            <a:ext cx="3252774" cy="3748053"/>
          </a:xfrm>
        </p:spPr>
        <p:txBody>
          <a:bodyPr>
            <a:normAutofit/>
          </a:bodyPr>
          <a:lstStyle/>
          <a:p>
            <a:r>
              <a:rPr lang="en-GB" sz="2000" dirty="0"/>
              <a:t>All files and directories could have a custom user metadata</a:t>
            </a:r>
          </a:p>
          <a:p>
            <a:r>
              <a:rPr lang="en-GB" sz="2000" dirty="0"/>
              <a:t>API for metadata management</a:t>
            </a:r>
          </a:p>
          <a:p>
            <a:r>
              <a:rPr lang="en-GB" sz="2000" dirty="0"/>
              <a:t>API for data discovery based on metadata</a:t>
            </a:r>
          </a:p>
          <a:p>
            <a:r>
              <a:rPr lang="en-GB" sz="2000" dirty="0"/>
              <a:t>Virtual Folders based on metadata tags </a:t>
            </a:r>
          </a:p>
          <a:p>
            <a:endParaRPr lang="en-GB" sz="2000" dirty="0"/>
          </a:p>
        </p:txBody>
      </p:sp>
      <p:pic>
        <p:nvPicPr>
          <p:cNvPr id="3" name="Obraz 2" descr="metadata managem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32" y="2163743"/>
            <a:ext cx="8214912" cy="374805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9263" y="280670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cap="all" dirty="0">
                <a:solidFill>
                  <a:srgbClr val="291568"/>
                </a:solidFill>
              </a:rPr>
              <a:t>authentication and authorization</a:t>
            </a:r>
            <a:endParaRPr lang="pl-PL" sz="2800" b="1" cap="all" dirty="0">
              <a:solidFill>
                <a:srgbClr val="291568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570313" y="2005192"/>
            <a:ext cx="3460114" cy="4159386"/>
          </a:xfrm>
        </p:spPr>
        <p:txBody>
          <a:bodyPr>
            <a:noAutofit/>
          </a:bodyPr>
          <a:lstStyle/>
          <a:p>
            <a:r>
              <a:rPr lang="en-GB" sz="2000" dirty="0"/>
              <a:t>Integrated with Indigo IAM</a:t>
            </a:r>
          </a:p>
          <a:p>
            <a:r>
              <a:rPr lang="en-GB" sz="2000" dirty="0"/>
              <a:t>Pluggable methods of authentication per zone</a:t>
            </a:r>
          </a:p>
          <a:p>
            <a:r>
              <a:rPr lang="en-GB" sz="2000" dirty="0"/>
              <a:t>Multi level of access control</a:t>
            </a:r>
          </a:p>
          <a:p>
            <a:r>
              <a:rPr lang="en-GB" sz="2000" dirty="0"/>
              <a:t>ACL on files and directories</a:t>
            </a:r>
          </a:p>
          <a:p>
            <a:r>
              <a:rPr lang="en-GB" sz="2000" dirty="0"/>
              <a:t>Group management </a:t>
            </a:r>
          </a:p>
          <a:p>
            <a:r>
              <a:rPr lang="en-GB" sz="2000" dirty="0"/>
              <a:t>Token based authentication (macaroons)</a:t>
            </a:r>
          </a:p>
          <a:p>
            <a:r>
              <a:rPr lang="en-GB" sz="2000" dirty="0"/>
              <a:t>X.509  in prep.</a:t>
            </a:r>
          </a:p>
        </p:txBody>
      </p:sp>
      <p:pic>
        <p:nvPicPr>
          <p:cNvPr id="3" name="Obraz 2" descr="oi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83" y="2061636"/>
            <a:ext cx="7244222" cy="3854516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6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9263" y="280670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cap="all" dirty="0">
                <a:solidFill>
                  <a:srgbClr val="291568"/>
                </a:solidFill>
              </a:rPr>
              <a:t>authentication and authorization</a:t>
            </a:r>
            <a:endParaRPr lang="pl-PL" sz="2800" b="1" cap="all" dirty="0">
              <a:solidFill>
                <a:srgbClr val="291568"/>
              </a:solidFill>
            </a:endParaRPr>
          </a:p>
        </p:txBody>
      </p:sp>
      <p:pic>
        <p:nvPicPr>
          <p:cNvPr id="4" name="Obraz 3" descr="space_sha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01" y="2069404"/>
            <a:ext cx="7563916" cy="4024619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24</a:t>
            </a:fld>
            <a:endParaRPr lang="pl-PL"/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570313" y="2005192"/>
            <a:ext cx="3460114" cy="4159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291568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291568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291568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291568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291568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/>
              <a:t>Integrated with Indigo IAM</a:t>
            </a:r>
          </a:p>
          <a:p>
            <a:r>
              <a:rPr lang="en-GB" sz="2000"/>
              <a:t>Pluggable methods of authentication per zone</a:t>
            </a:r>
          </a:p>
          <a:p>
            <a:r>
              <a:rPr lang="en-GB" sz="2000"/>
              <a:t>Multi level of access control</a:t>
            </a:r>
          </a:p>
          <a:p>
            <a:r>
              <a:rPr lang="en-GB" sz="2000"/>
              <a:t>ACL on files and directories</a:t>
            </a:r>
          </a:p>
          <a:p>
            <a:r>
              <a:rPr lang="en-GB" sz="2000"/>
              <a:t>Group management </a:t>
            </a:r>
          </a:p>
          <a:p>
            <a:r>
              <a:rPr lang="en-GB" sz="2000"/>
              <a:t>Token based authentication (macaroons)</a:t>
            </a:r>
          </a:p>
          <a:p>
            <a:r>
              <a:rPr lang="en-GB" sz="2000"/>
              <a:t>X.509  in prep.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531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9263" y="280670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cap="all" dirty="0">
                <a:solidFill>
                  <a:srgbClr val="291568"/>
                </a:solidFill>
              </a:rPr>
              <a:t>authentication and authorization</a:t>
            </a:r>
            <a:endParaRPr lang="pl-PL" sz="2800" b="1" cap="all" dirty="0">
              <a:solidFill>
                <a:srgbClr val="291568"/>
              </a:solidFill>
            </a:endParaRPr>
          </a:p>
        </p:txBody>
      </p:sp>
      <p:pic>
        <p:nvPicPr>
          <p:cNvPr id="5" name="Obraz 4" descr="ac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31" y="2054585"/>
            <a:ext cx="7489409" cy="3984975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25</a:t>
            </a:fld>
            <a:endParaRPr lang="pl-PL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570313" y="2005192"/>
            <a:ext cx="3460114" cy="4159386"/>
          </a:xfrm>
        </p:spPr>
        <p:txBody>
          <a:bodyPr>
            <a:noAutofit/>
          </a:bodyPr>
          <a:lstStyle/>
          <a:p>
            <a:r>
              <a:rPr lang="en-GB" sz="2000" dirty="0"/>
              <a:t>Integrated with Indigo IAM</a:t>
            </a:r>
          </a:p>
          <a:p>
            <a:r>
              <a:rPr lang="en-GB" sz="2000" dirty="0"/>
              <a:t>Pluggable methods of authentication per zone</a:t>
            </a:r>
          </a:p>
          <a:p>
            <a:r>
              <a:rPr lang="en-GB" sz="2000" dirty="0"/>
              <a:t>Multi level of access control</a:t>
            </a:r>
          </a:p>
          <a:p>
            <a:r>
              <a:rPr lang="en-GB" sz="2000" dirty="0"/>
              <a:t>ACL on files and directories</a:t>
            </a:r>
          </a:p>
          <a:p>
            <a:r>
              <a:rPr lang="en-GB" sz="2000" dirty="0"/>
              <a:t>Group management </a:t>
            </a:r>
          </a:p>
          <a:p>
            <a:r>
              <a:rPr lang="en-GB" sz="2000" dirty="0"/>
              <a:t>Token based authentication (macaroons)</a:t>
            </a:r>
          </a:p>
          <a:p>
            <a:r>
              <a:rPr lang="en-GB" sz="2000" dirty="0"/>
              <a:t>X.509  in prep.</a:t>
            </a:r>
          </a:p>
        </p:txBody>
      </p:sp>
    </p:spTree>
    <p:extLst>
      <p:ext uri="{BB962C8B-B14F-4D97-AF65-F5344CB8AC3E}">
        <p14:creationId xmlns:p14="http://schemas.microsoft.com/office/powerpoint/2010/main" val="17244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588" y="-1"/>
            <a:ext cx="12251267" cy="2675467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E63E4C"/>
              </a:solidFill>
            </a:endParaRPr>
          </a:p>
        </p:txBody>
      </p:sp>
      <p:sp>
        <p:nvSpPr>
          <p:cNvPr id="12" name="Trójkąt równoramienny 11"/>
          <p:cNvSpPr/>
          <p:nvPr/>
        </p:nvSpPr>
        <p:spPr>
          <a:xfrm flipV="1">
            <a:off x="577321" y="2668411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26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1588" y="0"/>
            <a:ext cx="12251267" cy="1896534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E63E4C"/>
              </a:solidFill>
            </a:endParaRPr>
          </a:p>
        </p:txBody>
      </p:sp>
      <p:sp>
        <p:nvSpPr>
          <p:cNvPr id="8" name="Trójkąt równoramienny 7"/>
          <p:cNvSpPr/>
          <p:nvPr/>
        </p:nvSpPr>
        <p:spPr>
          <a:xfrm flipV="1">
            <a:off x="577321" y="1849967"/>
            <a:ext cx="939800" cy="313266"/>
          </a:xfrm>
          <a:prstGeom prst="triangle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Tekstowe 8"/>
          <p:cNvSpPr txBox="1"/>
          <p:nvPr/>
        </p:nvSpPr>
        <p:spPr>
          <a:xfrm>
            <a:off x="684597" y="3425845"/>
            <a:ext cx="10907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Thanks to INDIGO-</a:t>
            </a:r>
            <a:r>
              <a:rPr lang="en-GB" sz="2000" b="1" dirty="0" err="1"/>
              <a:t>DataCloud</a:t>
            </a:r>
            <a:r>
              <a:rPr lang="en-GB" sz="2000" b="1" dirty="0"/>
              <a:t> now you can:</a:t>
            </a:r>
          </a:p>
          <a:p>
            <a:endParaRPr lang="en-GB" sz="2000" b="1" dirty="0"/>
          </a:p>
          <a:p>
            <a:pPr marL="285750" indent="-285750">
              <a:buClr>
                <a:srgbClr val="291568"/>
              </a:buClr>
              <a:buFont typeface="Arial"/>
              <a:buChar char="•"/>
            </a:pPr>
            <a:r>
              <a:rPr lang="en-GB" sz="2000" dirty="0"/>
              <a:t>Integrate external tools using rich API interfaces with data management platform building </a:t>
            </a:r>
            <a:r>
              <a:rPr lang="en-GB" sz="2000" dirty="0" err="1"/>
              <a:t>morecomplex</a:t>
            </a:r>
            <a:r>
              <a:rPr lang="en-GB" sz="2000" dirty="0"/>
              <a:t> environment for data processing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376957" y="942384"/>
            <a:ext cx="11561685" cy="87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30B3A"/>
                </a:solidFill>
                <a:latin typeface="Myriad Pro"/>
                <a:ea typeface="+mj-ea"/>
                <a:cs typeface="Myriad Pro"/>
              </a:defRPr>
            </a:lvl1pPr>
          </a:lstStyle>
          <a:p>
            <a:r>
              <a:rPr lang="en-GB" sz="3200" cap="small" dirty="0">
                <a:solidFill>
                  <a:schemeClr val="bg1"/>
                </a:solidFill>
              </a:rPr>
              <a:t>PROBLEM 7: EASY INTEGRATION USING API WITH EXTERNAL TOOLS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9263" y="280670"/>
            <a:ext cx="11247925" cy="874712"/>
          </a:xfrm>
        </p:spPr>
        <p:txBody>
          <a:bodyPr>
            <a:normAutofit/>
          </a:bodyPr>
          <a:lstStyle/>
          <a:p>
            <a:r>
              <a:rPr lang="en-GB" sz="2800" cap="small" dirty="0">
                <a:solidFill>
                  <a:srgbClr val="291568"/>
                </a:solidFill>
              </a:rPr>
              <a:t>RICH COLLECTION OF APIs</a:t>
            </a: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570313" y="2307166"/>
            <a:ext cx="10974498" cy="371827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400" dirty="0"/>
              <a:t>APIs for all operations </a:t>
            </a:r>
          </a:p>
          <a:p>
            <a:pPr>
              <a:lnSpc>
                <a:spcPct val="130000"/>
              </a:lnSpc>
            </a:pPr>
            <a:r>
              <a:rPr lang="en-GB" sz="2400" dirty="0"/>
              <a:t>Flexible permission checking for APIs</a:t>
            </a:r>
          </a:p>
          <a:p>
            <a:pPr>
              <a:lnSpc>
                <a:spcPct val="130000"/>
              </a:lnSpc>
            </a:pPr>
            <a:r>
              <a:rPr lang="en-GB" sz="2400" dirty="0"/>
              <a:t>APIs for full eventually consistent integration with external systems</a:t>
            </a:r>
          </a:p>
          <a:p>
            <a:pPr>
              <a:lnSpc>
                <a:spcPct val="130000"/>
              </a:lnSpc>
            </a:pPr>
            <a:r>
              <a:rPr lang="en-GB" sz="2400" dirty="0"/>
              <a:t>API fully described using Swagger for generation of clients based on API specification</a:t>
            </a:r>
          </a:p>
          <a:p>
            <a:pPr>
              <a:lnSpc>
                <a:spcPct val="130000"/>
              </a:lnSpc>
            </a:pPr>
            <a:r>
              <a:rPr lang="en-GB" sz="2400" dirty="0"/>
              <a:t>Easy to use simple command line clients for REST API</a:t>
            </a:r>
          </a:p>
          <a:p>
            <a:pPr>
              <a:lnSpc>
                <a:spcPct val="130000"/>
              </a:lnSpc>
            </a:pPr>
            <a:endParaRPr lang="en-GB" sz="24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635"/>
            <a:ext cx="9339943" cy="116522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4800" dirty="0" smtClean="0"/>
              <a:t>Implementation approach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1637915"/>
            <a:ext cx="11665858" cy="4566215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b="1" dirty="0" smtClean="0"/>
              <a:t>Automation</a:t>
            </a:r>
            <a:r>
              <a:rPr lang="en-GB" dirty="0" smtClean="0"/>
              <a:t> based on </a:t>
            </a:r>
            <a:r>
              <a:rPr lang="en-GB" b="1" dirty="0" smtClean="0"/>
              <a:t>orchestrating</a:t>
            </a:r>
            <a:r>
              <a:rPr lang="en-GB" dirty="0" smtClean="0"/>
              <a:t> resources 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This is done at different level (</a:t>
            </a:r>
            <a:r>
              <a:rPr lang="en-GB" b="1" dirty="0" err="1" smtClean="0"/>
              <a:t>IaaS</a:t>
            </a:r>
            <a:r>
              <a:rPr lang="en-GB" b="1" dirty="0" smtClean="0"/>
              <a:t>/</a:t>
            </a:r>
            <a:r>
              <a:rPr lang="en-GB" b="1" dirty="0" err="1" smtClean="0"/>
              <a:t>PaaS</a:t>
            </a:r>
            <a:r>
              <a:rPr lang="en-GB" b="1" dirty="0" smtClean="0"/>
              <a:t>/SaaS</a:t>
            </a:r>
            <a:r>
              <a:rPr lang="en-GB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Open: 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Not only </a:t>
            </a:r>
            <a:r>
              <a:rPr lang="en-GB" b="1" dirty="0" smtClean="0"/>
              <a:t>Open Source</a:t>
            </a:r>
            <a:r>
              <a:rPr lang="en-GB" dirty="0" smtClean="0"/>
              <a:t>, 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But the possibility to </a:t>
            </a:r>
            <a:r>
              <a:rPr lang="en-GB" b="1" dirty="0" smtClean="0"/>
              <a:t>plug-in </a:t>
            </a:r>
            <a:r>
              <a:rPr lang="en-GB" dirty="0" smtClean="0"/>
              <a:t>any supported services/protocols/resources in order to build the needed infrastructure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Both </a:t>
            </a:r>
            <a:r>
              <a:rPr lang="en-GB" b="1" dirty="0" smtClean="0"/>
              <a:t>private</a:t>
            </a:r>
            <a:r>
              <a:rPr lang="en-GB" dirty="0" smtClean="0"/>
              <a:t> and </a:t>
            </a:r>
            <a:r>
              <a:rPr lang="en-GB" b="1" dirty="0" smtClean="0"/>
              <a:t>public</a:t>
            </a:r>
            <a:r>
              <a:rPr lang="en-GB" dirty="0" smtClean="0"/>
              <a:t> </a:t>
            </a:r>
            <a:r>
              <a:rPr lang="en-GB" b="1" dirty="0" smtClean="0"/>
              <a:t>cloud resources </a:t>
            </a:r>
            <a:r>
              <a:rPr lang="en-GB" dirty="0" smtClean="0"/>
              <a:t>could be part of the same INDIGO </a:t>
            </a:r>
            <a:r>
              <a:rPr lang="en-US" dirty="0"/>
              <a:t>deployment</a:t>
            </a: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You can build </a:t>
            </a:r>
            <a:r>
              <a:rPr lang="en-GB" b="1" dirty="0" smtClean="0"/>
              <a:t>your own </a:t>
            </a:r>
            <a:r>
              <a:rPr lang="en-GB" dirty="0" smtClean="0"/>
              <a:t>(private) </a:t>
            </a:r>
            <a:r>
              <a:rPr lang="en-GB" b="1" dirty="0" smtClean="0"/>
              <a:t>infrastructure</a:t>
            </a:r>
            <a:r>
              <a:rPr lang="en-GB" dirty="0" smtClean="0"/>
              <a:t> or provide a </a:t>
            </a:r>
            <a:r>
              <a:rPr lang="en-GB" b="1" dirty="0" smtClean="0"/>
              <a:t>multi-tenant solution</a:t>
            </a:r>
            <a:r>
              <a:rPr lang="en-GB" dirty="0" smtClean="0"/>
              <a:t> for your users.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Depending on your goal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7-8/11/2016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1st INDIGO-</a:t>
            </a:r>
            <a:r>
              <a:rPr lang="cs-CZ" dirty="0" err="1" smtClean="0">
                <a:solidFill>
                  <a:prstClr val="black">
                    <a:tint val="75000"/>
                  </a:prstClr>
                </a:solidFill>
              </a:rPr>
              <a:t>DataCloud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cs-CZ" dirty="0" err="1" smtClean="0">
                <a:solidFill>
                  <a:prstClr val="black">
                    <a:tint val="75000"/>
                  </a:prstClr>
                </a:solidFill>
              </a:rPr>
              <a:t>Periodic</a:t>
            </a: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cs-CZ" dirty="0" err="1" smtClean="0">
                <a:solidFill>
                  <a:prstClr val="black">
                    <a:tint val="75000"/>
                  </a:prstClr>
                </a:solidFill>
              </a:rPr>
              <a:t>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60" y="337009"/>
            <a:ext cx="5011270" cy="87322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high level view of the Architecture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Immagine 1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86" y="0"/>
            <a:ext cx="5105545" cy="685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9" name="Title 1"/>
          <p:cNvSpPr txBox="1">
            <a:spLocks/>
          </p:cNvSpPr>
          <p:nvPr/>
        </p:nvSpPr>
        <p:spPr>
          <a:xfrm>
            <a:off x="179295" y="2887241"/>
            <a:ext cx="5100917" cy="13530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This is the INDIGO-</a:t>
            </a:r>
            <a:r>
              <a:rPr lang="en-US" sz="3200" dirty="0" err="1" smtClean="0"/>
              <a:t>DataCloud</a:t>
            </a:r>
            <a:r>
              <a:rPr lang="en-US" sz="3200" dirty="0" smtClean="0"/>
              <a:t> General Architecture*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9295" y="5684906"/>
            <a:ext cx="5100917" cy="6157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600" dirty="0" smtClean="0"/>
              <a:t>*: see details </a:t>
            </a:r>
            <a:r>
              <a:rPr lang="en-US" sz="1600" dirty="0"/>
              <a:t>in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arxiv.org/abs/1603.09536</a:t>
            </a:r>
            <a:r>
              <a:rPr lang="en-US" sz="1600" dirty="0" smtClean="0"/>
              <a:t> </a:t>
            </a:r>
            <a:r>
              <a:rPr lang="en-US" sz="1600" dirty="0"/>
              <a:t>or in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www.indigo-datacloud.eu/documents-deliverables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48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Conector recto de flecha 33"/>
          <p:cNvCxnSpPr/>
          <p:nvPr/>
        </p:nvCxnSpPr>
        <p:spPr>
          <a:xfrm>
            <a:off x="3516476" y="5578307"/>
            <a:ext cx="2983538" cy="436042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H="1">
            <a:off x="4299381" y="2674209"/>
            <a:ext cx="273706" cy="2674205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7070658" y="1650361"/>
            <a:ext cx="3101808" cy="1121536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7371042" y="1819439"/>
            <a:ext cx="1799558" cy="7937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Future</a:t>
            </a:r>
            <a:r>
              <a:rPr lang="es-ES" dirty="0" smtClean="0"/>
              <a:t> Gateway API Server</a:t>
            </a:r>
            <a:endParaRPr lang="es-ES" dirty="0"/>
          </a:p>
        </p:txBody>
      </p:sp>
      <p:cxnSp>
        <p:nvCxnSpPr>
          <p:cNvPr id="12" name="Conector recto de flecha 11"/>
          <p:cNvCxnSpPr>
            <a:stCxn id="9" idx="2"/>
          </p:cNvCxnSpPr>
          <p:nvPr/>
        </p:nvCxnSpPr>
        <p:spPr>
          <a:xfrm>
            <a:off x="8270821" y="2613153"/>
            <a:ext cx="0" cy="402963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9598513" y="1601517"/>
            <a:ext cx="62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WP6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1199214" y="2469488"/>
            <a:ext cx="62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WP5</a:t>
            </a:r>
            <a:endParaRPr lang="es-ES" dirty="0"/>
          </a:p>
        </p:txBody>
      </p:sp>
      <p:pic>
        <p:nvPicPr>
          <p:cNvPr id="21" name="Imagen 20" descr="skd182040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31" y="1704712"/>
            <a:ext cx="853572" cy="1023168"/>
          </a:xfrm>
          <a:prstGeom prst="rect">
            <a:avLst/>
          </a:prstGeom>
        </p:spPr>
      </p:pic>
      <p:cxnSp>
        <p:nvCxnSpPr>
          <p:cNvPr id="24" name="Conector recto de flecha 23"/>
          <p:cNvCxnSpPr>
            <a:stCxn id="21" idx="3"/>
            <a:endCxn id="9" idx="1"/>
          </p:cNvCxnSpPr>
          <p:nvPr/>
        </p:nvCxnSpPr>
        <p:spPr>
          <a:xfrm>
            <a:off x="4988303" y="2216296"/>
            <a:ext cx="2382739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4964307" y="5494949"/>
            <a:ext cx="1160125" cy="608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Front-</a:t>
            </a:r>
            <a:r>
              <a:rPr lang="es-ES" dirty="0" err="1" smtClean="0"/>
              <a:t>End</a:t>
            </a:r>
            <a:endParaRPr lang="es-ES" dirty="0"/>
          </a:p>
        </p:txBody>
      </p:sp>
      <p:cxnSp>
        <p:nvCxnSpPr>
          <p:cNvPr id="30" name="Conector recto 29"/>
          <p:cNvCxnSpPr/>
          <p:nvPr/>
        </p:nvCxnSpPr>
        <p:spPr>
          <a:xfrm flipH="1" flipV="1">
            <a:off x="6162628" y="6273013"/>
            <a:ext cx="572073" cy="134049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ortar rectángulo de esquina diagonal 30"/>
          <p:cNvSpPr/>
          <p:nvPr/>
        </p:nvSpPr>
        <p:spPr>
          <a:xfrm>
            <a:off x="3930504" y="5819069"/>
            <a:ext cx="1078405" cy="33896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Public</a:t>
            </a:r>
            <a:r>
              <a:rPr lang="es-ES" dirty="0" smtClean="0"/>
              <a:t> IP</a:t>
            </a:r>
            <a:endParaRPr lang="es-ES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260" y="5613348"/>
            <a:ext cx="1563235" cy="448776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5997339" y="5964868"/>
            <a:ext cx="191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Provider</a:t>
            </a:r>
            <a:endParaRPr lang="es-ES" dirty="0"/>
          </a:p>
        </p:txBody>
      </p:sp>
      <p:cxnSp>
        <p:nvCxnSpPr>
          <p:cNvPr id="34" name="Conector recto de flecha 33"/>
          <p:cNvCxnSpPr>
            <a:endCxn id="69" idx="1"/>
          </p:cNvCxnSpPr>
          <p:nvPr/>
        </p:nvCxnSpPr>
        <p:spPr>
          <a:xfrm>
            <a:off x="6104163" y="5570711"/>
            <a:ext cx="445008" cy="175619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4299381" y="207586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User</a:t>
            </a:r>
            <a:endParaRPr lang="es-ES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4920064" y="1836529"/>
            <a:ext cx="230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2) </a:t>
            </a:r>
            <a:r>
              <a:rPr lang="es-ES" dirty="0" err="1" smtClean="0"/>
              <a:t>Deploy</a:t>
            </a:r>
            <a:r>
              <a:rPr lang="es-ES" dirty="0" smtClean="0"/>
              <a:t> TOSCA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Vanilla</a:t>
            </a:r>
            <a:r>
              <a:rPr lang="es-ES" dirty="0" smtClean="0"/>
              <a:t> VM / </a:t>
            </a:r>
            <a:r>
              <a:rPr lang="es-ES" dirty="0" err="1" smtClean="0"/>
              <a:t>Container</a:t>
            </a:r>
            <a:endParaRPr lang="es-ES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201234" y="2907242"/>
            <a:ext cx="148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1) </a:t>
            </a:r>
            <a:r>
              <a:rPr lang="es-ES" dirty="0" err="1" smtClean="0"/>
              <a:t>Stage</a:t>
            </a:r>
            <a:r>
              <a:rPr lang="es-ES" dirty="0" smtClean="0"/>
              <a:t> Data</a:t>
            </a:r>
            <a:endParaRPr lang="es-ES" dirty="0"/>
          </a:p>
        </p:txBody>
      </p:sp>
      <p:sp>
        <p:nvSpPr>
          <p:cNvPr id="43" name="CuadroTexto 42"/>
          <p:cNvSpPr txBox="1"/>
          <p:nvPr/>
        </p:nvSpPr>
        <p:spPr>
          <a:xfrm>
            <a:off x="5669383" y="5234083"/>
            <a:ext cx="120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5) Mount</a:t>
            </a:r>
            <a:endParaRPr lang="es-ES" dirty="0"/>
          </a:p>
        </p:txBody>
      </p:sp>
      <p:cxnSp>
        <p:nvCxnSpPr>
          <p:cNvPr id="44" name="Conector recto de flecha 43"/>
          <p:cNvCxnSpPr>
            <a:endCxn id="32" idx="0"/>
          </p:cNvCxnSpPr>
          <p:nvPr/>
        </p:nvCxnSpPr>
        <p:spPr>
          <a:xfrm>
            <a:off x="4890550" y="2634928"/>
            <a:ext cx="2358328" cy="297842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3812589" y="2936059"/>
            <a:ext cx="124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6)Access Web Portal</a:t>
            </a:r>
            <a:endParaRPr lang="es-ES" dirty="0"/>
          </a:p>
        </p:txBody>
      </p:sp>
      <p:sp>
        <p:nvSpPr>
          <p:cNvPr id="46" name="Rectángulo redondeado 45"/>
          <p:cNvSpPr/>
          <p:nvPr/>
        </p:nvSpPr>
        <p:spPr>
          <a:xfrm>
            <a:off x="4029851" y="5348415"/>
            <a:ext cx="1031666" cy="3818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Galaxy</a:t>
            </a:r>
            <a:endParaRPr lang="es-ES" dirty="0"/>
          </a:p>
        </p:txBody>
      </p:sp>
      <p:sp>
        <p:nvSpPr>
          <p:cNvPr id="55" name="Rectángulo 54"/>
          <p:cNvSpPr/>
          <p:nvPr/>
        </p:nvSpPr>
        <p:spPr>
          <a:xfrm>
            <a:off x="2928256" y="5500818"/>
            <a:ext cx="663031" cy="608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WN</a:t>
            </a:r>
            <a:endParaRPr lang="es-ES" dirty="0"/>
          </a:p>
        </p:txBody>
      </p:sp>
      <p:sp>
        <p:nvSpPr>
          <p:cNvPr id="56" name="Rectángulo 55"/>
          <p:cNvSpPr/>
          <p:nvPr/>
        </p:nvSpPr>
        <p:spPr>
          <a:xfrm>
            <a:off x="2054861" y="5494949"/>
            <a:ext cx="663031" cy="608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WN</a:t>
            </a:r>
            <a:endParaRPr lang="es-ES" dirty="0"/>
          </a:p>
        </p:txBody>
      </p:sp>
      <p:sp>
        <p:nvSpPr>
          <p:cNvPr id="57" name="Rectángulo 56"/>
          <p:cNvSpPr/>
          <p:nvPr/>
        </p:nvSpPr>
        <p:spPr>
          <a:xfrm>
            <a:off x="741838" y="5500818"/>
            <a:ext cx="663031" cy="608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WN</a:t>
            </a:r>
            <a:endParaRPr lang="es-ES" dirty="0"/>
          </a:p>
        </p:txBody>
      </p:sp>
      <p:sp>
        <p:nvSpPr>
          <p:cNvPr id="58" name="CuadroTexto 57"/>
          <p:cNvSpPr txBox="1"/>
          <p:nvPr/>
        </p:nvSpPr>
        <p:spPr>
          <a:xfrm>
            <a:off x="1568357" y="553340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s-ES" dirty="0"/>
          </a:p>
        </p:txBody>
      </p:sp>
      <p:sp>
        <p:nvSpPr>
          <p:cNvPr id="59" name="Rectángulo 58"/>
          <p:cNvSpPr/>
          <p:nvPr/>
        </p:nvSpPr>
        <p:spPr>
          <a:xfrm>
            <a:off x="607316" y="4834883"/>
            <a:ext cx="5578176" cy="1471656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CuadroTexto 59"/>
          <p:cNvSpPr txBox="1"/>
          <p:nvPr/>
        </p:nvSpPr>
        <p:spPr>
          <a:xfrm>
            <a:off x="388949" y="4979082"/>
            <a:ext cx="274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Virtual </a:t>
            </a:r>
            <a:r>
              <a:rPr lang="es-ES" dirty="0" err="1" smtClean="0"/>
              <a:t>Elastic</a:t>
            </a:r>
            <a:r>
              <a:rPr lang="es-ES" dirty="0" smtClean="0"/>
              <a:t> LRMS </a:t>
            </a:r>
            <a:r>
              <a:rPr lang="es-ES" dirty="0" err="1" smtClean="0"/>
              <a:t>Cluster</a:t>
            </a:r>
            <a:endParaRPr lang="es-ES" dirty="0"/>
          </a:p>
        </p:txBody>
      </p:sp>
      <p:cxnSp>
        <p:nvCxnSpPr>
          <p:cNvPr id="62" name="Conector recto de flecha 61"/>
          <p:cNvCxnSpPr/>
          <p:nvPr/>
        </p:nvCxnSpPr>
        <p:spPr>
          <a:xfrm>
            <a:off x="1568357" y="5643299"/>
            <a:ext cx="34403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>
            <a:off x="1586425" y="5942231"/>
            <a:ext cx="34403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ángulo redondeado 9"/>
          <p:cNvSpPr/>
          <p:nvPr/>
        </p:nvSpPr>
        <p:spPr>
          <a:xfrm>
            <a:off x="7371042" y="3016116"/>
            <a:ext cx="1799558" cy="7937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Orchestrator</a:t>
            </a:r>
            <a:endParaRPr lang="es-ES" dirty="0"/>
          </a:p>
        </p:txBody>
      </p:sp>
      <p:sp>
        <p:nvSpPr>
          <p:cNvPr id="64" name="Rectángulo redondeado 10"/>
          <p:cNvSpPr/>
          <p:nvPr/>
        </p:nvSpPr>
        <p:spPr>
          <a:xfrm>
            <a:off x="7730097" y="4968267"/>
            <a:ext cx="1111278" cy="6488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</a:t>
            </a:r>
            <a:endParaRPr lang="es-ES" dirty="0"/>
          </a:p>
        </p:txBody>
      </p:sp>
      <p:cxnSp>
        <p:nvCxnSpPr>
          <p:cNvPr id="65" name="Conector recto de flecha 12"/>
          <p:cNvCxnSpPr>
            <a:stCxn id="71" idx="2"/>
            <a:endCxn id="72" idx="0"/>
          </p:cNvCxnSpPr>
          <p:nvPr/>
        </p:nvCxnSpPr>
        <p:spPr>
          <a:xfrm>
            <a:off x="8270821" y="3809830"/>
            <a:ext cx="14915" cy="1158437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ángulo redondeado 13"/>
          <p:cNvSpPr/>
          <p:nvPr/>
        </p:nvSpPr>
        <p:spPr>
          <a:xfrm>
            <a:off x="7511004" y="5971265"/>
            <a:ext cx="1561900" cy="6474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OpenNebula</a:t>
            </a:r>
            <a:endParaRPr lang="es-ES" dirty="0"/>
          </a:p>
        </p:txBody>
      </p:sp>
      <p:cxnSp>
        <p:nvCxnSpPr>
          <p:cNvPr id="67" name="Conector recto de flecha 15"/>
          <p:cNvCxnSpPr>
            <a:stCxn id="72" idx="2"/>
            <a:endCxn id="75" idx="0"/>
          </p:cNvCxnSpPr>
          <p:nvPr/>
        </p:nvCxnSpPr>
        <p:spPr>
          <a:xfrm>
            <a:off x="8285736" y="5617147"/>
            <a:ext cx="6218" cy="354118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ángulo 18"/>
          <p:cNvSpPr/>
          <p:nvPr/>
        </p:nvSpPr>
        <p:spPr>
          <a:xfrm>
            <a:off x="7070658" y="2838819"/>
            <a:ext cx="4713772" cy="1539655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Rectángulo 20"/>
          <p:cNvSpPr/>
          <p:nvPr/>
        </p:nvSpPr>
        <p:spPr>
          <a:xfrm>
            <a:off x="6549171" y="4647778"/>
            <a:ext cx="5235258" cy="2197103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CuadroTexto 21"/>
          <p:cNvSpPr txBox="1"/>
          <p:nvPr/>
        </p:nvSpPr>
        <p:spPr>
          <a:xfrm>
            <a:off x="11158163" y="4562302"/>
            <a:ext cx="62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WP4</a:t>
            </a:r>
            <a:endParaRPr lang="es-ES" dirty="0"/>
          </a:p>
        </p:txBody>
      </p:sp>
      <p:sp>
        <p:nvSpPr>
          <p:cNvPr id="71" name="Rectángulo redondeado 26"/>
          <p:cNvSpPr/>
          <p:nvPr/>
        </p:nvSpPr>
        <p:spPr>
          <a:xfrm>
            <a:off x="9940441" y="3016116"/>
            <a:ext cx="1587540" cy="7937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Other</a:t>
            </a:r>
            <a:r>
              <a:rPr lang="es-ES" dirty="0" smtClean="0"/>
              <a:t> PaaS </a:t>
            </a:r>
            <a:r>
              <a:rPr lang="es-ES" dirty="0" err="1" smtClean="0"/>
              <a:t>Core</a:t>
            </a:r>
            <a:r>
              <a:rPr lang="es-ES" dirty="0" smtClean="0"/>
              <a:t> Services</a:t>
            </a:r>
            <a:endParaRPr lang="es-ES" dirty="0"/>
          </a:p>
        </p:txBody>
      </p:sp>
      <p:cxnSp>
        <p:nvCxnSpPr>
          <p:cNvPr id="72" name="Conector recto de flecha 27"/>
          <p:cNvCxnSpPr>
            <a:stCxn id="71" idx="3"/>
          </p:cNvCxnSpPr>
          <p:nvPr/>
        </p:nvCxnSpPr>
        <p:spPr>
          <a:xfrm>
            <a:off x="9170600" y="3412973"/>
            <a:ext cx="769841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ángulo 28"/>
          <p:cNvSpPr/>
          <p:nvPr/>
        </p:nvSpPr>
        <p:spPr>
          <a:xfrm>
            <a:off x="6734703" y="4800178"/>
            <a:ext cx="2534087" cy="1916251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CuadroTexto 29"/>
          <p:cNvSpPr txBox="1"/>
          <p:nvPr/>
        </p:nvSpPr>
        <p:spPr>
          <a:xfrm>
            <a:off x="9118780" y="4800178"/>
            <a:ext cx="89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Cloud </a:t>
            </a:r>
            <a:r>
              <a:rPr lang="es-ES" dirty="0" err="1" smtClean="0"/>
              <a:t>Sites</a:t>
            </a:r>
            <a:endParaRPr lang="es-ES" dirty="0"/>
          </a:p>
        </p:txBody>
      </p:sp>
      <p:sp>
        <p:nvSpPr>
          <p:cNvPr id="75" name="Rectángulo redondeado 63"/>
          <p:cNvSpPr/>
          <p:nvPr/>
        </p:nvSpPr>
        <p:spPr>
          <a:xfrm>
            <a:off x="10038132" y="5975977"/>
            <a:ext cx="1295413" cy="6474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OpenStack</a:t>
            </a:r>
            <a:endParaRPr lang="es-ES" dirty="0"/>
          </a:p>
        </p:txBody>
      </p:sp>
      <p:sp>
        <p:nvSpPr>
          <p:cNvPr id="76" name="Rectángulo redondeado 64"/>
          <p:cNvSpPr/>
          <p:nvPr/>
        </p:nvSpPr>
        <p:spPr>
          <a:xfrm>
            <a:off x="10160253" y="5028210"/>
            <a:ext cx="1026750" cy="6488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Heat</a:t>
            </a:r>
            <a:endParaRPr lang="es-ES" dirty="0"/>
          </a:p>
        </p:txBody>
      </p:sp>
      <p:cxnSp>
        <p:nvCxnSpPr>
          <p:cNvPr id="77" name="Conector recto de flecha 69"/>
          <p:cNvCxnSpPr/>
          <p:nvPr/>
        </p:nvCxnSpPr>
        <p:spPr>
          <a:xfrm>
            <a:off x="10673628" y="5677090"/>
            <a:ext cx="12211" cy="298887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2"/>
          <p:cNvCxnSpPr>
            <a:stCxn id="71" idx="2"/>
          </p:cNvCxnSpPr>
          <p:nvPr/>
        </p:nvCxnSpPr>
        <p:spPr>
          <a:xfrm>
            <a:off x="8270821" y="3809830"/>
            <a:ext cx="2402807" cy="121838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ángulo 75"/>
          <p:cNvSpPr/>
          <p:nvPr/>
        </p:nvSpPr>
        <p:spPr>
          <a:xfrm>
            <a:off x="9893766" y="4891028"/>
            <a:ext cx="1634216" cy="1916251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Rectángulo redondeado 10"/>
          <p:cNvSpPr/>
          <p:nvPr/>
        </p:nvSpPr>
        <p:spPr>
          <a:xfrm>
            <a:off x="3138324" y="4944256"/>
            <a:ext cx="888815" cy="3521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Clues</a:t>
            </a:r>
            <a:endParaRPr lang="es-ES" dirty="0"/>
          </a:p>
        </p:txBody>
      </p:sp>
      <p:sp>
        <p:nvSpPr>
          <p:cNvPr id="82" name="Rectángulo redondeado 10"/>
          <p:cNvSpPr/>
          <p:nvPr/>
        </p:nvSpPr>
        <p:spPr>
          <a:xfrm>
            <a:off x="7864880" y="3937225"/>
            <a:ext cx="1111278" cy="405371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39000"/>
                </a:schemeClr>
              </a:gs>
              <a:gs pos="50000">
                <a:schemeClr val="accent2">
                  <a:lumMod val="105000"/>
                  <a:satMod val="103000"/>
                  <a:tint val="73000"/>
                  <a:alpha val="49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67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</a:t>
            </a:r>
            <a:endParaRPr lang="es-ES" dirty="0"/>
          </a:p>
        </p:txBody>
      </p:sp>
      <p:cxnSp>
        <p:nvCxnSpPr>
          <p:cNvPr id="83" name="Conector recto de flecha 6"/>
          <p:cNvCxnSpPr/>
          <p:nvPr/>
        </p:nvCxnSpPr>
        <p:spPr>
          <a:xfrm flipV="1">
            <a:off x="3930504" y="3809830"/>
            <a:ext cx="3580500" cy="1158437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93" y="1786183"/>
            <a:ext cx="3240109" cy="3015101"/>
          </a:xfrm>
          <a:prstGeom prst="rect">
            <a:avLst/>
          </a:prstGeom>
        </p:spPr>
      </p:pic>
      <p:sp>
        <p:nvSpPr>
          <p:cNvPr id="80" name="Título 1"/>
          <p:cNvSpPr>
            <a:spLocks noGrp="1"/>
          </p:cNvSpPr>
          <p:nvPr>
            <p:ph type="title"/>
          </p:nvPr>
        </p:nvSpPr>
        <p:spPr>
          <a:xfrm>
            <a:off x="838200" y="228150"/>
            <a:ext cx="9055566" cy="11023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web portal that uses a batch system to run applications - Overview</a:t>
            </a:r>
            <a:endParaRPr lang="en-US" b="1" dirty="0"/>
          </a:p>
        </p:txBody>
      </p:sp>
      <p:pic>
        <p:nvPicPr>
          <p:cNvPr id="84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511" y="3858915"/>
            <a:ext cx="1563235" cy="448776"/>
          </a:xfrm>
          <a:prstGeom prst="rect">
            <a:avLst/>
          </a:prstGeom>
        </p:spPr>
      </p:pic>
      <p:sp>
        <p:nvSpPr>
          <p:cNvPr id="85" name="CuadroTexto 32"/>
          <p:cNvSpPr txBox="1"/>
          <p:nvPr/>
        </p:nvSpPr>
        <p:spPr>
          <a:xfrm>
            <a:off x="10429609" y="3976363"/>
            <a:ext cx="191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mtClean="0"/>
              <a:t>OneZone</a:t>
            </a:r>
            <a:endParaRPr lang="es-ES" dirty="0"/>
          </a:p>
        </p:txBody>
      </p:sp>
      <p:sp>
        <p:nvSpPr>
          <p:cNvPr id="2" name="Rettangolo 1"/>
          <p:cNvSpPr/>
          <p:nvPr/>
        </p:nvSpPr>
        <p:spPr>
          <a:xfrm>
            <a:off x="7660460" y="4758416"/>
            <a:ext cx="81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mtClean="0"/>
              <a:t>TOSCA</a:t>
            </a:r>
            <a:endParaRPr lang="en-US" b="1" dirty="0"/>
          </a:p>
        </p:txBody>
      </p:sp>
      <p:sp>
        <p:nvSpPr>
          <p:cNvPr id="86" name="Rettangolo 85"/>
          <p:cNvSpPr/>
          <p:nvPr/>
        </p:nvSpPr>
        <p:spPr>
          <a:xfrm>
            <a:off x="10568646" y="4805942"/>
            <a:ext cx="81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smtClean="0"/>
              <a:t>TOSCA</a:t>
            </a:r>
            <a:endParaRPr lang="en-US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992" y="26634"/>
            <a:ext cx="10515600" cy="1278289"/>
          </a:xfrm>
        </p:spPr>
        <p:txBody>
          <a:bodyPr>
            <a:noAutofit/>
          </a:bodyPr>
          <a:lstStyle/>
          <a:p>
            <a:r>
              <a:rPr lang="es-ES" dirty="0" err="1" smtClean="0"/>
              <a:t>Mesos</a:t>
            </a:r>
            <a:r>
              <a:rPr lang="es-ES" dirty="0" smtClean="0"/>
              <a:t> </a:t>
            </a:r>
            <a:r>
              <a:rPr lang="es-ES" dirty="0" err="1" smtClean="0"/>
              <a:t>PaaS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r>
              <a:rPr lang="es-ES" dirty="0" smtClean="0"/>
              <a:t> </a:t>
            </a:r>
            <a:r>
              <a:rPr lang="es-ES" dirty="0" err="1" smtClean="0"/>
              <a:t>exploiting</a:t>
            </a:r>
            <a:r>
              <a:rPr lang="es-ES" dirty="0" smtClean="0"/>
              <a:t> INDIGO </a:t>
            </a:r>
            <a:r>
              <a:rPr lang="es-ES" dirty="0" err="1" smtClean="0"/>
              <a:t>platform</a:t>
            </a:r>
            <a:endParaRPr lang="es-ES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4573087" y="2674209"/>
            <a:ext cx="107632" cy="2257425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7070658" y="1650361"/>
            <a:ext cx="3101808" cy="1121536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redondeado 8"/>
          <p:cNvSpPr/>
          <p:nvPr/>
        </p:nvSpPr>
        <p:spPr>
          <a:xfrm>
            <a:off x="7371042" y="1819439"/>
            <a:ext cx="1799558" cy="79371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Future</a:t>
            </a:r>
            <a:r>
              <a:rPr lang="es-ES" dirty="0" smtClean="0"/>
              <a:t> Gateway API Server</a:t>
            </a:r>
            <a:endParaRPr lang="es-ES" dirty="0"/>
          </a:p>
        </p:txBody>
      </p:sp>
      <p:cxnSp>
        <p:nvCxnSpPr>
          <p:cNvPr id="12" name="Conector recto de flecha 11"/>
          <p:cNvCxnSpPr>
            <a:stCxn id="9" idx="2"/>
          </p:cNvCxnSpPr>
          <p:nvPr/>
        </p:nvCxnSpPr>
        <p:spPr>
          <a:xfrm>
            <a:off x="8270821" y="2613153"/>
            <a:ext cx="0" cy="402963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9598513" y="1601517"/>
            <a:ext cx="62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WP6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1199214" y="2469488"/>
            <a:ext cx="62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WP5</a:t>
            </a:r>
            <a:endParaRPr lang="es-ES" dirty="0"/>
          </a:p>
        </p:txBody>
      </p:sp>
      <p:pic>
        <p:nvPicPr>
          <p:cNvPr id="21" name="Imagen 20" descr="skd182040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31" y="1704712"/>
            <a:ext cx="853572" cy="1023168"/>
          </a:xfrm>
          <a:prstGeom prst="rect">
            <a:avLst/>
          </a:prstGeom>
        </p:spPr>
      </p:pic>
      <p:cxnSp>
        <p:nvCxnSpPr>
          <p:cNvPr id="24" name="Conector recto de flecha 23"/>
          <p:cNvCxnSpPr>
            <a:stCxn id="21" idx="3"/>
            <a:endCxn id="9" idx="1"/>
          </p:cNvCxnSpPr>
          <p:nvPr/>
        </p:nvCxnSpPr>
        <p:spPr>
          <a:xfrm>
            <a:off x="4988303" y="2216296"/>
            <a:ext cx="2382739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5048740" y="5494949"/>
            <a:ext cx="1160125" cy="608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Mesos</a:t>
            </a:r>
            <a:r>
              <a:rPr lang="es-ES" dirty="0" smtClean="0"/>
              <a:t> Masters</a:t>
            </a:r>
            <a:endParaRPr lang="es-ES" dirty="0"/>
          </a:p>
        </p:txBody>
      </p:sp>
      <p:cxnSp>
        <p:nvCxnSpPr>
          <p:cNvPr id="30" name="Conector recto 29"/>
          <p:cNvCxnSpPr/>
          <p:nvPr/>
        </p:nvCxnSpPr>
        <p:spPr>
          <a:xfrm flipH="1">
            <a:off x="6269925" y="5993407"/>
            <a:ext cx="1270893" cy="4901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ortar rectángulo de esquina diagonal 30"/>
          <p:cNvSpPr/>
          <p:nvPr/>
        </p:nvSpPr>
        <p:spPr>
          <a:xfrm>
            <a:off x="4209890" y="4892825"/>
            <a:ext cx="956287" cy="291091"/>
          </a:xfrm>
          <a:prstGeom prst="snip2DiagRect">
            <a:avLst>
              <a:gd name="adj1" fmla="val 48333"/>
              <a:gd name="adj2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err="1" smtClean="0"/>
              <a:t>Public</a:t>
            </a:r>
            <a:r>
              <a:rPr lang="es-ES" sz="1400" dirty="0" smtClean="0"/>
              <a:t> IP</a:t>
            </a:r>
            <a:endParaRPr lang="es-ES" sz="1400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468" y="3511580"/>
            <a:ext cx="1563235" cy="448776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4988303" y="3908174"/>
            <a:ext cx="191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Provider</a:t>
            </a:r>
            <a:endParaRPr lang="es-ES" dirty="0"/>
          </a:p>
        </p:txBody>
      </p:sp>
      <p:cxnSp>
        <p:nvCxnSpPr>
          <p:cNvPr id="34" name="Conector recto de flecha 33"/>
          <p:cNvCxnSpPr/>
          <p:nvPr/>
        </p:nvCxnSpPr>
        <p:spPr>
          <a:xfrm flipV="1">
            <a:off x="2975757" y="3905884"/>
            <a:ext cx="2190420" cy="1682601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4299381" y="207586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User</a:t>
            </a:r>
            <a:endParaRPr lang="es-ES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4920064" y="1836529"/>
            <a:ext cx="230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2) </a:t>
            </a:r>
            <a:r>
              <a:rPr lang="es-ES" dirty="0" err="1" smtClean="0"/>
              <a:t>Deploy</a:t>
            </a:r>
            <a:r>
              <a:rPr lang="es-ES" dirty="0" smtClean="0"/>
              <a:t> TOSCA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Vanilla</a:t>
            </a:r>
            <a:r>
              <a:rPr lang="es-ES" dirty="0" smtClean="0"/>
              <a:t> VM / </a:t>
            </a:r>
            <a:r>
              <a:rPr lang="es-ES" dirty="0" err="1" smtClean="0"/>
              <a:t>Container</a:t>
            </a:r>
            <a:endParaRPr lang="es-ES" dirty="0"/>
          </a:p>
        </p:txBody>
      </p:sp>
      <p:sp>
        <p:nvSpPr>
          <p:cNvPr id="42" name="CuadroTexto 41"/>
          <p:cNvSpPr txBox="1"/>
          <p:nvPr/>
        </p:nvSpPr>
        <p:spPr>
          <a:xfrm>
            <a:off x="5495331" y="2600942"/>
            <a:ext cx="134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1) </a:t>
            </a:r>
            <a:r>
              <a:rPr lang="es-ES" dirty="0" err="1" smtClean="0"/>
              <a:t>Stage</a:t>
            </a:r>
            <a:r>
              <a:rPr lang="es-ES" dirty="0" smtClean="0"/>
              <a:t> Data</a:t>
            </a:r>
            <a:endParaRPr lang="es-ES" dirty="0"/>
          </a:p>
        </p:txBody>
      </p:sp>
      <p:sp>
        <p:nvSpPr>
          <p:cNvPr id="43" name="CuadroTexto 42"/>
          <p:cNvSpPr txBox="1"/>
          <p:nvPr/>
        </p:nvSpPr>
        <p:spPr>
          <a:xfrm>
            <a:off x="3484345" y="4496354"/>
            <a:ext cx="120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5) Mount</a:t>
            </a:r>
            <a:endParaRPr lang="es-ES" dirty="0"/>
          </a:p>
        </p:txBody>
      </p:sp>
      <p:cxnSp>
        <p:nvCxnSpPr>
          <p:cNvPr id="44" name="Conector recto de flecha 43"/>
          <p:cNvCxnSpPr>
            <a:endCxn id="32" idx="0"/>
          </p:cNvCxnSpPr>
          <p:nvPr/>
        </p:nvCxnSpPr>
        <p:spPr>
          <a:xfrm>
            <a:off x="4920064" y="2613153"/>
            <a:ext cx="1033022" cy="898427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3504797" y="2647095"/>
            <a:ext cx="124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6) Access </a:t>
            </a:r>
            <a:r>
              <a:rPr lang="es-ES" dirty="0" err="1" smtClean="0"/>
              <a:t>Mesos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endParaRPr lang="es-ES" dirty="0"/>
          </a:p>
        </p:txBody>
      </p:sp>
      <p:sp>
        <p:nvSpPr>
          <p:cNvPr id="46" name="Rectángulo redondeado 45"/>
          <p:cNvSpPr/>
          <p:nvPr/>
        </p:nvSpPr>
        <p:spPr>
          <a:xfrm>
            <a:off x="3888373" y="5200716"/>
            <a:ext cx="1201522" cy="5641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Chronos</a:t>
            </a:r>
            <a:r>
              <a:rPr lang="es-ES" dirty="0" smtClean="0"/>
              <a:t>/</a:t>
            </a:r>
            <a:r>
              <a:rPr lang="es-ES" dirty="0" err="1" smtClean="0"/>
              <a:t>Marathon</a:t>
            </a:r>
            <a:endParaRPr lang="es-ES" dirty="0"/>
          </a:p>
        </p:txBody>
      </p:sp>
      <p:cxnSp>
        <p:nvCxnSpPr>
          <p:cNvPr id="53" name="Conector recto de flecha 52"/>
          <p:cNvCxnSpPr>
            <a:endCxn id="29" idx="3"/>
          </p:cNvCxnSpPr>
          <p:nvPr/>
        </p:nvCxnSpPr>
        <p:spPr>
          <a:xfrm flipH="1">
            <a:off x="6208865" y="5380055"/>
            <a:ext cx="931771" cy="41892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uadroTexto 53"/>
          <p:cNvSpPr txBox="1"/>
          <p:nvPr/>
        </p:nvSpPr>
        <p:spPr>
          <a:xfrm>
            <a:off x="6508443" y="4904211"/>
            <a:ext cx="120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4) </a:t>
            </a:r>
            <a:r>
              <a:rPr lang="es-ES" dirty="0" err="1" smtClean="0"/>
              <a:t>Install</a:t>
            </a:r>
            <a:r>
              <a:rPr lang="es-ES" dirty="0"/>
              <a:t> </a:t>
            </a:r>
            <a:r>
              <a:rPr lang="es-ES" dirty="0" smtClean="0"/>
              <a:t>/ Configure</a:t>
            </a:r>
            <a:endParaRPr lang="es-ES" dirty="0"/>
          </a:p>
        </p:txBody>
      </p:sp>
      <p:sp>
        <p:nvSpPr>
          <p:cNvPr id="55" name="Rectángulo 54"/>
          <p:cNvSpPr/>
          <p:nvPr/>
        </p:nvSpPr>
        <p:spPr>
          <a:xfrm>
            <a:off x="2860356" y="5610643"/>
            <a:ext cx="984423" cy="431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/>
              <a:t>Workers</a:t>
            </a:r>
            <a:endParaRPr lang="es-ES" dirty="0"/>
          </a:p>
        </p:txBody>
      </p:sp>
      <p:sp>
        <p:nvSpPr>
          <p:cNvPr id="58" name="CuadroTexto 57"/>
          <p:cNvSpPr txBox="1"/>
          <p:nvPr/>
        </p:nvSpPr>
        <p:spPr>
          <a:xfrm>
            <a:off x="2412953" y="5588485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s-ES" dirty="0"/>
          </a:p>
        </p:txBody>
      </p:sp>
      <p:sp>
        <p:nvSpPr>
          <p:cNvPr id="59" name="Rectángulo 58"/>
          <p:cNvSpPr/>
          <p:nvPr/>
        </p:nvSpPr>
        <p:spPr>
          <a:xfrm>
            <a:off x="691749" y="4834883"/>
            <a:ext cx="5578176" cy="1471656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CuadroTexto 59"/>
          <p:cNvSpPr txBox="1"/>
          <p:nvPr/>
        </p:nvSpPr>
        <p:spPr>
          <a:xfrm>
            <a:off x="691749" y="4912980"/>
            <a:ext cx="2174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Virtual </a:t>
            </a:r>
            <a:r>
              <a:rPr lang="es-ES" dirty="0" err="1" smtClean="0"/>
              <a:t>Elastic</a:t>
            </a:r>
            <a:r>
              <a:rPr lang="es-ES" dirty="0" smtClean="0"/>
              <a:t> </a:t>
            </a:r>
            <a:r>
              <a:rPr lang="es-ES" dirty="0" err="1" smtClean="0"/>
              <a:t>Mesos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Cluster</a:t>
            </a:r>
            <a:endParaRPr lang="es-ES" dirty="0"/>
          </a:p>
        </p:txBody>
      </p:sp>
      <p:cxnSp>
        <p:nvCxnSpPr>
          <p:cNvPr id="62" name="Conector recto de flecha 61"/>
          <p:cNvCxnSpPr/>
          <p:nvPr/>
        </p:nvCxnSpPr>
        <p:spPr>
          <a:xfrm>
            <a:off x="2412953" y="5698384"/>
            <a:ext cx="34403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>
            <a:off x="2408719" y="5997316"/>
            <a:ext cx="34403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ángulo redondeado 9"/>
          <p:cNvSpPr/>
          <p:nvPr/>
        </p:nvSpPr>
        <p:spPr>
          <a:xfrm>
            <a:off x="7371042" y="3016116"/>
            <a:ext cx="1799558" cy="7937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Orchestrator</a:t>
            </a:r>
            <a:endParaRPr lang="es-ES" dirty="0"/>
          </a:p>
        </p:txBody>
      </p:sp>
      <p:sp>
        <p:nvSpPr>
          <p:cNvPr id="64" name="Rectángulo redondeado 10"/>
          <p:cNvSpPr/>
          <p:nvPr/>
        </p:nvSpPr>
        <p:spPr>
          <a:xfrm>
            <a:off x="7730097" y="4968267"/>
            <a:ext cx="1111278" cy="6488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</a:t>
            </a:r>
            <a:endParaRPr lang="es-ES" dirty="0"/>
          </a:p>
        </p:txBody>
      </p:sp>
      <p:cxnSp>
        <p:nvCxnSpPr>
          <p:cNvPr id="65" name="Conector recto de flecha 12"/>
          <p:cNvCxnSpPr>
            <a:stCxn id="71" idx="2"/>
            <a:endCxn id="72" idx="0"/>
          </p:cNvCxnSpPr>
          <p:nvPr/>
        </p:nvCxnSpPr>
        <p:spPr>
          <a:xfrm>
            <a:off x="8270821" y="3809830"/>
            <a:ext cx="14915" cy="1158437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ángulo redondeado 13"/>
          <p:cNvSpPr/>
          <p:nvPr/>
        </p:nvSpPr>
        <p:spPr>
          <a:xfrm>
            <a:off x="7511004" y="5971265"/>
            <a:ext cx="1561900" cy="6474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OpenNebula</a:t>
            </a:r>
            <a:endParaRPr lang="es-ES" dirty="0"/>
          </a:p>
        </p:txBody>
      </p:sp>
      <p:cxnSp>
        <p:nvCxnSpPr>
          <p:cNvPr id="67" name="Conector recto de flecha 15"/>
          <p:cNvCxnSpPr>
            <a:stCxn id="72" idx="2"/>
            <a:endCxn id="75" idx="0"/>
          </p:cNvCxnSpPr>
          <p:nvPr/>
        </p:nvCxnSpPr>
        <p:spPr>
          <a:xfrm>
            <a:off x="8285736" y="5617147"/>
            <a:ext cx="6218" cy="354118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ángulo 18"/>
          <p:cNvSpPr/>
          <p:nvPr/>
        </p:nvSpPr>
        <p:spPr>
          <a:xfrm>
            <a:off x="7070658" y="2838819"/>
            <a:ext cx="4713772" cy="1539655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Rectángulo 20"/>
          <p:cNvSpPr/>
          <p:nvPr/>
        </p:nvSpPr>
        <p:spPr>
          <a:xfrm>
            <a:off x="7072189" y="4647778"/>
            <a:ext cx="4712240" cy="2197103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CuadroTexto 21"/>
          <p:cNvSpPr txBox="1"/>
          <p:nvPr/>
        </p:nvSpPr>
        <p:spPr>
          <a:xfrm>
            <a:off x="11158163" y="4562302"/>
            <a:ext cx="62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WP4</a:t>
            </a:r>
            <a:endParaRPr lang="es-ES" dirty="0"/>
          </a:p>
        </p:txBody>
      </p:sp>
      <p:sp>
        <p:nvSpPr>
          <p:cNvPr id="71" name="Rectángulo redondeado 26"/>
          <p:cNvSpPr/>
          <p:nvPr/>
        </p:nvSpPr>
        <p:spPr>
          <a:xfrm>
            <a:off x="9940441" y="3016116"/>
            <a:ext cx="1587540" cy="7937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Other</a:t>
            </a:r>
            <a:r>
              <a:rPr lang="es-ES" dirty="0" smtClean="0"/>
              <a:t> PaaS </a:t>
            </a:r>
            <a:r>
              <a:rPr lang="es-ES" dirty="0" err="1" smtClean="0"/>
              <a:t>Core</a:t>
            </a:r>
            <a:r>
              <a:rPr lang="es-ES" dirty="0" smtClean="0"/>
              <a:t> Services</a:t>
            </a:r>
            <a:endParaRPr lang="es-ES" dirty="0"/>
          </a:p>
        </p:txBody>
      </p:sp>
      <p:cxnSp>
        <p:nvCxnSpPr>
          <p:cNvPr id="72" name="Conector recto de flecha 27"/>
          <p:cNvCxnSpPr>
            <a:stCxn id="71" idx="3"/>
          </p:cNvCxnSpPr>
          <p:nvPr/>
        </p:nvCxnSpPr>
        <p:spPr>
          <a:xfrm>
            <a:off x="9170600" y="3412973"/>
            <a:ext cx="769841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ángulo 28"/>
          <p:cNvSpPr/>
          <p:nvPr/>
        </p:nvSpPr>
        <p:spPr>
          <a:xfrm>
            <a:off x="7224589" y="4800178"/>
            <a:ext cx="2044201" cy="1916251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CuadroTexto 29"/>
          <p:cNvSpPr txBox="1"/>
          <p:nvPr/>
        </p:nvSpPr>
        <p:spPr>
          <a:xfrm>
            <a:off x="9118780" y="4800178"/>
            <a:ext cx="89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Cloud </a:t>
            </a:r>
            <a:r>
              <a:rPr lang="es-ES" dirty="0" err="1" smtClean="0"/>
              <a:t>Site</a:t>
            </a:r>
            <a:endParaRPr lang="es-ES" dirty="0"/>
          </a:p>
        </p:txBody>
      </p:sp>
      <p:sp>
        <p:nvSpPr>
          <p:cNvPr id="75" name="Rectángulo redondeado 63"/>
          <p:cNvSpPr/>
          <p:nvPr/>
        </p:nvSpPr>
        <p:spPr>
          <a:xfrm>
            <a:off x="10038132" y="5975977"/>
            <a:ext cx="1295413" cy="6474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OpenStack</a:t>
            </a:r>
            <a:endParaRPr lang="es-ES" dirty="0"/>
          </a:p>
        </p:txBody>
      </p:sp>
      <p:sp>
        <p:nvSpPr>
          <p:cNvPr id="76" name="Rectángulo redondeado 64"/>
          <p:cNvSpPr/>
          <p:nvPr/>
        </p:nvSpPr>
        <p:spPr>
          <a:xfrm>
            <a:off x="10160253" y="5028210"/>
            <a:ext cx="1026750" cy="6488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Heat</a:t>
            </a:r>
            <a:endParaRPr lang="es-ES" dirty="0"/>
          </a:p>
        </p:txBody>
      </p:sp>
      <p:cxnSp>
        <p:nvCxnSpPr>
          <p:cNvPr id="77" name="Conector recto de flecha 69"/>
          <p:cNvCxnSpPr/>
          <p:nvPr/>
        </p:nvCxnSpPr>
        <p:spPr>
          <a:xfrm>
            <a:off x="10673628" y="5677090"/>
            <a:ext cx="12211" cy="298887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2"/>
          <p:cNvCxnSpPr>
            <a:stCxn id="71" idx="2"/>
          </p:cNvCxnSpPr>
          <p:nvPr/>
        </p:nvCxnSpPr>
        <p:spPr>
          <a:xfrm>
            <a:off x="8270821" y="3809830"/>
            <a:ext cx="2402807" cy="121838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ángulo 75"/>
          <p:cNvSpPr/>
          <p:nvPr/>
        </p:nvSpPr>
        <p:spPr>
          <a:xfrm>
            <a:off x="9893766" y="4891028"/>
            <a:ext cx="1634216" cy="1916251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Rectángulo redondeado 10"/>
          <p:cNvSpPr/>
          <p:nvPr/>
        </p:nvSpPr>
        <p:spPr>
          <a:xfrm>
            <a:off x="5333865" y="5176517"/>
            <a:ext cx="875000" cy="3197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Clues</a:t>
            </a:r>
            <a:endParaRPr lang="es-ES" dirty="0"/>
          </a:p>
        </p:txBody>
      </p:sp>
      <p:sp>
        <p:nvSpPr>
          <p:cNvPr id="82" name="Rectángulo redondeado 10"/>
          <p:cNvSpPr/>
          <p:nvPr/>
        </p:nvSpPr>
        <p:spPr>
          <a:xfrm>
            <a:off x="7864880" y="3937225"/>
            <a:ext cx="1111278" cy="405371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39000"/>
                </a:schemeClr>
              </a:gs>
              <a:gs pos="50000">
                <a:schemeClr val="accent2">
                  <a:lumMod val="105000"/>
                  <a:satMod val="103000"/>
                  <a:tint val="73000"/>
                  <a:alpha val="49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67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</a:t>
            </a:r>
            <a:endParaRPr lang="es-ES" dirty="0"/>
          </a:p>
        </p:txBody>
      </p:sp>
      <p:cxnSp>
        <p:nvCxnSpPr>
          <p:cNvPr id="83" name="Conector recto de flecha 6"/>
          <p:cNvCxnSpPr>
            <a:stCxn id="81" idx="0"/>
          </p:cNvCxnSpPr>
          <p:nvPr/>
        </p:nvCxnSpPr>
        <p:spPr>
          <a:xfrm flipV="1">
            <a:off x="5771365" y="3809831"/>
            <a:ext cx="1739639" cy="136668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93" y="1786183"/>
            <a:ext cx="3240109" cy="3015101"/>
          </a:xfrm>
          <a:prstGeom prst="rect">
            <a:avLst/>
          </a:prstGeom>
        </p:spPr>
      </p:pic>
      <p:sp>
        <p:nvSpPr>
          <p:cNvPr id="84" name="Rectángulo 54"/>
          <p:cNvSpPr/>
          <p:nvPr/>
        </p:nvSpPr>
        <p:spPr>
          <a:xfrm>
            <a:off x="1303390" y="5621250"/>
            <a:ext cx="984423" cy="431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/>
              <a:t>Workers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51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9343" y="130180"/>
            <a:ext cx="9400309" cy="11434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</a:t>
            </a:r>
            <a:r>
              <a:rPr lang="en-US" b="1" dirty="0" smtClean="0"/>
              <a:t>dynamic cluster to </a:t>
            </a:r>
            <a:r>
              <a:rPr lang="en-US" b="1" dirty="0"/>
              <a:t>run applications </a:t>
            </a:r>
            <a:r>
              <a:rPr lang="mr-IN" b="1" dirty="0" smtClean="0"/>
              <a:t>–</a:t>
            </a:r>
            <a:r>
              <a:rPr lang="en-US" b="1" dirty="0" smtClean="0"/>
              <a:t> INDIGO Services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TOSCA Template </a:t>
            </a:r>
            <a:r>
              <a:rPr lang="en-US" dirty="0" smtClean="0"/>
              <a:t>to describe the user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Future Gateway </a:t>
            </a:r>
            <a:r>
              <a:rPr lang="en-US" dirty="0" smtClean="0"/>
              <a:t>to “configure and submit” TOSCA Template in an easy way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Orchestrator + </a:t>
            </a:r>
            <a:r>
              <a:rPr lang="en-US" b="1" dirty="0" err="1" smtClean="0"/>
              <a:t>PaaS</a:t>
            </a:r>
            <a:r>
              <a:rPr lang="en-US" b="1" dirty="0" smtClean="0"/>
              <a:t> Core services + </a:t>
            </a:r>
            <a:r>
              <a:rPr lang="en-US" b="1" dirty="0" err="1" smtClean="0"/>
              <a:t>CloudProviderRanker</a:t>
            </a:r>
            <a:r>
              <a:rPr lang="en-US" b="1" dirty="0" smtClean="0"/>
              <a:t> + SLAM/</a:t>
            </a:r>
            <a:r>
              <a:rPr lang="en-US" b="1" dirty="0" err="1" smtClean="0"/>
              <a:t>QoS</a:t>
            </a:r>
            <a:r>
              <a:rPr lang="en-US" dirty="0" smtClean="0"/>
              <a:t>: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dirty="0" smtClean="0"/>
              <a:t>To find the available </a:t>
            </a:r>
            <a:r>
              <a:rPr lang="en-US" dirty="0" err="1" smtClean="0"/>
              <a:t>IaaS</a:t>
            </a:r>
            <a:endParaRPr lang="en-US" dirty="0" smtClean="0"/>
          </a:p>
          <a:p>
            <a:pPr marL="971539" lvl="1" indent="-514350">
              <a:buFont typeface="+mj-lt"/>
              <a:buAutoNum type="alphaLcParenR"/>
            </a:pPr>
            <a:r>
              <a:rPr lang="en-US" dirty="0" smtClean="0"/>
              <a:t>That are correctly working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dirty="0" smtClean="0"/>
              <a:t>That has SLA with the given user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dirty="0" smtClean="0"/>
              <a:t>And supports the </a:t>
            </a:r>
            <a:r>
              <a:rPr lang="en-US" dirty="0" err="1" smtClean="0"/>
              <a:t>hw+sw</a:t>
            </a:r>
            <a:r>
              <a:rPr lang="en-US" dirty="0" smtClean="0"/>
              <a:t> requirements</a:t>
            </a:r>
          </a:p>
          <a:p>
            <a:pPr marL="971539" lvl="1" indent="-514350">
              <a:buFont typeface="+mj-lt"/>
              <a:buAutoNum type="alphaLcParenR"/>
            </a:pPr>
            <a:r>
              <a:rPr lang="en-US" i="1" dirty="0" smtClean="0"/>
              <a:t>That hosts the required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Infrastructure Manager </a:t>
            </a:r>
            <a:r>
              <a:rPr lang="en-US" dirty="0" smtClean="0"/>
              <a:t>at the </a:t>
            </a:r>
            <a:r>
              <a:rPr lang="en-US" dirty="0" err="1" smtClean="0"/>
              <a:t>PaaS</a:t>
            </a:r>
            <a:r>
              <a:rPr lang="en-US" dirty="0" smtClean="0"/>
              <a:t> level in case the </a:t>
            </a:r>
            <a:r>
              <a:rPr lang="en-US" dirty="0" err="1" smtClean="0"/>
              <a:t>IaaS</a:t>
            </a:r>
            <a:r>
              <a:rPr lang="en-US" dirty="0" smtClean="0"/>
              <a:t> do not supports native TOSCA enabled orchestrator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IaaS</a:t>
            </a:r>
            <a:r>
              <a:rPr lang="en-US" b="1" dirty="0" smtClean="0"/>
              <a:t> Orchestrator </a:t>
            </a:r>
            <a:r>
              <a:rPr lang="en-US" dirty="0" smtClean="0"/>
              <a:t>(Heat/IM) </a:t>
            </a:r>
            <a:r>
              <a:rPr lang="en-US" b="1" dirty="0" smtClean="0"/>
              <a:t>supporting TOSCA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Onedata</a:t>
            </a:r>
            <a:r>
              <a:rPr lang="en-US" dirty="0" smtClean="0"/>
              <a:t> for shared and distributed data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CLUES </a:t>
            </a:r>
            <a:r>
              <a:rPr lang="en-US" dirty="0" smtClean="0"/>
              <a:t>for driving the automatic resource provisioning based on the usage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15395" y="476179"/>
            <a:ext cx="8535461" cy="532130"/>
          </a:xfrm>
        </p:spPr>
        <p:txBody>
          <a:bodyPr>
            <a:normAutofit/>
          </a:bodyPr>
          <a:lstStyle/>
          <a:p>
            <a:r>
              <a:rPr lang="en-GB" sz="2800" cap="small" dirty="0">
                <a:solidFill>
                  <a:srgbClr val="291568"/>
                </a:solidFill>
              </a:rPr>
              <a:t>DATA IN MULTI-CLOUD ENVIRONMENTS</a:t>
            </a:r>
          </a:p>
        </p:txBody>
      </p:sp>
      <p:pic>
        <p:nvPicPr>
          <p:cNvPr id="12" name="Obraz 11" descr="map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8" y="1659467"/>
            <a:ext cx="9057300" cy="4575211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8</a:t>
            </a:fld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845647" y="2506134"/>
            <a:ext cx="2540000" cy="152400"/>
          </a:xfrm>
          <a:prstGeom prst="straightConnector1">
            <a:avLst/>
          </a:prstGeom>
          <a:ln w="38100" cmpd="sng">
            <a:solidFill>
              <a:srgbClr val="291568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3633789" y="2886364"/>
            <a:ext cx="1751859" cy="1484830"/>
          </a:xfrm>
          <a:prstGeom prst="straightConnector1">
            <a:avLst/>
          </a:prstGeom>
          <a:ln w="38100" cmpd="sng">
            <a:solidFill>
              <a:srgbClr val="291568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H="1" flipV="1">
            <a:off x="2301878" y="3286702"/>
            <a:ext cx="1024722" cy="1084492"/>
          </a:xfrm>
          <a:prstGeom prst="straightConnector1">
            <a:avLst/>
          </a:prstGeom>
          <a:ln w="38100" cmpd="sng">
            <a:solidFill>
              <a:srgbClr val="291568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V="1">
            <a:off x="5575585" y="2270893"/>
            <a:ext cx="298938" cy="127290"/>
          </a:xfrm>
          <a:prstGeom prst="straightConnector1">
            <a:avLst/>
          </a:prstGeom>
          <a:ln w="38100" cmpd="sng">
            <a:solidFill>
              <a:srgbClr val="291568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H="1" flipV="1">
            <a:off x="6338368" y="2418002"/>
            <a:ext cx="1008111" cy="576064"/>
          </a:xfrm>
          <a:prstGeom prst="straightConnector1">
            <a:avLst/>
          </a:prstGeom>
          <a:ln w="38100" cmpd="sng">
            <a:solidFill>
              <a:srgbClr val="291568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6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49263" y="343207"/>
            <a:ext cx="11039502" cy="874712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rgbClr val="291568"/>
                </a:solidFill>
              </a:rPr>
              <a:t>PROBLEMS ADDRESED BY ONEDATA FOR </a:t>
            </a:r>
            <a:br>
              <a:rPr lang="en-GB" sz="2800" b="1" dirty="0">
                <a:solidFill>
                  <a:srgbClr val="291568"/>
                </a:solidFill>
              </a:rPr>
            </a:br>
            <a:r>
              <a:rPr lang="en-GB" sz="2800" b="1" dirty="0">
                <a:solidFill>
                  <a:srgbClr val="291568"/>
                </a:solidFill>
              </a:rPr>
              <a:t>INDIGO </a:t>
            </a:r>
            <a:r>
              <a:rPr lang="en-GB" sz="2800" b="1" dirty="0" err="1">
                <a:solidFill>
                  <a:srgbClr val="291568"/>
                </a:solidFill>
              </a:rPr>
              <a:t>DataCloud</a:t>
            </a:r>
            <a:r>
              <a:rPr lang="en-GB" sz="2800" b="1" dirty="0">
                <a:solidFill>
                  <a:srgbClr val="291568"/>
                </a:solidFill>
              </a:rPr>
              <a:t> </a:t>
            </a:r>
            <a:r>
              <a:rPr lang="en-GB" sz="2800" b="1" dirty="0" err="1">
                <a:solidFill>
                  <a:srgbClr val="291568"/>
                </a:solidFill>
              </a:rPr>
              <a:t>PaaS</a:t>
            </a:r>
            <a:endParaRPr lang="pl-PL" sz="2800" b="1" dirty="0">
              <a:solidFill>
                <a:srgbClr val="291568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1135877" y="2137870"/>
            <a:ext cx="10009644" cy="36053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/>
              <a:t>Multi-protocol transparent access to data “[</a:t>
            </a:r>
            <a:r>
              <a:rPr lang="is-IS" sz="2400" dirty="0"/>
              <a:t>…] </a:t>
            </a:r>
            <a:r>
              <a:rPr lang="en-GB" sz="2400" dirty="0"/>
              <a:t>but we want POSIX”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/>
              <a:t>Heterogeneity of storage technologies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/>
              <a:t>Replica Management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/>
              <a:t>Easy Data Sharing without Borders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/>
              <a:t>Metadata Management Integrated with Data Management Platform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/>
              <a:t>Flexible authentication and authorization</a:t>
            </a:r>
          </a:p>
          <a:p>
            <a:pPr marL="0" indent="0">
              <a:lnSpc>
                <a:spcPct val="110000"/>
              </a:lnSpc>
              <a:buClr>
                <a:srgbClr val="25133E"/>
              </a:buClr>
              <a:buNone/>
            </a:pPr>
            <a:r>
              <a:rPr lang="en-GB" sz="2400" dirty="0"/>
              <a:t>Easy integration using API with external services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41065" y="2237947"/>
            <a:ext cx="411162" cy="412262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0000"/>
              </a:solidFill>
            </a:endParaRPr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 bwMode="auto">
          <a:xfrm>
            <a:off x="594216" y="2287447"/>
            <a:ext cx="304865" cy="31326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1pPr>
            <a:lvl2pPr marL="8001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20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3pPr>
            <a:lvl4pPr marL="16573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16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4pPr>
            <a:lvl5pPr marL="21145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14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25133E"/>
              </a:buClr>
              <a:buNone/>
            </a:pPr>
            <a:r>
              <a:rPr lang="en-GB" sz="1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41065" y="2729013"/>
            <a:ext cx="411162" cy="412262"/>
          </a:xfrm>
          <a:prstGeom prst="rect">
            <a:avLst/>
          </a:prstGeom>
          <a:solidFill>
            <a:srgbClr val="2513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0000"/>
              </a:solidFill>
            </a:endParaRPr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 bwMode="auto">
          <a:xfrm>
            <a:off x="594216" y="2778514"/>
            <a:ext cx="304865" cy="31326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1pPr>
            <a:lvl2pPr marL="8001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20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2pPr>
            <a:lvl3pPr marL="12001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3pPr>
            <a:lvl4pPr marL="16573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16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4pPr>
            <a:lvl5pPr marL="21145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E92332"/>
              </a:buClr>
              <a:buFont typeface="Arial" charset="0"/>
              <a:buChar char="•"/>
              <a:defRPr kumimoji="1" sz="1400" kern="1200">
                <a:solidFill>
                  <a:schemeClr val="tx1"/>
                </a:solidFill>
                <a:latin typeface="Open Sans"/>
                <a:ea typeface="Arial" charset="0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25133E"/>
              </a:buClr>
              <a:buNone/>
            </a:pPr>
            <a:r>
              <a:rPr lang="en-GB" sz="1600" b="1" dirty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24" name="Grupa 23"/>
          <p:cNvGrpSpPr/>
          <p:nvPr/>
        </p:nvGrpSpPr>
        <p:grpSpPr>
          <a:xfrm>
            <a:off x="535062" y="3189046"/>
            <a:ext cx="411162" cy="412262"/>
            <a:chOff x="505436" y="2559755"/>
            <a:chExt cx="411162" cy="412262"/>
          </a:xfrm>
        </p:grpSpPr>
        <p:sp>
          <p:nvSpPr>
            <p:cNvPr id="25" name="Prostokąt 24"/>
            <p:cNvSpPr/>
            <p:nvPr/>
          </p:nvSpPr>
          <p:spPr>
            <a:xfrm>
              <a:off x="505436" y="2559755"/>
              <a:ext cx="411162" cy="412262"/>
            </a:xfrm>
            <a:prstGeom prst="rect">
              <a:avLst/>
            </a:prstGeom>
            <a:solidFill>
              <a:srgbClr val="2513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26" name="Symbol zastępczy zawartości 2"/>
            <p:cNvSpPr txBox="1">
              <a:spLocks/>
            </p:cNvSpPr>
            <p:nvPr/>
          </p:nvSpPr>
          <p:spPr bwMode="auto">
            <a:xfrm>
              <a:off x="558586" y="2609255"/>
              <a:ext cx="304865" cy="313267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1pPr>
              <a:lvl2pPr marL="8001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0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2pPr>
              <a:lvl3pPr marL="12001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3pPr>
              <a:lvl4pPr marL="16573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6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4pPr>
              <a:lvl5pPr marL="21145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25133E"/>
                </a:buClr>
                <a:buNone/>
              </a:pPr>
              <a:r>
                <a:rPr lang="en-GB" sz="16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523212" y="3646817"/>
            <a:ext cx="411162" cy="412262"/>
            <a:chOff x="505436" y="2559755"/>
            <a:chExt cx="411162" cy="412262"/>
          </a:xfrm>
        </p:grpSpPr>
        <p:sp>
          <p:nvSpPr>
            <p:cNvPr id="28" name="Prostokąt 27"/>
            <p:cNvSpPr/>
            <p:nvPr/>
          </p:nvSpPr>
          <p:spPr>
            <a:xfrm>
              <a:off x="505436" y="2559755"/>
              <a:ext cx="411162" cy="412262"/>
            </a:xfrm>
            <a:prstGeom prst="rect">
              <a:avLst/>
            </a:prstGeom>
            <a:solidFill>
              <a:srgbClr val="2513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29" name="Symbol zastępczy zawartości 2"/>
            <p:cNvSpPr txBox="1">
              <a:spLocks/>
            </p:cNvSpPr>
            <p:nvPr/>
          </p:nvSpPr>
          <p:spPr bwMode="auto">
            <a:xfrm>
              <a:off x="558586" y="2609255"/>
              <a:ext cx="304865" cy="313267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1pPr>
              <a:lvl2pPr marL="8001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0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2pPr>
              <a:lvl3pPr marL="12001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3pPr>
              <a:lvl4pPr marL="16573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6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4pPr>
              <a:lvl5pPr marL="21145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25133E"/>
                </a:buClr>
                <a:buNone/>
              </a:pPr>
              <a:r>
                <a:rPr lang="en-GB" sz="16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521739" y="4109995"/>
            <a:ext cx="411162" cy="412262"/>
            <a:chOff x="505436" y="2559755"/>
            <a:chExt cx="411162" cy="412262"/>
          </a:xfrm>
        </p:grpSpPr>
        <p:sp>
          <p:nvSpPr>
            <p:cNvPr id="31" name="Prostokąt 30"/>
            <p:cNvSpPr/>
            <p:nvPr/>
          </p:nvSpPr>
          <p:spPr>
            <a:xfrm>
              <a:off x="505436" y="2559755"/>
              <a:ext cx="411162" cy="412262"/>
            </a:xfrm>
            <a:prstGeom prst="rect">
              <a:avLst/>
            </a:prstGeom>
            <a:solidFill>
              <a:srgbClr val="2513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32" name="Symbol zastępczy zawartości 2"/>
            <p:cNvSpPr txBox="1">
              <a:spLocks/>
            </p:cNvSpPr>
            <p:nvPr/>
          </p:nvSpPr>
          <p:spPr bwMode="auto">
            <a:xfrm>
              <a:off x="558586" y="2609255"/>
              <a:ext cx="304865" cy="313267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1pPr>
              <a:lvl2pPr marL="8001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0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2pPr>
              <a:lvl3pPr marL="12001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3pPr>
              <a:lvl4pPr marL="16573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6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4pPr>
              <a:lvl5pPr marL="21145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25133E"/>
                </a:buClr>
                <a:buNone/>
              </a:pPr>
              <a:r>
                <a:rPr lang="en-GB" sz="16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524719" y="4576156"/>
            <a:ext cx="411162" cy="412262"/>
            <a:chOff x="505436" y="2559755"/>
            <a:chExt cx="411162" cy="412262"/>
          </a:xfrm>
        </p:grpSpPr>
        <p:sp>
          <p:nvSpPr>
            <p:cNvPr id="34" name="Prostokąt 33"/>
            <p:cNvSpPr/>
            <p:nvPr/>
          </p:nvSpPr>
          <p:spPr>
            <a:xfrm>
              <a:off x="505436" y="2559755"/>
              <a:ext cx="411162" cy="412262"/>
            </a:xfrm>
            <a:prstGeom prst="rect">
              <a:avLst/>
            </a:prstGeom>
            <a:solidFill>
              <a:srgbClr val="2513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35" name="Symbol zastępczy zawartości 2"/>
            <p:cNvSpPr txBox="1">
              <a:spLocks/>
            </p:cNvSpPr>
            <p:nvPr/>
          </p:nvSpPr>
          <p:spPr bwMode="auto">
            <a:xfrm>
              <a:off x="558586" y="2609255"/>
              <a:ext cx="304865" cy="313267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1pPr>
              <a:lvl2pPr marL="8001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0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2pPr>
              <a:lvl3pPr marL="12001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3pPr>
              <a:lvl4pPr marL="16573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6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4pPr>
              <a:lvl5pPr marL="21145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25133E"/>
                </a:buClr>
                <a:buNone/>
              </a:pPr>
              <a:r>
                <a:rPr lang="en-GB" sz="1600" b="1" dirty="0">
                  <a:solidFill>
                    <a:srgbClr val="FFFFFF"/>
                  </a:solidFill>
                </a:rPr>
                <a:t>6</a:t>
              </a: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528546" y="5036051"/>
            <a:ext cx="411162" cy="412262"/>
            <a:chOff x="505436" y="2559755"/>
            <a:chExt cx="411162" cy="412262"/>
          </a:xfrm>
        </p:grpSpPr>
        <p:sp>
          <p:nvSpPr>
            <p:cNvPr id="36" name="Prostokąt 35"/>
            <p:cNvSpPr/>
            <p:nvPr/>
          </p:nvSpPr>
          <p:spPr>
            <a:xfrm>
              <a:off x="505436" y="2559755"/>
              <a:ext cx="411162" cy="412262"/>
            </a:xfrm>
            <a:prstGeom prst="rect">
              <a:avLst/>
            </a:prstGeom>
            <a:solidFill>
              <a:srgbClr val="2513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37" name="Symbol zastępczy zawartości 2"/>
            <p:cNvSpPr txBox="1">
              <a:spLocks/>
            </p:cNvSpPr>
            <p:nvPr/>
          </p:nvSpPr>
          <p:spPr bwMode="auto">
            <a:xfrm>
              <a:off x="547246" y="2609255"/>
              <a:ext cx="304865" cy="313267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1pPr>
              <a:lvl2pPr marL="8001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20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2pPr>
              <a:lvl3pPr marL="12001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3pPr>
              <a:lvl4pPr marL="16573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6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4pPr>
              <a:lvl5pPr marL="21145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Clr>
                  <a:srgbClr val="E92332"/>
                </a:buClr>
                <a:buFont typeface="Arial" charset="0"/>
                <a:buChar char="•"/>
                <a:defRPr kumimoji="1" sz="1400" kern="1200">
                  <a:solidFill>
                    <a:schemeClr val="tx1"/>
                  </a:solidFill>
                  <a:latin typeface="Open Sans"/>
                  <a:ea typeface="Arial" charset="0"/>
                  <a:cs typeface="Open San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25133E"/>
                </a:buClr>
                <a:buNone/>
              </a:pPr>
              <a:r>
                <a:rPr lang="en-GB" sz="1600" b="1" dirty="0">
                  <a:solidFill>
                    <a:srgbClr val="FFFFFF"/>
                  </a:solidFill>
                </a:rPr>
                <a:t>7</a:t>
              </a:r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25E1-3CBC-794F-A471-A8DF5859C9A5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1212</Words>
  <Application>Microsoft Office PowerPoint</Application>
  <PresentationFormat>Widescreen</PresentationFormat>
  <Paragraphs>293</Paragraphs>
  <Slides>27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Mangal</vt:lpstr>
      <vt:lpstr>Myriad Pro</vt:lpstr>
      <vt:lpstr>Open Sans</vt:lpstr>
      <vt:lpstr>Tema di Office</vt:lpstr>
      <vt:lpstr>Presentazione standard di PowerPoint</vt:lpstr>
      <vt:lpstr>Implementation approach</vt:lpstr>
      <vt:lpstr>Implementation approach</vt:lpstr>
      <vt:lpstr>The high level view of the Architecture</vt:lpstr>
      <vt:lpstr>A web portal that uses a batch system to run applications - Overview</vt:lpstr>
      <vt:lpstr>Mesos PaaS solution exploiting INDIGO platform</vt:lpstr>
      <vt:lpstr>A dynamic cluster to run applications – INDIGO Services</vt:lpstr>
      <vt:lpstr>DATA IN MULTI-CLOUD ENVIRONMENTS</vt:lpstr>
      <vt:lpstr>PROBLEMS ADDRESED BY ONEDATA FOR  INDIGO DataCloud PaaS</vt:lpstr>
      <vt:lpstr>[…] BUT WE WANT POSIX</vt:lpstr>
      <vt:lpstr>PROTOCOL HANDLERS (PLUGINS)</vt:lpstr>
      <vt:lpstr>PROBLEM 2:  Heterogeneity of storage technologies </vt:lpstr>
      <vt:lpstr>Different types of storages virtualized </vt:lpstr>
      <vt:lpstr>STORAGE SYSTEMS DRIVERS (PLUGINS)</vt:lpstr>
      <vt:lpstr>PROBLEM 3:  REPLICA MANAGEMENT</vt:lpstr>
      <vt:lpstr>Replicas Management SIMPLIFIED</vt:lpstr>
      <vt:lpstr>PROBLEM 4:  EASY DATA SHARING WITHOUT BORDERS</vt:lpstr>
      <vt:lpstr>SHARING WITHOUT BORDERS</vt:lpstr>
      <vt:lpstr>SHARING WITHOUT BORDERS</vt:lpstr>
      <vt:lpstr>SHARING WITHOUT BORDERS</vt:lpstr>
      <vt:lpstr>PROBLEM 5: METADATA MANAGEMENT INTEGRATED WITH  DATA MANAGEMENT PLATFORM</vt:lpstr>
      <vt:lpstr>Integrated metadata managment</vt:lpstr>
      <vt:lpstr>authentication and authorization</vt:lpstr>
      <vt:lpstr>authentication and authorization</vt:lpstr>
      <vt:lpstr>authentication and authorization</vt:lpstr>
      <vt:lpstr>Presentazione standard di PowerPoint</vt:lpstr>
      <vt:lpstr>RICH COLLECTION OF APIs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Giacinto Donvito</dc:creator>
  <cp:lastModifiedBy>dscardaci</cp:lastModifiedBy>
  <cp:revision>2</cp:revision>
  <dcterms:created xsi:type="dcterms:W3CDTF">2017-01-13T07:13:26Z</dcterms:created>
  <dcterms:modified xsi:type="dcterms:W3CDTF">2017-01-13T08:38:05Z</dcterms:modified>
</cp:coreProperties>
</file>