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80" r:id="rId4"/>
    <p:sldId id="291" r:id="rId5"/>
    <p:sldId id="311" r:id="rId6"/>
    <p:sldId id="336" r:id="rId7"/>
    <p:sldId id="314" r:id="rId8"/>
    <p:sldId id="303" r:id="rId9"/>
    <p:sldId id="342" r:id="rId10"/>
    <p:sldId id="345" r:id="rId11"/>
    <p:sldId id="346" r:id="rId12"/>
    <p:sldId id="344" r:id="rId13"/>
    <p:sldId id="347" r:id="rId14"/>
    <p:sldId id="348" r:id="rId15"/>
    <p:sldId id="349" r:id="rId16"/>
    <p:sldId id="28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1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2/2/2017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gi.science-it.ch/" TargetMode="External"/><Relationship Id="rId2" Type="http://schemas.openxmlformats.org/officeDocument/2006/relationships/hyperlink" Target="http://marketplace.egi.eu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egi-engage-result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EGI ISO 20000 </a:t>
            </a:r>
            <a:r>
              <a:rPr lang="it-IT" dirty="0" err="1" smtClean="0"/>
              <a:t>Certification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CHM and RDM </a:t>
            </a:r>
            <a:r>
              <a:rPr lang="it-IT" dirty="0" err="1" smtClean="0"/>
              <a:t>processes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EGI ISO 20000 certification in progress</a:t>
            </a:r>
          </a:p>
          <a:p>
            <a:pPr lvl="1"/>
            <a:r>
              <a:rPr lang="en-US" dirty="0" smtClean="0"/>
              <a:t>Successfully audit last December</a:t>
            </a:r>
          </a:p>
          <a:p>
            <a:pPr lvl="1"/>
            <a:r>
              <a:rPr lang="en-US" dirty="0" smtClean="0"/>
              <a:t>Identified non conformities will be fixed soon</a:t>
            </a:r>
          </a:p>
          <a:p>
            <a:r>
              <a:rPr lang="en-US" dirty="0" smtClean="0"/>
              <a:t>From now changes in the EGI tools and deployment of new release must go through:</a:t>
            </a:r>
          </a:p>
          <a:p>
            <a:pPr lvl="1"/>
            <a:r>
              <a:rPr lang="en-US" dirty="0" smtClean="0"/>
              <a:t>Change Management process</a:t>
            </a:r>
          </a:p>
          <a:p>
            <a:pPr lvl="2"/>
            <a:r>
              <a:rPr lang="en-US" dirty="0" smtClean="0"/>
              <a:t>To approve big requirements</a:t>
            </a:r>
          </a:p>
          <a:p>
            <a:pPr lvl="2"/>
            <a:r>
              <a:rPr lang="en-US" dirty="0" smtClean="0"/>
              <a:t>To approve new releases</a:t>
            </a:r>
          </a:p>
          <a:p>
            <a:pPr lvl="2"/>
            <a:r>
              <a:rPr lang="en-US" dirty="0" smtClean="0"/>
              <a:t>More details in Matthew’s presentation</a:t>
            </a:r>
          </a:p>
          <a:p>
            <a:pPr lvl="1"/>
            <a:r>
              <a:rPr lang="en-US" dirty="0" smtClean="0"/>
              <a:t>Release and Deployment Management process</a:t>
            </a:r>
          </a:p>
          <a:p>
            <a:pPr lvl="2"/>
            <a:r>
              <a:rPr lang="en-US" dirty="0" smtClean="0"/>
              <a:t>Use PROC23 to deploy a new release in production</a:t>
            </a:r>
          </a:p>
          <a:p>
            <a:pPr lvl="3"/>
            <a:r>
              <a:rPr lang="en-US" dirty="0"/>
              <a:t>https://wiki.egi.eu/wiki/PROC23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50167" y="980728"/>
            <a:ext cx="8424936" cy="4784400"/>
          </a:xfrm>
        </p:spPr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r>
              <a:rPr lang="it-IT" dirty="0" smtClean="0"/>
              <a:t> for EGI </a:t>
            </a:r>
            <a:r>
              <a:rPr lang="it-IT" dirty="0" err="1" smtClean="0"/>
              <a:t>tools</a:t>
            </a:r>
            <a:r>
              <a:rPr lang="it-IT" dirty="0" smtClean="0"/>
              <a:t> in RT</a:t>
            </a:r>
          </a:p>
          <a:p>
            <a:pPr lvl="1"/>
            <a:r>
              <a:rPr lang="it-IT" dirty="0"/>
              <a:t>1</a:t>
            </a:r>
            <a:r>
              <a:rPr lang="it-IT" dirty="0" smtClean="0"/>
              <a:t> </a:t>
            </a:r>
            <a:r>
              <a:rPr lang="it-IT" dirty="0" err="1" smtClean="0"/>
              <a:t>queue</a:t>
            </a:r>
            <a:r>
              <a:rPr lang="it-IT" dirty="0" smtClean="0"/>
              <a:t> </a:t>
            </a:r>
            <a:r>
              <a:rPr lang="it-IT" dirty="0" smtClean="0"/>
              <a:t>for </a:t>
            </a:r>
            <a:r>
              <a:rPr lang="it-IT" dirty="0" err="1" smtClean="0"/>
              <a:t>tool</a:t>
            </a:r>
            <a:r>
              <a:rPr lang="it-IT" dirty="0" smtClean="0"/>
              <a:t> </a:t>
            </a:r>
            <a:r>
              <a:rPr lang="it-IT" dirty="0" err="1" smtClean="0"/>
              <a:t>replacing</a:t>
            </a:r>
            <a:r>
              <a:rPr lang="it-IT" dirty="0" smtClean="0"/>
              <a:t> the </a:t>
            </a:r>
            <a:r>
              <a:rPr lang="it-IT" dirty="0" err="1" smtClean="0"/>
              <a:t>old</a:t>
            </a:r>
            <a:r>
              <a:rPr lang="it-IT" dirty="0" smtClean="0"/>
              <a:t> </a:t>
            </a:r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</a:t>
            </a:r>
            <a:endParaRPr lang="it-IT" dirty="0" smtClean="0"/>
          </a:p>
          <a:p>
            <a:pPr lvl="1"/>
            <a:r>
              <a:rPr lang="it-IT" dirty="0" smtClean="0"/>
              <a:t>AAI-check-in, </a:t>
            </a:r>
            <a:r>
              <a:rPr lang="it-IT" dirty="0" err="1" smtClean="0"/>
              <a:t>acc-portal</a:t>
            </a:r>
            <a:r>
              <a:rPr lang="it-IT" dirty="0" smtClean="0"/>
              <a:t>, </a:t>
            </a:r>
            <a:r>
              <a:rPr lang="it-IT" dirty="0" err="1" smtClean="0"/>
              <a:t>acc-repository</a:t>
            </a:r>
            <a:r>
              <a:rPr lang="it-IT" dirty="0" smtClean="0"/>
              <a:t>, </a:t>
            </a:r>
            <a:r>
              <a:rPr lang="it-IT" dirty="0" err="1" smtClean="0"/>
              <a:t>AppDB</a:t>
            </a:r>
            <a:r>
              <a:rPr lang="it-IT" dirty="0" smtClean="0"/>
              <a:t>, E-</a:t>
            </a:r>
            <a:r>
              <a:rPr lang="it-IT" dirty="0" err="1" smtClean="0"/>
              <a:t>grant</a:t>
            </a:r>
            <a:r>
              <a:rPr lang="it-IT" dirty="0" smtClean="0"/>
              <a:t>, GGUS, GOC-DB, Marketplace, </a:t>
            </a:r>
            <a:r>
              <a:rPr lang="it-IT" dirty="0" err="1" smtClean="0"/>
              <a:t>Ops</a:t>
            </a:r>
            <a:r>
              <a:rPr lang="it-IT" dirty="0" smtClean="0"/>
              <a:t>-Portal, service-</a:t>
            </a:r>
            <a:r>
              <a:rPr lang="it-IT" dirty="0" err="1" smtClean="0"/>
              <a:t>monitoring</a:t>
            </a:r>
            <a:endParaRPr lang="it-IT" dirty="0" smtClean="0"/>
          </a:p>
          <a:p>
            <a:pPr lvl="2"/>
            <a:r>
              <a:rPr lang="it-IT" dirty="0" smtClean="0"/>
              <a:t>2 SSO </a:t>
            </a:r>
            <a:r>
              <a:rPr lang="it-IT" dirty="0" err="1" smtClean="0"/>
              <a:t>groups</a:t>
            </a:r>
            <a:r>
              <a:rPr lang="it-IT" dirty="0" smtClean="0"/>
              <a:t>: General </a:t>
            </a:r>
            <a:r>
              <a:rPr lang="it-IT" dirty="0" err="1" smtClean="0"/>
              <a:t>queue</a:t>
            </a:r>
            <a:r>
              <a:rPr lang="it-IT" dirty="0" smtClean="0"/>
              <a:t> + </a:t>
            </a:r>
            <a:r>
              <a:rPr lang="it-IT" dirty="0" err="1" smtClean="0"/>
              <a:t>watcher</a:t>
            </a:r>
            <a:endParaRPr lang="it-IT" dirty="0" smtClean="0"/>
          </a:p>
          <a:p>
            <a:pPr lvl="2"/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in the general </a:t>
            </a:r>
            <a:r>
              <a:rPr lang="it-IT" dirty="0" err="1" smtClean="0"/>
              <a:t>queue</a:t>
            </a:r>
            <a:r>
              <a:rPr lang="it-IT" dirty="0" smtClean="0"/>
              <a:t> can </a:t>
            </a:r>
            <a:r>
              <a:rPr lang="it-IT" dirty="0" err="1" smtClean="0"/>
              <a:t>close</a:t>
            </a:r>
            <a:r>
              <a:rPr lang="it-IT" dirty="0" smtClean="0"/>
              <a:t> the ticket</a:t>
            </a:r>
          </a:p>
          <a:p>
            <a:pPr lvl="2"/>
            <a:r>
              <a:rPr lang="it-IT" dirty="0" smtClean="0"/>
              <a:t>People in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r>
              <a:rPr lang="it-IT" dirty="0" smtClean="0"/>
              <a:t> </a:t>
            </a:r>
            <a:r>
              <a:rPr lang="it-IT" dirty="0" err="1" smtClean="0"/>
              <a:t>receive</a:t>
            </a:r>
            <a:r>
              <a:rPr lang="it-IT" dirty="0" smtClean="0"/>
              <a:t> </a:t>
            </a:r>
            <a:r>
              <a:rPr lang="it-IT" dirty="0" err="1" smtClean="0"/>
              <a:t>notifications</a:t>
            </a:r>
            <a:endParaRPr lang="it-IT" dirty="0" smtClean="0"/>
          </a:p>
          <a:p>
            <a:pPr lvl="1"/>
            <a:r>
              <a:rPr lang="it-IT" dirty="0" err="1" smtClean="0"/>
              <a:t>requirement</a:t>
            </a:r>
            <a:r>
              <a:rPr lang="it-IT" dirty="0" smtClean="0"/>
              <a:t> </a:t>
            </a:r>
            <a:r>
              <a:rPr lang="it-IT" dirty="0" err="1" smtClean="0"/>
              <a:t>queue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to be </a:t>
            </a:r>
            <a:r>
              <a:rPr lang="it-IT" dirty="0" err="1" smtClean="0"/>
              <a:t>used</a:t>
            </a:r>
            <a:r>
              <a:rPr lang="it-IT" dirty="0" smtClean="0"/>
              <a:t> for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existing</a:t>
            </a:r>
            <a:r>
              <a:rPr lang="it-IT" dirty="0" smtClean="0"/>
              <a:t> ticket</a:t>
            </a:r>
          </a:p>
          <a:p>
            <a:r>
              <a:rPr lang="it-IT" dirty="0" smtClean="0"/>
              <a:t>PT </a:t>
            </a:r>
            <a:r>
              <a:rPr lang="it-IT" dirty="0" err="1" smtClean="0"/>
              <a:t>leaders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added</a:t>
            </a:r>
            <a:r>
              <a:rPr lang="it-IT" dirty="0" smtClean="0"/>
              <a:t> in the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queues</a:t>
            </a:r>
            <a:endParaRPr lang="it-IT" dirty="0" smtClean="0"/>
          </a:p>
          <a:p>
            <a:pPr lvl="1"/>
            <a:r>
              <a:rPr lang="it-IT" dirty="0" err="1" smtClean="0"/>
              <a:t>Please</a:t>
            </a:r>
            <a:r>
              <a:rPr lang="it-IT" dirty="0" smtClean="0"/>
              <a:t>,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receive</a:t>
            </a:r>
            <a:r>
              <a:rPr lang="it-IT" dirty="0" smtClean="0"/>
              <a:t> the </a:t>
            </a:r>
            <a:r>
              <a:rPr lang="it-IT" dirty="0" err="1" smtClean="0"/>
              <a:t>notification</a:t>
            </a:r>
            <a:endParaRPr lang="it-IT" dirty="0" smtClean="0"/>
          </a:p>
          <a:p>
            <a:pPr lvl="1"/>
            <a:r>
              <a:rPr lang="it-IT" dirty="0" err="1" smtClean="0"/>
              <a:t>Inform</a:t>
            </a:r>
            <a:r>
              <a:rPr lang="it-IT" dirty="0" smtClean="0"/>
              <a:t> me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want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developers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3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ARGO Messaging service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ARGO </a:t>
            </a:r>
            <a:r>
              <a:rPr lang="en-GB" dirty="0" smtClean="0"/>
              <a:t>Messaging </a:t>
            </a:r>
            <a:r>
              <a:rPr lang="en-GB" dirty="0"/>
              <a:t>Service (AMS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pen </a:t>
            </a:r>
            <a:r>
              <a:rPr lang="en-GB" dirty="0"/>
              <a:t>source implementation [1] of the </a:t>
            </a:r>
            <a:br>
              <a:rPr lang="en-GB" dirty="0"/>
            </a:br>
            <a:r>
              <a:rPr lang="en-GB" dirty="0"/>
              <a:t>Google </a:t>
            </a:r>
            <a:r>
              <a:rPr lang="en-GB" dirty="0" err="1"/>
              <a:t>PubSub</a:t>
            </a:r>
            <a:r>
              <a:rPr lang="en-GB" dirty="0"/>
              <a:t> service </a:t>
            </a:r>
            <a:r>
              <a:rPr lang="en-GB" dirty="0" smtClean="0"/>
              <a:t>(available </a:t>
            </a:r>
            <a:r>
              <a:rPr lang="en-GB" dirty="0"/>
              <a:t>on the Google Cloud </a:t>
            </a:r>
            <a:r>
              <a:rPr lang="en-GB" dirty="0" smtClean="0"/>
              <a:t>Platform).</a:t>
            </a:r>
          </a:p>
          <a:p>
            <a:pPr lvl="1"/>
            <a:r>
              <a:rPr lang="it-IT" dirty="0" err="1" smtClean="0"/>
              <a:t>Simpler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en-GB" dirty="0"/>
              <a:t>Message Broker Network </a:t>
            </a:r>
            <a:r>
              <a:rPr lang="en-GB" dirty="0" smtClean="0"/>
              <a:t>service</a:t>
            </a:r>
          </a:p>
          <a:p>
            <a:pPr lvl="1"/>
            <a:r>
              <a:rPr lang="it-IT" dirty="0" err="1" smtClean="0"/>
              <a:t>Monitoring</a:t>
            </a:r>
            <a:r>
              <a:rPr lang="it-IT" dirty="0" smtClean="0"/>
              <a:t>, </a:t>
            </a:r>
            <a:r>
              <a:rPr lang="it-IT" dirty="0" err="1" smtClean="0"/>
              <a:t>Ops</a:t>
            </a:r>
            <a:r>
              <a:rPr lang="it-IT" dirty="0" smtClean="0"/>
              <a:t> </a:t>
            </a:r>
            <a:r>
              <a:rPr lang="it-IT" dirty="0" err="1" smtClean="0"/>
              <a:t>portal</a:t>
            </a:r>
            <a:r>
              <a:rPr lang="it-IT" dirty="0" smtClean="0"/>
              <a:t> and </a:t>
            </a:r>
            <a:r>
              <a:rPr lang="it-IT" dirty="0" err="1" smtClean="0"/>
              <a:t>accounting</a:t>
            </a:r>
            <a:r>
              <a:rPr lang="it-IT" dirty="0"/>
              <a:t> </a:t>
            </a:r>
            <a:r>
              <a:rPr lang="it-IT" dirty="0" err="1" smtClean="0"/>
              <a:t>repository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start to test </a:t>
            </a:r>
            <a:r>
              <a:rPr lang="it-IT" dirty="0" err="1" smtClean="0"/>
              <a:t>it</a:t>
            </a:r>
            <a:endParaRPr lang="it-IT" dirty="0" smtClean="0"/>
          </a:p>
          <a:p>
            <a:pPr lvl="2"/>
            <a:r>
              <a:rPr lang="it-IT" dirty="0" err="1" smtClean="0"/>
              <a:t>Define</a:t>
            </a:r>
            <a:r>
              <a:rPr lang="it-IT" dirty="0" smtClean="0"/>
              <a:t> a </a:t>
            </a:r>
            <a:r>
              <a:rPr lang="it-IT" dirty="0" err="1" smtClean="0"/>
              <a:t>plan</a:t>
            </a:r>
            <a:r>
              <a:rPr lang="it-IT" dirty="0" smtClean="0"/>
              <a:t> with </a:t>
            </a:r>
            <a:r>
              <a:rPr lang="it-IT" dirty="0" err="1" smtClean="0"/>
              <a:t>Christos</a:t>
            </a:r>
            <a:endParaRPr lang="it-IT" dirty="0" smtClean="0"/>
          </a:p>
          <a:p>
            <a:pPr lvl="2"/>
            <a:r>
              <a:rPr lang="it-IT" dirty="0" smtClean="0"/>
              <a:t>Migration to be </a:t>
            </a:r>
            <a:r>
              <a:rPr lang="it-IT" dirty="0" err="1" smtClean="0"/>
              <a:t>completed</a:t>
            </a:r>
            <a:r>
              <a:rPr lang="it-IT" dirty="0" smtClean="0"/>
              <a:t> by EGI-</a:t>
            </a:r>
            <a:r>
              <a:rPr lang="it-IT" dirty="0" err="1" smtClean="0"/>
              <a:t>Engage</a:t>
            </a:r>
            <a:endParaRPr lang="it-IT" dirty="0" smtClean="0"/>
          </a:p>
          <a:p>
            <a:pPr lvl="1"/>
            <a:r>
              <a:rPr lang="it-IT" dirty="0" err="1" smtClean="0"/>
              <a:t>Documentation</a:t>
            </a:r>
            <a:r>
              <a:rPr lang="it-IT" dirty="0"/>
              <a:t>: http://argoeu-devel.github.io/messaging/v1/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5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Marketplace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prototypes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PrestaShop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(</a:t>
            </a:r>
            <a:r>
              <a:rPr lang="it-IT" dirty="0" err="1" smtClean="0"/>
              <a:t>Cyfronet</a:t>
            </a:r>
            <a:r>
              <a:rPr lang="it-IT" dirty="0" smtClean="0"/>
              <a:t>)</a:t>
            </a:r>
          </a:p>
          <a:p>
            <a:pPr lvl="2"/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://marketplace.egi.eu/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it-IT" dirty="0" smtClean="0"/>
              <a:t>Open IRIS </a:t>
            </a:r>
            <a:r>
              <a:rPr lang="it-IT" dirty="0" err="1" smtClean="0"/>
              <a:t>based</a:t>
            </a:r>
            <a:r>
              <a:rPr lang="it-IT" dirty="0" smtClean="0"/>
              <a:t> (FMI)</a:t>
            </a:r>
            <a:endParaRPr lang="en-GB" dirty="0" smtClean="0"/>
          </a:p>
          <a:p>
            <a:pPr lvl="2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://egi.science-it.ch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endParaRPr lang="it-IT" dirty="0" smtClean="0"/>
          </a:p>
          <a:p>
            <a:r>
              <a:rPr lang="it-IT" dirty="0" err="1" smtClean="0"/>
              <a:t>Currently</a:t>
            </a:r>
            <a:r>
              <a:rPr lang="it-IT" dirty="0" smtClean="0"/>
              <a:t> under </a:t>
            </a:r>
            <a:r>
              <a:rPr lang="it-IT" dirty="0" err="1" smtClean="0"/>
              <a:t>evaluation</a:t>
            </a:r>
            <a:r>
              <a:rPr lang="it-IT" dirty="0" smtClean="0"/>
              <a:t> by EGI</a:t>
            </a:r>
          </a:p>
          <a:p>
            <a:endParaRPr lang="it-I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7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information</a:t>
            </a:r>
          </a:p>
          <a:p>
            <a:pPr lvl="1"/>
            <a:r>
              <a:rPr lang="it-IT" dirty="0" smtClean="0"/>
              <a:t>Plan for </a:t>
            </a:r>
            <a:r>
              <a:rPr lang="it-IT" dirty="0" err="1" smtClean="0"/>
              <a:t>exploitation</a:t>
            </a:r>
            <a:r>
              <a:rPr lang="it-IT" dirty="0" smtClean="0"/>
              <a:t> and </a:t>
            </a:r>
            <a:r>
              <a:rPr lang="it-IT" dirty="0" err="1" smtClean="0"/>
              <a:t>dissemination</a:t>
            </a:r>
            <a:endParaRPr lang="it-IT" dirty="0" smtClean="0"/>
          </a:p>
          <a:p>
            <a:pPr lvl="1"/>
            <a:r>
              <a:rPr lang="it-IT" dirty="0" smtClean="0"/>
              <a:t>EGI ISO 20000 </a:t>
            </a:r>
            <a:r>
              <a:rPr lang="it-IT" dirty="0" err="1" smtClean="0"/>
              <a:t>certification</a:t>
            </a:r>
            <a:endParaRPr lang="it-IT" dirty="0" smtClean="0"/>
          </a:p>
          <a:p>
            <a:pPr lvl="2"/>
            <a:r>
              <a:rPr lang="it-IT" dirty="0" smtClean="0"/>
              <a:t>CHM and RDM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lvl="1"/>
            <a:r>
              <a:rPr lang="it-IT" dirty="0" smtClean="0"/>
              <a:t>New </a:t>
            </a:r>
            <a:r>
              <a:rPr lang="it-IT" dirty="0" err="1" smtClean="0"/>
              <a:t>requirements</a:t>
            </a:r>
            <a:r>
              <a:rPr lang="it-IT" dirty="0" smtClean="0"/>
              <a:t> </a:t>
            </a:r>
            <a:r>
              <a:rPr lang="it-IT" dirty="0" err="1" smtClean="0"/>
              <a:t>queue</a:t>
            </a:r>
            <a:endParaRPr lang="it-IT" dirty="0" smtClean="0"/>
          </a:p>
          <a:p>
            <a:pPr lvl="1"/>
            <a:r>
              <a:rPr lang="it-IT" dirty="0" smtClean="0"/>
              <a:t>New ARGO </a:t>
            </a:r>
            <a:r>
              <a:rPr lang="it-IT" dirty="0" err="1" smtClean="0"/>
              <a:t>messaging</a:t>
            </a:r>
            <a:r>
              <a:rPr lang="it-IT" dirty="0" smtClean="0"/>
              <a:t> service</a:t>
            </a:r>
          </a:p>
          <a:p>
            <a:pPr lvl="1"/>
            <a:r>
              <a:rPr lang="it-IT" dirty="0" smtClean="0"/>
              <a:t>Update on the </a:t>
            </a:r>
            <a:r>
              <a:rPr lang="it-IT" dirty="0" err="1" smtClean="0"/>
              <a:t>marketplace</a:t>
            </a:r>
            <a:endParaRPr lang="it-IT" dirty="0" smtClean="0"/>
          </a:p>
          <a:p>
            <a:pPr lvl="1"/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Delayed</a:t>
            </a:r>
            <a:r>
              <a:rPr lang="it-IT" dirty="0" smtClean="0"/>
              <a:t>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endParaRPr lang="it-IT" sz="2200" b="1" dirty="0" smtClean="0"/>
          </a:p>
          <a:p>
            <a:r>
              <a:rPr lang="it-IT" sz="2200" b="1" dirty="0" err="1" smtClean="0"/>
              <a:t>October</a:t>
            </a:r>
            <a:r>
              <a:rPr lang="it-IT" sz="2200" b="1" dirty="0" smtClean="0"/>
              <a:t> </a:t>
            </a:r>
            <a:r>
              <a:rPr lang="it-IT" sz="2200" b="1" dirty="0"/>
              <a:t>2016: D3.8 </a:t>
            </a:r>
            <a:r>
              <a:rPr lang="it-IT" sz="2200" dirty="0"/>
              <a:t>- </a:t>
            </a:r>
            <a:r>
              <a:rPr lang="en-GB" sz="2200" dirty="0"/>
              <a:t>First data accounting prototype (DEM) </a:t>
            </a:r>
            <a:r>
              <a:rPr lang="en-GB" sz="2200" b="1" dirty="0">
                <a:solidFill>
                  <a:srgbClr val="C00000"/>
                </a:solidFill>
              </a:rPr>
              <a:t>(STFC</a:t>
            </a:r>
            <a:r>
              <a:rPr lang="en-GB" sz="2200" b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it-IT" sz="1800" b="1" dirty="0" err="1" smtClean="0">
                <a:solidFill>
                  <a:srgbClr val="C00000"/>
                </a:solidFill>
              </a:rPr>
              <a:t>External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review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is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running</a:t>
            </a:r>
            <a:endParaRPr lang="it-IT" sz="1800" b="1" dirty="0" smtClean="0">
              <a:solidFill>
                <a:srgbClr val="C00000"/>
              </a:solidFill>
            </a:endParaRPr>
          </a:p>
          <a:p>
            <a:pPr lvl="1"/>
            <a:r>
              <a:rPr lang="it-IT" sz="1800" b="1" dirty="0" err="1" smtClean="0">
                <a:solidFill>
                  <a:srgbClr val="C00000"/>
                </a:solidFill>
              </a:rPr>
              <a:t>Expected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comments</a:t>
            </a:r>
            <a:r>
              <a:rPr lang="it-IT" sz="1800" b="1" dirty="0" smtClean="0">
                <a:solidFill>
                  <a:srgbClr val="C00000"/>
                </a:solidFill>
              </a:rPr>
              <a:t> by </a:t>
            </a:r>
            <a:r>
              <a:rPr lang="it-IT" sz="1800" b="1" dirty="0" err="1" smtClean="0">
                <a:solidFill>
                  <a:srgbClr val="C00000"/>
                </a:solidFill>
              </a:rPr>
              <a:t>Feb</a:t>
            </a:r>
            <a:r>
              <a:rPr lang="it-IT" sz="1800" b="1" dirty="0" smtClean="0">
                <a:solidFill>
                  <a:srgbClr val="C00000"/>
                </a:solidFill>
              </a:rPr>
              <a:t> 8th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1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End PY2 (</a:t>
            </a:r>
            <a:r>
              <a:rPr lang="it-IT" dirty="0" err="1" smtClean="0"/>
              <a:t>Feb</a:t>
            </a:r>
            <a:r>
              <a:rPr lang="it-IT" dirty="0" smtClean="0"/>
              <a:t> 2017)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D3.9 </a:t>
            </a:r>
            <a:r>
              <a:rPr lang="en-GB" sz="2200" dirty="0" smtClean="0"/>
              <a:t>Identity </a:t>
            </a:r>
            <a:r>
              <a:rPr lang="en-GB" sz="2200" dirty="0"/>
              <a:t>Management for Distributed User </a:t>
            </a:r>
            <a:r>
              <a:rPr lang="en-GB" sz="2200" dirty="0" smtClean="0"/>
              <a:t>Communities (R) (GRNET)</a:t>
            </a:r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Current</a:t>
            </a:r>
            <a:r>
              <a:rPr lang="it-IT" sz="1800" dirty="0" smtClean="0">
                <a:solidFill>
                  <a:srgbClr val="FF0000"/>
                </a:solidFill>
              </a:rPr>
              <a:t> status: </a:t>
            </a:r>
            <a:r>
              <a:rPr lang="it-IT" sz="1800" dirty="0" err="1" smtClean="0">
                <a:solidFill>
                  <a:srgbClr val="FF0000"/>
                </a:solidFill>
              </a:rPr>
              <a:t>Only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ToC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available</a:t>
            </a:r>
            <a:endParaRPr lang="en-GB" sz="1800" dirty="0" smtClean="0">
              <a:solidFill>
                <a:srgbClr val="FF0000"/>
              </a:solidFill>
            </a:endParaRPr>
          </a:p>
          <a:p>
            <a:r>
              <a:rPr lang="it-IT" sz="2200" b="1" dirty="0" smtClean="0"/>
              <a:t>D3.10 </a:t>
            </a:r>
            <a:r>
              <a:rPr lang="en-GB" sz="2200" dirty="0"/>
              <a:t>Second release of the accounting and operational </a:t>
            </a:r>
            <a:r>
              <a:rPr lang="en-GB" sz="2200" dirty="0" smtClean="0"/>
              <a:t>tools (OTHER) </a:t>
            </a:r>
            <a:r>
              <a:rPr lang="en-GB" sz="2200" dirty="0"/>
              <a:t>(CSIC, CNRS, STFC)</a:t>
            </a:r>
          </a:p>
          <a:p>
            <a:pPr lvl="1"/>
            <a:r>
              <a:rPr lang="it-IT" sz="1800" dirty="0" err="1" smtClean="0"/>
              <a:t>Includes</a:t>
            </a:r>
            <a:r>
              <a:rPr lang="it-IT" sz="1800" dirty="0" smtClean="0"/>
              <a:t> </a:t>
            </a:r>
            <a:r>
              <a:rPr lang="en-GB" sz="1800" dirty="0"/>
              <a:t>Accounting repository, accounting portal, Operations portal, GOCDB, ARGO, messaging infrastructure and security monitoring tools</a:t>
            </a:r>
            <a:r>
              <a:rPr lang="en-GB" sz="1800" dirty="0" smtClean="0"/>
              <a:t>.</a:t>
            </a:r>
          </a:p>
          <a:p>
            <a:pPr lvl="1"/>
            <a:r>
              <a:rPr lang="it-IT" sz="1800" dirty="0" smtClean="0"/>
              <a:t>Merge of </a:t>
            </a:r>
            <a:r>
              <a:rPr lang="it-IT" sz="1800" dirty="0" err="1" smtClean="0"/>
              <a:t>old</a:t>
            </a:r>
            <a:r>
              <a:rPr lang="it-IT" sz="1800" dirty="0" smtClean="0"/>
              <a:t> D3.10, D3.11 and D3.12</a:t>
            </a:r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Current</a:t>
            </a:r>
            <a:r>
              <a:rPr lang="it-IT" sz="1800" dirty="0" smtClean="0">
                <a:solidFill>
                  <a:srgbClr val="FF0000"/>
                </a:solidFill>
              </a:rPr>
              <a:t> status: </a:t>
            </a:r>
            <a:r>
              <a:rPr lang="it-IT" sz="1800" dirty="0" err="1" smtClean="0">
                <a:solidFill>
                  <a:srgbClr val="FF0000"/>
                </a:solidFill>
              </a:rPr>
              <a:t>preparation</a:t>
            </a:r>
            <a:r>
              <a:rPr lang="it-IT" sz="1800" dirty="0" smtClean="0">
                <a:solidFill>
                  <a:srgbClr val="FF0000"/>
                </a:solidFill>
              </a:rPr>
              <a:t> of the full </a:t>
            </a:r>
            <a:r>
              <a:rPr lang="it-IT" sz="1800" dirty="0" err="1" smtClean="0">
                <a:solidFill>
                  <a:srgbClr val="FF0000"/>
                </a:solidFill>
              </a:rPr>
              <a:t>draft</a:t>
            </a:r>
            <a:r>
              <a:rPr lang="it-IT" sz="1800" dirty="0" smtClean="0">
                <a:solidFill>
                  <a:srgbClr val="FF0000"/>
                </a:solidFill>
              </a:rPr>
              <a:t> for </a:t>
            </a:r>
            <a:r>
              <a:rPr lang="it-IT" sz="1800" dirty="0" err="1" smtClean="0">
                <a:solidFill>
                  <a:srgbClr val="FF0000"/>
                </a:solidFill>
              </a:rPr>
              <a:t>internal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review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it-IT" sz="2200" b="1" dirty="0" smtClean="0"/>
              <a:t>D3.14 </a:t>
            </a:r>
            <a:r>
              <a:rPr lang="it-IT" sz="2200" dirty="0" smtClean="0"/>
              <a:t>Report on data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(R) (STFC)</a:t>
            </a:r>
          </a:p>
          <a:p>
            <a:pPr lvl="1"/>
            <a:r>
              <a:rPr lang="en-GB" sz="1800" dirty="0"/>
              <a:t>Report of the Data Accounting activity: including the data usage record definition, storage solutions supported and integration with accounting </a:t>
            </a:r>
            <a:r>
              <a:rPr lang="en-GB" sz="1800" dirty="0" smtClean="0"/>
              <a:t>repository</a:t>
            </a:r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Current</a:t>
            </a:r>
            <a:r>
              <a:rPr lang="it-IT" sz="1800" dirty="0" smtClean="0">
                <a:solidFill>
                  <a:srgbClr val="FF0000"/>
                </a:solidFill>
              </a:rPr>
              <a:t> status: </a:t>
            </a:r>
            <a:r>
              <a:rPr lang="it-IT" sz="1800" dirty="0" err="1" smtClean="0">
                <a:solidFill>
                  <a:srgbClr val="FF0000"/>
                </a:solidFill>
              </a:rPr>
              <a:t>internal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review</a:t>
            </a:r>
            <a:endParaRPr lang="en-GB" sz="1800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PM24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D3.9 AAI, D3.10 Tools and D3.14 Data Accounting</a:t>
            </a: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01.02</a:t>
            </a:r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15.02</a:t>
            </a:r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22.02</a:t>
            </a:r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28.02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deadlines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April </a:t>
            </a:r>
            <a:r>
              <a:rPr lang="it-IT" sz="2200" b="1" dirty="0"/>
              <a:t>2017: D3.13 </a:t>
            </a:r>
            <a:r>
              <a:rPr lang="en-GB" sz="2200" dirty="0"/>
              <a:t>Second release of the EGI Service Registry and Marketplace prototype (DEM</a:t>
            </a:r>
            <a:r>
              <a:rPr lang="en-GB" sz="2200" dirty="0" smtClean="0"/>
              <a:t>) (FMI)</a:t>
            </a:r>
            <a:endParaRPr lang="en-GB" sz="2200" dirty="0"/>
          </a:p>
          <a:p>
            <a:r>
              <a:rPr lang="it-IT" sz="2200" b="1" dirty="0"/>
              <a:t>April 2017: M3.6 </a:t>
            </a:r>
            <a:r>
              <a:rPr lang="it-IT" sz="2200" dirty="0"/>
              <a:t>The </a:t>
            </a:r>
            <a:r>
              <a:rPr lang="it-IT" sz="2200" dirty="0" err="1"/>
              <a:t>second</a:t>
            </a:r>
            <a:r>
              <a:rPr lang="it-IT" sz="2200" dirty="0"/>
              <a:t> </a:t>
            </a:r>
            <a:r>
              <a:rPr lang="it-IT" sz="2200" dirty="0" err="1"/>
              <a:t>version</a:t>
            </a:r>
            <a:r>
              <a:rPr lang="it-IT" sz="2200" dirty="0"/>
              <a:t> of the EGI Marketplace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 smtClean="0"/>
              <a:t>demonstrated</a:t>
            </a:r>
            <a:r>
              <a:rPr lang="it-IT" sz="2200" dirty="0" smtClean="0"/>
              <a:t> (FMI)</a:t>
            </a: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2017: D3.15 </a:t>
            </a:r>
            <a:r>
              <a:rPr lang="it-IT" sz="2200" dirty="0" smtClean="0"/>
              <a:t>Second Data Accounting </a:t>
            </a:r>
            <a:r>
              <a:rPr lang="it-IT" sz="2200" dirty="0" err="1" smtClean="0"/>
              <a:t>prototype</a:t>
            </a:r>
            <a:r>
              <a:rPr lang="it-IT" sz="2200" dirty="0" smtClean="0"/>
              <a:t> (DEM) (STFC)</a:t>
            </a: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2017: D3.16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report on the EGI Service </a:t>
            </a:r>
            <a:r>
              <a:rPr lang="it-IT" sz="2200" dirty="0" err="1" smtClean="0"/>
              <a:t>Registry</a:t>
            </a:r>
            <a:r>
              <a:rPr lang="it-IT" sz="2200" dirty="0" smtClean="0"/>
              <a:t> and Marketplace (R) (FMI)</a:t>
            </a:r>
          </a:p>
          <a:p>
            <a:r>
              <a:rPr lang="it-IT" sz="2200" b="1" dirty="0" smtClean="0"/>
              <a:t>August 2017: D3.17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release of the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and </a:t>
            </a:r>
            <a:r>
              <a:rPr lang="it-IT" sz="2200" dirty="0" err="1" smtClean="0"/>
              <a:t>operational</a:t>
            </a:r>
            <a:r>
              <a:rPr lang="it-IT" sz="2200" dirty="0" smtClean="0"/>
              <a:t> </a:t>
            </a:r>
            <a:r>
              <a:rPr lang="it-IT" sz="2200" dirty="0" err="1" smtClean="0"/>
              <a:t>tools</a:t>
            </a:r>
            <a:r>
              <a:rPr lang="it-IT" sz="2200" dirty="0" smtClean="0"/>
              <a:t> (OTHER) </a:t>
            </a:r>
            <a:r>
              <a:rPr lang="en-GB" sz="2200" dirty="0"/>
              <a:t>(CSIC, CNRS, STFC</a:t>
            </a:r>
            <a:r>
              <a:rPr lang="en-GB" sz="2200" dirty="0" smtClean="0"/>
              <a:t>)</a:t>
            </a:r>
            <a:endParaRPr lang="it-IT" sz="2200" dirty="0" smtClean="0"/>
          </a:p>
          <a:p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WP3</a:t>
            </a:r>
            <a:br>
              <a:rPr lang="it-IT" dirty="0" smtClean="0"/>
            </a:b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information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0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for Exploitation and Dissemination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Mandatory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EGI-</a:t>
            </a:r>
            <a:r>
              <a:rPr lang="it-IT" dirty="0" err="1" smtClean="0"/>
              <a:t>Engage</a:t>
            </a:r>
            <a:r>
              <a:rPr lang="it-IT" dirty="0" smtClean="0"/>
              <a:t> </a:t>
            </a:r>
            <a:r>
              <a:rPr lang="it-IT" dirty="0" err="1" smtClean="0"/>
              <a:t>result</a:t>
            </a:r>
            <a:endParaRPr lang="it-IT" dirty="0" smtClean="0"/>
          </a:p>
          <a:p>
            <a:pPr lvl="1"/>
            <a:r>
              <a:rPr lang="en-GB" i="1" dirty="0" smtClean="0">
                <a:solidFill>
                  <a:srgbClr val="FF0000"/>
                </a:solidFill>
              </a:rPr>
              <a:t>Result:</a:t>
            </a:r>
            <a:r>
              <a:rPr lang="en-GB" i="1" dirty="0" smtClean="0"/>
              <a:t> any </a:t>
            </a:r>
            <a:r>
              <a:rPr lang="en-GB" i="1" dirty="0"/>
              <a:t>tangible or intangible output, more particularly data, knowledge or information </a:t>
            </a:r>
            <a:endParaRPr lang="en-GB" i="1" dirty="0" smtClean="0"/>
          </a:p>
          <a:p>
            <a:pPr lvl="1"/>
            <a:endParaRPr lang="en-GB" i="1" dirty="0" smtClean="0"/>
          </a:p>
          <a:p>
            <a:r>
              <a:rPr lang="it-IT" dirty="0" err="1" smtClean="0"/>
              <a:t>Why</a:t>
            </a:r>
            <a:r>
              <a:rPr lang="it-IT" dirty="0" smtClean="0"/>
              <a:t> ?</a:t>
            </a:r>
            <a:endParaRPr lang="en-GB" dirty="0" smtClean="0"/>
          </a:p>
          <a:p>
            <a:pPr lvl="1"/>
            <a:r>
              <a:rPr lang="en-GB" dirty="0" smtClean="0"/>
              <a:t>Creating a catalogue </a:t>
            </a:r>
            <a:r>
              <a:rPr lang="en-GB" dirty="0"/>
              <a:t>of project results (</a:t>
            </a:r>
            <a:r>
              <a:rPr lang="en-GB" dirty="0">
                <a:hlinkClick r:id="rId2"/>
              </a:rPr>
              <a:t>http://go.egi.eu/egi-engage-results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Develop </a:t>
            </a:r>
            <a:r>
              <a:rPr lang="en-GB" dirty="0"/>
              <a:t>an overall PEDR for the whole project</a:t>
            </a:r>
            <a:endParaRPr lang="it-IT" dirty="0" smtClean="0"/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2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2417</TotalTime>
  <Words>588</Words>
  <Application>Microsoft Office PowerPoint</Application>
  <PresentationFormat>Presentazione su schermo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WP3 Milestones &amp; Deliverables</vt:lpstr>
      <vt:lpstr>WP3 Deliverables and Milestones Delayed deliverables</vt:lpstr>
      <vt:lpstr>WP3 Deliverables and Milestones End PY2 (Feb 2017)</vt:lpstr>
      <vt:lpstr>Important dates for PM24 deliverable</vt:lpstr>
      <vt:lpstr>WP3 Deliverables and Milestones Next deadlines</vt:lpstr>
      <vt:lpstr>WP3 Other important information</vt:lpstr>
      <vt:lpstr>Plan for Exploitation and Dissemination</vt:lpstr>
      <vt:lpstr>EGI ISO 20000 Certification CHM and RDM processes</vt:lpstr>
      <vt:lpstr>New requirement queues</vt:lpstr>
      <vt:lpstr>New ARGO Messaging service</vt:lpstr>
      <vt:lpstr>Marketplace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131</cp:revision>
  <dcterms:created xsi:type="dcterms:W3CDTF">2015-06-17T09:10:49Z</dcterms:created>
  <dcterms:modified xsi:type="dcterms:W3CDTF">2017-02-02T10:42:05Z</dcterms:modified>
</cp:coreProperties>
</file>