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6"/>
  </p:notesMasterIdLst>
  <p:handoutMasterIdLst>
    <p:handoutMasterId r:id="rId17"/>
  </p:handoutMasterIdLst>
  <p:sldIdLst>
    <p:sldId id="324" r:id="rId4"/>
    <p:sldId id="325" r:id="rId5"/>
    <p:sldId id="307" r:id="rId6"/>
    <p:sldId id="314" r:id="rId7"/>
    <p:sldId id="329" r:id="rId8"/>
    <p:sldId id="315" r:id="rId9"/>
    <p:sldId id="328" r:id="rId10"/>
    <p:sldId id="316" r:id="rId11"/>
    <p:sldId id="317" r:id="rId12"/>
    <p:sldId id="321" r:id="rId13"/>
    <p:sldId id="322" r:id="rId14"/>
    <p:sldId id="330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hew Viljo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4" autoAdjust="0"/>
    <p:restoredTop sz="94732" autoAdjust="0"/>
  </p:normalViewPr>
  <p:slideViewPr>
    <p:cSldViewPr showGuides="1">
      <p:cViewPr varScale="1">
        <p:scale>
          <a:sx n="122" d="100"/>
          <a:sy n="122" d="100"/>
        </p:scale>
        <p:origin x="-120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1-05T09:13:31.574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02/02/17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02/02/17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954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Continual Improvement Process - 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Continual Improvement Process - 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Continual Improvement Process - Overview</a:t>
            </a:r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2881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8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EGI Continual Improvement Process - Overview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02/02/17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9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EGI_Change_Management" TargetMode="External"/><Relationship Id="rId4" Type="http://schemas.openxmlformats.org/officeDocument/2006/relationships/hyperlink" Target="mailto:change-mgmnt@rt.egi.eu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hange-mgmnt@rt.egi.eu" TargetMode="External"/><Relationship Id="rId4" Type="http://schemas.openxmlformats.org/officeDocument/2006/relationships/hyperlink" Target="https://rt.egi.eu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iki.egi.eu/wiki/EGI_Change_Managem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iki.egi.eu/wiki/File:IMS-RMGuideline-060117-1020-4791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EGI Change Management (CHM) for </a:t>
            </a:r>
            <a:r>
              <a:rPr lang="en-GB" smtClean="0"/>
              <a:t>Software </a:t>
            </a:r>
            <a:r>
              <a:rPr lang="en-GB" smtClean="0"/>
              <a:t>Development</a:t>
            </a:r>
            <a:br>
              <a:rPr lang="en-GB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 </a:t>
            </a: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504056"/>
          </a:xfrm>
        </p:spPr>
        <p:txBody>
          <a:bodyPr/>
          <a:lstStyle/>
          <a:p>
            <a:r>
              <a:rPr lang="en-GB" sz="2000" b="0" dirty="0" smtClean="0"/>
              <a:t>Matthew Viljoen</a:t>
            </a:r>
          </a:p>
          <a:p>
            <a:endParaRPr lang="en-GB" sz="2000" b="0" dirty="0"/>
          </a:p>
          <a:p>
            <a:r>
              <a:rPr lang="en-GB" sz="1600" b="0" dirty="0" smtClean="0"/>
              <a:t>2 Feb </a:t>
            </a:r>
            <a:r>
              <a:rPr lang="en-GB" sz="1600" b="0" dirty="0" smtClean="0"/>
              <a:t>2017</a:t>
            </a:r>
            <a:endParaRPr lang="en-GB" sz="1600" b="0" dirty="0"/>
          </a:p>
        </p:txBody>
      </p:sp>
    </p:spTree>
    <p:extLst>
      <p:ext uri="{BB962C8B-B14F-4D97-AF65-F5344CB8AC3E}">
        <p14:creationId xmlns:p14="http://schemas.microsoft.com/office/powerpoint/2010/main" val="170059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Request for Change (</a:t>
            </a:r>
            <a:r>
              <a:rPr lang="en-GB" sz="3200" dirty="0" err="1" smtClean="0"/>
              <a:t>RfC</a:t>
            </a:r>
            <a:r>
              <a:rPr lang="en-GB" sz="3200" dirty="0" smtClean="0"/>
              <a:t>)</a:t>
            </a:r>
            <a:endParaRPr lang="en-GB" dirty="0"/>
          </a:p>
        </p:txBody>
      </p:sp>
      <p:pic>
        <p:nvPicPr>
          <p:cNvPr id="6" name="Picture 5" descr="Screen Shot 2016-10-26 at 15.00.3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196752"/>
            <a:ext cx="4683522" cy="4856765"/>
          </a:xfrm>
          <a:prstGeom prst="rect">
            <a:avLst/>
          </a:prstGeom>
        </p:spPr>
      </p:pic>
      <p:pic>
        <p:nvPicPr>
          <p:cNvPr id="7" name="Picture 6" descr="Screen Shot 2016-10-26 at 15.01.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296144"/>
            <a:ext cx="4737722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2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Implementation and links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1008112"/>
          </a:xfrm>
        </p:spPr>
        <p:txBody>
          <a:bodyPr/>
          <a:lstStyle/>
          <a:p>
            <a:r>
              <a:rPr lang="en-GB" sz="2000" dirty="0" smtClean="0"/>
              <a:t>CHM homepage on the wiki (documentation, policy etc.)</a:t>
            </a:r>
          </a:p>
          <a:p>
            <a:pPr marL="0" indent="0">
              <a:buNone/>
            </a:pPr>
            <a:r>
              <a:rPr lang="en-GB" sz="2000" dirty="0">
                <a:hlinkClick r:id="rId3"/>
              </a:rPr>
              <a:t>https://wiki.egi.eu/wiki/</a:t>
            </a:r>
            <a:r>
              <a:rPr lang="en-GB" sz="2000" dirty="0" smtClean="0">
                <a:hlinkClick r:id="rId3"/>
              </a:rPr>
              <a:t>EGI_Change_Management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New queue for CHM in RT with custom fields (risk, status, date).  New </a:t>
            </a:r>
            <a:r>
              <a:rPr lang="en-GB" sz="2000" dirty="0" err="1" smtClean="0"/>
              <a:t>RfCs</a:t>
            </a:r>
            <a:r>
              <a:rPr lang="en-GB" sz="2000" dirty="0" smtClean="0"/>
              <a:t> should be submitted to: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FF"/>
                </a:solidFill>
                <a:hlinkClick r:id="rId4"/>
              </a:rPr>
              <a:t>change-mgmnt@</a:t>
            </a:r>
            <a:r>
              <a:rPr lang="en-GB" sz="2000" dirty="0" smtClean="0">
                <a:solidFill>
                  <a:srgbClr val="0000FF"/>
                </a:solidFill>
                <a:hlinkClick r:id="rId4"/>
              </a:rPr>
              <a:t>rt.egi.eu</a:t>
            </a:r>
            <a:endParaRPr lang="en-GB" sz="2000" dirty="0" smtClean="0">
              <a:solidFill>
                <a:srgbClr val="0000FF"/>
              </a:solidFill>
            </a:endParaRPr>
          </a:p>
          <a:p>
            <a:r>
              <a:rPr lang="en-GB" sz="2000" dirty="0" smtClean="0"/>
              <a:t>Service </a:t>
            </a:r>
          </a:p>
          <a:p>
            <a:r>
              <a:rPr lang="en-GB" sz="2000" dirty="0" smtClean="0"/>
              <a:t>CAB exists.  Initial membership:</a:t>
            </a:r>
          </a:p>
          <a:p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581128"/>
            <a:ext cx="83021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CAB can meet up monthly, or on-demand to assess changes.  Change owner present to introduce change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/>
              <a:t>CAB should be agile, including other experts if </a:t>
            </a:r>
            <a:r>
              <a:rPr lang="en-US" sz="2000" i="1" dirty="0" smtClean="0"/>
              <a:t>helpful</a:t>
            </a:r>
            <a:endParaRPr lang="en-US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4131657"/>
            <a:ext cx="3600400" cy="116955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/>
              <a:t>Matthew Viljoen (Chair)</a:t>
            </a:r>
          </a:p>
          <a:p>
            <a:r>
              <a:rPr lang="en-US" sz="1400" dirty="0"/>
              <a:t>Peter Solagna</a:t>
            </a:r>
          </a:p>
          <a:p>
            <a:r>
              <a:rPr lang="en-US" sz="1400" dirty="0" err="1"/>
              <a:t>Tiziana</a:t>
            </a:r>
            <a:r>
              <a:rPr lang="en-US" sz="1400" dirty="0"/>
              <a:t> Ferrari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4005064"/>
            <a:ext cx="2664296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 err="1" smtClean="0"/>
              <a:t>Gergely</a:t>
            </a:r>
            <a:r>
              <a:rPr lang="en-US" sz="1400" dirty="0" smtClean="0"/>
              <a:t> </a:t>
            </a:r>
            <a:r>
              <a:rPr lang="en-US" sz="1400" dirty="0" err="1"/>
              <a:t>Sipos</a:t>
            </a:r>
            <a:endParaRPr lang="en-US" sz="1400" dirty="0"/>
          </a:p>
          <a:p>
            <a:r>
              <a:rPr lang="en-US" sz="1400" dirty="0"/>
              <a:t>Diego </a:t>
            </a:r>
            <a:r>
              <a:rPr lang="en-US" sz="1400" dirty="0" err="1"/>
              <a:t>Scardaci</a:t>
            </a:r>
            <a:endParaRPr lang="en-US" sz="1400" dirty="0"/>
          </a:p>
          <a:p>
            <a:r>
              <a:rPr lang="en-US" sz="1400" dirty="0"/>
              <a:t>Vincenzo </a:t>
            </a:r>
            <a:r>
              <a:rPr lang="en-US" sz="1400" dirty="0" err="1" smtClean="0"/>
              <a:t>Spinoso</a:t>
            </a:r>
            <a:endParaRPr lang="en-US" sz="1400" dirty="0" smtClean="0"/>
          </a:p>
          <a:p>
            <a:r>
              <a:rPr lang="en-US" sz="1400" dirty="0" smtClean="0"/>
              <a:t>Alessandro </a:t>
            </a:r>
            <a:r>
              <a:rPr lang="en-US" sz="1400" dirty="0" err="1" smtClean="0"/>
              <a:t>Paolini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434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have a change </a:t>
            </a:r>
            <a:r>
              <a:rPr lang="mr-IN" dirty="0" smtClean="0"/>
              <a:t>–</a:t>
            </a:r>
            <a:r>
              <a:rPr lang="en-US" dirty="0" smtClean="0"/>
              <a:t> what do I need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Change owner</a:t>
            </a:r>
            <a:r>
              <a:rPr lang="en-US" sz="24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Download and complete </a:t>
            </a:r>
            <a:r>
              <a:rPr lang="en-US" sz="2400" dirty="0" err="1" smtClean="0"/>
              <a:t>RfC</a:t>
            </a:r>
            <a:r>
              <a:rPr lang="en-US" sz="2400" dirty="0" smtClean="0"/>
              <a:t> from </a:t>
            </a:r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https://wiki.egi.eu/wiki/EGI_Change_Management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2. Submit </a:t>
            </a:r>
            <a:r>
              <a:rPr lang="en-GB" sz="2400" dirty="0" err="1"/>
              <a:t>RfCs</a:t>
            </a:r>
            <a:r>
              <a:rPr lang="en-GB" sz="2400" dirty="0"/>
              <a:t> </a:t>
            </a:r>
            <a:r>
              <a:rPr lang="en-GB" sz="2400" dirty="0" smtClean="0"/>
              <a:t>to</a:t>
            </a:r>
            <a:r>
              <a:rPr lang="en-GB" sz="2400" dirty="0"/>
              <a:t>: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  <a:hlinkClick r:id="rId3"/>
              </a:rPr>
              <a:t>change-mgmnt@</a:t>
            </a:r>
            <a:r>
              <a:rPr lang="en-GB" sz="2400" dirty="0" smtClean="0">
                <a:solidFill>
                  <a:srgbClr val="0000FF"/>
                </a:solidFill>
                <a:hlinkClick r:id="rId3"/>
              </a:rPr>
              <a:t>rt.egi.eu</a:t>
            </a:r>
            <a:endParaRPr lang="en-GB" sz="2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sz="2400" i="1" dirty="0" smtClean="0"/>
              <a:t>Service owner:</a:t>
            </a:r>
            <a:endParaRPr lang="en-GB" sz="2400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3. </a:t>
            </a:r>
            <a:r>
              <a:rPr lang="en-GB" sz="2400" dirty="0"/>
              <a:t>Logon to </a:t>
            </a:r>
            <a:r>
              <a:rPr lang="en-GB" sz="2400" dirty="0">
                <a:hlinkClick r:id="rId4"/>
              </a:rPr>
              <a:t>https://</a:t>
            </a:r>
            <a:r>
              <a:rPr lang="en-GB" sz="2400" dirty="0" smtClean="0">
                <a:hlinkClick r:id="rId4"/>
              </a:rPr>
              <a:t>rt.egi.eu</a:t>
            </a:r>
            <a:r>
              <a:rPr lang="en-GB" sz="2400" dirty="0" smtClean="0"/>
              <a:t> and open ticket in change-</a:t>
            </a:r>
            <a:r>
              <a:rPr lang="en-GB" sz="2400" dirty="0" err="1" smtClean="0"/>
              <a:t>mgmnt</a:t>
            </a:r>
            <a:r>
              <a:rPr lang="en-GB" sz="2400" dirty="0" smtClean="0"/>
              <a:t> queue and scores the risk</a:t>
            </a:r>
          </a:p>
          <a:p>
            <a:pPr marL="0" indent="0">
              <a:buNone/>
            </a:pPr>
            <a:r>
              <a:rPr lang="en-US" sz="2400" dirty="0" smtClean="0"/>
              <a:t>4. CAB convenes where change owner presents </a:t>
            </a:r>
            <a:r>
              <a:rPr lang="en-GB" sz="2400" dirty="0" err="1" smtClean="0"/>
              <a:t>RfCs</a:t>
            </a:r>
            <a:r>
              <a:rPr lang="en-GB" sz="2400" dirty="0" smtClean="0"/>
              <a:t>.  Change is discussed and considered for approval.</a:t>
            </a:r>
            <a:endParaRPr lang="en-GB" sz="2400" dirty="0"/>
          </a:p>
          <a:p>
            <a:pPr marL="0" indent="0">
              <a:buNone/>
            </a:pPr>
            <a:endParaRPr lang="en-GB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8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r>
              <a:rPr lang="en-GB" sz="2400" dirty="0" smtClean="0"/>
              <a:t>Why is CHM and why bother?</a:t>
            </a:r>
          </a:p>
          <a:p>
            <a:r>
              <a:rPr lang="en-GB" sz="2400" dirty="0" smtClean="0"/>
              <a:t>What if I already have my own CHM?</a:t>
            </a:r>
            <a:endParaRPr lang="en-GB" sz="2400" dirty="0"/>
          </a:p>
          <a:p>
            <a:r>
              <a:rPr lang="en-GB" sz="2400" dirty="0"/>
              <a:t>The </a:t>
            </a:r>
            <a:r>
              <a:rPr lang="en-GB" sz="2400" dirty="0" smtClean="0"/>
              <a:t>policy, scope </a:t>
            </a:r>
            <a:r>
              <a:rPr lang="en-GB" sz="2400" dirty="0"/>
              <a:t>and process</a:t>
            </a:r>
          </a:p>
          <a:p>
            <a:r>
              <a:rPr lang="en-GB" sz="2400" dirty="0" smtClean="0"/>
              <a:t>Calculating risk and the Request for Change</a:t>
            </a:r>
            <a:endParaRPr lang="en-GB" sz="2400" dirty="0"/>
          </a:p>
          <a:p>
            <a:r>
              <a:rPr lang="en-GB" sz="2400" dirty="0" smtClean="0"/>
              <a:t>Implementation</a:t>
            </a:r>
          </a:p>
          <a:p>
            <a:r>
              <a:rPr lang="en-GB" sz="2400" dirty="0" smtClean="0"/>
              <a:t>I have a change </a:t>
            </a:r>
            <a:r>
              <a:rPr lang="mr-IN" sz="2400" dirty="0" smtClean="0"/>
              <a:t>–</a:t>
            </a:r>
            <a:r>
              <a:rPr lang="en-GB" sz="2400" dirty="0" smtClean="0"/>
              <a:t> what do I do?</a:t>
            </a:r>
            <a:endParaRPr lang="en-GB" sz="2400" dirty="0"/>
          </a:p>
          <a:p>
            <a:pPr lvl="0"/>
            <a:endParaRPr lang="en-GB" sz="2400" b="1" dirty="0" smtClean="0"/>
          </a:p>
          <a:p>
            <a:pPr marL="457200" lvl="1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1118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EGI Change Management </a:t>
            </a:r>
            <a:r>
              <a:rPr lang="en-GB" sz="3200" dirty="0"/>
              <a:t>Process </a:t>
            </a:r>
            <a:r>
              <a:rPr lang="en-GB" sz="3200" dirty="0" smtClean="0"/>
              <a:t>(CHM)</a:t>
            </a:r>
            <a:endParaRPr lang="en-GB" dirty="0"/>
          </a:p>
        </p:txBody>
      </p:sp>
      <p:sp>
        <p:nvSpPr>
          <p:cNvPr id="6" name="Eine Ecke des Rechtecks schneiden 5"/>
          <p:cNvSpPr/>
          <p:nvPr/>
        </p:nvSpPr>
        <p:spPr>
          <a:xfrm>
            <a:off x="611560" y="2996952"/>
            <a:ext cx="4598601" cy="1728192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685699" y="3120227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Objective</a:t>
            </a:r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685699" y="3501008"/>
            <a:ext cx="43084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The goal of this process is to ensure changes to CIs are planned, approved, implemented and reviewed in a controlled manner to avoid adverse impact of changes to services or the customers receiving services.</a:t>
            </a:r>
            <a:endParaRPr lang="de-DE" sz="1400" dirty="0"/>
          </a:p>
        </p:txBody>
      </p:sp>
      <p:sp>
        <p:nvSpPr>
          <p:cNvPr id="10" name="Eine Ecke des Rechtecks schneiden 5"/>
          <p:cNvSpPr/>
          <p:nvPr/>
        </p:nvSpPr>
        <p:spPr>
          <a:xfrm>
            <a:off x="611560" y="1124744"/>
            <a:ext cx="4598601" cy="172819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dirty="0" smtClean="0">
                <a:solidFill>
                  <a:schemeClr val="tx1"/>
                </a:solidFill>
              </a:rPr>
              <a:t>You will interact with CHM mainly when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You want to propose a change to IT services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As Service Owner – assess change risk 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2120" y="5805264"/>
            <a:ext cx="2400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CI = Configuration Item</a:t>
            </a:r>
            <a:endParaRPr lang="en-US" i="1" dirty="0"/>
          </a:p>
        </p:txBody>
      </p:sp>
      <p:sp>
        <p:nvSpPr>
          <p:cNvPr id="9" name="Rectangle 8"/>
          <p:cNvSpPr/>
          <p:nvPr/>
        </p:nvSpPr>
        <p:spPr>
          <a:xfrm>
            <a:off x="5616888" y="1412776"/>
            <a:ext cx="3491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Process Owner</a:t>
            </a:r>
          </a:p>
          <a:p>
            <a:pPr lvl="1"/>
            <a:r>
              <a:rPr lang="en-US" dirty="0" err="1"/>
              <a:t>Tiziana</a:t>
            </a:r>
            <a:r>
              <a:rPr lang="en-US" dirty="0"/>
              <a:t> Ferrari</a:t>
            </a:r>
          </a:p>
          <a:p>
            <a:r>
              <a:rPr lang="en-US" b="1" dirty="0"/>
              <a:t>Process Manager</a:t>
            </a:r>
          </a:p>
          <a:p>
            <a:pPr lvl="1"/>
            <a:r>
              <a:rPr lang="en-US" dirty="0"/>
              <a:t>Matthew Viljoen</a:t>
            </a:r>
          </a:p>
        </p:txBody>
      </p:sp>
    </p:spTree>
    <p:extLst>
      <p:ext uri="{BB962C8B-B14F-4D97-AF65-F5344CB8AC3E}">
        <p14:creationId xmlns:p14="http://schemas.microsoft.com/office/powerpoint/2010/main" val="159707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What is EGI CHM and why bother?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i="1" dirty="0" smtClean="0">
                <a:solidFill>
                  <a:srgbClr val="008000"/>
                </a:solidFill>
              </a:rPr>
              <a:t>lightweight</a:t>
            </a:r>
            <a:r>
              <a:rPr lang="en-GB" dirty="0" smtClean="0"/>
              <a:t> process based on peer review of changes which helps to ensure:</a:t>
            </a:r>
          </a:p>
          <a:p>
            <a:pPr lvl="1"/>
            <a:r>
              <a:rPr lang="en-GB" dirty="0" smtClean="0"/>
              <a:t>changes are well thought through, planned and </a:t>
            </a:r>
          </a:p>
          <a:p>
            <a:pPr lvl="1"/>
            <a:r>
              <a:rPr lang="en-GB" dirty="0" smtClean="0"/>
              <a:t>risks are understood (and mitigated against)</a:t>
            </a:r>
          </a:p>
          <a:p>
            <a:r>
              <a:rPr lang="en-GB" dirty="0" smtClean="0"/>
              <a:t>Some benefits:</a:t>
            </a:r>
          </a:p>
          <a:p>
            <a:pPr lvl="1"/>
            <a:r>
              <a:rPr lang="en-GB" dirty="0" smtClean="0"/>
              <a:t>Improve quality of service for end users</a:t>
            </a:r>
          </a:p>
          <a:p>
            <a:pPr lvl="1"/>
            <a:r>
              <a:rPr lang="en-GB" dirty="0" smtClean="0"/>
              <a:t>Continuous improvement for EGI</a:t>
            </a:r>
          </a:p>
          <a:p>
            <a:pPr lvl="1"/>
            <a:r>
              <a:rPr lang="en-GB" dirty="0" smtClean="0"/>
              <a:t>Helps coordination of dependent service delivery</a:t>
            </a:r>
          </a:p>
          <a:p>
            <a:pPr lvl="1"/>
            <a:r>
              <a:rPr lang="en-GB" dirty="0" smtClean="0"/>
              <a:t>Spreads know-how, prevents “islands of knowledge”</a:t>
            </a:r>
          </a:p>
          <a:p>
            <a:pPr lvl="1"/>
            <a:r>
              <a:rPr lang="en-GB" dirty="0" smtClean="0"/>
              <a:t>Collective responsibility of major decisions</a:t>
            </a:r>
          </a:p>
        </p:txBody>
      </p:sp>
    </p:spTree>
    <p:extLst>
      <p:ext uri="{BB962C8B-B14F-4D97-AF65-F5344CB8AC3E}">
        <p14:creationId xmlns:p14="http://schemas.microsoft.com/office/powerpoint/2010/main" val="55397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What if I already have my own CHM?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r>
              <a:rPr lang="en-GB" sz="2400" dirty="0" smtClean="0"/>
              <a:t>EGI CHM is a central process, and is not intended to replace/duplicate your own CHM.</a:t>
            </a:r>
          </a:p>
          <a:p>
            <a:r>
              <a:rPr lang="en-GB" sz="2400" dirty="0" smtClean="0"/>
              <a:t>For ISO20k, all in EGI federation needs to follow </a:t>
            </a:r>
            <a:r>
              <a:rPr lang="en-GB" sz="2400" i="1" dirty="0" smtClean="0"/>
              <a:t>a</a:t>
            </a:r>
            <a:r>
              <a:rPr lang="en-GB" sz="2400" dirty="0" smtClean="0"/>
              <a:t> CHM </a:t>
            </a:r>
            <a:r>
              <a:rPr lang="mr-IN" sz="2400" dirty="0" smtClean="0"/>
              <a:t>–</a:t>
            </a:r>
            <a:r>
              <a:rPr lang="en-GB" sz="2400" dirty="0" smtClean="0"/>
              <a:t> not specified where.  </a:t>
            </a:r>
          </a:p>
          <a:p>
            <a:r>
              <a:rPr lang="en-GB" sz="2400" dirty="0" smtClean="0"/>
              <a:t>Need to follow central CHM requirements (existence of CAB to review high risk changes, record, review changes and their implementation date</a:t>
            </a:r>
          </a:p>
          <a:p>
            <a:r>
              <a:rPr lang="en-GB" sz="2400" dirty="0" smtClean="0"/>
              <a:t>Exceptions (still need to use central EGI CHM)</a:t>
            </a:r>
            <a:r>
              <a:rPr lang="mr-IN" sz="2400" dirty="0" smtClean="0"/>
              <a:t>…</a:t>
            </a:r>
            <a:endParaRPr lang="en-GB" sz="2400" dirty="0" smtClean="0"/>
          </a:p>
          <a:p>
            <a:pPr lvl="1"/>
            <a:r>
              <a:rPr lang="en-GB" sz="2000" dirty="0" smtClean="0"/>
              <a:t>high risk changes potentially affecting other EGI services (e.g. changes to API)</a:t>
            </a:r>
          </a:p>
          <a:p>
            <a:pPr lvl="1"/>
            <a:r>
              <a:rPr lang="en-GB" sz="2000" dirty="0" smtClean="0"/>
              <a:t>major software development changes</a:t>
            </a:r>
          </a:p>
          <a:p>
            <a:r>
              <a:rPr lang="en-US" sz="2400" dirty="0"/>
              <a:t>Let EGI CHM Process Manager know if this affects you</a:t>
            </a:r>
          </a:p>
          <a:p>
            <a:pPr lvl="1"/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2006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policy, scope and process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r>
              <a:rPr lang="en-GB" sz="2400" dirty="0" smtClean="0"/>
              <a:t>All ‘high risk’ changes are under scope (or lower risk changes that would benefit by the process) affecting production services listed in the EGI Service Catalogue</a:t>
            </a:r>
          </a:p>
          <a:p>
            <a:r>
              <a:rPr lang="en-GB" sz="2400" dirty="0" smtClean="0"/>
              <a:t>Changes are assessed and approved by the Change Advisory Board (CAB) prior to implementation.</a:t>
            </a:r>
          </a:p>
          <a:p>
            <a:r>
              <a:rPr lang="en-GB" sz="2400" dirty="0" smtClean="0"/>
              <a:t>A Request for Change (</a:t>
            </a:r>
            <a:r>
              <a:rPr lang="en-GB" sz="2400" dirty="0" err="1" smtClean="0"/>
              <a:t>RfC</a:t>
            </a:r>
            <a:r>
              <a:rPr lang="en-GB" sz="2400" dirty="0" smtClean="0"/>
              <a:t>) is filled in for each </a:t>
            </a:r>
            <a:r>
              <a:rPr lang="en-GB" sz="2400" i="1" u="sng" dirty="0" smtClean="0"/>
              <a:t>normal change</a:t>
            </a:r>
            <a:r>
              <a:rPr lang="en-GB" sz="2400" dirty="0" smtClean="0"/>
              <a:t> (standard series of questions)</a:t>
            </a:r>
          </a:p>
          <a:p>
            <a:r>
              <a:rPr lang="en-GB" sz="2400" dirty="0" smtClean="0"/>
              <a:t>Recurrent changes may be classified as </a:t>
            </a:r>
            <a:r>
              <a:rPr lang="en-GB" sz="2400" i="1" u="sng" dirty="0" smtClean="0"/>
              <a:t>standard changes</a:t>
            </a:r>
            <a:r>
              <a:rPr lang="en-GB" sz="2400" dirty="0" smtClean="0"/>
              <a:t> or pre-approved changes, not needing explicit approval by CAB on subsequent occasions</a:t>
            </a:r>
          </a:p>
          <a:p>
            <a:r>
              <a:rPr lang="en-GB" sz="2400" i="1" u="sng" dirty="0" smtClean="0"/>
              <a:t>Emergency changes </a:t>
            </a:r>
            <a:r>
              <a:rPr lang="en-GB" sz="2400" dirty="0" smtClean="0"/>
              <a:t>may be applied without prior assessment and approval (but they need to be recorded and reviewed)</a:t>
            </a:r>
            <a:endParaRPr lang="en-GB" sz="24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98146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types of changes?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Production service delivery </a:t>
            </a:r>
            <a:r>
              <a:rPr lang="en-US" sz="2000" dirty="0" smtClean="0"/>
              <a:t>changes (upgrades, migration of hardware, DBs)</a:t>
            </a:r>
          </a:p>
          <a:p>
            <a:r>
              <a:rPr lang="en-US" sz="2000" dirty="0" smtClean="0"/>
              <a:t>Now considering extending EGI CHM changes to </a:t>
            </a:r>
            <a:r>
              <a:rPr lang="en-US" sz="2000" b="1" dirty="0" smtClean="0">
                <a:solidFill>
                  <a:srgbClr val="FF0000"/>
                </a:solidFill>
              </a:rPr>
              <a:t>service software development</a:t>
            </a:r>
            <a:r>
              <a:rPr lang="en-US" sz="2000" dirty="0" smtClean="0"/>
              <a:t>.  Benefits for developers:</a:t>
            </a:r>
          </a:p>
          <a:p>
            <a:pPr lvl="1"/>
            <a:r>
              <a:rPr lang="en-US" sz="1800" dirty="0" smtClean="0"/>
              <a:t>assistance with assessing major new functionality requests from users </a:t>
            </a:r>
            <a:r>
              <a:rPr lang="en-US" sz="1800" smtClean="0"/>
              <a:t>(significant development </a:t>
            </a:r>
            <a:r>
              <a:rPr lang="en-US" sz="1800" dirty="0" smtClean="0"/>
              <a:t>effort required)</a:t>
            </a:r>
          </a:p>
          <a:p>
            <a:pPr lvl="1"/>
            <a:r>
              <a:rPr lang="en-US" sz="1800" dirty="0" smtClean="0"/>
              <a:t>help to push back ‘unreasonable’ new functionality requests</a:t>
            </a:r>
          </a:p>
          <a:p>
            <a:pPr lvl="1"/>
            <a:r>
              <a:rPr lang="en-US" sz="1800" dirty="0" smtClean="0"/>
              <a:t>discussion</a:t>
            </a:r>
            <a:r>
              <a:rPr lang="en-US" sz="1800" dirty="0"/>
              <a:t>/requesting of resource required for development</a:t>
            </a:r>
            <a:r>
              <a:rPr lang="en-US" sz="1800" dirty="0" smtClean="0"/>
              <a:t>.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Only high risk </a:t>
            </a:r>
            <a:r>
              <a:rPr lang="en-US" sz="2000" dirty="0"/>
              <a:t>changes (</a:t>
            </a:r>
            <a:r>
              <a:rPr lang="en-US" sz="2000" i="1" dirty="0"/>
              <a:t>major new functionality that requires significant development time. Changes to APIs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Low </a:t>
            </a:r>
            <a:r>
              <a:rPr lang="en-US" sz="2000" dirty="0"/>
              <a:t>risk changes </a:t>
            </a:r>
            <a:r>
              <a:rPr lang="en-US" sz="2000" i="1" dirty="0" smtClean="0"/>
              <a:t>(not </a:t>
            </a:r>
            <a:r>
              <a:rPr lang="en-US" sz="2000" i="1" dirty="0"/>
              <a:t>requiring CHM approval) are: new functionality where there is no risk of development 'side-effects'.  Minor changes to the UI.</a:t>
            </a:r>
            <a:r>
              <a:rPr lang="en-US" sz="2000" i="1" dirty="0" smtClean="0"/>
              <a:t>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88282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1760" y="908720"/>
            <a:ext cx="4464496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  <a:alpha val="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Calculation of Risk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179512" y="548680"/>
            <a:ext cx="8424936" cy="1296144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		</a:t>
            </a:r>
          </a:p>
          <a:p>
            <a:pPr marL="0" indent="0" algn="ctr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Risk level = Likelihood x </a:t>
            </a:r>
            <a:r>
              <a:rPr lang="en-GB" sz="2000" b="1" dirty="0">
                <a:solidFill>
                  <a:srgbClr val="FF0000"/>
                </a:solidFill>
              </a:rPr>
              <a:t>Impact 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dirty="0" smtClean="0"/>
          </a:p>
          <a:p>
            <a:endParaRPr lang="en-GB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62716"/>
              </p:ext>
            </p:extLst>
          </p:nvPr>
        </p:nvGraphicFramePr>
        <p:xfrm>
          <a:off x="395536" y="2204864"/>
          <a:ext cx="3744416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</a:tblGrid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Unlikely 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Likely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Almost Certain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752989"/>
              </p:ext>
            </p:extLst>
          </p:nvPr>
        </p:nvGraphicFramePr>
        <p:xfrm>
          <a:off x="4860032" y="2132856"/>
          <a:ext cx="3744416" cy="3175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</a:tblGrid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Minor</a:t>
                      </a:r>
                    </a:p>
                    <a:p>
                      <a:r>
                        <a:rPr lang="en-US" sz="1400" i="1" dirty="0" smtClean="0"/>
                        <a:t>light impact on project</a:t>
                      </a:r>
                      <a:endParaRPr lang="en-US" sz="1400" i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</a:p>
                    <a:p>
                      <a:r>
                        <a:rPr lang="en-US" sz="1100" i="1" dirty="0" smtClean="0"/>
                        <a:t>some impact</a:t>
                      </a:r>
                      <a:r>
                        <a:rPr lang="en-US" sz="1100" i="1" baseline="0" dirty="0" smtClean="0"/>
                        <a:t>, not too significant</a:t>
                      </a:r>
                      <a:endParaRPr lang="en-US" i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</a:p>
                    <a:p>
                      <a:r>
                        <a:rPr lang="en-US" sz="1200" i="1" dirty="0" smtClean="0"/>
                        <a:t>unacceptable reduction of quality</a:t>
                      </a:r>
                      <a:endParaRPr lang="en-US" sz="1200" i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Catastrophic</a:t>
                      </a:r>
                    </a:p>
                    <a:p>
                      <a:r>
                        <a:rPr lang="en-US" sz="1200" i="1" dirty="0" smtClean="0"/>
                        <a:t>detrimental</a:t>
                      </a:r>
                      <a:r>
                        <a:rPr lang="en-US" sz="1200" i="1" baseline="0" dirty="0" smtClean="0"/>
                        <a:t> to whole organization</a:t>
                      </a:r>
                      <a:endParaRPr lang="en-US" sz="12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80576" y="1772816"/>
            <a:ext cx="1345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LIKELIHOOD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1700808"/>
            <a:ext cx="94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IMPACT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67744" y="6021288"/>
            <a:ext cx="6770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see: </a:t>
            </a:r>
            <a:r>
              <a:rPr lang="en-US" sz="1400" dirty="0">
                <a:hlinkClick r:id="rId3"/>
              </a:rPr>
              <a:t>https://wiki.egi.eu/wiki/File:IMS-RMGuideline-060117-1020-4791.</a:t>
            </a:r>
            <a:r>
              <a:rPr lang="en-US" sz="1400" dirty="0" smtClean="0">
                <a:hlinkClick r:id="rId3"/>
              </a:rPr>
              <a:t>pdf</a:t>
            </a:r>
            <a:r>
              <a:rPr lang="en-US" sz="1400" dirty="0" smtClean="0"/>
              <a:t> for more details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4697849"/>
            <a:ext cx="58804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Risks level: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=&lt;4 can be approved by the Service  Owner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&gt;4 needs to be assessed by the CAB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r>
              <a:rPr lang="en-US" sz="1600" dirty="0" smtClean="0"/>
              <a:t>Any change of Impact = Catastrophic need to be assessed by the SSB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1191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Normal change workflow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617283"/>
              </p:ext>
            </p:extLst>
          </p:nvPr>
        </p:nvGraphicFramePr>
        <p:xfrm>
          <a:off x="251520" y="1340768"/>
          <a:ext cx="8280920" cy="3858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950"/>
                <a:gridCol w="2538466"/>
                <a:gridCol w="4536504"/>
              </a:tblGrid>
              <a:tr h="504056">
                <a:tc>
                  <a:txBody>
                    <a:bodyPr/>
                    <a:lstStyle/>
                    <a:p>
                      <a:r>
                        <a:rPr lang="en-US" dirty="0" smtClean="0"/>
                        <a:t>Step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Fills in </a:t>
                      </a:r>
                      <a:r>
                        <a:rPr lang="en-US" dirty="0" err="1" smtClean="0"/>
                        <a:t>RfC</a:t>
                      </a:r>
                      <a:r>
                        <a:rPr lang="en-US" dirty="0" smtClean="0"/>
                        <a:t> and creates ticket in RT</a:t>
                      </a:r>
                      <a:endParaRPr lang="en-US" dirty="0"/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 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Assesses level of risk.  If risk =&lt;4,</a:t>
                      </a:r>
                      <a:r>
                        <a:rPr lang="en-US" baseline="0" dirty="0" smtClean="0"/>
                        <a:t> approves the change which may then proceed</a:t>
                      </a:r>
                      <a:endParaRPr lang="en-US" dirty="0"/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risk</a:t>
                      </a:r>
                      <a:r>
                        <a:rPr lang="en-US" baseline="0" dirty="0" smtClean="0"/>
                        <a:t> &gt;4, a</a:t>
                      </a:r>
                      <a:r>
                        <a:rPr lang="en-US" dirty="0" smtClean="0"/>
                        <a:t>ssesses change and approves it.</a:t>
                      </a:r>
                      <a:endParaRPr lang="en-US" dirty="0"/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appropriate,</a:t>
                      </a:r>
                      <a:r>
                        <a:rPr lang="en-US" baseline="0" dirty="0" smtClean="0"/>
                        <a:t> signs off the change by informing stakeholders</a:t>
                      </a:r>
                      <a:endParaRPr lang="en-US" dirty="0"/>
                    </a:p>
                  </a:txBody>
                  <a:tcPr/>
                </a:tc>
              </a:tr>
              <a:tr h="4126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Implementer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Implements the change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CAB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Reviews and closes the change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808" y="5877272"/>
            <a:ext cx="9188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https://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confluence.egi.eu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/display/IMS/CHM1+Manage+changes+including+emergency+changes</a:t>
            </a:r>
          </a:p>
        </p:txBody>
      </p:sp>
    </p:spTree>
    <p:extLst>
      <p:ext uri="{BB962C8B-B14F-4D97-AF65-F5344CB8AC3E}">
        <p14:creationId xmlns:p14="http://schemas.microsoft.com/office/powerpoint/2010/main" val="1844722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</TotalTime>
  <Words>961</Words>
  <Application>Microsoft Macintosh PowerPoint</Application>
  <PresentationFormat>On-screen Show (4:3)</PresentationFormat>
  <Paragraphs>150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EGI powerpoint presentation v3.2</vt:lpstr>
      <vt:lpstr>EGI Powerpoint Presentation (body)</vt:lpstr>
      <vt:lpstr>EGI Powerpoint Presentation (closing)</vt:lpstr>
      <vt:lpstr>EGI Change Management (CHM) for Software Development  An Introduction</vt:lpstr>
      <vt:lpstr>Contents</vt:lpstr>
      <vt:lpstr>EGI Change Management Process (CHM)</vt:lpstr>
      <vt:lpstr>What is EGI CHM and why bother?</vt:lpstr>
      <vt:lpstr>What if I already have my own CHM?</vt:lpstr>
      <vt:lpstr>The policy, scope and process</vt:lpstr>
      <vt:lpstr>What types of changes? </vt:lpstr>
      <vt:lpstr>Calculation of Risk</vt:lpstr>
      <vt:lpstr>Normal change workflow</vt:lpstr>
      <vt:lpstr>The Request for Change (RfC)</vt:lpstr>
      <vt:lpstr>Implementation and links</vt:lpstr>
      <vt:lpstr>I have a change – what do I need to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Matthew Viljoen</cp:lastModifiedBy>
  <cp:revision>56</cp:revision>
  <cp:lastPrinted>2017-01-05T08:32:26Z</cp:lastPrinted>
  <dcterms:created xsi:type="dcterms:W3CDTF">2015-06-16T10:08:46Z</dcterms:created>
  <dcterms:modified xsi:type="dcterms:W3CDTF">2017-02-02T08:39:10Z</dcterms:modified>
</cp:coreProperties>
</file>