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6"/>
  </p:notesMasterIdLst>
  <p:sldIdLst>
    <p:sldId id="256" r:id="rId3"/>
    <p:sldId id="257" r:id="rId4"/>
    <p:sldId id="373" r:id="rId5"/>
    <p:sldId id="376" r:id="rId6"/>
    <p:sldId id="488" r:id="rId7"/>
    <p:sldId id="377" r:id="rId8"/>
    <p:sldId id="268" r:id="rId9"/>
    <p:sldId id="508" r:id="rId10"/>
    <p:sldId id="509" r:id="rId11"/>
    <p:sldId id="510" r:id="rId12"/>
    <p:sldId id="536" r:id="rId13"/>
    <p:sldId id="489" r:id="rId14"/>
    <p:sldId id="260" r:id="rId15"/>
    <p:sldId id="279" r:id="rId16"/>
    <p:sldId id="278" r:id="rId17"/>
    <p:sldId id="472" r:id="rId18"/>
    <p:sldId id="494" r:id="rId19"/>
    <p:sldId id="495" r:id="rId20"/>
    <p:sldId id="538" r:id="rId21"/>
    <p:sldId id="519" r:id="rId22"/>
    <p:sldId id="520" r:id="rId23"/>
    <p:sldId id="332" r:id="rId24"/>
    <p:sldId id="388" r:id="rId25"/>
    <p:sldId id="389" r:id="rId26"/>
    <p:sldId id="524" r:id="rId27"/>
    <p:sldId id="528" r:id="rId28"/>
    <p:sldId id="390" r:id="rId29"/>
    <p:sldId id="391" r:id="rId30"/>
    <p:sldId id="392" r:id="rId31"/>
    <p:sldId id="393" r:id="rId32"/>
    <p:sldId id="396" r:id="rId33"/>
    <p:sldId id="402" r:id="rId34"/>
    <p:sldId id="403" r:id="rId35"/>
    <p:sldId id="506" r:id="rId36"/>
    <p:sldId id="405" r:id="rId37"/>
    <p:sldId id="411" r:id="rId38"/>
    <p:sldId id="525" r:id="rId39"/>
    <p:sldId id="530" r:id="rId40"/>
    <p:sldId id="526" r:id="rId41"/>
    <p:sldId id="541" r:id="rId42"/>
    <p:sldId id="416" r:id="rId43"/>
    <p:sldId id="417" r:id="rId44"/>
    <p:sldId id="418" r:id="rId45"/>
    <p:sldId id="419" r:id="rId46"/>
    <p:sldId id="518" r:id="rId47"/>
    <p:sldId id="532" r:id="rId48"/>
    <p:sldId id="420" r:id="rId49"/>
    <p:sldId id="537" r:id="rId50"/>
    <p:sldId id="529" r:id="rId51"/>
    <p:sldId id="533" r:id="rId52"/>
    <p:sldId id="534" r:id="rId53"/>
    <p:sldId id="523" r:id="rId54"/>
    <p:sldId id="539" r:id="rId55"/>
    <p:sldId id="434" r:id="rId56"/>
    <p:sldId id="535" r:id="rId57"/>
    <p:sldId id="436" r:id="rId58"/>
    <p:sldId id="455" r:id="rId59"/>
    <p:sldId id="540" r:id="rId60"/>
    <p:sldId id="445" r:id="rId61"/>
    <p:sldId id="449" r:id="rId62"/>
    <p:sldId id="452" r:id="rId63"/>
    <p:sldId id="453" r:id="rId64"/>
    <p:sldId id="451"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DFEA"/>
    <a:srgbClr val="14F8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26" autoAdjust="0"/>
    <p:restoredTop sz="87922" autoAdjust="0"/>
  </p:normalViewPr>
  <p:slideViewPr>
    <p:cSldViewPr>
      <p:cViewPr varScale="1">
        <p:scale>
          <a:sx n="64" d="100"/>
          <a:sy n="64" d="100"/>
        </p:scale>
        <p:origin x="1080" y="48"/>
      </p:cViewPr>
      <p:guideLst>
        <p:guide orient="horz" pos="2160"/>
        <p:guide pos="2880"/>
      </p:guideLst>
    </p:cSldViewPr>
  </p:slideViewPr>
  <p:notesTextViewPr>
    <p:cViewPr>
      <p:scale>
        <a:sx n="1" d="1"/>
        <a:sy n="1" d="1"/>
      </p:scale>
      <p:origin x="0" y="0"/>
    </p:cViewPr>
  </p:notesTextViewPr>
  <p:sorterViewPr>
    <p:cViewPr>
      <p:scale>
        <a:sx n="122" d="100"/>
        <a:sy n="122" d="100"/>
      </p:scale>
      <p:origin x="0" y="-18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B5AB98-A29E-48B5-8D7B-109C9D924F17}" type="datetimeFigureOut">
              <a:rPr lang="en-US" smtClean="0"/>
              <a:t>2/13/2017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DE74C8-F877-443F-8E48-9005F3CA2358}" type="slidenum">
              <a:rPr lang="en-US" smtClean="0"/>
              <a:t>‹#›</a:t>
            </a:fld>
            <a:endParaRPr lang="en-US"/>
          </a:p>
        </p:txBody>
      </p:sp>
    </p:spTree>
    <p:extLst>
      <p:ext uri="{BB962C8B-B14F-4D97-AF65-F5344CB8AC3E}">
        <p14:creationId xmlns:p14="http://schemas.microsoft.com/office/powerpoint/2010/main" val="190499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E74C8-F877-443F-8E48-9005F3CA2358}" type="slidenum">
              <a:rPr lang="en-US" smtClean="0"/>
              <a:t>13</a:t>
            </a:fld>
            <a:endParaRPr lang="en-US"/>
          </a:p>
        </p:txBody>
      </p:sp>
    </p:spTree>
    <p:extLst>
      <p:ext uri="{BB962C8B-B14F-4D97-AF65-F5344CB8AC3E}">
        <p14:creationId xmlns:p14="http://schemas.microsoft.com/office/powerpoint/2010/main" val="3392515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76835-4CD5-40E7-B4CF-37A9A8E4628E}" type="slidenum">
              <a:rPr lang="en-US"/>
              <a:pPr/>
              <a:t>44</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xfrm>
            <a:off x="914400" y="4343400"/>
            <a:ext cx="5029200" cy="4114800"/>
          </a:xfrm>
        </p:spPr>
        <p:txBody>
          <a:bodyPr lIns="90078" tIns="45039" rIns="90078" bIns="45039"/>
          <a:lstStyle/>
          <a:p>
            <a:r>
              <a:rPr lang="en-US"/>
              <a:t>Recent advances in the US (NRL/NOAA) NRT monitoring of fire aerosols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76835-4CD5-40E7-B4CF-37A9A8E4628E}" type="slidenum">
              <a:rPr lang="en-US"/>
              <a:pPr/>
              <a:t>45</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xfrm>
            <a:off x="914400" y="4343400"/>
            <a:ext cx="5029200" cy="4114800"/>
          </a:xfrm>
        </p:spPr>
        <p:txBody>
          <a:bodyPr lIns="90078" tIns="45039" rIns="90078" bIns="45039"/>
          <a:lstStyle/>
          <a:p>
            <a:r>
              <a:rPr lang="en-US"/>
              <a:t>Recent advances in the US (NRL/NOAA) NRT monitoring of fire aerosols</a:t>
            </a:r>
          </a:p>
        </p:txBody>
      </p:sp>
    </p:spTree>
    <p:extLst>
      <p:ext uri="{BB962C8B-B14F-4D97-AF65-F5344CB8AC3E}">
        <p14:creationId xmlns:p14="http://schemas.microsoft.com/office/powerpoint/2010/main" val="3034427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B3DE74C8-F877-443F-8E48-9005F3CA2358}" type="slidenum">
              <a:rPr lang="en-US" smtClean="0"/>
              <a:t>55</a:t>
            </a:fld>
            <a:endParaRPr lang="en-US"/>
          </a:p>
        </p:txBody>
      </p:sp>
    </p:spTree>
    <p:extLst>
      <p:ext uri="{BB962C8B-B14F-4D97-AF65-F5344CB8AC3E}">
        <p14:creationId xmlns:p14="http://schemas.microsoft.com/office/powerpoint/2010/main" val="743195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dirty="0"/>
          </a:p>
        </p:txBody>
      </p:sp>
      <p:sp>
        <p:nvSpPr>
          <p:cNvPr id="4" name="Slide Number Placeholder 3"/>
          <p:cNvSpPr>
            <a:spLocks noGrp="1"/>
          </p:cNvSpPr>
          <p:nvPr>
            <p:ph type="sldNum" sz="quarter" idx="10"/>
          </p:nvPr>
        </p:nvSpPr>
        <p:spPr/>
        <p:txBody>
          <a:bodyPr/>
          <a:lstStyle/>
          <a:p>
            <a:pPr>
              <a:defRPr/>
            </a:pPr>
            <a:fld id="{56F526B7-AD78-493B-802F-7917CC584C03}" type="slidenum">
              <a:rPr lang="en-US" smtClean="0"/>
              <a:pPr>
                <a:defRPr/>
              </a:pPr>
              <a:t>59</a:t>
            </a:fld>
            <a:endParaRPr lang="th-T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B3DE74C8-F877-443F-8E48-9005F3CA2358}" type="slidenum">
              <a:rPr lang="en-US" smtClean="0"/>
              <a:t>19</a:t>
            </a:fld>
            <a:endParaRPr lang="en-US"/>
          </a:p>
        </p:txBody>
      </p:sp>
    </p:spTree>
    <p:extLst>
      <p:ext uri="{BB962C8B-B14F-4D97-AF65-F5344CB8AC3E}">
        <p14:creationId xmlns:p14="http://schemas.microsoft.com/office/powerpoint/2010/main" val="1594419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E74C8-F877-443F-8E48-9005F3CA2358}" type="slidenum">
              <a:rPr lang="en-US" smtClean="0"/>
              <a:t>22</a:t>
            </a:fld>
            <a:endParaRPr lang="en-US"/>
          </a:p>
        </p:txBody>
      </p:sp>
    </p:spTree>
    <p:extLst>
      <p:ext uri="{BB962C8B-B14F-4D97-AF65-F5344CB8AC3E}">
        <p14:creationId xmlns:p14="http://schemas.microsoft.com/office/powerpoint/2010/main" val="1627416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B3DE74C8-F877-443F-8E48-9005F3CA2358}" type="slidenum">
              <a:rPr lang="en-US" smtClean="0"/>
              <a:t>25</a:t>
            </a:fld>
            <a:endParaRPr lang="en-US"/>
          </a:p>
        </p:txBody>
      </p:sp>
    </p:spTree>
    <p:extLst>
      <p:ext uri="{BB962C8B-B14F-4D97-AF65-F5344CB8AC3E}">
        <p14:creationId xmlns:p14="http://schemas.microsoft.com/office/powerpoint/2010/main" val="355266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B3DE74C8-F877-443F-8E48-9005F3CA2358}" type="slidenum">
              <a:rPr lang="en-US" smtClean="0"/>
              <a:t>33</a:t>
            </a:fld>
            <a:endParaRPr lang="en-US"/>
          </a:p>
        </p:txBody>
      </p:sp>
    </p:spTree>
    <p:extLst>
      <p:ext uri="{BB962C8B-B14F-4D97-AF65-F5344CB8AC3E}">
        <p14:creationId xmlns:p14="http://schemas.microsoft.com/office/powerpoint/2010/main" val="3680687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CD124332-9089-415C-B00B-D56F226CE36B}" type="slidenum">
              <a:rPr lang="en-US"/>
              <a:pPr/>
              <a:t>35</a:t>
            </a:fld>
            <a:endParaRPr lang="th-TH"/>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z="18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76835-4CD5-40E7-B4CF-37A9A8E4628E}" type="slidenum">
              <a:rPr lang="en-US"/>
              <a:pPr/>
              <a:t>40</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xfrm>
            <a:off x="914400" y="4343400"/>
            <a:ext cx="5029200" cy="4114800"/>
          </a:xfrm>
        </p:spPr>
        <p:txBody>
          <a:bodyPr lIns="90078" tIns="45039" rIns="90078" bIns="45039"/>
          <a:lstStyle/>
          <a:p>
            <a:r>
              <a:rPr lang="en-US"/>
              <a:t>Recent advances in the US (NRL/NOAA) NRT monitoring of fire aerosols</a:t>
            </a:r>
          </a:p>
        </p:txBody>
      </p:sp>
    </p:spTree>
    <p:extLst>
      <p:ext uri="{BB962C8B-B14F-4D97-AF65-F5344CB8AC3E}">
        <p14:creationId xmlns:p14="http://schemas.microsoft.com/office/powerpoint/2010/main" val="3899564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76835-4CD5-40E7-B4CF-37A9A8E4628E}" type="slidenum">
              <a:rPr lang="en-US"/>
              <a:pPr/>
              <a:t>42</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xfrm>
            <a:off x="914400" y="4343400"/>
            <a:ext cx="5029200" cy="4114800"/>
          </a:xfrm>
        </p:spPr>
        <p:txBody>
          <a:bodyPr lIns="90078" tIns="45039" rIns="90078" bIns="45039"/>
          <a:lstStyle/>
          <a:p>
            <a:r>
              <a:rPr lang="en-US"/>
              <a:t>Recent advances in the US (NRL/NOAA) NRT monitoring of fire aerosols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76835-4CD5-40E7-B4CF-37A9A8E4628E}" type="slidenum">
              <a:rPr lang="en-US"/>
              <a:pPr/>
              <a:t>43</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xfrm>
            <a:off x="914400" y="4343400"/>
            <a:ext cx="5029200" cy="4114800"/>
          </a:xfrm>
        </p:spPr>
        <p:txBody>
          <a:bodyPr lIns="90078" tIns="45039" rIns="90078" bIns="45039"/>
          <a:lstStyle/>
          <a:p>
            <a:r>
              <a:rPr lang="en-US"/>
              <a:t>Recent advances in the US (NRL/NOAA) NRT monitoring of fire aerosols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FAE8C4-46C3-40B6-9A79-EB08DD1AE126}" type="datetimeFigureOut">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66F89-9F02-457B-8589-B1574C8A86DC}" type="slidenum">
              <a:rPr lang="en-US" smtClean="0"/>
              <a:t>‹#›</a:t>
            </a:fld>
            <a:endParaRPr lang="en-US"/>
          </a:p>
        </p:txBody>
      </p:sp>
    </p:spTree>
    <p:extLst>
      <p:ext uri="{BB962C8B-B14F-4D97-AF65-F5344CB8AC3E}">
        <p14:creationId xmlns:p14="http://schemas.microsoft.com/office/powerpoint/2010/main" val="314696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FAE8C4-46C3-40B6-9A79-EB08DD1AE126}" type="datetimeFigureOut">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66F89-9F02-457B-8589-B1574C8A86DC}" type="slidenum">
              <a:rPr lang="en-US" smtClean="0"/>
              <a:t>‹#›</a:t>
            </a:fld>
            <a:endParaRPr lang="en-US"/>
          </a:p>
        </p:txBody>
      </p:sp>
    </p:spTree>
    <p:extLst>
      <p:ext uri="{BB962C8B-B14F-4D97-AF65-F5344CB8AC3E}">
        <p14:creationId xmlns:p14="http://schemas.microsoft.com/office/powerpoint/2010/main" val="215874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FAE8C4-46C3-40B6-9A79-EB08DD1AE126}" type="datetimeFigureOut">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66F89-9F02-457B-8589-B1574C8A86DC}" type="slidenum">
              <a:rPr lang="en-US" smtClean="0"/>
              <a:t>‹#›</a:t>
            </a:fld>
            <a:endParaRPr lang="en-US"/>
          </a:p>
        </p:txBody>
      </p:sp>
    </p:spTree>
    <p:extLst>
      <p:ext uri="{BB962C8B-B14F-4D97-AF65-F5344CB8AC3E}">
        <p14:creationId xmlns:p14="http://schemas.microsoft.com/office/powerpoint/2010/main" val="266896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th-TH"/>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7E699882-0F12-43A4-B1F6-6D4A320554E7}" type="slidenum">
              <a:rPr lang="en-US"/>
              <a:pPr/>
              <a:t>‹#›</a:t>
            </a:fld>
            <a:endParaRPr lang="en-US"/>
          </a:p>
        </p:txBody>
      </p:sp>
    </p:spTree>
    <p:extLst>
      <p:ext uri="{BB962C8B-B14F-4D97-AF65-F5344CB8AC3E}">
        <p14:creationId xmlns:p14="http://schemas.microsoft.com/office/powerpoint/2010/main" val="4037983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เนื้อหา">
    <p:spTree>
      <p:nvGrpSpPr>
        <p:cNvPr id="1" name=""/>
        <p:cNvGrpSpPr/>
        <p:nvPr/>
      </p:nvGrpSpPr>
      <p:grpSpPr>
        <a:xfrm>
          <a:off x="0" y="0"/>
          <a:ext cx="0" cy="0"/>
          <a:chOff x="0" y="0"/>
          <a:chExt cx="0" cy="0"/>
        </a:xfrm>
      </p:grpSpPr>
      <p:sp>
        <p:nvSpPr>
          <p:cNvPr id="2" name="ตัวยึดเนื้อหา 1"/>
          <p:cNvSpPr>
            <a:spLocks noGrp="1"/>
          </p:cNvSpPr>
          <p:nvPr>
            <p:ph/>
          </p:nvPr>
        </p:nvSpPr>
        <p:spPr>
          <a:xfrm>
            <a:off x="457200" y="274638"/>
            <a:ext cx="8229600" cy="5851525"/>
          </a:xfrm>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774AECF9-1310-4E84-B75A-7D09CE492463}" type="slidenum">
              <a:rPr lang="en-US"/>
              <a:pPr>
                <a:defRPr/>
              </a:pPr>
              <a:t>‹#›</a:t>
            </a:fld>
            <a:endParaRPr lang="th-TH"/>
          </a:p>
        </p:txBody>
      </p:sp>
    </p:spTree>
    <p:extLst>
      <p:ext uri="{BB962C8B-B14F-4D97-AF65-F5344CB8AC3E}">
        <p14:creationId xmlns:p14="http://schemas.microsoft.com/office/powerpoint/2010/main" val="4238738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h-TH"/>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492F307-679D-405B-B78D-CA5DD74060D5}" type="slidenum">
              <a:rPr lang="en-US"/>
              <a:pPr>
                <a:defRPr/>
              </a:pPr>
              <a:t>‹#›</a:t>
            </a:fld>
            <a:endParaRPr lang="en-US"/>
          </a:p>
        </p:txBody>
      </p:sp>
    </p:spTree>
    <p:extLst>
      <p:ext uri="{BB962C8B-B14F-4D97-AF65-F5344CB8AC3E}">
        <p14:creationId xmlns:p14="http://schemas.microsoft.com/office/powerpoint/2010/main" val="3241774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89689-559B-40E1-B854-BBD5D6F5C5E7}"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3810058174"/>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646E5B-4BE4-4BD3-89B8-B71E857FAC06}"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323152836"/>
      </p:ext>
    </p:extLst>
  </p:cSld>
  <p:clrMapOvr>
    <a:masterClrMapping/>
  </p:clrMapOvr>
  <p:transition spd="slow">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FFED71-F5B3-42D4-8C13-4BE4008532F6}"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2317068778"/>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C91809-F3C6-4025-A470-DB4345AAFB70}"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1881309531"/>
      </p:ext>
    </p:extLst>
  </p:cSld>
  <p:clrMapOvr>
    <a:masterClrMapping/>
  </p:clrMapOvr>
  <p:transition spd="slow">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3E4647-3B4C-4E2F-B9FF-B1C8AEB723EB}"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1333452626"/>
      </p:ext>
    </p:extLst>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FAE8C4-46C3-40B6-9A79-EB08DD1AE126}" type="datetimeFigureOut">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66F89-9F02-457B-8589-B1574C8A86DC}" type="slidenum">
              <a:rPr lang="en-US" smtClean="0"/>
              <a:t>‹#›</a:t>
            </a:fld>
            <a:endParaRPr lang="en-US"/>
          </a:p>
        </p:txBody>
      </p:sp>
    </p:spTree>
    <p:extLst>
      <p:ext uri="{BB962C8B-B14F-4D97-AF65-F5344CB8AC3E}">
        <p14:creationId xmlns:p14="http://schemas.microsoft.com/office/powerpoint/2010/main" val="1911147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CE5409-22E7-4368-9324-527BB85AC323}"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2701974336"/>
      </p:ext>
    </p:extLst>
  </p:cSld>
  <p:clrMapOvr>
    <a:masterClrMapping/>
  </p:clrMapOvr>
  <p:transition spd="slow">
    <p:wheel spokes="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1AA5D1-AEF3-4373-9069-152F02CC723E}"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3679009776"/>
      </p:ext>
    </p:extLst>
  </p:cSld>
  <p:clrMapOvr>
    <a:masterClrMapping/>
  </p:clrMapOvr>
  <p:transition spd="slow">
    <p:wheel spokes="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1CD7FF-7AF6-4FFB-A99B-3DC3F68F4239}"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2239901585"/>
      </p:ext>
    </p:extLst>
  </p:cSld>
  <p:clrMapOvr>
    <a:masterClrMapping/>
  </p:clrMapOvr>
  <p:transition spd="slow">
    <p:wheel spokes="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84AB51-1091-424F-A112-6B16D91B06AF}"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2400582924"/>
      </p:ext>
    </p:extLst>
  </p:cSld>
  <p:clrMapOvr>
    <a:masterClrMapping/>
  </p:clrMapOvr>
  <p:transition spd="slow">
    <p:wheel spokes="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2895C4-CBFF-4F3F-B653-EEF055130A26}"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2936069767"/>
      </p:ext>
    </p:extLst>
  </p:cSld>
  <p:clrMapOvr>
    <a:masterClrMapping/>
  </p:clrMapOvr>
  <p:transition spd="slow">
    <p:wheel spokes="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30467E-758C-4F0E-8366-DD1F2AA17CCB}"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3300630692"/>
      </p:ext>
    </p:extLst>
  </p:cSld>
  <p:clrMapOvr>
    <a:masterClrMapping/>
  </p:clrMapOvr>
  <p:transition spd="slow">
    <p:wheel spokes="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pic>
        <p:nvPicPr>
          <p:cNvPr id="2" name="Picture 2" descr="http://postfiles4.naver.net/20101110_195/lmlm4864_1289377936723BcAr5_JPEG/%B1%D7%B7%B9%C0%CC.jpg?type=w3"/>
          <p:cNvPicPr preferRelativeResize="0">
            <a:picLocks noChangeArrowheads="1"/>
          </p:cNvPicPr>
          <p:nvPr userDrawn="1"/>
        </p:nvPicPr>
        <p:blipFill>
          <a:blip r:embed="rId2"/>
          <a:srcRect/>
          <a:stretch>
            <a:fillRect/>
          </a:stretch>
        </p:blipFill>
        <p:spPr bwMode="auto">
          <a:xfrm>
            <a:off x="0" y="0"/>
            <a:ext cx="9140825"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spTree>
    <p:extLst>
      <p:ext uri="{BB962C8B-B14F-4D97-AF65-F5344CB8AC3E}">
        <p14:creationId xmlns:p14="http://schemas.microsoft.com/office/powerpoint/2010/main" val="724536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제목 및 내용">
    <p:spTree>
      <p:nvGrpSpPr>
        <p:cNvPr id="1" name=""/>
        <p:cNvGrpSpPr/>
        <p:nvPr/>
      </p:nvGrpSpPr>
      <p:grpSpPr>
        <a:xfrm>
          <a:off x="0" y="0"/>
          <a:ext cx="0" cy="0"/>
          <a:chOff x="0" y="0"/>
          <a:chExt cx="0" cy="0"/>
        </a:xfrm>
      </p:grpSpPr>
      <p:pic>
        <p:nvPicPr>
          <p:cNvPr id="4" name="Picture 2" descr="http://postfiles4.naver.net/20101110_195/lmlm4864_1289377936723BcAr5_JPEG/%B1%D7%B7%B9%C0%CC.jpg?type=w3"/>
          <p:cNvPicPr preferRelativeResize="0">
            <a:picLocks noChangeArrowheads="1"/>
          </p:cNvPicPr>
          <p:nvPr userDrawn="1"/>
        </p:nvPicPr>
        <p:blipFill>
          <a:blip r:embed="rId2"/>
          <a:srcRect/>
          <a:stretch>
            <a:fillRect/>
          </a:stretch>
        </p:blipFill>
        <p:spPr bwMode="auto">
          <a:xfrm>
            <a:off x="0" y="0"/>
            <a:ext cx="9140825"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cxnSp>
        <p:nvCxnSpPr>
          <p:cNvPr id="5" name="직선 연결선 6"/>
          <p:cNvCxnSpPr/>
          <p:nvPr userDrawn="1"/>
        </p:nvCxnSpPr>
        <p:spPr>
          <a:xfrm>
            <a:off x="242888" y="652463"/>
            <a:ext cx="2106612" cy="0"/>
          </a:xfrm>
          <a:prstGeom prst="line">
            <a:avLst/>
          </a:prstGeom>
          <a:ln w="12700">
            <a:solidFill>
              <a:srgbClr val="3F3F3F"/>
            </a:solidFill>
          </a:ln>
        </p:spPr>
        <p:style>
          <a:lnRef idx="1">
            <a:schemeClr val="accent1"/>
          </a:lnRef>
          <a:fillRef idx="0">
            <a:schemeClr val="accent1"/>
          </a:fillRef>
          <a:effectRef idx="0">
            <a:schemeClr val="accent1"/>
          </a:effectRef>
          <a:fontRef idx="minor">
            <a:schemeClr val="tx1"/>
          </a:fontRef>
        </p:style>
      </p:cxnSp>
      <p:cxnSp>
        <p:nvCxnSpPr>
          <p:cNvPr id="6" name="직선 연결선 8"/>
          <p:cNvCxnSpPr/>
          <p:nvPr userDrawn="1"/>
        </p:nvCxnSpPr>
        <p:spPr>
          <a:xfrm>
            <a:off x="1524000" y="580570"/>
            <a:ext cx="0" cy="5861378"/>
          </a:xfrm>
          <a:prstGeom prst="line">
            <a:avLst/>
          </a:prstGeom>
          <a:ln>
            <a:gradFill flip="none" rotWithShape="1">
              <a:gsLst>
                <a:gs pos="60000">
                  <a:srgbClr val="3F3F3F">
                    <a:alpha val="54000"/>
                  </a:srgbClr>
                </a:gs>
                <a:gs pos="100000">
                  <a:schemeClr val="bg1">
                    <a:lumMod val="85000"/>
                    <a:alpha val="72000"/>
                  </a:schemeClr>
                </a:gs>
              </a:gsLst>
              <a:path path="circle">
                <a:fillToRect l="50000" t="50000" r="50000" b="50000"/>
              </a:path>
              <a:tileRect/>
            </a:gradFill>
          </a:ln>
          <a:effectLst>
            <a:outerShdw blurRad="152400" sx="56000" sy="56000" algn="l" rotWithShape="0">
              <a:prstClr val="black"/>
            </a:outerShdw>
          </a:effectLst>
        </p:spPr>
        <p:style>
          <a:lnRef idx="1">
            <a:schemeClr val="accent1"/>
          </a:lnRef>
          <a:fillRef idx="0">
            <a:schemeClr val="accent1"/>
          </a:fillRef>
          <a:effectRef idx="0">
            <a:schemeClr val="accent1"/>
          </a:effectRef>
          <a:fontRef idx="minor">
            <a:schemeClr val="tx1"/>
          </a:fontRef>
        </p:style>
      </p:cxnSp>
      <p:pic>
        <p:nvPicPr>
          <p:cNvPr id="7" name="Picture 2" descr="J:\방재과\그동안작업\자주쓰는그림\각종로고\국립산림과학원CI_국문(테두리).png"/>
          <p:cNvPicPr>
            <a:picLocks noChangeAspect="1" noChangeArrowheads="1"/>
          </p:cNvPicPr>
          <p:nvPr userDrawn="1"/>
        </p:nvPicPr>
        <p:blipFill>
          <a:blip r:embed="rId3"/>
          <a:srcRect/>
          <a:stretch>
            <a:fillRect/>
          </a:stretch>
        </p:blipFill>
        <p:spPr bwMode="auto">
          <a:xfrm>
            <a:off x="474663" y="5373688"/>
            <a:ext cx="1643062" cy="860425"/>
          </a:xfrm>
          <a:prstGeom prst="rect">
            <a:avLst/>
          </a:prstGeom>
          <a:noFill/>
          <a:ln w="9525">
            <a:noFill/>
            <a:miter lim="800000"/>
            <a:headEnd/>
            <a:tailEnd/>
          </a:ln>
        </p:spPr>
      </p:pic>
      <p:sp>
        <p:nvSpPr>
          <p:cNvPr id="11" name="텍스트 개체 틀 10"/>
          <p:cNvSpPr>
            <a:spLocks noGrp="1"/>
          </p:cNvSpPr>
          <p:nvPr>
            <p:ph type="body" sz="quarter" idx="10"/>
          </p:nvPr>
        </p:nvSpPr>
        <p:spPr>
          <a:xfrm>
            <a:off x="325890" y="764704"/>
            <a:ext cx="1940385" cy="1656184"/>
          </a:xfrm>
        </p:spPr>
        <p:txBody>
          <a:bodyPr lIns="36000" tIns="36000" rIns="36000" bIns="36000"/>
          <a:lstStyle>
            <a:lvl1pPr marL="0" indent="0" algn="ctr">
              <a:buNone/>
              <a:defRPr sz="2800">
                <a:solidFill>
                  <a:sysClr val="windowText" lastClr="000000"/>
                </a:solidFill>
                <a:latin typeface="나눔고딕" panose="020D0604000000000000" pitchFamily="50" charset="-127"/>
                <a:ea typeface="나눔고딕" panose="020D0604000000000000" pitchFamily="50" charset="-127"/>
              </a:defRPr>
            </a:lvl1pPr>
          </a:lstStyle>
          <a:p>
            <a:pPr lvl="0"/>
            <a:r>
              <a:rPr lang="en-US" altLang="ko-KR"/>
              <a:t>Click to edit Master text styles</a:t>
            </a:r>
          </a:p>
        </p:txBody>
      </p:sp>
      <p:sp>
        <p:nvSpPr>
          <p:cNvPr id="14" name="텍스트 개체 틀 13"/>
          <p:cNvSpPr>
            <a:spLocks noGrp="1"/>
          </p:cNvSpPr>
          <p:nvPr>
            <p:ph type="body" sz="quarter" idx="11"/>
          </p:nvPr>
        </p:nvSpPr>
        <p:spPr>
          <a:xfrm>
            <a:off x="2705344" y="698401"/>
            <a:ext cx="6343566" cy="5754687"/>
          </a:xfrm>
        </p:spPr>
        <p:txBody>
          <a:bodyPr/>
          <a:lstStyle>
            <a:lvl1pPr marL="0" indent="0">
              <a:buNone/>
              <a:defRPr sz="1600" b="0">
                <a:solidFill>
                  <a:schemeClr val="tx1"/>
                </a:solidFill>
                <a:latin typeface="나눔고딕" panose="020D0604000000000000" pitchFamily="50" charset="-127"/>
                <a:ea typeface="나눔고딕" panose="020D0604000000000000" pitchFamily="50" charset="-127"/>
              </a:defRPr>
            </a:lvl1pPr>
          </a:lstStyle>
          <a:p>
            <a:pPr lvl="0"/>
            <a:r>
              <a:rPr lang="en-US" altLang="ko-KR"/>
              <a:t>Click to edit Master text styles</a:t>
            </a:r>
          </a:p>
        </p:txBody>
      </p:sp>
    </p:spTree>
    <p:extLst>
      <p:ext uri="{BB962C8B-B14F-4D97-AF65-F5344CB8AC3E}">
        <p14:creationId xmlns:p14="http://schemas.microsoft.com/office/powerpoint/2010/main" val="296920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FAE8C4-46C3-40B6-9A79-EB08DD1AE126}" type="datetimeFigureOut">
              <a:rPr lang="en-US" smtClean="0"/>
              <a:t>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566F89-9F02-457B-8589-B1574C8A86DC}" type="slidenum">
              <a:rPr lang="en-US" smtClean="0"/>
              <a:t>‹#›</a:t>
            </a:fld>
            <a:endParaRPr lang="en-US"/>
          </a:p>
        </p:txBody>
      </p:sp>
    </p:spTree>
    <p:extLst>
      <p:ext uri="{BB962C8B-B14F-4D97-AF65-F5344CB8AC3E}">
        <p14:creationId xmlns:p14="http://schemas.microsoft.com/office/powerpoint/2010/main" val="290748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AE8C4-46C3-40B6-9A79-EB08DD1AE126}" type="datetimeFigureOut">
              <a:rPr lang="en-US" smtClean="0"/>
              <a:t>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566F89-9F02-457B-8589-B1574C8A86DC}" type="slidenum">
              <a:rPr lang="en-US" smtClean="0"/>
              <a:t>‹#›</a:t>
            </a:fld>
            <a:endParaRPr lang="en-US"/>
          </a:p>
        </p:txBody>
      </p:sp>
    </p:spTree>
    <p:extLst>
      <p:ext uri="{BB962C8B-B14F-4D97-AF65-F5344CB8AC3E}">
        <p14:creationId xmlns:p14="http://schemas.microsoft.com/office/powerpoint/2010/main" val="214376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FAE8C4-46C3-40B6-9A79-EB08DD1AE126}" type="datetimeFigureOut">
              <a:rPr lang="en-US" smtClean="0"/>
              <a:t>2/13/2017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566F89-9F02-457B-8589-B1574C8A86DC}" type="slidenum">
              <a:rPr lang="en-US" smtClean="0"/>
              <a:t>‹#›</a:t>
            </a:fld>
            <a:endParaRPr lang="en-US"/>
          </a:p>
        </p:txBody>
      </p:sp>
    </p:spTree>
    <p:extLst>
      <p:ext uri="{BB962C8B-B14F-4D97-AF65-F5344CB8AC3E}">
        <p14:creationId xmlns:p14="http://schemas.microsoft.com/office/powerpoint/2010/main" val="233148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FAE8C4-46C3-40B6-9A79-EB08DD1AE126}" type="datetimeFigureOut">
              <a:rPr lang="en-US" smtClean="0"/>
              <a:t>2/13/2017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566F89-9F02-457B-8589-B1574C8A86DC}" type="slidenum">
              <a:rPr lang="en-US" smtClean="0"/>
              <a:t>‹#›</a:t>
            </a:fld>
            <a:endParaRPr lang="en-US"/>
          </a:p>
        </p:txBody>
      </p:sp>
    </p:spTree>
    <p:extLst>
      <p:ext uri="{BB962C8B-B14F-4D97-AF65-F5344CB8AC3E}">
        <p14:creationId xmlns:p14="http://schemas.microsoft.com/office/powerpoint/2010/main" val="369972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AE8C4-46C3-40B6-9A79-EB08DD1AE126}" type="datetimeFigureOut">
              <a:rPr lang="en-US" smtClean="0"/>
              <a:t>2/13/2017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566F89-9F02-457B-8589-B1574C8A86DC}" type="slidenum">
              <a:rPr lang="en-US" smtClean="0"/>
              <a:t>‹#›</a:t>
            </a:fld>
            <a:endParaRPr lang="en-US"/>
          </a:p>
        </p:txBody>
      </p:sp>
    </p:spTree>
    <p:extLst>
      <p:ext uri="{BB962C8B-B14F-4D97-AF65-F5344CB8AC3E}">
        <p14:creationId xmlns:p14="http://schemas.microsoft.com/office/powerpoint/2010/main" val="4117107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FAE8C4-46C3-40B6-9A79-EB08DD1AE126}" type="datetimeFigureOut">
              <a:rPr lang="en-US" smtClean="0"/>
              <a:t>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566F89-9F02-457B-8589-B1574C8A86DC}" type="slidenum">
              <a:rPr lang="en-US" smtClean="0"/>
              <a:t>‹#›</a:t>
            </a:fld>
            <a:endParaRPr lang="en-US"/>
          </a:p>
        </p:txBody>
      </p:sp>
    </p:spTree>
    <p:extLst>
      <p:ext uri="{BB962C8B-B14F-4D97-AF65-F5344CB8AC3E}">
        <p14:creationId xmlns:p14="http://schemas.microsoft.com/office/powerpoint/2010/main" val="173143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FAE8C4-46C3-40B6-9A79-EB08DD1AE126}" type="datetimeFigureOut">
              <a:rPr lang="en-US" smtClean="0"/>
              <a:t>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566F89-9F02-457B-8589-B1574C8A86DC}" type="slidenum">
              <a:rPr lang="en-US" smtClean="0"/>
              <a:t>‹#›</a:t>
            </a:fld>
            <a:endParaRPr lang="en-US"/>
          </a:p>
        </p:txBody>
      </p:sp>
    </p:spTree>
    <p:extLst>
      <p:ext uri="{BB962C8B-B14F-4D97-AF65-F5344CB8AC3E}">
        <p14:creationId xmlns:p14="http://schemas.microsoft.com/office/powerpoint/2010/main" val="136770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FAE8C4-46C3-40B6-9A79-EB08DD1AE126}" type="datetimeFigureOut">
              <a:rPr lang="en-US" smtClean="0"/>
              <a:t>2/13/2017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66F89-9F02-457B-8589-B1574C8A86DC}" type="slidenum">
              <a:rPr lang="en-US" smtClean="0"/>
              <a:t>‹#›</a:t>
            </a:fld>
            <a:endParaRPr lang="en-US"/>
          </a:p>
        </p:txBody>
      </p:sp>
    </p:spTree>
    <p:extLst>
      <p:ext uri="{BB962C8B-B14F-4D97-AF65-F5344CB8AC3E}">
        <p14:creationId xmlns:p14="http://schemas.microsoft.com/office/powerpoint/2010/main" val="1423804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87" r:id="rId13"/>
    <p:sldLayoutId id="214748368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h-TH"/>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h-TH"/>
              <a:t>Click to edit Master text styles</a:t>
            </a:r>
          </a:p>
          <a:p>
            <a:pPr lvl="1"/>
            <a:r>
              <a:rPr lang="th-TH"/>
              <a:t>Second level</a:t>
            </a:r>
          </a:p>
          <a:p>
            <a:pPr lvl="2"/>
            <a:r>
              <a:rPr lang="th-TH"/>
              <a:t>Third level</a:t>
            </a:r>
          </a:p>
          <a:p>
            <a:pPr lvl="3"/>
            <a:r>
              <a:rPr lang="th-TH"/>
              <a:t>Fourth level</a:t>
            </a:r>
          </a:p>
          <a:p>
            <a:pPr lvl="4"/>
            <a:r>
              <a:rPr lang="th-TH"/>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th-TH">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th-TH">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43FA03EB-A8EB-43CC-94DC-3B3DBF3FD83B}" type="slidenum">
              <a:rPr lang="en-US">
                <a:solidFill>
                  <a:srgbClr val="000000"/>
                </a:solidFill>
              </a:rPr>
              <a:pPr fontAlgn="base">
                <a:spcBef>
                  <a:spcPct val="0"/>
                </a:spcBef>
                <a:spcAft>
                  <a:spcPct val="0"/>
                </a:spcAft>
                <a:defRPr/>
              </a:pPr>
              <a:t>‹#›</a:t>
            </a:fld>
            <a:endParaRPr lang="th-TH">
              <a:solidFill>
                <a:srgbClr val="000000"/>
              </a:solidFill>
            </a:endParaRPr>
          </a:p>
        </p:txBody>
      </p:sp>
    </p:spTree>
    <p:extLst>
      <p:ext uri="{BB962C8B-B14F-4D97-AF65-F5344CB8AC3E}">
        <p14:creationId xmlns:p14="http://schemas.microsoft.com/office/powerpoint/2010/main" val="3567559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wheel spokes="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ngsana New" pitchFamily="18" charset="-34"/>
        </a:defRPr>
      </a:lvl2pPr>
      <a:lvl3pPr algn="ctr" rtl="0" eaLnBrk="0" fontAlgn="base" hangingPunct="0">
        <a:spcBef>
          <a:spcPct val="0"/>
        </a:spcBef>
        <a:spcAft>
          <a:spcPct val="0"/>
        </a:spcAft>
        <a:defRPr sz="4400">
          <a:solidFill>
            <a:schemeClr val="tx2"/>
          </a:solidFill>
          <a:latin typeface="Arial" charset="0"/>
          <a:cs typeface="Angsana New" pitchFamily="18" charset="-34"/>
        </a:defRPr>
      </a:lvl3pPr>
      <a:lvl4pPr algn="ctr" rtl="0" eaLnBrk="0" fontAlgn="base" hangingPunct="0">
        <a:spcBef>
          <a:spcPct val="0"/>
        </a:spcBef>
        <a:spcAft>
          <a:spcPct val="0"/>
        </a:spcAft>
        <a:defRPr sz="4400">
          <a:solidFill>
            <a:schemeClr val="tx2"/>
          </a:solidFill>
          <a:latin typeface="Arial" charset="0"/>
          <a:cs typeface="Angsana New" pitchFamily="18" charset="-34"/>
        </a:defRPr>
      </a:lvl4pPr>
      <a:lvl5pPr algn="ctr" rtl="0" eaLnBrk="0" fontAlgn="base" hangingPunct="0">
        <a:spcBef>
          <a:spcPct val="0"/>
        </a:spcBef>
        <a:spcAft>
          <a:spcPct val="0"/>
        </a:spcAft>
        <a:defRPr sz="4400">
          <a:solidFill>
            <a:schemeClr val="tx2"/>
          </a:solidFill>
          <a:latin typeface="Arial" charset="0"/>
          <a:cs typeface="Angsana New" pitchFamily="18" charset="-34"/>
        </a:defRPr>
      </a:lvl5pPr>
      <a:lvl6pPr marL="457200" algn="ctr" rtl="0" fontAlgn="base">
        <a:spcBef>
          <a:spcPct val="0"/>
        </a:spcBef>
        <a:spcAft>
          <a:spcPct val="0"/>
        </a:spcAft>
        <a:defRPr sz="4400">
          <a:solidFill>
            <a:schemeClr val="tx2"/>
          </a:solidFill>
          <a:latin typeface="Arial" charset="0"/>
          <a:cs typeface="Angsana New" pitchFamily="18" charset="-34"/>
        </a:defRPr>
      </a:lvl6pPr>
      <a:lvl7pPr marL="914400" algn="ctr" rtl="0" fontAlgn="base">
        <a:spcBef>
          <a:spcPct val="0"/>
        </a:spcBef>
        <a:spcAft>
          <a:spcPct val="0"/>
        </a:spcAft>
        <a:defRPr sz="4400">
          <a:solidFill>
            <a:schemeClr val="tx2"/>
          </a:solidFill>
          <a:latin typeface="Arial" charset="0"/>
          <a:cs typeface="Angsana New" pitchFamily="18" charset="-34"/>
        </a:defRPr>
      </a:lvl7pPr>
      <a:lvl8pPr marL="1371600" algn="ctr" rtl="0" fontAlgn="base">
        <a:spcBef>
          <a:spcPct val="0"/>
        </a:spcBef>
        <a:spcAft>
          <a:spcPct val="0"/>
        </a:spcAft>
        <a:defRPr sz="4400">
          <a:solidFill>
            <a:schemeClr val="tx2"/>
          </a:solidFill>
          <a:latin typeface="Arial" charset="0"/>
          <a:cs typeface="Angsana New" pitchFamily="18" charset="-34"/>
        </a:defRPr>
      </a:lvl8pPr>
      <a:lvl9pPr marL="1828800" algn="ctr" rtl="0" fontAlgn="base">
        <a:spcBef>
          <a:spcPct val="0"/>
        </a:spcBef>
        <a:spcAft>
          <a:spcPct val="0"/>
        </a:spcAft>
        <a:defRPr sz="4400">
          <a:solidFill>
            <a:schemeClr val="tx2"/>
          </a:solidFill>
          <a:latin typeface="Arial"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fire.uni-freiburg.de/gwfews/index.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haze.asean.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haze.asean.or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met.gov.my/web/metmalaysia/climate/fdrs/southeastasia"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met.gov.my/web/metmalaysia/climate/fdrs/southeastasia"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2.dnp.go.th/gis/FDRS/FDRS.php" TargetMode="Externa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haze.asean.org/fire-danger-rating-system-fdrs-for-southeast-asi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2.dnp.go.th/gis/FDRS/FDRS.php" TargetMode="Externa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haze.asean.org/fire-danger-rating-system-fdrs-for-southeast-asia/"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6.jpg"/><Relationship Id="rId11" Type="http://schemas.openxmlformats.org/officeDocument/2006/relationships/image" Target="../media/image31.jpeg"/><Relationship Id="rId5" Type="http://schemas.openxmlformats.org/officeDocument/2006/relationships/image" Target="../media/image25.jpg"/><Relationship Id="rId10" Type="http://schemas.openxmlformats.org/officeDocument/2006/relationships/image" Target="../media/image30.jpeg"/><Relationship Id="rId4" Type="http://schemas.openxmlformats.org/officeDocument/2006/relationships/image" Target="../media/image24.jpg"/><Relationship Id="rId9"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jpg"/><Relationship Id="rId11" Type="http://schemas.openxmlformats.org/officeDocument/2006/relationships/image" Target="../media/image41.jpe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eg"/></Relationships>
</file>

<file path=ppt/slides/_rels/slide2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g"/><Relationship Id="rId4" Type="http://schemas.openxmlformats.org/officeDocument/2006/relationships/image" Target="../media/image53.png"/><Relationship Id="rId9"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2.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hyperlink" Target="http://www.fire.uni-freiburg.de/iffn/country/pt/pt_4.htm"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hyperlink" Target="http://www.insightrobotics.com/" TargetMode="External"/><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hopewish.en.made-in-china.com/product/AqkmbTocYwUf/China-Fire-Alarm-System-Thermal-Imaging-Camera.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3.gif"/><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icarus.upc.edu/%20en/research/unmanned-aerial-systems-uas" TargetMode="External"/><Relationship Id="rId5" Type="http://schemas.openxmlformats.org/officeDocument/2006/relationships/image" Target="../media/image75.gif"/><Relationship Id="rId4" Type="http://schemas.openxmlformats.org/officeDocument/2006/relationships/image" Target="../media/image74.gif"/></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hyperlink" Target="http://www.interpine.co.nz/news/default.aspx"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firms.modaps.eosdis.nasa.gov/"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orldview.earthdata.nasa.gov/"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96.png"/><Relationship Id="rId2" Type="http://schemas.openxmlformats.org/officeDocument/2006/relationships/image" Target="../media/image91.jpg"/><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hyperlink" Target="http://realearth.ssec.wisc.edu/" TargetMode="External"/><Relationship Id="rId3" Type="http://schemas.openxmlformats.org/officeDocument/2006/relationships/image" Target="../media/image97.png"/><Relationship Id="rId7" Type="http://schemas.openxmlformats.org/officeDocument/2006/relationships/hyperlink" Target="http://www.data.jma.go.jp/mscweb/data/himawari/sat_img.php?area=se1"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www.highfirerisk.com.au/imr/Thai_H8_01.htm" TargetMode="External"/><Relationship Id="rId5" Type="http://schemas.openxmlformats.org/officeDocument/2006/relationships/image" Target="../media/image99.pn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nrlmry.navy.mil/aerosol_web/7seas/7seas.htm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hyperlink" Target="http://www.nrlmry.navy.mil/aerosol_web/7seas/7seas.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1.gif"/></Relationships>
</file>

<file path=ppt/slides/_rels/slide44.xml.rels><?xml version="1.0" encoding="UTF-8" standalone="yes"?>
<Relationships xmlns="http://schemas.openxmlformats.org/package/2006/relationships"><Relationship Id="rId3" Type="http://schemas.openxmlformats.org/officeDocument/2006/relationships/hyperlink" Target="http://www.nrlmry.navy.mil/aerosol_web/7seas/"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3.gif"/><Relationship Id="rId4" Type="http://schemas.openxmlformats.org/officeDocument/2006/relationships/image" Target="../media/image102.gif"/></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www.gmes-atmosphere.eu/d/services/gac/nrt/nrt_opticaldepth!03!Total!SE%20Asia!macc!od!enfo!nrt_opticaldepth!2016121400!!/" TargetMode="External"/><Relationship Id="rId5" Type="http://schemas.openxmlformats.org/officeDocument/2006/relationships/image" Target="../media/image105.png"/><Relationship Id="rId4" Type="http://schemas.openxmlformats.org/officeDocument/2006/relationships/hyperlink" Target="http://macc.copernicus-atmosphere.eu/d/services/gac/nrt/fire_radiative_power!SE%20Asia!Fire%20Radiative%20Power!macc!od!enfo!fire_radiative_power!201702070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2.dnp.go.th/gis/FDRS/FDRS.php/"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hyperlink" Target="https://worldview.earthdata.nasa.gov/" TargetMode="External"/><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hyperlink" Target="http://www2.dnp.go.th/gis/FDRS/FDRS.php/" TargetMode="Externa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hyperlink" Target="http://rpackages.ianhowson.com/cran/cffdrs/man/fwi.html" TargetMode="External"/><Relationship Id="rId2" Type="http://schemas.openxmlformats.org/officeDocument/2006/relationships/hyperlink" Target="http://www.lakestatesfiresci.net/SciLibrary/FireDanger.ht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fire.uni-freiburg.de/gwfews/forecast_ews.html" TargetMode="External"/><Relationship Id="rId2" Type="http://schemas.openxmlformats.org/officeDocument/2006/relationships/hyperlink" Target="http://www.cefa.dri.edu/CFS/fwi.php" TargetMode="Externa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forest.jrc.ec.europa.eu/effis/applications/global-viewer/"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www.windyty.co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www.gmes-atmosphere.eu/d/services/gac/nrt/fire_radiative_power/" TargetMode="External"/><Relationship Id="rId1" Type="http://schemas.openxmlformats.org/officeDocument/2006/relationships/slideLayout" Target="../slideLayouts/slideLayout14.xml"/><Relationship Id="rId5" Type="http://schemas.openxmlformats.org/officeDocument/2006/relationships/image" Target="../media/image126.jpeg"/><Relationship Id="rId4" Type="http://schemas.openxmlformats.org/officeDocument/2006/relationships/image" Target="../media/image12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image" Target="../media/image13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0.jpg"/><Relationship Id="rId5" Type="http://schemas.openxmlformats.org/officeDocument/2006/relationships/image" Target="../media/image129.jpg"/><Relationship Id="rId4" Type="http://schemas.openxmlformats.org/officeDocument/2006/relationships/image" Target="../media/image12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hyperlink" Target="http://apps.ecmwf.int/datasets/data/cams-gfas/" TargetMode="External"/><Relationship Id="rId2" Type="http://schemas.openxmlformats.org/officeDocument/2006/relationships/image" Target="../media/image133.png"/><Relationship Id="rId1" Type="http://schemas.openxmlformats.org/officeDocument/2006/relationships/slideLayout" Target="../slideLayouts/slideLayout14.xml"/><Relationship Id="rId6" Type="http://schemas.openxmlformats.org/officeDocument/2006/relationships/hyperlink" Target="http://www.globalfiredata.org/index.html" TargetMode="External"/><Relationship Id="rId5" Type="http://schemas.openxmlformats.org/officeDocument/2006/relationships/image" Target="../media/image135.png"/><Relationship Id="rId4" Type="http://schemas.openxmlformats.org/officeDocument/2006/relationships/image" Target="../media/image13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cwfis.cfs.nrcan.gc.ca/home" TargetMode="External"/><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6774" t="13474" r="22826" b="20077"/>
          <a:stretch/>
        </p:blipFill>
        <p:spPr>
          <a:xfrm>
            <a:off x="-36512" y="0"/>
            <a:ext cx="9201807" cy="6820936"/>
          </a:xfrm>
          <a:prstGeom prst="rect">
            <a:avLst/>
          </a:prstGeom>
        </p:spPr>
      </p:pic>
      <p:sp>
        <p:nvSpPr>
          <p:cNvPr id="2" name="Title 1"/>
          <p:cNvSpPr>
            <a:spLocks noGrp="1"/>
          </p:cNvSpPr>
          <p:nvPr>
            <p:ph type="ctrTitle"/>
          </p:nvPr>
        </p:nvSpPr>
        <p:spPr>
          <a:xfrm>
            <a:off x="-36512" y="137815"/>
            <a:ext cx="9144000" cy="2448273"/>
          </a:xfrm>
        </p:spPr>
        <p:txBody>
          <a:bodyPr>
            <a:noAutofit/>
          </a:bodyPr>
          <a:lstStyle/>
          <a:p>
            <a:r>
              <a:rPr lang="en-US" sz="4000" b="1" dirty="0">
                <a:solidFill>
                  <a:srgbClr val="FFC000"/>
                </a:solidFill>
              </a:rPr>
              <a:t>Early Warning System by Forecast Fire Danger Rating System of Thailand and Upper ASEAN and Forest Fire Control in Thailand </a:t>
            </a:r>
            <a:endParaRPr lang="en-US" sz="3600" b="1" dirty="0">
              <a:solidFill>
                <a:srgbClr val="FFC000"/>
              </a:solidFill>
              <a:cs typeface="+mn-cs"/>
            </a:endParaRPr>
          </a:p>
        </p:txBody>
      </p:sp>
      <p:sp>
        <p:nvSpPr>
          <p:cNvPr id="3" name="Subtitle 2"/>
          <p:cNvSpPr>
            <a:spLocks noGrp="1"/>
          </p:cNvSpPr>
          <p:nvPr>
            <p:ph type="subTitle" idx="1"/>
          </p:nvPr>
        </p:nvSpPr>
        <p:spPr>
          <a:xfrm>
            <a:off x="179512" y="4630679"/>
            <a:ext cx="9144000" cy="1728591"/>
          </a:xfrm>
        </p:spPr>
        <p:txBody>
          <a:bodyPr>
            <a:normAutofit/>
          </a:bodyPr>
          <a:lstStyle/>
          <a:p>
            <a:r>
              <a:rPr lang="en-US" sz="2400" b="1" dirty="0" err="1">
                <a:solidFill>
                  <a:srgbClr val="FFFF00"/>
                </a:solidFill>
              </a:rPr>
              <a:t>Veerachai</a:t>
            </a:r>
            <a:r>
              <a:rPr lang="en-US" sz="2400" b="1" dirty="0">
                <a:solidFill>
                  <a:srgbClr val="FFFF00"/>
                </a:solidFill>
              </a:rPr>
              <a:t> Tanpipat</a:t>
            </a:r>
            <a:r>
              <a:rPr lang="th-TH" sz="2400" b="1" dirty="0">
                <a:solidFill>
                  <a:srgbClr val="FFFF00"/>
                </a:solidFill>
              </a:rPr>
              <a:t>,</a:t>
            </a:r>
            <a:r>
              <a:rPr lang="en-US" sz="2400" b="1" dirty="0">
                <a:solidFill>
                  <a:srgbClr val="FFFF00"/>
                </a:solidFill>
              </a:rPr>
              <a:t> D.Eng.</a:t>
            </a:r>
            <a:r>
              <a:rPr lang="th-TH" sz="2400" b="1" dirty="0">
                <a:solidFill>
                  <a:srgbClr val="FFFF00"/>
                </a:solidFill>
              </a:rPr>
              <a:t> </a:t>
            </a:r>
            <a:endParaRPr lang="en-US" sz="2400" b="1" dirty="0">
              <a:solidFill>
                <a:srgbClr val="FFFF00"/>
              </a:solidFill>
            </a:endParaRPr>
          </a:p>
          <a:p>
            <a:r>
              <a:rPr lang="en-US" sz="2400" b="1" dirty="0">
                <a:solidFill>
                  <a:srgbClr val="FFFF00"/>
                </a:solidFill>
              </a:rPr>
              <a:t>veerachai@haii.or.th &amp; </a:t>
            </a:r>
          </a:p>
          <a:p>
            <a:r>
              <a:rPr lang="en-US" sz="2400" b="1" dirty="0">
                <a:solidFill>
                  <a:srgbClr val="FFFF00"/>
                </a:solidFill>
              </a:rPr>
              <a:t>iamtanpipat@hotmail.com</a:t>
            </a:r>
            <a:endParaRPr lang="th-TH" sz="2400" b="1" dirty="0">
              <a:solidFill>
                <a:srgbClr val="FFFF00"/>
              </a:solidFill>
            </a:endParaRPr>
          </a:p>
        </p:txBody>
      </p:sp>
      <p:sp>
        <p:nvSpPr>
          <p:cNvPr id="4" name="Rectangle 3"/>
          <p:cNvSpPr/>
          <p:nvPr/>
        </p:nvSpPr>
        <p:spPr>
          <a:xfrm>
            <a:off x="-36512" y="6423719"/>
            <a:ext cx="9180512" cy="461665"/>
          </a:xfrm>
          <a:prstGeom prst="rect">
            <a:avLst/>
          </a:prstGeom>
          <a:solidFill>
            <a:schemeClr val="accent6">
              <a:lumMod val="20000"/>
              <a:lumOff val="80000"/>
            </a:schemeClr>
          </a:solidFill>
        </p:spPr>
        <p:txBody>
          <a:bodyPr wrap="square">
            <a:spAutoFit/>
          </a:bodyPr>
          <a:lstStyle/>
          <a:p>
            <a:pPr algn="ctr"/>
            <a:r>
              <a:rPr lang="en-US" sz="2400" b="1" kern="100" dirty="0">
                <a:solidFill>
                  <a:srgbClr val="0070C0"/>
                </a:solidFill>
                <a:latin typeface="Arial"/>
                <a:ea typeface="Malgun Gothic"/>
              </a:rPr>
              <a:t>Disaster Mitigation Workshop at APAN43 on 15-16 Feb 2017</a:t>
            </a:r>
            <a:endParaRPr lang="en-US" sz="2400" b="1" dirty="0">
              <a:solidFill>
                <a:srgbClr val="0070C0"/>
              </a:solidFill>
            </a:endParaRPr>
          </a:p>
        </p:txBody>
      </p:sp>
      <p:sp>
        <p:nvSpPr>
          <p:cNvPr id="6" name="Rectangle 5"/>
          <p:cNvSpPr/>
          <p:nvPr/>
        </p:nvSpPr>
        <p:spPr>
          <a:xfrm>
            <a:off x="-36512" y="6051494"/>
            <a:ext cx="4572000" cy="307777"/>
          </a:xfrm>
          <a:prstGeom prst="rect">
            <a:avLst/>
          </a:prstGeom>
        </p:spPr>
        <p:txBody>
          <a:bodyPr>
            <a:spAutoFit/>
          </a:bodyPr>
          <a:lstStyle/>
          <a:p>
            <a:r>
              <a:rPr lang="en-US" sz="1400" dirty="0">
                <a:solidFill>
                  <a:schemeClr val="bg1"/>
                </a:solidFill>
              </a:rPr>
              <a:t>https://worldview.earthdata.nasa.gov/</a:t>
            </a:r>
          </a:p>
        </p:txBody>
      </p:sp>
    </p:spTree>
    <p:extLst>
      <p:ext uri="{BB962C8B-B14F-4D97-AF65-F5344CB8AC3E}">
        <p14:creationId xmlns:p14="http://schemas.microsoft.com/office/powerpoint/2010/main" val="375221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1" y="620688"/>
            <a:ext cx="8280921" cy="2631490"/>
          </a:xfrm>
          <a:prstGeom prst="rect">
            <a:avLst/>
          </a:prstGeom>
        </p:spPr>
        <p:txBody>
          <a:bodyPr wrap="square">
            <a:spAutoFit/>
          </a:bodyPr>
          <a:lstStyle/>
          <a:p>
            <a:pPr>
              <a:spcAft>
                <a:spcPts val="0"/>
              </a:spcAft>
            </a:pPr>
            <a:r>
              <a:rPr lang="en-US" sz="3300" b="1" dirty="0">
                <a:solidFill>
                  <a:srgbClr val="FF0000"/>
                </a:solidFill>
                <a:effectLst/>
                <a:highlight>
                  <a:srgbClr val="FFFF00"/>
                </a:highlight>
                <a:ea typeface="Calibri"/>
                <a:cs typeface="Cordia New"/>
              </a:rPr>
              <a:t>3. </a:t>
            </a:r>
            <a:r>
              <a:rPr lang="en-US" sz="3300" b="1" dirty="0">
                <a:solidFill>
                  <a:srgbClr val="FF0000"/>
                </a:solidFill>
                <a:highlight>
                  <a:srgbClr val="FFFF00"/>
                </a:highlight>
                <a:ea typeface="Calibri"/>
                <a:cs typeface="Cordia New"/>
              </a:rPr>
              <a:t>Short-term</a:t>
            </a:r>
            <a:r>
              <a:rPr lang="en-US" sz="3300" b="1" dirty="0">
                <a:solidFill>
                  <a:srgbClr val="FF0000"/>
                </a:solidFill>
                <a:effectLst/>
                <a:highlight>
                  <a:srgbClr val="FFFF00"/>
                </a:highlight>
                <a:ea typeface="Calibri"/>
                <a:cs typeface="Cordia New"/>
              </a:rPr>
              <a:t> of 1-5 days provides information for strategic decision-making,</a:t>
            </a:r>
            <a:r>
              <a:rPr lang="en-US" sz="3300" b="1" dirty="0">
                <a:solidFill>
                  <a:srgbClr val="FF0000"/>
                </a:solidFill>
                <a:effectLst/>
                <a:ea typeface="Calibri"/>
                <a:cs typeface="Cordia New"/>
              </a:rPr>
              <a:t> </a:t>
            </a:r>
            <a:r>
              <a:rPr lang="en-US" sz="3300" b="1" u="sng" dirty="0">
                <a:solidFill>
                  <a:srgbClr val="7030A0"/>
                </a:solidFill>
                <a:effectLst/>
                <a:ea typeface="Calibri"/>
                <a:cs typeface="Cordia New"/>
              </a:rPr>
              <a:t>such as pre-positioning suppression resources in the most critical areas to most effectively control new fires and contain on-going fires.</a:t>
            </a:r>
            <a:endParaRPr lang="en-US" sz="3300" b="1" dirty="0">
              <a:effectLst/>
              <a:ea typeface="Calibri"/>
              <a:cs typeface="Cordia New"/>
            </a:endParaRPr>
          </a:p>
        </p:txBody>
      </p:sp>
      <p:sp>
        <p:nvSpPr>
          <p:cNvPr id="4" name="Rectangle 3"/>
          <p:cNvSpPr/>
          <p:nvPr/>
        </p:nvSpPr>
        <p:spPr>
          <a:xfrm>
            <a:off x="418801" y="3645024"/>
            <a:ext cx="8424937" cy="2631490"/>
          </a:xfrm>
          <a:prstGeom prst="rect">
            <a:avLst/>
          </a:prstGeom>
        </p:spPr>
        <p:txBody>
          <a:bodyPr wrap="square">
            <a:spAutoFit/>
          </a:bodyPr>
          <a:lstStyle/>
          <a:p>
            <a:r>
              <a:rPr lang="en-US" sz="3300" b="1" dirty="0">
                <a:solidFill>
                  <a:schemeClr val="accent6">
                    <a:lumMod val="50000"/>
                  </a:schemeClr>
                </a:solidFill>
              </a:rPr>
              <a:t>Fire danger is calculated with Global Forecast System data from the U.S. National Centers for Environmental Prediction (NCEP) or </a:t>
            </a:r>
            <a:r>
              <a:rPr lang="en-US" sz="3300" b="1" dirty="0">
                <a:solidFill>
                  <a:schemeClr val="accent6">
                    <a:lumMod val="50000"/>
                  </a:schemeClr>
                </a:solidFill>
              </a:rPr>
              <a:t>The European Centre for Medium-Range Weather Forecasts (</a:t>
            </a:r>
            <a:r>
              <a:rPr lang="en-US" sz="3300" b="1" dirty="0">
                <a:solidFill>
                  <a:schemeClr val="accent6">
                    <a:lumMod val="50000"/>
                  </a:schemeClr>
                </a:solidFill>
              </a:rPr>
              <a:t>ECMWF).</a:t>
            </a:r>
          </a:p>
        </p:txBody>
      </p:sp>
      <p:sp>
        <p:nvSpPr>
          <p:cNvPr id="5" name="Rectangle 4"/>
          <p:cNvSpPr/>
          <p:nvPr/>
        </p:nvSpPr>
        <p:spPr>
          <a:xfrm>
            <a:off x="14211" y="6488668"/>
            <a:ext cx="9144000" cy="338554"/>
          </a:xfrm>
          <a:prstGeom prst="rect">
            <a:avLst/>
          </a:prstGeom>
        </p:spPr>
        <p:txBody>
          <a:bodyPr wrap="square">
            <a:spAutoFit/>
          </a:bodyPr>
          <a:lstStyle/>
          <a:p>
            <a:pPr algn="ctr"/>
            <a:r>
              <a:rPr lang="en-US" sz="1600" dirty="0"/>
              <a:t>Source:  Global Fire EWS--http://www.fire.uni-freiburg.de/gwfews/index.html &amp; de Groot et al., 2010</a:t>
            </a:r>
          </a:p>
        </p:txBody>
      </p:sp>
    </p:spTree>
    <p:extLst>
      <p:ext uri="{BB962C8B-B14F-4D97-AF65-F5344CB8AC3E}">
        <p14:creationId xmlns:p14="http://schemas.microsoft.com/office/powerpoint/2010/main" val="2844862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705" r="13206" b="6250"/>
          <a:stretch/>
        </p:blipFill>
        <p:spPr bwMode="auto">
          <a:xfrm>
            <a:off x="0" y="1588574"/>
            <a:ext cx="9144000" cy="4800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504" y="6389068"/>
            <a:ext cx="7992888" cy="400110"/>
          </a:xfrm>
          <a:prstGeom prst="rect">
            <a:avLst/>
          </a:prstGeom>
        </p:spPr>
        <p:txBody>
          <a:bodyPr wrap="square">
            <a:spAutoFit/>
          </a:bodyPr>
          <a:lstStyle/>
          <a:p>
            <a:r>
              <a:rPr lang="en-US" sz="2000" dirty="0"/>
              <a:t>Source: </a:t>
            </a:r>
            <a:r>
              <a:rPr lang="en-US" sz="2000" dirty="0">
                <a:hlinkClick r:id="rId3"/>
              </a:rPr>
              <a:t>http://www.fire.uni-freiburg.de/gwfews/index.html</a:t>
            </a:r>
            <a:endParaRPr lang="en-US" sz="2000" dirty="0"/>
          </a:p>
        </p:txBody>
      </p:sp>
      <p:sp>
        <p:nvSpPr>
          <p:cNvPr id="5" name="TextBox 4"/>
          <p:cNvSpPr txBox="1"/>
          <p:nvPr/>
        </p:nvSpPr>
        <p:spPr>
          <a:xfrm>
            <a:off x="11771" y="44624"/>
            <a:ext cx="9144000" cy="1569660"/>
          </a:xfrm>
          <a:prstGeom prst="rect">
            <a:avLst/>
          </a:prstGeom>
          <a:noFill/>
        </p:spPr>
        <p:txBody>
          <a:bodyPr wrap="square" rtlCol="0">
            <a:spAutoFit/>
          </a:bodyPr>
          <a:lstStyle/>
          <a:p>
            <a:r>
              <a:rPr lang="en-US" sz="3200" b="1" dirty="0">
                <a:solidFill>
                  <a:srgbClr val="00B050"/>
                </a:solidFill>
              </a:rPr>
              <a:t>Forecast fire danger provides early warning of future trends in fire potential, allowing fire managers to plan/implement fire control strategies in advance.</a:t>
            </a:r>
          </a:p>
        </p:txBody>
      </p:sp>
    </p:spTree>
    <p:extLst>
      <p:ext uri="{BB962C8B-B14F-4D97-AF65-F5344CB8AC3E}">
        <p14:creationId xmlns:p14="http://schemas.microsoft.com/office/powerpoint/2010/main" val="211836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332656"/>
            <a:ext cx="7992888" cy="5832648"/>
          </a:xfrm>
        </p:spPr>
        <p:txBody>
          <a:bodyPr>
            <a:normAutofit/>
          </a:bodyPr>
          <a:lstStyle/>
          <a:p>
            <a:pPr marL="0" indent="0">
              <a:buNone/>
            </a:pPr>
            <a:r>
              <a:rPr lang="en-US" sz="3600" b="1" dirty="0">
                <a:solidFill>
                  <a:srgbClr val="FF0000"/>
                </a:solidFill>
              </a:rPr>
              <a:t>ASEAN FDRS History</a:t>
            </a:r>
          </a:p>
          <a:p>
            <a:pPr marL="0" indent="0">
              <a:buNone/>
            </a:pPr>
            <a:endParaRPr lang="th-TH" sz="3600" b="1" dirty="0">
              <a:solidFill>
                <a:srgbClr val="FF0000"/>
              </a:solidFill>
            </a:endParaRPr>
          </a:p>
          <a:p>
            <a:pPr lvl="1"/>
            <a:r>
              <a:rPr lang="en-US" sz="3200" dirty="0"/>
              <a:t>El Nino 1997-8 caused severe smoke and haze problem in Indonesia and neighboring countries</a:t>
            </a:r>
          </a:p>
          <a:p>
            <a:pPr lvl="1"/>
            <a:r>
              <a:rPr lang="en-US" sz="3200" dirty="0"/>
              <a:t>ASEAN signed agreement in 2002</a:t>
            </a:r>
            <a:endParaRPr lang="th-TH" sz="3200" dirty="0"/>
          </a:p>
          <a:p>
            <a:pPr lvl="1"/>
            <a:r>
              <a:rPr lang="en-US" sz="3200" dirty="0"/>
              <a:t>2002-2005 System Development through Canadian Forest Service support</a:t>
            </a:r>
            <a:endParaRPr lang="th-TH" sz="3200" dirty="0"/>
          </a:p>
          <a:p>
            <a:pPr lvl="1"/>
            <a:r>
              <a:rPr lang="en-US" sz="3200" dirty="0"/>
              <a:t>2006 started running the system at Malaysian Meteorological Department</a:t>
            </a:r>
          </a:p>
        </p:txBody>
      </p:sp>
    </p:spTree>
    <p:extLst>
      <p:ext uri="{BB962C8B-B14F-4D97-AF65-F5344CB8AC3E}">
        <p14:creationId xmlns:p14="http://schemas.microsoft.com/office/powerpoint/2010/main" val="2240413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27384"/>
            <a:ext cx="8229600" cy="1008112"/>
          </a:xfrm>
        </p:spPr>
        <p:txBody>
          <a:bodyPr>
            <a:normAutofit lnSpcReduction="10000"/>
          </a:bodyPr>
          <a:lstStyle/>
          <a:p>
            <a:pPr marL="0" indent="0" algn="ctr">
              <a:buNone/>
            </a:pPr>
            <a:r>
              <a:rPr lang="en-US" b="1" dirty="0">
                <a:solidFill>
                  <a:srgbClr val="0070C0"/>
                </a:solidFill>
              </a:rPr>
              <a:t>ASEAN System by Malaysian Meteorological Department</a:t>
            </a:r>
            <a:endParaRPr lang="th-TH" b="1" dirty="0">
              <a:solidFill>
                <a:srgbClr val="0070C0"/>
              </a:solidFill>
            </a:endParaRPr>
          </a:p>
        </p:txBody>
      </p:sp>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903" t="14110" r="14861" b="5879"/>
          <a:stretch/>
        </p:blipFill>
        <p:spPr bwMode="auto">
          <a:xfrm>
            <a:off x="148224" y="836712"/>
            <a:ext cx="8901635" cy="5621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51720" y="6457890"/>
            <a:ext cx="5774802" cy="400110"/>
          </a:xfrm>
          <a:prstGeom prst="rect">
            <a:avLst/>
          </a:prstGeom>
        </p:spPr>
        <p:txBody>
          <a:bodyPr wrap="square">
            <a:spAutoFit/>
          </a:bodyPr>
          <a:lstStyle/>
          <a:p>
            <a:pPr algn="ctr"/>
            <a:r>
              <a:rPr lang="en-US" sz="2000" b="1" dirty="0"/>
              <a:t>Source: </a:t>
            </a:r>
            <a:r>
              <a:rPr lang="en-US" sz="2000" b="1" dirty="0">
                <a:hlinkClick r:id="rId4"/>
              </a:rPr>
              <a:t>http://haze.asean.org/#</a:t>
            </a:r>
            <a:endParaRPr lang="en-US" sz="2000" b="1" dirty="0"/>
          </a:p>
        </p:txBody>
      </p:sp>
    </p:spTree>
    <p:extLst>
      <p:ext uri="{BB962C8B-B14F-4D97-AF65-F5344CB8AC3E}">
        <p14:creationId xmlns:p14="http://schemas.microsoft.com/office/powerpoint/2010/main" val="342784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69" t="17500" r="4539" b="13114"/>
          <a:stretch/>
        </p:blipFill>
        <p:spPr bwMode="auto">
          <a:xfrm>
            <a:off x="0" y="1017626"/>
            <a:ext cx="9148781" cy="507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51720" y="6457890"/>
            <a:ext cx="5774802" cy="400110"/>
          </a:xfrm>
          <a:prstGeom prst="rect">
            <a:avLst/>
          </a:prstGeom>
        </p:spPr>
        <p:txBody>
          <a:bodyPr wrap="square">
            <a:spAutoFit/>
          </a:bodyPr>
          <a:lstStyle/>
          <a:p>
            <a:pPr algn="ctr"/>
            <a:r>
              <a:rPr lang="en-US" sz="2000" b="1" dirty="0"/>
              <a:t>Source: </a:t>
            </a:r>
            <a:r>
              <a:rPr lang="en-US" sz="2000" b="1" dirty="0">
                <a:hlinkClick r:id="rId3"/>
              </a:rPr>
              <a:t>http://haze.asean.org/#</a:t>
            </a:r>
            <a:endParaRPr lang="en-US" sz="2000" b="1" dirty="0"/>
          </a:p>
        </p:txBody>
      </p:sp>
      <p:sp>
        <p:nvSpPr>
          <p:cNvPr id="9" name="Content Placeholder 2"/>
          <p:cNvSpPr>
            <a:spLocks noGrp="1"/>
          </p:cNvSpPr>
          <p:nvPr>
            <p:ph idx="1"/>
          </p:nvPr>
        </p:nvSpPr>
        <p:spPr>
          <a:xfrm>
            <a:off x="539552" y="-27384"/>
            <a:ext cx="8229600" cy="1008112"/>
          </a:xfrm>
        </p:spPr>
        <p:txBody>
          <a:bodyPr>
            <a:normAutofit lnSpcReduction="10000"/>
          </a:bodyPr>
          <a:lstStyle/>
          <a:p>
            <a:pPr marL="0" indent="0" algn="ctr">
              <a:buNone/>
            </a:pPr>
            <a:r>
              <a:rPr lang="en-US" b="1" dirty="0">
                <a:solidFill>
                  <a:srgbClr val="0070C0"/>
                </a:solidFill>
              </a:rPr>
              <a:t>ASEAN System by Malaysian Meteorological Department</a:t>
            </a:r>
            <a:endParaRPr lang="th-TH" b="1" dirty="0">
              <a:solidFill>
                <a:srgbClr val="0070C0"/>
              </a:solidFill>
            </a:endParaRPr>
          </a:p>
        </p:txBody>
      </p:sp>
    </p:spTree>
    <p:extLst>
      <p:ext uri="{BB962C8B-B14F-4D97-AF65-F5344CB8AC3E}">
        <p14:creationId xmlns:p14="http://schemas.microsoft.com/office/powerpoint/2010/main" val="2425966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89" y="6488668"/>
            <a:ext cx="8820472" cy="369332"/>
          </a:xfrm>
          <a:prstGeom prst="rect">
            <a:avLst/>
          </a:prstGeom>
        </p:spPr>
        <p:txBody>
          <a:bodyPr wrap="square">
            <a:spAutoFit/>
          </a:bodyPr>
          <a:lstStyle/>
          <a:p>
            <a:pPr algn="ctr"/>
            <a:r>
              <a:rPr lang="en-US" b="1" dirty="0"/>
              <a:t>Source: </a:t>
            </a:r>
            <a:r>
              <a:rPr lang="en-US" b="1" dirty="0">
                <a:hlinkClick r:id="rId2"/>
              </a:rPr>
              <a:t>http://www.met.gov.my/web/metmalaysia/climate/fdrs/southeastasia</a:t>
            </a:r>
            <a:endParaRPr lang="en-US" b="1"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99" t="12695" r="19290" b="4735"/>
          <a:stretch/>
        </p:blipFill>
        <p:spPr bwMode="auto">
          <a:xfrm>
            <a:off x="856393" y="949115"/>
            <a:ext cx="7416824" cy="548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1"/>
          </p:nvPr>
        </p:nvSpPr>
        <p:spPr>
          <a:xfrm>
            <a:off x="-14389" y="-27384"/>
            <a:ext cx="9158389" cy="1008112"/>
          </a:xfrm>
        </p:spPr>
        <p:txBody>
          <a:bodyPr>
            <a:normAutofit lnSpcReduction="10000"/>
          </a:bodyPr>
          <a:lstStyle/>
          <a:p>
            <a:pPr marL="0" indent="0" algn="ctr">
              <a:buNone/>
            </a:pPr>
            <a:r>
              <a:rPr lang="en-US" b="1" dirty="0">
                <a:solidFill>
                  <a:srgbClr val="0070C0"/>
                </a:solidFill>
              </a:rPr>
              <a:t>ASEAN System by Malaysian Meteorological Department</a:t>
            </a:r>
            <a:endParaRPr lang="th-TH" b="1" dirty="0">
              <a:solidFill>
                <a:srgbClr val="0070C0"/>
              </a:solidFill>
            </a:endParaRPr>
          </a:p>
        </p:txBody>
      </p:sp>
    </p:spTree>
    <p:extLst>
      <p:ext uri="{BB962C8B-B14F-4D97-AF65-F5344CB8AC3E}">
        <p14:creationId xmlns:p14="http://schemas.microsoft.com/office/powerpoint/2010/main" val="3289764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59590" y="41564"/>
            <a:ext cx="8229600" cy="648072"/>
          </a:xfrm>
        </p:spPr>
        <p:txBody>
          <a:bodyPr/>
          <a:lstStyle/>
          <a:p>
            <a:pPr marL="0" indent="0" algn="ctr">
              <a:buNone/>
            </a:pPr>
            <a:r>
              <a:rPr lang="en-US" b="1" dirty="0">
                <a:solidFill>
                  <a:srgbClr val="0070C0"/>
                </a:solidFill>
              </a:rPr>
              <a:t>ASEAN System</a:t>
            </a:r>
            <a:endParaRPr lang="th-TH" b="1" dirty="0">
              <a:solidFill>
                <a:srgbClr val="0070C0"/>
              </a:solidFill>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74" t="21680" r="28843" b="8523"/>
          <a:stretch/>
        </p:blipFill>
        <p:spPr bwMode="auto">
          <a:xfrm>
            <a:off x="1259632" y="548680"/>
            <a:ext cx="6708267"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389" y="6488668"/>
            <a:ext cx="8820472" cy="369332"/>
          </a:xfrm>
          <a:prstGeom prst="rect">
            <a:avLst/>
          </a:prstGeom>
        </p:spPr>
        <p:txBody>
          <a:bodyPr wrap="square">
            <a:spAutoFit/>
          </a:bodyPr>
          <a:lstStyle/>
          <a:p>
            <a:pPr algn="ctr"/>
            <a:r>
              <a:rPr lang="en-US" b="1" dirty="0"/>
              <a:t>Source: </a:t>
            </a:r>
            <a:r>
              <a:rPr lang="en-US" b="1" dirty="0">
                <a:hlinkClick r:id="rId3"/>
              </a:rPr>
              <a:t>http://www.met.gov.my/web/metmalaysia/climate/fdrs/southeastasia</a:t>
            </a:r>
            <a:endParaRPr lang="en-US" b="1" dirty="0"/>
          </a:p>
        </p:txBody>
      </p:sp>
    </p:spTree>
    <p:extLst>
      <p:ext uri="{BB962C8B-B14F-4D97-AF65-F5344CB8AC3E}">
        <p14:creationId xmlns:p14="http://schemas.microsoft.com/office/powerpoint/2010/main" val="1097202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8659" y="6362501"/>
            <a:ext cx="4608512" cy="369332"/>
          </a:xfrm>
          <a:prstGeom prst="rect">
            <a:avLst/>
          </a:prstGeom>
        </p:spPr>
        <p:txBody>
          <a:bodyPr wrap="square">
            <a:spAutoFit/>
          </a:bodyPr>
          <a:lstStyle/>
          <a:p>
            <a:pPr algn="ctr" fontAlgn="base">
              <a:spcBef>
                <a:spcPct val="0"/>
              </a:spcBef>
              <a:spcAft>
                <a:spcPct val="0"/>
              </a:spcAft>
            </a:pPr>
            <a:r>
              <a:rPr lang="en-US" b="1" dirty="0">
                <a:hlinkClick r:id="rId2"/>
              </a:rPr>
              <a:t>http://www2.dnp.go.th/gis/FDRS/FDRS.php</a:t>
            </a:r>
            <a:endParaRPr lang="en-US" b="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860" t="18238" r="25037" b="13402"/>
          <a:stretch/>
        </p:blipFill>
        <p:spPr bwMode="auto">
          <a:xfrm>
            <a:off x="35495" y="1196752"/>
            <a:ext cx="4956757" cy="441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08613"/>
            <a:ext cx="4572000" cy="646331"/>
          </a:xfrm>
          <a:prstGeom prst="rect">
            <a:avLst/>
          </a:prstGeom>
        </p:spPr>
        <p:txBody>
          <a:bodyPr>
            <a:spAutoFit/>
          </a:bodyPr>
          <a:lstStyle/>
          <a:p>
            <a:pPr algn="ctr"/>
            <a:r>
              <a:rPr lang="en-US" b="1" dirty="0">
                <a:hlinkClick r:id="rId4"/>
              </a:rPr>
              <a:t>http://haze.asean.org/fire-danger-rating-system-fdrs-for-southeast-asia/</a:t>
            </a:r>
            <a:endParaRPr lang="en-US" b="1"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6710" y="332526"/>
            <a:ext cx="4140461" cy="5855081"/>
          </a:xfrm>
          <a:prstGeom prst="rect">
            <a:avLst/>
          </a:prstGeom>
        </p:spPr>
      </p:pic>
      <p:sp>
        <p:nvSpPr>
          <p:cNvPr id="7" name="TextBox 6"/>
          <p:cNvSpPr txBox="1"/>
          <p:nvPr/>
        </p:nvSpPr>
        <p:spPr>
          <a:xfrm>
            <a:off x="323528" y="188640"/>
            <a:ext cx="4968552" cy="646331"/>
          </a:xfrm>
          <a:prstGeom prst="rect">
            <a:avLst/>
          </a:prstGeom>
          <a:noFill/>
        </p:spPr>
        <p:txBody>
          <a:bodyPr wrap="square" rtlCol="0">
            <a:spAutoFit/>
          </a:bodyPr>
          <a:lstStyle/>
          <a:p>
            <a:pPr algn="ctr"/>
            <a:r>
              <a:rPr lang="en-US" sz="3600" b="1" dirty="0">
                <a:solidFill>
                  <a:srgbClr val="FF0000"/>
                </a:solidFill>
              </a:rPr>
              <a:t>Differences</a:t>
            </a:r>
          </a:p>
        </p:txBody>
      </p:sp>
    </p:spTree>
    <p:extLst>
      <p:ext uri="{BB962C8B-B14F-4D97-AF65-F5344CB8AC3E}">
        <p14:creationId xmlns:p14="http://schemas.microsoft.com/office/powerpoint/2010/main" val="2193489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8303" y="6347511"/>
            <a:ext cx="4608512" cy="369332"/>
          </a:xfrm>
          <a:prstGeom prst="rect">
            <a:avLst/>
          </a:prstGeom>
        </p:spPr>
        <p:txBody>
          <a:bodyPr wrap="square">
            <a:spAutoFit/>
          </a:bodyPr>
          <a:lstStyle/>
          <a:p>
            <a:pPr algn="ctr" fontAlgn="base">
              <a:spcBef>
                <a:spcPct val="0"/>
              </a:spcBef>
              <a:spcAft>
                <a:spcPct val="0"/>
              </a:spcAft>
            </a:pPr>
            <a:r>
              <a:rPr lang="en-US" b="1" dirty="0">
                <a:hlinkClick r:id="rId2"/>
              </a:rPr>
              <a:t>http://www2.dnp.go.th/gis/FDRS/FDRS.php</a:t>
            </a:r>
            <a:endParaRPr lang="en-US" b="1"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275" t="16650" r="32027" b="26383"/>
          <a:stretch/>
        </p:blipFill>
        <p:spPr bwMode="auto">
          <a:xfrm>
            <a:off x="0" y="1196752"/>
            <a:ext cx="4950303"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66" y="6193623"/>
            <a:ext cx="4572000" cy="646331"/>
          </a:xfrm>
          <a:prstGeom prst="rect">
            <a:avLst/>
          </a:prstGeom>
        </p:spPr>
        <p:txBody>
          <a:bodyPr>
            <a:spAutoFit/>
          </a:bodyPr>
          <a:lstStyle/>
          <a:p>
            <a:pPr algn="ctr"/>
            <a:r>
              <a:rPr lang="en-US" b="1" dirty="0">
                <a:hlinkClick r:id="rId4"/>
              </a:rPr>
              <a:t>http://haze.asean.org/fire-danger-rating-system-fdrs-for-southeast-asia/</a:t>
            </a:r>
            <a:endParaRPr lang="en-US" b="1" dirty="0"/>
          </a:p>
        </p:txBody>
      </p:sp>
      <p:sp>
        <p:nvSpPr>
          <p:cNvPr id="6" name="TextBox 5"/>
          <p:cNvSpPr txBox="1"/>
          <p:nvPr/>
        </p:nvSpPr>
        <p:spPr>
          <a:xfrm>
            <a:off x="323528" y="188640"/>
            <a:ext cx="4896544" cy="646331"/>
          </a:xfrm>
          <a:prstGeom prst="rect">
            <a:avLst/>
          </a:prstGeom>
          <a:noFill/>
        </p:spPr>
        <p:txBody>
          <a:bodyPr wrap="square" rtlCol="0">
            <a:spAutoFit/>
          </a:bodyPr>
          <a:lstStyle/>
          <a:p>
            <a:pPr algn="ctr"/>
            <a:r>
              <a:rPr lang="en-US" sz="3600" b="1" dirty="0">
                <a:solidFill>
                  <a:srgbClr val="FF0000"/>
                </a:solidFill>
              </a:rPr>
              <a:t>Differences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1562" y="260648"/>
            <a:ext cx="4182438" cy="5914440"/>
          </a:xfrm>
          <a:prstGeom prst="rect">
            <a:avLst/>
          </a:prstGeom>
        </p:spPr>
      </p:pic>
    </p:spTree>
    <p:extLst>
      <p:ext uri="{BB962C8B-B14F-4D97-AF65-F5344CB8AC3E}">
        <p14:creationId xmlns:p14="http://schemas.microsoft.com/office/powerpoint/2010/main" val="3525651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3915" r="1586" b="9381"/>
          <a:stretch/>
        </p:blipFill>
        <p:spPr>
          <a:xfrm>
            <a:off x="43336" y="53127"/>
            <a:ext cx="6504688" cy="2850372"/>
          </a:xfrm>
          <a:prstGeom prst="rect">
            <a:avLst/>
          </a:prstGeom>
        </p:spPr>
      </p:pic>
      <p:sp>
        <p:nvSpPr>
          <p:cNvPr id="2" name="Rectangle 1"/>
          <p:cNvSpPr/>
          <p:nvPr/>
        </p:nvSpPr>
        <p:spPr>
          <a:xfrm>
            <a:off x="533400" y="6334780"/>
            <a:ext cx="8001000" cy="523220"/>
          </a:xfrm>
          <a:prstGeom prst="rect">
            <a:avLst/>
          </a:prstGeom>
        </p:spPr>
        <p:txBody>
          <a:bodyPr wrap="square">
            <a:spAutoFit/>
          </a:bodyPr>
          <a:lstStyle/>
          <a:p>
            <a:pPr algn="ctr" fontAlgn="base">
              <a:spcBef>
                <a:spcPct val="0"/>
              </a:spcBef>
              <a:spcAft>
                <a:spcPct val="0"/>
              </a:spcAft>
            </a:pPr>
            <a:r>
              <a:rPr lang="en-US" sz="2800" b="1" dirty="0">
                <a:solidFill>
                  <a:srgbClr val="FFFFFF"/>
                </a:solidFill>
              </a:rPr>
              <a:t>http://www2.dnp.go.th/gis/FDRS/FDRS.html</a:t>
            </a:r>
          </a:p>
        </p:txBody>
      </p:sp>
      <p:sp>
        <p:nvSpPr>
          <p:cNvPr id="7" name="Rectangle 6"/>
          <p:cNvSpPr/>
          <p:nvPr/>
        </p:nvSpPr>
        <p:spPr>
          <a:xfrm>
            <a:off x="3131840" y="44624"/>
            <a:ext cx="6012160" cy="400110"/>
          </a:xfrm>
          <a:prstGeom prst="rect">
            <a:avLst/>
          </a:prstGeom>
        </p:spPr>
        <p:txBody>
          <a:bodyPr wrap="square">
            <a:spAutoFit/>
          </a:bodyPr>
          <a:lstStyle/>
          <a:p>
            <a:pPr fontAlgn="base">
              <a:spcBef>
                <a:spcPct val="0"/>
              </a:spcBef>
              <a:spcAft>
                <a:spcPct val="0"/>
              </a:spcAft>
            </a:pPr>
            <a:r>
              <a:rPr lang="en-US" sz="2000" dirty="0">
                <a:solidFill>
                  <a:srgbClr val="C00000"/>
                </a:solidFill>
              </a:rPr>
              <a:t>Source: http://www2.dnp.go.th/gis/FDRS/FDRS.php</a:t>
            </a:r>
          </a:p>
        </p:txBody>
      </p:sp>
      <p:pic>
        <p:nvPicPr>
          <p:cNvPr id="9" name="Picture 8"/>
          <p:cNvPicPr>
            <a:picLocks noChangeAspect="1"/>
          </p:cNvPicPr>
          <p:nvPr/>
        </p:nvPicPr>
        <p:blipFill rotWithShape="1">
          <a:blip r:embed="rId4"/>
          <a:srcRect l="1964" t="23387" r="29525" b="5179"/>
          <a:stretch/>
        </p:blipFill>
        <p:spPr>
          <a:xfrm>
            <a:off x="61592" y="3031632"/>
            <a:ext cx="5468510" cy="3205679"/>
          </a:xfrm>
          <a:prstGeom prst="rect">
            <a:avLst/>
          </a:prstGeom>
        </p:spPr>
      </p:pic>
      <p:pic>
        <p:nvPicPr>
          <p:cNvPr id="10" name="Picture 9"/>
          <p:cNvPicPr>
            <a:picLocks noChangeAspect="1"/>
          </p:cNvPicPr>
          <p:nvPr/>
        </p:nvPicPr>
        <p:blipFill rotWithShape="1">
          <a:blip r:embed="rId5"/>
          <a:srcRect l="33936" t="12753" r="33834" b="7455"/>
          <a:stretch/>
        </p:blipFill>
        <p:spPr>
          <a:xfrm>
            <a:off x="6876256" y="555612"/>
            <a:ext cx="2256651" cy="3140968"/>
          </a:xfrm>
          <a:prstGeom prst="rect">
            <a:avLst/>
          </a:prstGeom>
        </p:spPr>
      </p:pic>
      <p:pic>
        <p:nvPicPr>
          <p:cNvPr id="11" name="Picture 10"/>
          <p:cNvPicPr>
            <a:picLocks noChangeAspect="1"/>
          </p:cNvPicPr>
          <p:nvPr/>
        </p:nvPicPr>
        <p:blipFill rotWithShape="1">
          <a:blip r:embed="rId6"/>
          <a:srcRect l="34250" t="13583" r="34005" b="9381"/>
          <a:stretch/>
        </p:blipFill>
        <p:spPr>
          <a:xfrm>
            <a:off x="6909414" y="3740990"/>
            <a:ext cx="2199090" cy="3000378"/>
          </a:xfrm>
          <a:prstGeom prst="rect">
            <a:avLst/>
          </a:prstGeom>
        </p:spPr>
      </p:pic>
      <p:pic>
        <p:nvPicPr>
          <p:cNvPr id="12" name="Picture 11"/>
          <p:cNvPicPr>
            <a:picLocks noChangeAspect="1"/>
          </p:cNvPicPr>
          <p:nvPr/>
        </p:nvPicPr>
        <p:blipFill rotWithShape="1">
          <a:blip r:embed="rId7"/>
          <a:srcRect l="33674" t="13247" r="34250" b="5179"/>
          <a:stretch/>
        </p:blipFill>
        <p:spPr>
          <a:xfrm>
            <a:off x="4967211" y="3740990"/>
            <a:ext cx="1811833" cy="2590646"/>
          </a:xfrm>
          <a:prstGeom prst="rect">
            <a:avLst/>
          </a:prstGeom>
        </p:spPr>
      </p:pic>
      <p:pic>
        <p:nvPicPr>
          <p:cNvPr id="4" name="Picture 3"/>
          <p:cNvPicPr>
            <a:picLocks noChangeAspect="1"/>
          </p:cNvPicPr>
          <p:nvPr/>
        </p:nvPicPr>
        <p:blipFill>
          <a:blip r:embed="rId8"/>
          <a:stretch>
            <a:fillRect/>
          </a:stretch>
        </p:blipFill>
        <p:spPr>
          <a:xfrm>
            <a:off x="5701135" y="555612"/>
            <a:ext cx="1077909" cy="1437211"/>
          </a:xfrm>
          <a:prstGeom prst="rect">
            <a:avLst/>
          </a:prstGeom>
        </p:spPr>
      </p:pic>
      <p:sp>
        <p:nvSpPr>
          <p:cNvPr id="13" name="TextBox 12"/>
          <p:cNvSpPr txBox="1"/>
          <p:nvPr/>
        </p:nvSpPr>
        <p:spPr>
          <a:xfrm>
            <a:off x="78697" y="6469505"/>
            <a:ext cx="8820472" cy="369332"/>
          </a:xfrm>
          <a:prstGeom prst="rect">
            <a:avLst/>
          </a:prstGeom>
          <a:noFill/>
        </p:spPr>
        <p:txBody>
          <a:bodyPr wrap="square" rtlCol="0">
            <a:spAutoFit/>
          </a:bodyPr>
          <a:lstStyle/>
          <a:p>
            <a:pPr fontAlgn="base">
              <a:spcBef>
                <a:spcPct val="0"/>
              </a:spcBef>
              <a:spcAft>
                <a:spcPct val="0"/>
              </a:spcAft>
            </a:pPr>
            <a:r>
              <a:rPr lang="en-US" dirty="0" err="1">
                <a:solidFill>
                  <a:srgbClr val="00B0F0"/>
                </a:solidFill>
              </a:rPr>
              <a:t>Manomaiphiboon</a:t>
            </a:r>
            <a:r>
              <a:rPr lang="en-US" dirty="0">
                <a:solidFill>
                  <a:srgbClr val="00B0F0"/>
                </a:solidFill>
              </a:rPr>
              <a:t>, K., </a:t>
            </a:r>
            <a:r>
              <a:rPr lang="en-US" dirty="0" err="1">
                <a:solidFill>
                  <a:srgbClr val="00B0F0"/>
                </a:solidFill>
              </a:rPr>
              <a:t>Tanpipat</a:t>
            </a:r>
            <a:r>
              <a:rPr lang="en-US" dirty="0">
                <a:solidFill>
                  <a:srgbClr val="00B0F0"/>
                </a:solidFill>
              </a:rPr>
              <a:t>, V., </a:t>
            </a:r>
            <a:r>
              <a:rPr lang="en-US" dirty="0" err="1">
                <a:solidFill>
                  <a:srgbClr val="00B0F0"/>
                </a:solidFill>
              </a:rPr>
              <a:t>Nhuchaiya</a:t>
            </a:r>
            <a:r>
              <a:rPr lang="en-US" dirty="0">
                <a:solidFill>
                  <a:srgbClr val="00B0F0"/>
                </a:solidFill>
              </a:rPr>
              <a:t>, P., </a:t>
            </a:r>
            <a:r>
              <a:rPr lang="en-US" dirty="0" err="1">
                <a:solidFill>
                  <a:srgbClr val="00B0F0"/>
                </a:solidFill>
              </a:rPr>
              <a:t>Jaroonrattanapak</a:t>
            </a:r>
            <a:r>
              <a:rPr lang="en-US" dirty="0">
                <a:solidFill>
                  <a:srgbClr val="00B0F0"/>
                </a:solidFill>
              </a:rPr>
              <a:t>, N., 2015</a:t>
            </a:r>
          </a:p>
        </p:txBody>
      </p:sp>
    </p:spTree>
    <p:extLst>
      <p:ext uri="{BB962C8B-B14F-4D97-AF65-F5344CB8AC3E}">
        <p14:creationId xmlns:p14="http://schemas.microsoft.com/office/powerpoint/2010/main" val="3037718617"/>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normAutofit/>
          </a:bodyPr>
          <a:lstStyle/>
          <a:p>
            <a:r>
              <a:rPr lang="en-US" sz="4000" b="1" dirty="0">
                <a:cs typeface="+mn-cs"/>
              </a:rPr>
              <a:t>Contents</a:t>
            </a:r>
          </a:p>
        </p:txBody>
      </p:sp>
      <p:sp>
        <p:nvSpPr>
          <p:cNvPr id="3" name="Content Placeholder 2"/>
          <p:cNvSpPr>
            <a:spLocks noGrp="1"/>
          </p:cNvSpPr>
          <p:nvPr>
            <p:ph idx="1"/>
          </p:nvPr>
        </p:nvSpPr>
        <p:spPr>
          <a:xfrm>
            <a:off x="0" y="656692"/>
            <a:ext cx="9144000" cy="5767027"/>
          </a:xfrm>
        </p:spPr>
        <p:txBody>
          <a:bodyPr>
            <a:normAutofit fontScale="92500" lnSpcReduction="10000"/>
          </a:bodyPr>
          <a:lstStyle/>
          <a:p>
            <a:r>
              <a:rPr lang="en-US" sz="3600" dirty="0"/>
              <a:t>What is Early Warning System for Forest Fire?</a:t>
            </a:r>
          </a:p>
          <a:p>
            <a:r>
              <a:rPr lang="en-US" sz="3600" dirty="0"/>
              <a:t>What is Fire Danger Rating System (FDRS)</a:t>
            </a:r>
          </a:p>
          <a:p>
            <a:r>
              <a:rPr lang="en-US" sz="3600" dirty="0"/>
              <a:t>Global Fire Early Warning System</a:t>
            </a:r>
            <a:r>
              <a:rPr lang="th-TH" sz="3600" dirty="0"/>
              <a:t> </a:t>
            </a:r>
          </a:p>
          <a:p>
            <a:r>
              <a:rPr lang="en-US" sz="3600" dirty="0"/>
              <a:t>ASEAN FDRS </a:t>
            </a:r>
            <a:r>
              <a:rPr lang="en-US" sz="3600" dirty="0">
                <a:solidFill>
                  <a:prstClr val="black"/>
                </a:solidFill>
              </a:rPr>
              <a:t>System</a:t>
            </a:r>
            <a:r>
              <a:rPr lang="en-US" sz="3600" dirty="0"/>
              <a:t> </a:t>
            </a:r>
          </a:p>
          <a:p>
            <a:r>
              <a:rPr lang="en-US" sz="3600" dirty="0"/>
              <a:t>Forecast Thailand and Upper ASEAN FDRS </a:t>
            </a:r>
          </a:p>
          <a:p>
            <a:r>
              <a:rPr lang="en-US" sz="3600" dirty="0"/>
              <a:t>6  things that Forest Fire Information System needs to include</a:t>
            </a:r>
          </a:p>
          <a:p>
            <a:r>
              <a:rPr lang="en-US" sz="3600" dirty="0"/>
              <a:t>Forest Fire Decision Supporting and Management System (FFDSMS)</a:t>
            </a:r>
          </a:p>
          <a:p>
            <a:r>
              <a:rPr lang="en-US" sz="3600" dirty="0"/>
              <a:t>Conclusions and Challenges </a:t>
            </a:r>
          </a:p>
        </p:txBody>
      </p:sp>
      <p:sp>
        <p:nvSpPr>
          <p:cNvPr id="7" name="Rectangle 6"/>
          <p:cNvSpPr/>
          <p:nvPr/>
        </p:nvSpPr>
        <p:spPr>
          <a:xfrm>
            <a:off x="-36512" y="6423719"/>
            <a:ext cx="9180512" cy="461665"/>
          </a:xfrm>
          <a:prstGeom prst="rect">
            <a:avLst/>
          </a:prstGeom>
          <a:solidFill>
            <a:schemeClr val="accent6">
              <a:lumMod val="20000"/>
              <a:lumOff val="80000"/>
            </a:schemeClr>
          </a:solidFill>
        </p:spPr>
        <p:txBody>
          <a:bodyPr wrap="square">
            <a:spAutoFit/>
          </a:bodyPr>
          <a:lstStyle/>
          <a:p>
            <a:pPr algn="ctr"/>
            <a:r>
              <a:rPr lang="en-US" sz="2400" b="1" kern="100" dirty="0">
                <a:solidFill>
                  <a:srgbClr val="0070C0"/>
                </a:solidFill>
                <a:latin typeface="Arial"/>
                <a:ea typeface="Malgun Gothic"/>
              </a:rPr>
              <a:t>Disaster Mitigation Workshop at APAN43 on 15-16 Feb 2017</a:t>
            </a:r>
            <a:endParaRPr lang="en-US" sz="2400" b="1" dirty="0">
              <a:solidFill>
                <a:srgbClr val="0070C0"/>
              </a:solidFill>
            </a:endParaRPr>
          </a:p>
        </p:txBody>
      </p:sp>
    </p:spTree>
    <p:extLst>
      <p:ext uri="{BB962C8B-B14F-4D97-AF65-F5344CB8AC3E}">
        <p14:creationId xmlns:p14="http://schemas.microsoft.com/office/powerpoint/2010/main" val="2895187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24"/>
            <a:ext cx="9144000" cy="1200329"/>
          </a:xfrm>
          <a:prstGeom prst="rect">
            <a:avLst/>
          </a:prstGeom>
          <a:noFill/>
        </p:spPr>
        <p:txBody>
          <a:bodyPr wrap="square" rtlCol="0">
            <a:spAutoFit/>
          </a:bodyPr>
          <a:lstStyle/>
          <a:p>
            <a:pPr algn="ctr"/>
            <a:r>
              <a:rPr lang="en-US" sz="2400" b="1" dirty="0">
                <a:solidFill>
                  <a:srgbClr val="FF0000"/>
                </a:solidFill>
              </a:rPr>
              <a:t>Combining forecasted fire danger maps with historical fire hotspots will indicate critical areas where serious fire problem will occur if current fire activ</a:t>
            </a:r>
            <a:r>
              <a:rPr lang="en-US" sz="2400" b="1" dirty="0">
                <a:solidFill>
                  <a:srgbClr val="FF0000"/>
                </a:solidFill>
              </a:rPr>
              <a:t>ity persists.</a:t>
            </a:r>
          </a:p>
        </p:txBody>
      </p:sp>
      <p:pic>
        <p:nvPicPr>
          <p:cNvPr id="4" name="Picture 3"/>
          <p:cNvPicPr>
            <a:picLocks noChangeAspect="1"/>
          </p:cNvPicPr>
          <p:nvPr/>
        </p:nvPicPr>
        <p:blipFill rotWithShape="1">
          <a:blip r:embed="rId2"/>
          <a:srcRect l="18500" t="5179" b="5179"/>
          <a:stretch/>
        </p:blipFill>
        <p:spPr>
          <a:xfrm>
            <a:off x="0" y="1196752"/>
            <a:ext cx="9159305" cy="5664111"/>
          </a:xfrm>
          <a:prstGeom prst="rect">
            <a:avLst/>
          </a:prstGeom>
        </p:spPr>
      </p:pic>
    </p:spTree>
    <p:extLst>
      <p:ext uri="{BB962C8B-B14F-4D97-AF65-F5344CB8AC3E}">
        <p14:creationId xmlns:p14="http://schemas.microsoft.com/office/powerpoint/2010/main" val="411182391"/>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9162"/>
            <a:ext cx="9144000" cy="523220"/>
          </a:xfrm>
          <a:prstGeom prst="rect">
            <a:avLst/>
          </a:prstGeom>
          <a:noFill/>
        </p:spPr>
        <p:txBody>
          <a:bodyPr wrap="square" rtlCol="0">
            <a:spAutoFit/>
          </a:bodyPr>
          <a:lstStyle/>
          <a:p>
            <a:pPr algn="ctr"/>
            <a:r>
              <a:rPr lang="en-US" sz="2800" b="1" dirty="0">
                <a:solidFill>
                  <a:srgbClr val="FF0000"/>
                </a:solidFill>
              </a:rPr>
              <a:t>Using FWI with </a:t>
            </a:r>
            <a:r>
              <a:rPr lang="th-TH" sz="2800" b="1" dirty="0">
                <a:solidFill>
                  <a:srgbClr val="FF0000"/>
                </a:solidFill>
              </a:rPr>
              <a:t> </a:t>
            </a:r>
            <a:r>
              <a:rPr lang="en-US" sz="2800" b="1" dirty="0">
                <a:solidFill>
                  <a:srgbClr val="FF0000"/>
                </a:solidFill>
              </a:rPr>
              <a:t>fire hotspots on Google Earth</a:t>
            </a:r>
            <a:endParaRPr lang="th-TH" sz="2800" b="1" dirty="0">
              <a:solidFill>
                <a:srgbClr val="FF0000"/>
              </a:solidFill>
            </a:endParaRPr>
          </a:p>
        </p:txBody>
      </p:sp>
      <p:pic>
        <p:nvPicPr>
          <p:cNvPr id="4" name="Picture 3"/>
          <p:cNvPicPr>
            <a:picLocks noChangeAspect="1"/>
          </p:cNvPicPr>
          <p:nvPr/>
        </p:nvPicPr>
        <p:blipFill rotWithShape="1">
          <a:blip r:embed="rId2"/>
          <a:srcRect l="18101" t="5603" r="654" b="5082"/>
          <a:stretch/>
        </p:blipFill>
        <p:spPr>
          <a:xfrm>
            <a:off x="0" y="1089705"/>
            <a:ext cx="9144000" cy="5651663"/>
          </a:xfrm>
          <a:prstGeom prst="rect">
            <a:avLst/>
          </a:prstGeom>
        </p:spPr>
      </p:pic>
      <p:sp>
        <p:nvSpPr>
          <p:cNvPr id="5" name="TextBox 4"/>
          <p:cNvSpPr txBox="1"/>
          <p:nvPr/>
        </p:nvSpPr>
        <p:spPr>
          <a:xfrm>
            <a:off x="5292080" y="2276872"/>
            <a:ext cx="2664296" cy="646331"/>
          </a:xfrm>
          <a:prstGeom prst="rect">
            <a:avLst/>
          </a:prstGeom>
          <a:noFill/>
        </p:spPr>
        <p:txBody>
          <a:bodyPr wrap="square" rtlCol="0">
            <a:spAutoFit/>
          </a:bodyPr>
          <a:lstStyle/>
          <a:p>
            <a:pPr algn="ctr"/>
            <a:r>
              <a:rPr lang="en-US" sz="3600" b="1" dirty="0">
                <a:latin typeface="Cordia New" panose="020B0304020202020204" pitchFamily="34" charset="-34"/>
                <a:cs typeface="Cordia New" panose="020B0304020202020204" pitchFamily="34" charset="-34"/>
              </a:rPr>
              <a:t>2 October 2016</a:t>
            </a:r>
            <a:endParaRPr lang="th-TH" sz="3600" b="1" dirty="0">
              <a:latin typeface="Cordia New" panose="020B0304020202020204" pitchFamily="34" charset="-34"/>
              <a:cs typeface="Cordia New" panose="020B0304020202020204" pitchFamily="34" charset="-34"/>
            </a:endParaRPr>
          </a:p>
        </p:txBody>
      </p:sp>
    </p:spTree>
    <p:extLst>
      <p:ext uri="{BB962C8B-B14F-4D97-AF65-F5344CB8AC3E}">
        <p14:creationId xmlns:p14="http://schemas.microsoft.com/office/powerpoint/2010/main" val="2435539022"/>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2333" r="32675" b="1019"/>
          <a:stretch/>
        </p:blipFill>
        <p:spPr>
          <a:xfrm>
            <a:off x="1977191" y="1902717"/>
            <a:ext cx="1495224" cy="2380054"/>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22256"/>
          <a:stretch/>
        </p:blipFill>
        <p:spPr>
          <a:xfrm>
            <a:off x="2915816" y="-27384"/>
            <a:ext cx="3533964" cy="1997611"/>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53118"/>
          <a:stretch/>
        </p:blipFill>
        <p:spPr>
          <a:xfrm>
            <a:off x="20394" y="1759074"/>
            <a:ext cx="1974661" cy="2527176"/>
          </a:xfrm>
          <a:prstGeom prst="rect">
            <a:avLst/>
          </a:prstGeom>
        </p:spPr>
      </p:pic>
      <p:sp>
        <p:nvSpPr>
          <p:cNvPr id="3" name="TextBox 2"/>
          <p:cNvSpPr txBox="1"/>
          <p:nvPr/>
        </p:nvSpPr>
        <p:spPr>
          <a:xfrm>
            <a:off x="0" y="2182461"/>
            <a:ext cx="936104" cy="369332"/>
          </a:xfrm>
          <a:prstGeom prst="rect">
            <a:avLst/>
          </a:prstGeom>
          <a:noFill/>
        </p:spPr>
        <p:txBody>
          <a:bodyPr wrap="square" rtlCol="0">
            <a:spAutoFit/>
          </a:bodyPr>
          <a:lstStyle/>
          <a:p>
            <a:r>
              <a:rPr lang="th-TH" b="1" dirty="0">
                <a:solidFill>
                  <a:schemeClr val="bg1"/>
                </a:solidFill>
              </a:rPr>
              <a:t>สกลนคร</a:t>
            </a:r>
            <a:endParaRPr lang="en-US" b="1" dirty="0">
              <a:solidFill>
                <a:schemeClr val="bg1"/>
              </a:solidFill>
            </a:endParaRP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399" t="4872" r="8801" b="28757"/>
          <a:stretch/>
        </p:blipFill>
        <p:spPr>
          <a:xfrm>
            <a:off x="20394" y="4282771"/>
            <a:ext cx="4579926" cy="2567913"/>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b="11666"/>
          <a:stretch/>
        </p:blipFill>
        <p:spPr>
          <a:xfrm>
            <a:off x="-13471" y="0"/>
            <a:ext cx="2936179" cy="1945672"/>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7986" y="2002124"/>
            <a:ext cx="2186014" cy="2169016"/>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11413" t="19353" r="12201" b="23750"/>
          <a:stretch/>
        </p:blipFill>
        <p:spPr>
          <a:xfrm>
            <a:off x="4347410" y="4171141"/>
            <a:ext cx="4796590" cy="2679544"/>
          </a:xfrm>
          <a:prstGeom prst="rect">
            <a:avLst/>
          </a:prstGeom>
        </p:spPr>
      </p:pic>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b="29000"/>
          <a:stretch/>
        </p:blipFill>
        <p:spPr>
          <a:xfrm>
            <a:off x="3472415" y="1945671"/>
            <a:ext cx="1852306" cy="2337099"/>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8269"/>
          <a:stretch/>
        </p:blipFill>
        <p:spPr>
          <a:xfrm>
            <a:off x="5292080" y="1900074"/>
            <a:ext cx="1665906" cy="2420888"/>
          </a:xfrm>
          <a:prstGeom prst="rect">
            <a:avLst/>
          </a:prstGeom>
        </p:spPr>
      </p:pic>
      <p:pic>
        <p:nvPicPr>
          <p:cNvPr id="20" name="Picture 19"/>
          <p:cNvPicPr>
            <a:picLocks noChangeAspect="1"/>
          </p:cNvPicPr>
          <p:nvPr/>
        </p:nvPicPr>
        <p:blipFill rotWithShape="1">
          <a:blip r:embed="rId12">
            <a:extLst>
              <a:ext uri="{28A0092B-C50C-407E-A947-70E740481C1C}">
                <a14:useLocalDpi xmlns:a14="http://schemas.microsoft.com/office/drawing/2010/main" val="0"/>
              </a:ext>
            </a:extLst>
          </a:blip>
          <a:srcRect l="32334" t="22132" r="23049" b="26375"/>
          <a:stretch/>
        </p:blipFill>
        <p:spPr>
          <a:xfrm>
            <a:off x="6267481" y="-21603"/>
            <a:ext cx="2876520" cy="1991830"/>
          </a:xfrm>
          <a:prstGeom prst="rect">
            <a:avLst/>
          </a:prstGeom>
        </p:spPr>
      </p:pic>
    </p:spTree>
    <p:extLst>
      <p:ext uri="{BB962C8B-B14F-4D97-AF65-F5344CB8AC3E}">
        <p14:creationId xmlns:p14="http://schemas.microsoft.com/office/powerpoint/2010/main" val="4161833854"/>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552" y="1556792"/>
            <a:ext cx="8293243" cy="4524315"/>
          </a:xfrm>
          <a:prstGeom prst="rect">
            <a:avLst/>
          </a:prstGeom>
          <a:noFill/>
        </p:spPr>
        <p:txBody>
          <a:bodyPr wrap="square" rtlCol="0">
            <a:spAutoFit/>
          </a:bodyPr>
          <a:lstStyle/>
          <a:p>
            <a:r>
              <a:rPr lang="en-US" sz="3600" b="1" dirty="0">
                <a:solidFill>
                  <a:srgbClr val="0070C0"/>
                </a:solidFill>
              </a:rPr>
              <a:t>6 Basic steps you have to do:</a:t>
            </a:r>
          </a:p>
          <a:p>
            <a:endParaRPr lang="en-US" sz="3600" b="1" dirty="0">
              <a:solidFill>
                <a:srgbClr val="0070C0"/>
              </a:solidFill>
            </a:endParaRPr>
          </a:p>
          <a:p>
            <a:pPr marL="457200" indent="-457200">
              <a:buFont typeface="+mj-lt"/>
              <a:buAutoNum type="arabicPeriod"/>
            </a:pPr>
            <a:r>
              <a:rPr lang="en-US" sz="3600" b="1" dirty="0">
                <a:solidFill>
                  <a:srgbClr val="00B050"/>
                </a:solidFill>
              </a:rPr>
              <a:t>Prevention</a:t>
            </a:r>
          </a:p>
          <a:p>
            <a:pPr marL="457200" indent="-457200">
              <a:buFont typeface="+mj-lt"/>
              <a:buAutoNum type="arabicPeriod"/>
            </a:pPr>
            <a:r>
              <a:rPr lang="en-US" sz="3600" b="1" dirty="0">
                <a:solidFill>
                  <a:srgbClr val="00B050"/>
                </a:solidFill>
              </a:rPr>
              <a:t>Monitoring</a:t>
            </a:r>
          </a:p>
          <a:p>
            <a:pPr marL="457200" indent="-457200">
              <a:buFont typeface="+mj-lt"/>
              <a:buAutoNum type="arabicPeriod"/>
            </a:pPr>
            <a:r>
              <a:rPr lang="en-US" sz="3600" b="1" dirty="0">
                <a:solidFill>
                  <a:srgbClr val="00B050"/>
                </a:solidFill>
              </a:rPr>
              <a:t>Prediction (Forecasting, Modeling)</a:t>
            </a:r>
            <a:endParaRPr lang="th-TH" sz="3600" b="1" dirty="0">
              <a:solidFill>
                <a:srgbClr val="00B050"/>
              </a:solidFill>
            </a:endParaRPr>
          </a:p>
          <a:p>
            <a:pPr marL="457200" indent="-457200">
              <a:buFont typeface="+mj-lt"/>
              <a:buAutoNum type="arabicPeriod"/>
            </a:pPr>
            <a:r>
              <a:rPr lang="en-US" sz="3600" b="1" dirty="0">
                <a:solidFill>
                  <a:srgbClr val="00B050"/>
                </a:solidFill>
              </a:rPr>
              <a:t>Warning</a:t>
            </a:r>
            <a:endParaRPr lang="th-TH" sz="3600" b="1" dirty="0">
              <a:solidFill>
                <a:srgbClr val="00B050"/>
              </a:solidFill>
            </a:endParaRPr>
          </a:p>
          <a:p>
            <a:pPr marL="457200" indent="-457200">
              <a:buFont typeface="+mj-lt"/>
              <a:buAutoNum type="arabicPeriod"/>
            </a:pPr>
            <a:r>
              <a:rPr lang="en-US" sz="3600" b="1" dirty="0">
                <a:solidFill>
                  <a:srgbClr val="00B050"/>
                </a:solidFill>
              </a:rPr>
              <a:t>Response</a:t>
            </a:r>
            <a:endParaRPr lang="th-TH" sz="3600" b="1" dirty="0">
              <a:solidFill>
                <a:srgbClr val="00B050"/>
              </a:solidFill>
            </a:endParaRPr>
          </a:p>
          <a:p>
            <a:pPr marL="457200" indent="-457200">
              <a:buFont typeface="+mj-lt"/>
              <a:buAutoNum type="arabicPeriod"/>
            </a:pPr>
            <a:r>
              <a:rPr lang="en-US" sz="3600" b="1" dirty="0">
                <a:solidFill>
                  <a:srgbClr val="00B050"/>
                </a:solidFill>
              </a:rPr>
              <a:t>Recovery, Assessment, Mitigation</a:t>
            </a:r>
            <a:endParaRPr lang="th-TH" sz="3600" b="1" dirty="0">
              <a:solidFill>
                <a:srgbClr val="00B050"/>
              </a:solidFill>
            </a:endParaRPr>
          </a:p>
        </p:txBody>
      </p:sp>
      <p:sp>
        <p:nvSpPr>
          <p:cNvPr id="3" name="Rectangle 2"/>
          <p:cNvSpPr/>
          <p:nvPr/>
        </p:nvSpPr>
        <p:spPr>
          <a:xfrm>
            <a:off x="0" y="18490"/>
            <a:ext cx="9144000" cy="1077218"/>
          </a:xfrm>
          <a:prstGeom prst="rect">
            <a:avLst/>
          </a:prstGeom>
        </p:spPr>
        <p:txBody>
          <a:bodyPr wrap="square">
            <a:spAutoFit/>
          </a:bodyPr>
          <a:lstStyle/>
          <a:p>
            <a:pPr algn="ctr"/>
            <a:r>
              <a:rPr lang="en-US" sz="3200" b="1" dirty="0"/>
              <a:t>What we need to cover in order to deal with Natural Disasters, especially forest fires?</a:t>
            </a:r>
          </a:p>
        </p:txBody>
      </p:sp>
    </p:spTree>
    <p:extLst>
      <p:ext uri="{BB962C8B-B14F-4D97-AF65-F5344CB8AC3E}">
        <p14:creationId xmlns:p14="http://schemas.microsoft.com/office/powerpoint/2010/main" val="298779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1540" y="1628800"/>
            <a:ext cx="8280920" cy="4093428"/>
          </a:xfrm>
          <a:prstGeom prst="rect">
            <a:avLst/>
          </a:prstGeom>
          <a:noFill/>
        </p:spPr>
        <p:txBody>
          <a:bodyPr wrap="square" rtlCol="0">
            <a:spAutoFit/>
          </a:bodyPr>
          <a:lstStyle/>
          <a:p>
            <a:pPr marL="457200" indent="-457200">
              <a:buFont typeface="+mj-lt"/>
              <a:buAutoNum type="arabicPeriod"/>
            </a:pPr>
            <a:r>
              <a:rPr lang="en-US" sz="3600" b="1" dirty="0">
                <a:solidFill>
                  <a:srgbClr val="FF0000"/>
                </a:solidFill>
              </a:rPr>
              <a:t>Prevention</a:t>
            </a:r>
            <a:r>
              <a:rPr lang="en-US" sz="3200" dirty="0"/>
              <a:t> </a:t>
            </a:r>
          </a:p>
          <a:p>
            <a:pPr marL="971550" lvl="1" indent="-514350">
              <a:buFont typeface="+mj-lt"/>
              <a:buAutoNum type="alphaUcPeriod"/>
            </a:pPr>
            <a:r>
              <a:rPr lang="en-US" sz="3200" b="1" dirty="0"/>
              <a:t>Rising Awareness through </a:t>
            </a:r>
          </a:p>
          <a:p>
            <a:pPr marL="1428750" lvl="2" indent="-514350">
              <a:buFont typeface="+mj-lt"/>
              <a:buAutoNum type="alphaLcParenR"/>
            </a:pPr>
            <a:r>
              <a:rPr lang="en-US" sz="3200" b="1" dirty="0"/>
              <a:t>Public Relation and Propaganda</a:t>
            </a:r>
          </a:p>
          <a:p>
            <a:pPr marL="1371600" lvl="2" indent="-457200">
              <a:buFont typeface="+mj-lt"/>
              <a:buAutoNum type="alphaLcParenR"/>
            </a:pPr>
            <a:r>
              <a:rPr lang="en-US" sz="3200" b="1" dirty="0"/>
              <a:t>Training</a:t>
            </a:r>
          </a:p>
          <a:p>
            <a:pPr marL="1371600" lvl="2" indent="-457200">
              <a:buFont typeface="+mj-lt"/>
              <a:buAutoNum type="alphaLcParenR"/>
            </a:pPr>
            <a:r>
              <a:rPr lang="en-US" sz="3200" b="1" dirty="0"/>
              <a:t>Fire break activities with locals</a:t>
            </a:r>
            <a:endParaRPr lang="th-TH" sz="3200" b="1" dirty="0"/>
          </a:p>
          <a:p>
            <a:pPr marL="914400" lvl="1" indent="-457200">
              <a:buFont typeface="+mj-lt"/>
              <a:buAutoNum type="alphaUcPeriod"/>
            </a:pPr>
            <a:r>
              <a:rPr lang="en-US" sz="3200" b="1" dirty="0"/>
              <a:t>Community Based Fire Management (</a:t>
            </a:r>
            <a:r>
              <a:rPr lang="en-US" sz="3200" b="1" dirty="0" err="1"/>
              <a:t>CBFiM</a:t>
            </a:r>
            <a:r>
              <a:rPr lang="en-US" sz="3200" b="1" dirty="0"/>
              <a:t>)</a:t>
            </a:r>
          </a:p>
          <a:p>
            <a:pPr marL="914400" lvl="1" indent="-457200">
              <a:buFont typeface="+mj-lt"/>
              <a:buAutoNum type="alphaUcPeriod"/>
            </a:pPr>
            <a:r>
              <a:rPr lang="en-US" sz="3200" b="1" dirty="0"/>
              <a:t>Etc.</a:t>
            </a:r>
          </a:p>
        </p:txBody>
      </p:sp>
      <p:sp>
        <p:nvSpPr>
          <p:cNvPr id="3" name="Rectangle 2"/>
          <p:cNvSpPr/>
          <p:nvPr/>
        </p:nvSpPr>
        <p:spPr>
          <a:xfrm>
            <a:off x="0" y="18490"/>
            <a:ext cx="9144000" cy="1077218"/>
          </a:xfrm>
          <a:prstGeom prst="rect">
            <a:avLst/>
          </a:prstGeom>
        </p:spPr>
        <p:txBody>
          <a:bodyPr wrap="square">
            <a:spAutoFit/>
          </a:bodyPr>
          <a:lstStyle/>
          <a:p>
            <a:pPr algn="ctr"/>
            <a:r>
              <a:rPr lang="en-US" sz="3200" b="1" dirty="0"/>
              <a:t>What we need to cover in order to deal with Natural Disasters, especially forest fires?</a:t>
            </a:r>
          </a:p>
        </p:txBody>
      </p:sp>
    </p:spTree>
    <p:extLst>
      <p:ext uri="{BB962C8B-B14F-4D97-AF65-F5344CB8AC3E}">
        <p14:creationId xmlns:p14="http://schemas.microsoft.com/office/powerpoint/2010/main" val="2022669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4515" y="2506396"/>
            <a:ext cx="2939155" cy="2204864"/>
          </a:xfrm>
          <a:prstGeom prst="rect">
            <a:avLst/>
          </a:prstGeom>
        </p:spPr>
      </p:pic>
      <p:sp>
        <p:nvSpPr>
          <p:cNvPr id="3" name="Rectangle 2"/>
          <p:cNvSpPr/>
          <p:nvPr/>
        </p:nvSpPr>
        <p:spPr>
          <a:xfrm>
            <a:off x="-14532" y="110931"/>
            <a:ext cx="9144000" cy="584775"/>
          </a:xfrm>
          <a:prstGeom prst="rect">
            <a:avLst/>
          </a:prstGeom>
        </p:spPr>
        <p:txBody>
          <a:bodyPr wrap="square">
            <a:spAutoFit/>
          </a:bodyPr>
          <a:lstStyle/>
          <a:p>
            <a:pPr algn="ctr"/>
            <a:r>
              <a:rPr lang="en-US" sz="3200" b="1" dirty="0"/>
              <a:t>Prevention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2" y="2492896"/>
            <a:ext cx="3525580" cy="198313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63697"/>
            <a:ext cx="2994080" cy="168417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2611" y="867398"/>
            <a:ext cx="2913774" cy="163899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8539" y="4485073"/>
            <a:ext cx="3151139" cy="236388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0384" y="875603"/>
            <a:ext cx="3347864" cy="188317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97168" y="4353771"/>
            <a:ext cx="3346832" cy="2510690"/>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32" y="4437112"/>
            <a:ext cx="3227851" cy="2420888"/>
          </a:xfrm>
          <a:prstGeom prst="rect">
            <a:avLst/>
          </a:prstGeom>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7325"/>
          <a:stretch/>
        </p:blipFill>
        <p:spPr>
          <a:xfrm>
            <a:off x="5797168" y="2465539"/>
            <a:ext cx="3346832" cy="2032175"/>
          </a:xfrm>
          <a:prstGeom prst="rect">
            <a:avLst/>
          </a:prstGeom>
        </p:spPr>
      </p:pic>
    </p:spTree>
    <p:extLst>
      <p:ext uri="{BB962C8B-B14F-4D97-AF65-F5344CB8AC3E}">
        <p14:creationId xmlns:p14="http://schemas.microsoft.com/office/powerpoint/2010/main" val="1662605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4725436"/>
            <a:ext cx="2842776" cy="213256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08" y="-23244"/>
            <a:ext cx="3067681" cy="230076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3814" y="-10921"/>
            <a:ext cx="3050563" cy="228843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9989" y="0"/>
            <a:ext cx="3036007" cy="227751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277517"/>
            <a:ext cx="3082170" cy="231162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5816" y="2261021"/>
            <a:ext cx="3217998" cy="240372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6137" y="2261021"/>
            <a:ext cx="3388240" cy="254118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4589145"/>
            <a:ext cx="4031943" cy="2268854"/>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5856" y="4368334"/>
            <a:ext cx="3295140" cy="2471913"/>
          </a:xfrm>
          <a:prstGeom prst="rect">
            <a:avLst/>
          </a:prstGeom>
        </p:spPr>
      </p:pic>
      <p:sp>
        <p:nvSpPr>
          <p:cNvPr id="14" name="Rectangle 13"/>
          <p:cNvSpPr/>
          <p:nvPr/>
        </p:nvSpPr>
        <p:spPr>
          <a:xfrm>
            <a:off x="3651221" y="4238618"/>
            <a:ext cx="2279791" cy="646331"/>
          </a:xfrm>
          <a:prstGeom prst="rect">
            <a:avLst/>
          </a:prstGeom>
        </p:spPr>
        <p:txBody>
          <a:bodyPr wrap="none">
            <a:spAutoFit/>
          </a:bodyPr>
          <a:lstStyle/>
          <a:p>
            <a:pPr algn="ctr"/>
            <a:r>
              <a:rPr lang="en-US" sz="3600" b="1" dirty="0">
                <a:solidFill>
                  <a:schemeClr val="bg1"/>
                </a:solidFill>
              </a:rPr>
              <a:t>Prevention</a:t>
            </a:r>
          </a:p>
        </p:txBody>
      </p:sp>
    </p:spTree>
    <p:extLst>
      <p:ext uri="{BB962C8B-B14F-4D97-AF65-F5344CB8AC3E}">
        <p14:creationId xmlns:p14="http://schemas.microsoft.com/office/powerpoint/2010/main" val="2400477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2759" y="1844824"/>
            <a:ext cx="8001056" cy="4585871"/>
          </a:xfrm>
          <a:prstGeom prst="rect">
            <a:avLst/>
          </a:prstGeom>
          <a:noFill/>
        </p:spPr>
        <p:txBody>
          <a:bodyPr wrap="square" rtlCol="0">
            <a:spAutoFit/>
          </a:bodyPr>
          <a:lstStyle/>
          <a:p>
            <a:pPr marL="457200" indent="-457200">
              <a:buFont typeface="+mj-lt"/>
              <a:buAutoNum type="arabicPeriod" startAt="2"/>
            </a:pPr>
            <a:r>
              <a:rPr lang="en-US" sz="3600" b="1" dirty="0">
                <a:solidFill>
                  <a:srgbClr val="FF0000"/>
                </a:solidFill>
              </a:rPr>
              <a:t>Monitoring</a:t>
            </a:r>
            <a:r>
              <a:rPr lang="en-US" sz="3200" dirty="0"/>
              <a:t> </a:t>
            </a:r>
            <a:endParaRPr lang="th-TH" sz="3200" dirty="0"/>
          </a:p>
          <a:p>
            <a:pPr marL="971550" lvl="1" indent="-514350">
              <a:buFont typeface="+mj-lt"/>
              <a:buAutoNum type="alphaUcPeriod"/>
            </a:pPr>
            <a:r>
              <a:rPr lang="en-US" sz="3200" b="1" dirty="0"/>
              <a:t>Watch-out tower, different vehicles (car, SUV, motorcycle, and bicycle), helicopters, fixed wings, EOS, UAV (unmanned aircraft vehicle), CCTV with both visible and thermal infrared camera</a:t>
            </a:r>
          </a:p>
          <a:p>
            <a:pPr marL="914400" lvl="1" indent="-457200">
              <a:buFont typeface="+mj-lt"/>
              <a:buAutoNum type="alphaUcPeriod"/>
            </a:pPr>
            <a:r>
              <a:rPr lang="en-US" sz="3200" b="1" dirty="0"/>
              <a:t>Public Network</a:t>
            </a:r>
          </a:p>
          <a:p>
            <a:pPr marL="914400" lvl="1" indent="-457200">
              <a:buFont typeface="+mj-lt"/>
              <a:buAutoNum type="alphaUcPeriod"/>
            </a:pPr>
            <a:r>
              <a:rPr lang="en-US" sz="3200" b="1" dirty="0"/>
              <a:t>Etc.</a:t>
            </a:r>
          </a:p>
        </p:txBody>
      </p:sp>
      <p:sp>
        <p:nvSpPr>
          <p:cNvPr id="6" name="Rectangle 5"/>
          <p:cNvSpPr/>
          <p:nvPr/>
        </p:nvSpPr>
        <p:spPr>
          <a:xfrm>
            <a:off x="0" y="18490"/>
            <a:ext cx="9144000" cy="1077218"/>
          </a:xfrm>
          <a:prstGeom prst="rect">
            <a:avLst/>
          </a:prstGeom>
        </p:spPr>
        <p:txBody>
          <a:bodyPr wrap="square">
            <a:spAutoFit/>
          </a:bodyPr>
          <a:lstStyle/>
          <a:p>
            <a:pPr algn="ctr"/>
            <a:r>
              <a:rPr lang="en-US" sz="3200" b="1" dirty="0"/>
              <a:t>What we need to cover in order to deal with Natural Disasters, especially forest fires?</a:t>
            </a:r>
          </a:p>
        </p:txBody>
      </p:sp>
    </p:spTree>
    <p:extLst>
      <p:ext uri="{BB962C8B-B14F-4D97-AF65-F5344CB8AC3E}">
        <p14:creationId xmlns:p14="http://schemas.microsoft.com/office/powerpoint/2010/main" val="3494733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195"/>
            <a:ext cx="9143999" cy="707886"/>
          </a:xfrm>
          <a:prstGeom prst="rect">
            <a:avLst/>
          </a:prstGeom>
          <a:noFill/>
        </p:spPr>
        <p:txBody>
          <a:bodyPr wrap="square" rtlCol="0">
            <a:spAutoFit/>
          </a:bodyPr>
          <a:lstStyle/>
          <a:p>
            <a:pPr algn="ctr"/>
            <a:r>
              <a:rPr lang="en-US" sz="4000" b="1" dirty="0"/>
              <a:t>Monitoring tools</a:t>
            </a:r>
            <a:endParaRPr lang="th-TH" sz="4000" dirty="0"/>
          </a:p>
        </p:txBody>
      </p:sp>
      <p:pic>
        <p:nvPicPr>
          <p:cNvPr id="9" name="Picture 5" descr="A:\dsc02447.jpg"/>
          <p:cNvPicPr>
            <a:picLocks noChangeAspect="1" noChangeArrowheads="1"/>
          </p:cNvPicPr>
          <p:nvPr/>
        </p:nvPicPr>
        <p:blipFill rotWithShape="1">
          <a:blip r:embed="rId2" cstate="print"/>
          <a:srcRect r="6023"/>
          <a:stretch/>
        </p:blipFill>
        <p:spPr bwMode="auto">
          <a:xfrm>
            <a:off x="6691359" y="895568"/>
            <a:ext cx="2452641" cy="1957368"/>
          </a:xfrm>
          <a:prstGeom prst="rect">
            <a:avLst/>
          </a:prstGeom>
          <a:noFill/>
        </p:spPr>
      </p:pic>
      <p:pic>
        <p:nvPicPr>
          <p:cNvPr id="10" name="Picture 2" descr="C:\PICTPUB\1.jpg"/>
          <p:cNvPicPr>
            <a:picLocks noChangeAspect="1" noChangeArrowheads="1"/>
          </p:cNvPicPr>
          <p:nvPr/>
        </p:nvPicPr>
        <p:blipFill>
          <a:blip r:embed="rId3"/>
          <a:srcRect/>
          <a:stretch>
            <a:fillRect/>
          </a:stretch>
        </p:blipFill>
        <p:spPr bwMode="auto">
          <a:xfrm>
            <a:off x="0" y="4509120"/>
            <a:ext cx="2500266" cy="1875200"/>
          </a:xfrm>
          <a:prstGeom prst="rect">
            <a:avLst/>
          </a:prstGeom>
          <a:noFill/>
        </p:spPr>
      </p:pic>
      <p:grpSp>
        <p:nvGrpSpPr>
          <p:cNvPr id="16" name="Group 15"/>
          <p:cNvGrpSpPr/>
          <p:nvPr/>
        </p:nvGrpSpPr>
        <p:grpSpPr>
          <a:xfrm>
            <a:off x="2794225" y="5080728"/>
            <a:ext cx="1936346" cy="1214446"/>
            <a:chOff x="2857488" y="4572008"/>
            <a:chExt cx="1579156" cy="928694"/>
          </a:xfrm>
        </p:grpSpPr>
        <p:pic>
          <p:nvPicPr>
            <p:cNvPr id="45058" name="Picture 2"/>
            <p:cNvPicPr>
              <a:picLocks noChangeAspect="1" noChangeArrowheads="1"/>
            </p:cNvPicPr>
            <p:nvPr/>
          </p:nvPicPr>
          <p:blipFill>
            <a:blip r:embed="rId4"/>
            <a:srcRect/>
            <a:stretch>
              <a:fillRect/>
            </a:stretch>
          </p:blipFill>
          <p:spPr bwMode="auto">
            <a:xfrm>
              <a:off x="2857488" y="5000636"/>
              <a:ext cx="1579156" cy="500066"/>
            </a:xfrm>
            <a:prstGeom prst="rect">
              <a:avLst/>
            </a:prstGeom>
            <a:noFill/>
            <a:ln w="9525">
              <a:noFill/>
              <a:miter lim="800000"/>
              <a:headEnd/>
              <a:tailEnd/>
            </a:ln>
            <a:effectLst/>
          </p:spPr>
        </p:pic>
        <p:sp>
          <p:nvSpPr>
            <p:cNvPr id="12" name="TextBox 11"/>
            <p:cNvSpPr txBox="1"/>
            <p:nvPr/>
          </p:nvSpPr>
          <p:spPr>
            <a:xfrm>
              <a:off x="3071802" y="4572008"/>
              <a:ext cx="1071570" cy="447181"/>
            </a:xfrm>
            <a:prstGeom prst="rect">
              <a:avLst/>
            </a:prstGeom>
            <a:noFill/>
          </p:spPr>
          <p:txBody>
            <a:bodyPr wrap="square" rtlCol="0">
              <a:spAutoFit/>
            </a:bodyPr>
            <a:lstStyle/>
            <a:p>
              <a:pPr algn="ctr"/>
              <a:r>
                <a:rPr lang="en-US" sz="3200" b="1" dirty="0">
                  <a:solidFill>
                    <a:srgbClr val="FF0000"/>
                  </a:solidFill>
                </a:rPr>
                <a:t>1362</a:t>
              </a:r>
              <a:endParaRPr lang="th-TH" sz="3200" b="1" dirty="0">
                <a:solidFill>
                  <a:srgbClr val="FF0000"/>
                </a:solidFill>
              </a:endParaRPr>
            </a:p>
          </p:txBody>
        </p:sp>
      </p:grpSp>
      <p:pic>
        <p:nvPicPr>
          <p:cNvPr id="17" name="Picture 16" descr="story3-2.jpg"/>
          <p:cNvPicPr>
            <a:picLocks noChangeAspect="1"/>
          </p:cNvPicPr>
          <p:nvPr/>
        </p:nvPicPr>
        <p:blipFill>
          <a:blip r:embed="rId5"/>
          <a:stretch>
            <a:fillRect/>
          </a:stretch>
        </p:blipFill>
        <p:spPr>
          <a:xfrm>
            <a:off x="6596426" y="2564904"/>
            <a:ext cx="2547573" cy="1969062"/>
          </a:xfrm>
          <a:prstGeom prst="rect">
            <a:avLst/>
          </a:prstGeom>
        </p:spPr>
      </p:pic>
      <p:sp>
        <p:nvSpPr>
          <p:cNvPr id="18" name="TextBox 17"/>
          <p:cNvSpPr txBox="1"/>
          <p:nvPr/>
        </p:nvSpPr>
        <p:spPr>
          <a:xfrm>
            <a:off x="2583671" y="4566666"/>
            <a:ext cx="2357454" cy="461665"/>
          </a:xfrm>
          <a:prstGeom prst="rect">
            <a:avLst/>
          </a:prstGeom>
          <a:noFill/>
        </p:spPr>
        <p:txBody>
          <a:bodyPr wrap="square" rtlCol="0">
            <a:spAutoFit/>
          </a:bodyPr>
          <a:lstStyle/>
          <a:p>
            <a:pPr algn="ctr"/>
            <a:r>
              <a:rPr lang="en-US" sz="2400" b="1" dirty="0">
                <a:solidFill>
                  <a:srgbClr val="FF0000"/>
                </a:solidFill>
              </a:rPr>
              <a:t>Public Report</a:t>
            </a:r>
            <a:endParaRPr lang="th-TH" sz="2400" b="1" dirty="0">
              <a:solidFill>
                <a:srgbClr val="FF0000"/>
              </a:solidFill>
            </a:endParaRPr>
          </a:p>
        </p:txBody>
      </p:sp>
      <p:pic>
        <p:nvPicPr>
          <p:cNvPr id="2478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5890" y="4548350"/>
            <a:ext cx="3146689" cy="2279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7703" y="906286"/>
            <a:ext cx="2948653" cy="1658618"/>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r="25543"/>
          <a:stretch/>
        </p:blipFill>
        <p:spPr>
          <a:xfrm>
            <a:off x="-28687" y="897872"/>
            <a:ext cx="2016616" cy="3611248"/>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53362" y="906286"/>
            <a:ext cx="2237998" cy="1678499"/>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6254" y="2564904"/>
            <a:ext cx="2607108" cy="1955331"/>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53361" y="2575847"/>
            <a:ext cx="2603494" cy="1952621"/>
          </a:xfrm>
          <a:prstGeom prst="rect">
            <a:avLst/>
          </a:prstGeom>
        </p:spPr>
      </p:pic>
    </p:spTree>
    <p:extLst>
      <p:ext uri="{BB962C8B-B14F-4D97-AF65-F5344CB8AC3E}">
        <p14:creationId xmlns:p14="http://schemas.microsoft.com/office/powerpoint/2010/main" val="422949481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9144000" cy="6880485"/>
            <a:chOff x="0" y="0"/>
            <a:chExt cx="5760" cy="4320"/>
          </a:xfrm>
        </p:grpSpPr>
        <p:pic>
          <p:nvPicPr>
            <p:cNvPr id="30723" name="Picture 3" descr="DSC02414"/>
            <p:cNvPicPr>
              <a:picLocks noChangeAspect="1" noChangeArrowheads="1"/>
            </p:cNvPicPr>
            <p:nvPr/>
          </p:nvPicPr>
          <p:blipFill>
            <a:blip r:embed="rId2" cstate="print"/>
            <a:srcRect/>
            <a:stretch>
              <a:fillRect/>
            </a:stretch>
          </p:blipFill>
          <p:spPr bwMode="auto">
            <a:xfrm>
              <a:off x="2880" y="0"/>
              <a:ext cx="2880" cy="2160"/>
            </a:xfrm>
            <a:prstGeom prst="rect">
              <a:avLst/>
            </a:prstGeom>
            <a:noFill/>
            <a:ln/>
            <a:effectLst/>
          </p:spPr>
        </p:pic>
        <p:pic>
          <p:nvPicPr>
            <p:cNvPr id="30724" name="Picture 4" descr="DSC02422"/>
            <p:cNvPicPr>
              <a:picLocks noChangeAspect="1" noChangeArrowheads="1"/>
            </p:cNvPicPr>
            <p:nvPr/>
          </p:nvPicPr>
          <p:blipFill>
            <a:blip r:embed="rId3" cstate="print"/>
            <a:srcRect/>
            <a:stretch>
              <a:fillRect/>
            </a:stretch>
          </p:blipFill>
          <p:spPr bwMode="auto">
            <a:xfrm>
              <a:off x="2880" y="2160"/>
              <a:ext cx="2880" cy="2160"/>
            </a:xfrm>
            <a:prstGeom prst="rect">
              <a:avLst/>
            </a:prstGeom>
            <a:noFill/>
            <a:ln/>
            <a:effectLst/>
          </p:spPr>
        </p:pic>
        <p:pic>
          <p:nvPicPr>
            <p:cNvPr id="30725" name="Picture 5" descr="DSC02418"/>
            <p:cNvPicPr>
              <a:picLocks noChangeAspect="1" noChangeArrowheads="1"/>
            </p:cNvPicPr>
            <p:nvPr/>
          </p:nvPicPr>
          <p:blipFill>
            <a:blip r:embed="rId4" cstate="print"/>
            <a:srcRect/>
            <a:stretch>
              <a:fillRect/>
            </a:stretch>
          </p:blipFill>
          <p:spPr bwMode="auto">
            <a:xfrm>
              <a:off x="0" y="2160"/>
              <a:ext cx="2881" cy="2160"/>
            </a:xfrm>
            <a:prstGeom prst="rect">
              <a:avLst/>
            </a:prstGeom>
            <a:noFill/>
            <a:ln/>
            <a:effectLst/>
          </p:spPr>
        </p:pic>
        <p:pic>
          <p:nvPicPr>
            <p:cNvPr id="30726" name="Picture 6" descr="DSC02350"/>
            <p:cNvPicPr>
              <a:picLocks noChangeAspect="1" noChangeArrowheads="1"/>
            </p:cNvPicPr>
            <p:nvPr/>
          </p:nvPicPr>
          <p:blipFill>
            <a:blip r:embed="rId5" cstate="print"/>
            <a:srcRect/>
            <a:stretch>
              <a:fillRect/>
            </a:stretch>
          </p:blipFill>
          <p:spPr bwMode="auto">
            <a:xfrm>
              <a:off x="0" y="0"/>
              <a:ext cx="2880" cy="2160"/>
            </a:xfrm>
            <a:prstGeom prst="rect">
              <a:avLst/>
            </a:prstGeom>
            <a:noFill/>
            <a:ln/>
            <a:effectLst/>
          </p:spPr>
        </p:pic>
      </p:grpSp>
      <p:sp>
        <p:nvSpPr>
          <p:cNvPr id="7" name="TextBox 6"/>
          <p:cNvSpPr txBox="1"/>
          <p:nvPr/>
        </p:nvSpPr>
        <p:spPr>
          <a:xfrm>
            <a:off x="4786314" y="0"/>
            <a:ext cx="4000528" cy="523220"/>
          </a:xfrm>
          <a:prstGeom prst="rect">
            <a:avLst/>
          </a:prstGeom>
          <a:noFill/>
        </p:spPr>
        <p:txBody>
          <a:bodyPr wrap="square" rtlCol="0">
            <a:spAutoFit/>
          </a:bodyPr>
          <a:lstStyle/>
          <a:p>
            <a:r>
              <a:rPr lang="en-US" dirty="0"/>
              <a:t>HKK Wildlife Sanctuary</a:t>
            </a:r>
            <a:endParaRPr lang="th-TH" dirty="0"/>
          </a:p>
        </p:txBody>
      </p:sp>
    </p:spTree>
    <p:extLst>
      <p:ext uri="{BB962C8B-B14F-4D97-AF65-F5344CB8AC3E}">
        <p14:creationId xmlns:p14="http://schemas.microsoft.com/office/powerpoint/2010/main" val="2826035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11" y="6488668"/>
            <a:ext cx="9144000" cy="338554"/>
          </a:xfrm>
          <a:prstGeom prst="rect">
            <a:avLst/>
          </a:prstGeom>
        </p:spPr>
        <p:txBody>
          <a:bodyPr wrap="square">
            <a:spAutoFit/>
          </a:bodyPr>
          <a:lstStyle/>
          <a:p>
            <a:pPr algn="ctr"/>
            <a:r>
              <a:rPr lang="en-US" sz="1600" dirty="0"/>
              <a:t>Source:  Global Fire EWS--http://www.fire.uni-freiburg.de/gwfews/index.html &amp; de Groot et al., 2010</a:t>
            </a:r>
          </a:p>
        </p:txBody>
      </p:sp>
      <p:sp>
        <p:nvSpPr>
          <p:cNvPr id="5" name="TextBox 4"/>
          <p:cNvSpPr txBox="1"/>
          <p:nvPr/>
        </p:nvSpPr>
        <p:spPr>
          <a:xfrm>
            <a:off x="107504" y="404664"/>
            <a:ext cx="9036496" cy="5632311"/>
          </a:xfrm>
          <a:prstGeom prst="rect">
            <a:avLst/>
          </a:prstGeom>
          <a:noFill/>
        </p:spPr>
        <p:txBody>
          <a:bodyPr wrap="square" rtlCol="0">
            <a:spAutoFit/>
          </a:bodyPr>
          <a:lstStyle/>
          <a:p>
            <a:r>
              <a:rPr lang="en-US" sz="3600" b="1" dirty="0"/>
              <a:t>Early Warning System for Forest Fire or Wildland Fire </a:t>
            </a:r>
            <a:r>
              <a:rPr lang="en-US" sz="3600" dirty="0"/>
              <a:t>(EWS-Fire) is a system that will allow forest fire managers and related people to mitigate fire-related problems, to know </a:t>
            </a:r>
            <a:r>
              <a:rPr lang="en-US" sz="3600" dirty="0"/>
              <a:t>fire fuel conditions, </a:t>
            </a:r>
            <a:r>
              <a:rPr lang="en-US" sz="3600" dirty="0"/>
              <a:t>to reduce fire suppression costs and to enhance more efficient fire control. Forest and land management agencies, as well as land owners and communities, </a:t>
            </a:r>
            <a:r>
              <a:rPr lang="en-US" sz="3600" dirty="0">
                <a:solidFill>
                  <a:srgbClr val="FF0000"/>
                </a:solidFill>
              </a:rPr>
              <a:t>require early warning of extreme fire danger conditions that lead to uncontrolled wildfires.</a:t>
            </a:r>
          </a:p>
        </p:txBody>
      </p:sp>
    </p:spTree>
    <p:extLst>
      <p:ext uri="{BB962C8B-B14F-4D97-AF65-F5344CB8AC3E}">
        <p14:creationId xmlns:p14="http://schemas.microsoft.com/office/powerpoint/2010/main" val="1331939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descr="air04edit"/>
          <p:cNvPicPr>
            <a:picLocks noGrp="1" noChangeAspect="1" noChangeArrowheads="1"/>
          </p:cNvPicPr>
          <p:nvPr>
            <p:ph/>
          </p:nvPr>
        </p:nvPicPr>
        <p:blipFill>
          <a:blip r:embed="rId2"/>
          <a:srcRect/>
          <a:stretch>
            <a:fillRect/>
          </a:stretch>
        </p:blipFill>
        <p:spPr>
          <a:xfrm>
            <a:off x="0" y="0"/>
            <a:ext cx="9144000" cy="6858000"/>
          </a:xfrm>
          <a:noFill/>
        </p:spPr>
      </p:pic>
    </p:spTree>
    <p:extLst>
      <p:ext uri="{BB962C8B-B14F-4D97-AF65-F5344CB8AC3E}">
        <p14:creationId xmlns:p14="http://schemas.microsoft.com/office/powerpoint/2010/main" val="2744560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625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0"/>
            <a:ext cx="4857750" cy="364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641836" y="116632"/>
            <a:ext cx="3929090" cy="646331"/>
          </a:xfrm>
          <a:prstGeom prst="rect">
            <a:avLst/>
          </a:prstGeom>
          <a:noFill/>
        </p:spPr>
        <p:txBody>
          <a:bodyPr wrap="square" rtlCol="0">
            <a:spAutoFit/>
          </a:bodyPr>
          <a:lstStyle/>
          <a:p>
            <a:pPr algn="ctr"/>
            <a:r>
              <a:rPr lang="en-US" sz="3600" b="1" dirty="0">
                <a:solidFill>
                  <a:schemeClr val="bg1"/>
                </a:solidFill>
              </a:rPr>
              <a:t>CCTV System</a:t>
            </a:r>
            <a:endParaRPr lang="th-TH" sz="3600" b="1" dirty="0">
              <a:solidFill>
                <a:schemeClr val="bg1"/>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9925"/>
            <a:ext cx="428625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49" y="3219449"/>
            <a:ext cx="4913151"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400" y="6417255"/>
            <a:ext cx="9199400" cy="369332"/>
          </a:xfrm>
          <a:prstGeom prst="rect">
            <a:avLst/>
          </a:prstGeom>
        </p:spPr>
        <p:txBody>
          <a:bodyPr wrap="square">
            <a:spAutoFit/>
          </a:bodyPr>
          <a:lstStyle/>
          <a:p>
            <a:pPr algn="ctr"/>
            <a:r>
              <a:rPr lang="en-US" b="1" dirty="0"/>
              <a:t>Source: </a:t>
            </a:r>
            <a:r>
              <a:rPr lang="en-US" b="1" dirty="0">
                <a:hlinkClick r:id="rId6"/>
              </a:rPr>
              <a:t>http://www.fire.uni-freiburg.de/iffn/country/pt/pt_4.htm</a:t>
            </a:r>
            <a:endParaRPr lang="en-US" b="1" dirty="0"/>
          </a:p>
        </p:txBody>
      </p:sp>
    </p:spTree>
    <p:extLst>
      <p:ext uri="{BB962C8B-B14F-4D97-AF65-F5344CB8AC3E}">
        <p14:creationId xmlns:p14="http://schemas.microsoft.com/office/powerpoint/2010/main" val="928426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2206"/>
            <a:ext cx="2566993" cy="3215794"/>
          </a:xfrm>
          <a:prstGeom prst="rect">
            <a:avLst/>
          </a:prstGeom>
        </p:spPr>
      </p:pic>
      <p:sp>
        <p:nvSpPr>
          <p:cNvPr id="2" name="TextBox 1"/>
          <p:cNvSpPr txBox="1"/>
          <p:nvPr/>
        </p:nvSpPr>
        <p:spPr>
          <a:xfrm>
            <a:off x="5009710" y="1410886"/>
            <a:ext cx="3331140" cy="1077218"/>
          </a:xfrm>
          <a:prstGeom prst="rect">
            <a:avLst/>
          </a:prstGeom>
          <a:noFill/>
        </p:spPr>
        <p:txBody>
          <a:bodyPr wrap="square" rtlCol="0">
            <a:spAutoFit/>
          </a:bodyPr>
          <a:lstStyle/>
          <a:p>
            <a:pPr algn="ctr"/>
            <a:r>
              <a:rPr lang="en-US" sz="3200" b="1" dirty="0">
                <a:solidFill>
                  <a:srgbClr val="FF0000"/>
                </a:solidFill>
              </a:rPr>
              <a:t>Thermal</a:t>
            </a:r>
            <a:r>
              <a:rPr lang="en-US" sz="3200" b="1" dirty="0">
                <a:solidFill>
                  <a:srgbClr val="7030A0"/>
                </a:solidFill>
              </a:rPr>
              <a:t> and Visible Camera</a:t>
            </a:r>
          </a:p>
        </p:txBody>
      </p:sp>
      <p:sp>
        <p:nvSpPr>
          <p:cNvPr id="3" name="Rectangle 2"/>
          <p:cNvSpPr/>
          <p:nvPr/>
        </p:nvSpPr>
        <p:spPr>
          <a:xfrm>
            <a:off x="4389451" y="2975660"/>
            <a:ext cx="4788024" cy="369332"/>
          </a:xfrm>
          <a:prstGeom prst="rect">
            <a:avLst/>
          </a:prstGeom>
        </p:spPr>
        <p:txBody>
          <a:bodyPr wrap="square">
            <a:spAutoFit/>
          </a:bodyPr>
          <a:lstStyle/>
          <a:p>
            <a:pPr algn="r"/>
            <a:r>
              <a:rPr lang="en-US" dirty="0"/>
              <a:t>Source: </a:t>
            </a:r>
            <a:r>
              <a:rPr lang="en-US" dirty="0">
                <a:hlinkClick r:id="rId3"/>
              </a:rPr>
              <a:t>http://www.insightrobotics.com</a:t>
            </a:r>
            <a:endParaRPr lang="en-US" dirty="0"/>
          </a:p>
        </p:txBody>
      </p:sp>
      <p:sp>
        <p:nvSpPr>
          <p:cNvPr id="4" name="Rectangle 3"/>
          <p:cNvSpPr/>
          <p:nvPr/>
        </p:nvSpPr>
        <p:spPr>
          <a:xfrm>
            <a:off x="4115978" y="0"/>
            <a:ext cx="4704494" cy="923330"/>
          </a:xfrm>
          <a:prstGeom prst="rect">
            <a:avLst/>
          </a:prstGeom>
        </p:spPr>
        <p:txBody>
          <a:bodyPr wrap="square">
            <a:spAutoFit/>
          </a:bodyPr>
          <a:lstStyle/>
          <a:p>
            <a:r>
              <a:rPr lang="en-US" dirty="0"/>
              <a:t>Source: </a:t>
            </a:r>
            <a:r>
              <a:rPr lang="en-US" dirty="0">
                <a:hlinkClick r:id="rId4"/>
              </a:rPr>
              <a:t>http://hopewish.en.made-in-china.com/product/AqkmbTocYwUf/China-Fire-Alarm-System-Thermal-Imaging-Camera.html</a:t>
            </a:r>
            <a:endParaRPr lang="en-US" dirty="0"/>
          </a:p>
        </p:txBody>
      </p:sp>
      <p:pic>
        <p:nvPicPr>
          <p:cNvPr id="24678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832" t="31715" r="20352" b="13542"/>
          <a:stretch/>
        </p:blipFill>
        <p:spPr bwMode="auto">
          <a:xfrm>
            <a:off x="2411759" y="3344992"/>
            <a:ext cx="6765621" cy="354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8242"/>
          <a:stretch/>
        </p:blipFill>
        <p:spPr bwMode="auto">
          <a:xfrm>
            <a:off x="-36512" y="-27384"/>
            <a:ext cx="4209693" cy="3669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1741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95" y="-12025"/>
            <a:ext cx="4572032" cy="523220"/>
          </a:xfrm>
          <a:prstGeom prst="rect">
            <a:avLst/>
          </a:prstGeom>
          <a:noFill/>
        </p:spPr>
        <p:txBody>
          <a:bodyPr wrap="square" rtlCol="0">
            <a:spAutoFit/>
          </a:bodyPr>
          <a:lstStyle/>
          <a:p>
            <a:r>
              <a:rPr lang="en-US" sz="2800" b="1" dirty="0"/>
              <a:t>Unmanned Aircraft Vehicle</a:t>
            </a:r>
            <a:endParaRPr lang="th-TH" sz="2800" b="1" dirty="0"/>
          </a:p>
        </p:txBody>
      </p:sp>
      <p:pic>
        <p:nvPicPr>
          <p:cNvPr id="3" name="Picture 2" descr="img343.gif"/>
          <p:cNvPicPr>
            <a:picLocks noChangeAspect="1"/>
          </p:cNvPicPr>
          <p:nvPr/>
        </p:nvPicPr>
        <p:blipFill>
          <a:blip r:embed="rId3"/>
          <a:stretch>
            <a:fillRect/>
          </a:stretch>
        </p:blipFill>
        <p:spPr>
          <a:xfrm>
            <a:off x="0" y="428605"/>
            <a:ext cx="4499992" cy="3290024"/>
          </a:xfrm>
          <a:prstGeom prst="rect">
            <a:avLst/>
          </a:prstGeom>
        </p:spPr>
      </p:pic>
      <p:pic>
        <p:nvPicPr>
          <p:cNvPr id="6" name="Picture 5" descr="img365.gif"/>
          <p:cNvPicPr>
            <a:picLocks noChangeAspect="1"/>
          </p:cNvPicPr>
          <p:nvPr/>
        </p:nvPicPr>
        <p:blipFill>
          <a:blip r:embed="rId4"/>
          <a:stretch>
            <a:fillRect/>
          </a:stretch>
        </p:blipFill>
        <p:spPr>
          <a:xfrm>
            <a:off x="4499992" y="-1"/>
            <a:ext cx="4429694" cy="3556431"/>
          </a:xfrm>
          <a:prstGeom prst="rect">
            <a:avLst/>
          </a:prstGeom>
        </p:spPr>
      </p:pic>
      <p:pic>
        <p:nvPicPr>
          <p:cNvPr id="7" name="Picture 6" descr="img366.gif"/>
          <p:cNvPicPr>
            <a:picLocks noChangeAspect="1"/>
          </p:cNvPicPr>
          <p:nvPr/>
        </p:nvPicPr>
        <p:blipFill>
          <a:blip r:embed="rId5"/>
          <a:srcRect l="5556" t="18966" r="6944" b="10344"/>
          <a:stretch>
            <a:fillRect/>
          </a:stretch>
        </p:blipFill>
        <p:spPr>
          <a:xfrm>
            <a:off x="4355976" y="3690076"/>
            <a:ext cx="4823912" cy="3139371"/>
          </a:xfrm>
          <a:prstGeom prst="rect">
            <a:avLst/>
          </a:prstGeom>
        </p:spPr>
      </p:pic>
      <p:sp>
        <p:nvSpPr>
          <p:cNvPr id="4" name="Rectangle 3"/>
          <p:cNvSpPr/>
          <p:nvPr/>
        </p:nvSpPr>
        <p:spPr>
          <a:xfrm>
            <a:off x="25656" y="6195140"/>
            <a:ext cx="4474335" cy="646331"/>
          </a:xfrm>
          <a:prstGeom prst="rect">
            <a:avLst/>
          </a:prstGeom>
        </p:spPr>
        <p:txBody>
          <a:bodyPr wrap="square">
            <a:spAutoFit/>
          </a:bodyPr>
          <a:lstStyle/>
          <a:p>
            <a:r>
              <a:rPr lang="en-US" dirty="0"/>
              <a:t>Source: </a:t>
            </a:r>
            <a:r>
              <a:rPr lang="en-US" dirty="0">
                <a:hlinkClick r:id="rId6"/>
              </a:rPr>
              <a:t>https://www.icarus.upc.edu/ </a:t>
            </a:r>
            <a:r>
              <a:rPr lang="en-US" dirty="0" err="1">
                <a:hlinkClick r:id="rId6"/>
              </a:rPr>
              <a:t>en</a:t>
            </a:r>
            <a:r>
              <a:rPr lang="en-US" dirty="0">
                <a:hlinkClick r:id="rId6"/>
              </a:rPr>
              <a:t>/research/unmanned-aerial-systems-uas</a:t>
            </a:r>
            <a:endParaRPr lang="en-US"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33" y="3718629"/>
            <a:ext cx="3969369" cy="233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719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3968" cy="429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9" y="-27384"/>
            <a:ext cx="4859809" cy="292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4297832"/>
            <a:ext cx="7406626" cy="256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9" y="2366380"/>
            <a:ext cx="4860032" cy="193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370113" y="5733256"/>
            <a:ext cx="1773665" cy="1200329"/>
          </a:xfrm>
          <a:prstGeom prst="rect">
            <a:avLst/>
          </a:prstGeom>
        </p:spPr>
        <p:txBody>
          <a:bodyPr wrap="square">
            <a:spAutoFit/>
          </a:bodyPr>
          <a:lstStyle/>
          <a:p>
            <a:r>
              <a:rPr lang="en-US" dirty="0"/>
              <a:t>Source: </a:t>
            </a:r>
            <a:r>
              <a:rPr lang="en-US" dirty="0">
                <a:hlinkClick r:id="rId6"/>
              </a:rPr>
              <a:t>http://www.interpine.co.nz/news/default.aspx</a:t>
            </a:r>
            <a:endParaRPr lang="en-US" dirty="0"/>
          </a:p>
        </p:txBody>
      </p:sp>
      <p:sp>
        <p:nvSpPr>
          <p:cNvPr id="3" name="TextBox 2"/>
          <p:cNvSpPr txBox="1"/>
          <p:nvPr/>
        </p:nvSpPr>
        <p:spPr>
          <a:xfrm>
            <a:off x="7370114" y="4654877"/>
            <a:ext cx="1773887" cy="646331"/>
          </a:xfrm>
          <a:prstGeom prst="rect">
            <a:avLst/>
          </a:prstGeom>
          <a:noFill/>
        </p:spPr>
        <p:txBody>
          <a:bodyPr wrap="square" rtlCol="0">
            <a:spAutoFit/>
          </a:bodyPr>
          <a:lstStyle/>
          <a:p>
            <a:pPr algn="ctr"/>
            <a:r>
              <a:rPr lang="en-US" sz="3600" b="1" dirty="0"/>
              <a:t>UAV</a:t>
            </a:r>
          </a:p>
        </p:txBody>
      </p:sp>
    </p:spTree>
    <p:extLst>
      <p:ext uri="{BB962C8B-B14F-4D97-AF65-F5344CB8AC3E}">
        <p14:creationId xmlns:p14="http://schemas.microsoft.com/office/powerpoint/2010/main" val="4253822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839" y="44624"/>
            <a:ext cx="9011402" cy="492443"/>
          </a:xfrm>
          <a:prstGeom prst="rect">
            <a:avLst/>
          </a:prstGeom>
        </p:spPr>
        <p:txBody>
          <a:bodyPr wrap="square">
            <a:spAutoFit/>
          </a:bodyPr>
          <a:lstStyle/>
          <a:p>
            <a:pPr algn="ctr">
              <a:spcBef>
                <a:spcPct val="50000"/>
              </a:spcBef>
            </a:pPr>
            <a:r>
              <a:rPr lang="en-US" sz="2600" b="1" dirty="0">
                <a:solidFill>
                  <a:srgbClr val="FF0000"/>
                </a:solidFill>
              </a:rPr>
              <a:t>EARTHDATA Fire Information for Resource Management System</a:t>
            </a:r>
          </a:p>
        </p:txBody>
      </p:sp>
      <p:pic>
        <p:nvPicPr>
          <p:cNvPr id="2457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1" t="13542" r="2050" b="37067"/>
          <a:stretch/>
        </p:blipFill>
        <p:spPr bwMode="auto">
          <a:xfrm>
            <a:off x="576143" y="621779"/>
            <a:ext cx="7912832" cy="227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877" y="6309320"/>
            <a:ext cx="9033364" cy="461665"/>
          </a:xfrm>
          <a:prstGeom prst="rect">
            <a:avLst/>
          </a:prstGeom>
        </p:spPr>
        <p:txBody>
          <a:bodyPr wrap="square">
            <a:spAutoFit/>
          </a:bodyPr>
          <a:lstStyle/>
          <a:p>
            <a:pPr algn="ctr"/>
            <a:r>
              <a:rPr lang="en-US" sz="2400" dirty="0"/>
              <a:t>Source: </a:t>
            </a:r>
            <a:r>
              <a:rPr lang="en-US" sz="2400" dirty="0">
                <a:hlinkClick r:id="rId4"/>
              </a:rPr>
              <a:t>https://firms.modaps.eosdis.nasa.gov/</a:t>
            </a:r>
            <a:endParaRPr lang="en-US" sz="24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39" y="2996952"/>
            <a:ext cx="6694401"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6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5652" t="20312" r="36823" b="25521"/>
          <a:stretch/>
        </p:blipFill>
        <p:spPr bwMode="auto">
          <a:xfrm>
            <a:off x="6588225" y="3206451"/>
            <a:ext cx="2461016" cy="27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48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8092" y="6300028"/>
            <a:ext cx="7804348" cy="461665"/>
          </a:xfrm>
          <a:prstGeom prst="rect">
            <a:avLst/>
          </a:prstGeom>
        </p:spPr>
        <p:txBody>
          <a:bodyPr wrap="square">
            <a:spAutoFit/>
          </a:bodyPr>
          <a:lstStyle/>
          <a:p>
            <a:pPr algn="ctr"/>
            <a:r>
              <a:rPr lang="en-US" sz="2400" dirty="0"/>
              <a:t>Source: </a:t>
            </a:r>
            <a:r>
              <a:rPr lang="en-US" sz="2400" dirty="0">
                <a:hlinkClick r:id="rId2"/>
              </a:rPr>
              <a:t>https://worldview.earthdata.nasa.gov/</a:t>
            </a:r>
            <a:r>
              <a:rPr lang="en-US" sz="2400" dirty="0"/>
              <a:t> </a:t>
            </a:r>
          </a:p>
        </p:txBody>
      </p:sp>
      <p:pic>
        <p:nvPicPr>
          <p:cNvPr id="3" name="Picture 2"/>
          <p:cNvPicPr>
            <a:picLocks noChangeAspect="1"/>
          </p:cNvPicPr>
          <p:nvPr/>
        </p:nvPicPr>
        <p:blipFill rotWithShape="1">
          <a:blip r:embed="rId3"/>
          <a:srcRect t="5179" b="6579"/>
          <a:stretch/>
        </p:blipFill>
        <p:spPr>
          <a:xfrm>
            <a:off x="0" y="1124743"/>
            <a:ext cx="9144000" cy="4536505"/>
          </a:xfrm>
          <a:prstGeom prst="rect">
            <a:avLst/>
          </a:prstGeom>
        </p:spPr>
      </p:pic>
      <p:pic>
        <p:nvPicPr>
          <p:cNvPr id="4" name="Picture 3"/>
          <p:cNvPicPr>
            <a:picLocks noChangeAspect="1"/>
          </p:cNvPicPr>
          <p:nvPr/>
        </p:nvPicPr>
        <p:blipFill rotWithShape="1">
          <a:blip r:embed="rId3"/>
          <a:srcRect l="1574" t="13692" r="79465" b="79305"/>
          <a:stretch/>
        </p:blipFill>
        <p:spPr>
          <a:xfrm>
            <a:off x="2430016" y="41145"/>
            <a:ext cx="4283968" cy="889636"/>
          </a:xfrm>
          <a:prstGeom prst="rect">
            <a:avLst/>
          </a:prstGeom>
        </p:spPr>
      </p:pic>
    </p:spTree>
    <p:extLst>
      <p:ext uri="{BB962C8B-B14F-4D97-AF65-F5344CB8AC3E}">
        <p14:creationId xmlns:p14="http://schemas.microsoft.com/office/powerpoint/2010/main" val="127994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9827"/>
          <a:stretch/>
        </p:blipFill>
        <p:spPr>
          <a:xfrm>
            <a:off x="35496" y="1196752"/>
            <a:ext cx="9073008" cy="5260051"/>
          </a:xfrm>
          <a:prstGeom prst="rect">
            <a:avLst/>
          </a:prstGeom>
        </p:spPr>
      </p:pic>
      <p:sp>
        <p:nvSpPr>
          <p:cNvPr id="7" name="TextBox 6"/>
          <p:cNvSpPr txBox="1"/>
          <p:nvPr/>
        </p:nvSpPr>
        <p:spPr>
          <a:xfrm>
            <a:off x="20876" y="44624"/>
            <a:ext cx="9123124" cy="1077218"/>
          </a:xfrm>
          <a:prstGeom prst="rect">
            <a:avLst/>
          </a:prstGeom>
          <a:noFill/>
        </p:spPr>
        <p:txBody>
          <a:bodyPr wrap="square" rtlCol="0">
            <a:spAutoFit/>
          </a:bodyPr>
          <a:lstStyle/>
          <a:p>
            <a:pPr algn="ctr"/>
            <a:r>
              <a:rPr lang="en-US" sz="3200" b="1" dirty="0">
                <a:solidFill>
                  <a:srgbClr val="FF0000"/>
                </a:solidFill>
              </a:rPr>
              <a:t>Flow Chart of Thailand Fire Danger Rating System and Fire Hotspot</a:t>
            </a:r>
            <a:endParaRPr lang="th-TH" sz="3200" b="1" dirty="0">
              <a:solidFill>
                <a:srgbClr val="FF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1350926"/>
            <a:ext cx="1080120" cy="205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214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062"/>
            <a:ext cx="9144000" cy="1815882"/>
          </a:xfrm>
          <a:prstGeom prst="rect">
            <a:avLst/>
          </a:prstGeom>
        </p:spPr>
        <p:txBody>
          <a:bodyPr wrap="square">
            <a:spAutoFit/>
          </a:bodyPr>
          <a:lstStyle/>
          <a:p>
            <a:r>
              <a:rPr lang="en-US" sz="2800" b="1" dirty="0"/>
              <a:t>Daily report </a:t>
            </a:r>
            <a:r>
              <a:rPr lang="en-US" sz="2800" dirty="0"/>
              <a:t>to the main forest fire control task forces by using rapid and daily fire hotspot alert emails, www FDRS, and a smart phone applications (e.g. LINE) by Department of National Park, Wildlife and Plant Conservation (DNP)</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0304"/>
          <a:stretch/>
        </p:blipFill>
        <p:spPr bwMode="auto">
          <a:xfrm>
            <a:off x="2205227" y="1855262"/>
            <a:ext cx="6848812" cy="185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6012160" y="3833358"/>
            <a:ext cx="0" cy="11521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07974" y="5129781"/>
            <a:ext cx="1224136" cy="369332"/>
          </a:xfrm>
          <a:prstGeom prst="rect">
            <a:avLst/>
          </a:prstGeom>
          <a:noFill/>
        </p:spPr>
        <p:txBody>
          <a:bodyPr wrap="square" rtlCol="0">
            <a:spAutoFit/>
          </a:bodyPr>
          <a:lstStyle/>
          <a:p>
            <a:r>
              <a:rPr lang="en-US" dirty="0"/>
              <a:t>Where?</a:t>
            </a:r>
          </a:p>
        </p:txBody>
      </p:sp>
      <p:cxnSp>
        <p:nvCxnSpPr>
          <p:cNvPr id="11" name="Straight Arrow Connector 10"/>
          <p:cNvCxnSpPr/>
          <p:nvPr/>
        </p:nvCxnSpPr>
        <p:spPr>
          <a:xfrm>
            <a:off x="8388424" y="3852984"/>
            <a:ext cx="0" cy="105805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76738" y="4879243"/>
            <a:ext cx="2520280" cy="646331"/>
          </a:xfrm>
          <a:prstGeom prst="rect">
            <a:avLst/>
          </a:prstGeom>
          <a:noFill/>
        </p:spPr>
        <p:txBody>
          <a:bodyPr wrap="square" rtlCol="0">
            <a:spAutoFit/>
          </a:bodyPr>
          <a:lstStyle/>
          <a:p>
            <a:r>
              <a:rPr lang="en-US" dirty="0"/>
              <a:t>Which forest fire control responsibility!</a:t>
            </a:r>
          </a:p>
        </p:txBody>
      </p:sp>
      <p:sp>
        <p:nvSpPr>
          <p:cNvPr id="13" name="TextBox 12"/>
          <p:cNvSpPr txBox="1"/>
          <p:nvPr/>
        </p:nvSpPr>
        <p:spPr>
          <a:xfrm>
            <a:off x="5092562" y="3790009"/>
            <a:ext cx="4104456" cy="369332"/>
          </a:xfrm>
          <a:prstGeom prst="rect">
            <a:avLst/>
          </a:prstGeom>
          <a:noFill/>
        </p:spPr>
        <p:txBody>
          <a:bodyPr wrap="square" rtlCol="0">
            <a:spAutoFit/>
          </a:bodyPr>
          <a:lstStyle/>
          <a:p>
            <a:pPr algn="ctr"/>
            <a:r>
              <a:rPr lang="en-US" b="1" dirty="0"/>
              <a:t>A Daily Report by DNP</a:t>
            </a:r>
          </a:p>
        </p:txBody>
      </p:sp>
      <p:sp>
        <p:nvSpPr>
          <p:cNvPr id="14" name="Rectangle 13"/>
          <p:cNvSpPr/>
          <p:nvPr/>
        </p:nvSpPr>
        <p:spPr>
          <a:xfrm>
            <a:off x="5851144" y="6430142"/>
            <a:ext cx="3189078" cy="369332"/>
          </a:xfrm>
          <a:prstGeom prst="rect">
            <a:avLst/>
          </a:prstGeom>
        </p:spPr>
        <p:txBody>
          <a:bodyPr wrap="none">
            <a:spAutoFit/>
          </a:bodyPr>
          <a:lstStyle/>
          <a:p>
            <a:r>
              <a:rPr lang="en-US" dirty="0"/>
              <a:t>Source: http://portal.dnp.go.th/</a:t>
            </a:r>
          </a:p>
        </p:txBody>
      </p:sp>
      <p:pic>
        <p:nvPicPr>
          <p:cNvPr id="2" name="Picture 1"/>
          <p:cNvPicPr>
            <a:picLocks noChangeAspect="1"/>
          </p:cNvPicPr>
          <p:nvPr/>
        </p:nvPicPr>
        <p:blipFill>
          <a:blip r:embed="rId3"/>
          <a:stretch>
            <a:fillRect/>
          </a:stretch>
        </p:blipFill>
        <p:spPr>
          <a:xfrm>
            <a:off x="2144935" y="4469399"/>
            <a:ext cx="3385579" cy="2330075"/>
          </a:xfrm>
          <a:prstGeom prst="rect">
            <a:avLst/>
          </a:prstGeom>
        </p:spPr>
      </p:pic>
      <p:pic>
        <p:nvPicPr>
          <p:cNvPr id="3" name="Picture 2"/>
          <p:cNvPicPr>
            <a:picLocks noChangeAspect="1"/>
          </p:cNvPicPr>
          <p:nvPr/>
        </p:nvPicPr>
        <p:blipFill rotWithShape="1">
          <a:blip r:embed="rId4"/>
          <a:srcRect r="72982" b="36101"/>
          <a:stretch/>
        </p:blipFill>
        <p:spPr>
          <a:xfrm>
            <a:off x="-5211" y="4159340"/>
            <a:ext cx="2002829" cy="2663191"/>
          </a:xfrm>
          <a:prstGeom prst="rect">
            <a:avLst/>
          </a:prstGeom>
        </p:spPr>
      </p:pic>
      <p:pic>
        <p:nvPicPr>
          <p:cNvPr id="5" name="Picture 4"/>
          <p:cNvPicPr>
            <a:picLocks noChangeAspect="1"/>
          </p:cNvPicPr>
          <p:nvPr/>
        </p:nvPicPr>
        <p:blipFill rotWithShape="1">
          <a:blip r:embed="rId5"/>
          <a:srcRect r="78288" b="27590"/>
          <a:stretch/>
        </p:blipFill>
        <p:spPr>
          <a:xfrm>
            <a:off x="-2905" y="1713588"/>
            <a:ext cx="1973367" cy="3700210"/>
          </a:xfrm>
          <a:prstGeom prst="rect">
            <a:avLst/>
          </a:prstGeom>
        </p:spPr>
      </p:pic>
    </p:spTree>
    <p:extLst>
      <p:ext uri="{BB962C8B-B14F-4D97-AF65-F5344CB8AC3E}">
        <p14:creationId xmlns:p14="http://schemas.microsoft.com/office/powerpoint/2010/main" val="4212272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569" t="15368" r="7122" b="4514"/>
          <a:stretch/>
        </p:blipFill>
        <p:spPr>
          <a:xfrm>
            <a:off x="-1" y="692696"/>
            <a:ext cx="4774841" cy="316835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476" t="6542" r="8263" b="5428"/>
          <a:stretch/>
        </p:blipFill>
        <p:spPr>
          <a:xfrm>
            <a:off x="4818266" y="671014"/>
            <a:ext cx="4320677" cy="3190033"/>
          </a:xfrm>
          <a:prstGeom prst="rect">
            <a:avLst/>
          </a:prstGeom>
        </p:spPr>
      </p:pic>
      <p:sp>
        <p:nvSpPr>
          <p:cNvPr id="7" name="TextBox 6"/>
          <p:cNvSpPr txBox="1"/>
          <p:nvPr/>
        </p:nvSpPr>
        <p:spPr>
          <a:xfrm>
            <a:off x="-36512" y="116632"/>
            <a:ext cx="9172606" cy="584775"/>
          </a:xfrm>
          <a:prstGeom prst="rect">
            <a:avLst/>
          </a:prstGeom>
          <a:noFill/>
        </p:spPr>
        <p:txBody>
          <a:bodyPr wrap="square" rtlCol="0">
            <a:spAutoFit/>
          </a:bodyPr>
          <a:lstStyle/>
          <a:p>
            <a:pPr algn="ctr"/>
            <a:r>
              <a:rPr lang="en-US" sz="3200" b="1" dirty="0" err="1">
                <a:solidFill>
                  <a:srgbClr val="FF0000"/>
                </a:solidFill>
              </a:rPr>
              <a:t>Chiangrai</a:t>
            </a:r>
            <a:r>
              <a:rPr lang="en-US" sz="3200" b="1" dirty="0">
                <a:solidFill>
                  <a:srgbClr val="FF0000"/>
                </a:solidFill>
              </a:rPr>
              <a:t> Hotspot &amp; Early Burning Application</a:t>
            </a:r>
            <a:endParaRPr lang="th-TH" sz="3200" b="1" dirty="0">
              <a:solidFill>
                <a:srgbClr val="FF0000"/>
              </a:solidFill>
            </a:endParaRPr>
          </a:p>
        </p:txBody>
      </p:sp>
      <p:sp>
        <p:nvSpPr>
          <p:cNvPr id="8" name="TextBox 7"/>
          <p:cNvSpPr txBox="1"/>
          <p:nvPr/>
        </p:nvSpPr>
        <p:spPr>
          <a:xfrm>
            <a:off x="6300192" y="6239053"/>
            <a:ext cx="2801353" cy="646331"/>
          </a:xfrm>
          <a:prstGeom prst="rect">
            <a:avLst/>
          </a:prstGeom>
          <a:noFill/>
        </p:spPr>
        <p:txBody>
          <a:bodyPr wrap="square" rtlCol="0">
            <a:spAutoFit/>
          </a:bodyPr>
          <a:lstStyle/>
          <a:p>
            <a:r>
              <a:rPr lang="en-US" b="1" dirty="0" err="1">
                <a:solidFill>
                  <a:srgbClr val="002060"/>
                </a:solidFill>
              </a:rPr>
              <a:t>Sirimongkonlertkun</a:t>
            </a:r>
            <a:r>
              <a:rPr lang="en-US" b="1" dirty="0">
                <a:solidFill>
                  <a:srgbClr val="002060"/>
                </a:solidFill>
              </a:rPr>
              <a:t>, N. and </a:t>
            </a:r>
            <a:r>
              <a:rPr lang="en-US" b="1" dirty="0" err="1">
                <a:solidFill>
                  <a:srgbClr val="002060"/>
                </a:solidFill>
              </a:rPr>
              <a:t>Yanawongsa</a:t>
            </a:r>
            <a:r>
              <a:rPr lang="en-US" b="1" dirty="0">
                <a:solidFill>
                  <a:srgbClr val="002060"/>
                </a:solidFill>
              </a:rPr>
              <a:t>, E., 2016</a:t>
            </a:r>
            <a:endParaRPr lang="th-TH" b="1" dirty="0">
              <a:solidFill>
                <a:srgbClr val="002060"/>
              </a:solidFil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21371"/>
          <a:stretch/>
        </p:blipFill>
        <p:spPr>
          <a:xfrm>
            <a:off x="-36512" y="3861047"/>
            <a:ext cx="2163560" cy="302433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5575" y="3861047"/>
            <a:ext cx="1701189" cy="3024337"/>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29175"/>
          <a:stretch/>
        </p:blipFill>
        <p:spPr>
          <a:xfrm>
            <a:off x="3777010" y="3861046"/>
            <a:ext cx="2307157" cy="2904943"/>
          </a:xfrm>
          <a:prstGeom prst="rect">
            <a:avLst/>
          </a:prstGeom>
        </p:spPr>
      </p:pic>
      <p:pic>
        <p:nvPicPr>
          <p:cNvPr id="11" name="Picture 10"/>
          <p:cNvPicPr>
            <a:picLocks noChangeAspect="1"/>
          </p:cNvPicPr>
          <p:nvPr/>
        </p:nvPicPr>
        <p:blipFill rotWithShape="1">
          <a:blip r:embed="rId7"/>
          <a:srcRect l="50000"/>
          <a:stretch/>
        </p:blipFill>
        <p:spPr>
          <a:xfrm>
            <a:off x="6409658" y="3847051"/>
            <a:ext cx="2464519" cy="2399806"/>
          </a:xfrm>
          <a:prstGeom prst="rect">
            <a:avLst/>
          </a:prstGeom>
        </p:spPr>
      </p:pic>
    </p:spTree>
    <p:extLst>
      <p:ext uri="{BB962C8B-B14F-4D97-AF65-F5344CB8AC3E}">
        <p14:creationId xmlns:p14="http://schemas.microsoft.com/office/powerpoint/2010/main" val="1998651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967" y="2060848"/>
            <a:ext cx="8964488" cy="3970318"/>
          </a:xfrm>
          <a:prstGeom prst="rect">
            <a:avLst/>
          </a:prstGeom>
        </p:spPr>
        <p:txBody>
          <a:bodyPr wrap="square">
            <a:spAutoFit/>
          </a:bodyPr>
          <a:lstStyle/>
          <a:p>
            <a:r>
              <a:rPr lang="en-US" sz="3600" b="1" dirty="0">
                <a:solidFill>
                  <a:srgbClr val="C00000"/>
                </a:solidFill>
              </a:rPr>
              <a:t>Fire danger rating (FDR) is </a:t>
            </a:r>
            <a:r>
              <a:rPr lang="en-US" sz="3600" b="1" i="1" u="sng" dirty="0">
                <a:solidFill>
                  <a:srgbClr val="C00000"/>
                </a:solidFill>
              </a:rPr>
              <a:t>a mature science and has long been used as a tool to indicate the potential of fire start, spread and impact.</a:t>
            </a:r>
            <a:r>
              <a:rPr lang="en-US" sz="3600" dirty="0"/>
              <a:t> Fire danger rating is the systematic assessment of fire risk and potential impact, and it is the cornerstone of contemporary fire control and management program.</a:t>
            </a:r>
          </a:p>
        </p:txBody>
      </p:sp>
      <p:sp>
        <p:nvSpPr>
          <p:cNvPr id="4" name="Rectangle 3"/>
          <p:cNvSpPr/>
          <p:nvPr/>
        </p:nvSpPr>
        <p:spPr>
          <a:xfrm>
            <a:off x="14211" y="6488668"/>
            <a:ext cx="9144000" cy="338554"/>
          </a:xfrm>
          <a:prstGeom prst="rect">
            <a:avLst/>
          </a:prstGeom>
        </p:spPr>
        <p:txBody>
          <a:bodyPr wrap="square">
            <a:spAutoFit/>
          </a:bodyPr>
          <a:lstStyle/>
          <a:p>
            <a:pPr algn="ctr"/>
            <a:r>
              <a:rPr lang="en-US" sz="1600" dirty="0"/>
              <a:t>Source:  Global Fire EWS--http://www.fire.uni-freiburg.de/gwfews/index.html &amp; de Groot et al., 2010</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818" y="24024"/>
            <a:ext cx="6236786" cy="203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95936" y="349939"/>
            <a:ext cx="2498231" cy="461665"/>
          </a:xfrm>
          <a:prstGeom prst="rect">
            <a:avLst/>
          </a:prstGeom>
          <a:noFill/>
        </p:spPr>
        <p:txBody>
          <a:bodyPr wrap="square" rtlCol="0">
            <a:spAutoFit/>
          </a:bodyPr>
          <a:lstStyle/>
          <a:p>
            <a:r>
              <a:rPr lang="en-US" sz="2400" b="1" dirty="0">
                <a:solidFill>
                  <a:schemeClr val="accent2">
                    <a:lumMod val="75000"/>
                  </a:schemeClr>
                </a:solidFill>
              </a:rPr>
              <a:t>Wagner, V., 1987</a:t>
            </a:r>
          </a:p>
        </p:txBody>
      </p:sp>
    </p:spTree>
    <p:extLst>
      <p:ext uri="{BB962C8B-B14F-4D97-AF65-F5344CB8AC3E}">
        <p14:creationId xmlns:p14="http://schemas.microsoft.com/office/powerpoint/2010/main" val="4181103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3819211" y="-27384"/>
            <a:ext cx="5069465" cy="369332"/>
          </a:xfrm>
          <a:prstGeom prst="rect">
            <a:avLst/>
          </a:prstGeom>
          <a:noFill/>
          <a:ln w="9525">
            <a:noFill/>
            <a:miter lim="800000"/>
            <a:headEnd/>
            <a:tailEnd/>
          </a:ln>
          <a:effectLst/>
        </p:spPr>
        <p:txBody>
          <a:bodyPr wrap="none">
            <a:spAutoFit/>
          </a:bodyPr>
          <a:lstStyle/>
          <a:p>
            <a:pPr algn="ctr"/>
            <a:r>
              <a:rPr lang="en-US" b="1" dirty="0"/>
              <a:t>Monitoring Transport of Biomass Burning Aerosols</a:t>
            </a:r>
          </a:p>
        </p:txBody>
      </p:sp>
      <p:sp>
        <p:nvSpPr>
          <p:cNvPr id="81953" name="Rectangle 33"/>
          <p:cNvSpPr>
            <a:spLocks noChangeArrowheads="1"/>
          </p:cNvSpPr>
          <p:nvPr/>
        </p:nvSpPr>
        <p:spPr bwMode="auto">
          <a:xfrm>
            <a:off x="3563889" y="260648"/>
            <a:ext cx="5580111" cy="400110"/>
          </a:xfrm>
          <a:prstGeom prst="rect">
            <a:avLst/>
          </a:prstGeom>
          <a:noFill/>
          <a:ln w="9525">
            <a:noFill/>
            <a:miter lim="800000"/>
            <a:headEnd/>
            <a:tailEnd/>
          </a:ln>
          <a:effectLst/>
        </p:spPr>
        <p:txBody>
          <a:bodyPr wrap="square">
            <a:spAutoFit/>
          </a:bodyPr>
          <a:lstStyle/>
          <a:p>
            <a:pPr algn="ctr" eaLnBrk="0" hangingPunct="0"/>
            <a:r>
              <a:rPr lang="en-US" sz="2000" b="1" dirty="0"/>
              <a:t>Himawari-8 Geostationary Monitoring  </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890" r="62884" b="15820"/>
          <a:stretch/>
        </p:blipFill>
        <p:spPr bwMode="auto">
          <a:xfrm>
            <a:off x="4507668" y="620688"/>
            <a:ext cx="4589140" cy="495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48" t="14033" b="5072"/>
          <a:stretch/>
        </p:blipFill>
        <p:spPr bwMode="auto">
          <a:xfrm>
            <a:off x="24830" y="4319490"/>
            <a:ext cx="4546199" cy="253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0530" t="11509" r="33640" b="5891"/>
          <a:stretch/>
        </p:blipFill>
        <p:spPr bwMode="auto">
          <a:xfrm>
            <a:off x="611561" y="1034"/>
            <a:ext cx="2952328" cy="382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19438" y="5517232"/>
            <a:ext cx="4624561" cy="338554"/>
          </a:xfrm>
          <a:prstGeom prst="rect">
            <a:avLst/>
          </a:prstGeom>
        </p:spPr>
        <p:txBody>
          <a:bodyPr wrap="square">
            <a:spAutoFit/>
          </a:bodyPr>
          <a:lstStyle/>
          <a:p>
            <a:r>
              <a:rPr lang="en-US" sz="1600" dirty="0">
                <a:hlinkClick r:id="rId6"/>
              </a:rPr>
              <a:t>http://www.highfirerisk.com.au/imr/Thai_H8_01.htm</a:t>
            </a:r>
            <a:endParaRPr lang="en-US" sz="1600" dirty="0"/>
          </a:p>
        </p:txBody>
      </p:sp>
      <p:sp>
        <p:nvSpPr>
          <p:cNvPr id="3" name="Rectangle 2"/>
          <p:cNvSpPr/>
          <p:nvPr/>
        </p:nvSpPr>
        <p:spPr>
          <a:xfrm>
            <a:off x="11929" y="3780329"/>
            <a:ext cx="4572000" cy="584775"/>
          </a:xfrm>
          <a:prstGeom prst="rect">
            <a:avLst/>
          </a:prstGeom>
        </p:spPr>
        <p:txBody>
          <a:bodyPr>
            <a:spAutoFit/>
          </a:bodyPr>
          <a:lstStyle/>
          <a:p>
            <a:r>
              <a:rPr lang="en-US" sz="1600" dirty="0">
                <a:hlinkClick r:id="rId7"/>
              </a:rPr>
              <a:t>http://www.data.jma.go.jp/mscweb/data/himawari/sat_img.php?area=se1</a:t>
            </a:r>
            <a:endParaRPr lang="en-US" sz="1600" dirty="0"/>
          </a:p>
        </p:txBody>
      </p:sp>
      <p:sp>
        <p:nvSpPr>
          <p:cNvPr id="4" name="Rectangle 3"/>
          <p:cNvSpPr/>
          <p:nvPr/>
        </p:nvSpPr>
        <p:spPr>
          <a:xfrm>
            <a:off x="4569215" y="6495127"/>
            <a:ext cx="3092450" cy="369332"/>
          </a:xfrm>
          <a:prstGeom prst="rect">
            <a:avLst/>
          </a:prstGeom>
        </p:spPr>
        <p:txBody>
          <a:bodyPr wrap="none">
            <a:spAutoFit/>
          </a:bodyPr>
          <a:lstStyle/>
          <a:p>
            <a:r>
              <a:rPr lang="en-US" dirty="0">
                <a:hlinkClick r:id="rId8"/>
              </a:rPr>
              <a:t>http://realearth.ssec.wisc.edu/</a:t>
            </a:r>
            <a:endParaRPr lang="en-US" dirty="0"/>
          </a:p>
        </p:txBody>
      </p:sp>
      <p:sp>
        <p:nvSpPr>
          <p:cNvPr id="6" name="Rectangle 5"/>
          <p:cNvSpPr/>
          <p:nvPr/>
        </p:nvSpPr>
        <p:spPr>
          <a:xfrm>
            <a:off x="4716016" y="5775647"/>
            <a:ext cx="4373885" cy="461665"/>
          </a:xfrm>
          <a:prstGeom prst="rect">
            <a:avLst/>
          </a:prstGeom>
        </p:spPr>
        <p:txBody>
          <a:bodyPr wrap="square">
            <a:spAutoFit/>
          </a:bodyPr>
          <a:lstStyle/>
          <a:p>
            <a:pPr algn="ctr"/>
            <a:r>
              <a:rPr lang="en-US" sz="1200" b="1" dirty="0">
                <a:solidFill>
                  <a:srgbClr val="00B050"/>
                </a:solidFill>
              </a:rPr>
              <a:t>Rick McRae, Risk Analyst, Emergency Management, Risk and Spatial Services, ACT Emergency Services Agency, Australia</a:t>
            </a:r>
          </a:p>
        </p:txBody>
      </p:sp>
    </p:spTree>
    <p:extLst>
      <p:ext uri="{BB962C8B-B14F-4D97-AF65-F5344CB8AC3E}">
        <p14:creationId xmlns:p14="http://schemas.microsoft.com/office/powerpoint/2010/main" val="287446284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552" y="1700808"/>
            <a:ext cx="8208912" cy="4585871"/>
          </a:xfrm>
          <a:prstGeom prst="rect">
            <a:avLst/>
          </a:prstGeom>
          <a:noFill/>
        </p:spPr>
        <p:txBody>
          <a:bodyPr wrap="square" rtlCol="0">
            <a:spAutoFit/>
          </a:bodyPr>
          <a:lstStyle/>
          <a:p>
            <a:pPr marL="457200" indent="-457200">
              <a:buFont typeface="+mj-lt"/>
              <a:buAutoNum type="arabicPeriod" startAt="3"/>
            </a:pPr>
            <a:r>
              <a:rPr lang="en-US" sz="3600" b="1" dirty="0">
                <a:solidFill>
                  <a:srgbClr val="FF0000"/>
                </a:solidFill>
              </a:rPr>
              <a:t>Prediction</a:t>
            </a:r>
            <a:r>
              <a:rPr lang="en-US" sz="3200" b="1" dirty="0">
                <a:solidFill>
                  <a:srgbClr val="FF0000"/>
                </a:solidFill>
              </a:rPr>
              <a:t> </a:t>
            </a:r>
            <a:r>
              <a:rPr lang="en-US" sz="3200" b="1" dirty="0"/>
              <a:t>(Forecasting and Modeling)</a:t>
            </a:r>
            <a:endParaRPr lang="th-TH" sz="3200" b="1" dirty="0"/>
          </a:p>
          <a:p>
            <a:pPr marL="971550" lvl="1" indent="-514350">
              <a:buFont typeface="+mj-lt"/>
              <a:buAutoNum type="alphaUcPeriod"/>
            </a:pPr>
            <a:r>
              <a:rPr lang="en-US" sz="3200" b="1" dirty="0"/>
              <a:t>Smoke and haze monitoring and forested system (7 SEAS and ECMWF-CAMS, Himawari-8)</a:t>
            </a:r>
            <a:endParaRPr lang="th-TH" sz="3200" b="1" dirty="0"/>
          </a:p>
          <a:p>
            <a:pPr marL="914400" lvl="1" indent="-457200">
              <a:buFont typeface="+mj-lt"/>
              <a:buAutoNum type="alphaUcPeriod"/>
            </a:pPr>
            <a:r>
              <a:rPr lang="en-US" sz="3200" b="1" dirty="0"/>
              <a:t>Early Warning System for fire (EWR-Fire) based on Fire Danger Rating System (FDRS) such as GFEWS, EFFIS, UATFFDRS, INFFDRS</a:t>
            </a:r>
          </a:p>
          <a:p>
            <a:pPr marL="914400" lvl="1" indent="-457200">
              <a:buFont typeface="+mj-lt"/>
              <a:buAutoNum type="alphaUcPeriod"/>
            </a:pPr>
            <a:r>
              <a:rPr lang="en-US" sz="3200" b="1" dirty="0"/>
              <a:t>Etc.</a:t>
            </a:r>
          </a:p>
        </p:txBody>
      </p:sp>
      <p:sp>
        <p:nvSpPr>
          <p:cNvPr id="4" name="Rectangle 3"/>
          <p:cNvSpPr/>
          <p:nvPr/>
        </p:nvSpPr>
        <p:spPr>
          <a:xfrm>
            <a:off x="0" y="18490"/>
            <a:ext cx="9144000" cy="1077218"/>
          </a:xfrm>
          <a:prstGeom prst="rect">
            <a:avLst/>
          </a:prstGeom>
        </p:spPr>
        <p:txBody>
          <a:bodyPr wrap="square">
            <a:spAutoFit/>
          </a:bodyPr>
          <a:lstStyle/>
          <a:p>
            <a:pPr algn="ctr"/>
            <a:r>
              <a:rPr lang="en-US" sz="3200" b="1" dirty="0"/>
              <a:t>What we need to cover in order to deal with Natural Disasters, especially forest fires?</a:t>
            </a:r>
          </a:p>
        </p:txBody>
      </p:sp>
    </p:spTree>
    <p:extLst>
      <p:ext uri="{BB962C8B-B14F-4D97-AF65-F5344CB8AC3E}">
        <p14:creationId xmlns:p14="http://schemas.microsoft.com/office/powerpoint/2010/main" val="1519046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724882" y="-27384"/>
            <a:ext cx="7548285" cy="646331"/>
          </a:xfrm>
          <a:prstGeom prst="rect">
            <a:avLst/>
          </a:prstGeom>
          <a:noFill/>
          <a:ln w="9525">
            <a:noFill/>
            <a:miter lim="800000"/>
            <a:headEnd/>
            <a:tailEnd/>
          </a:ln>
          <a:effectLst/>
        </p:spPr>
        <p:txBody>
          <a:bodyPr wrap="none">
            <a:spAutoFit/>
          </a:bodyPr>
          <a:lstStyle/>
          <a:p>
            <a:pPr algn="ctr"/>
            <a:r>
              <a:rPr lang="en-US" sz="3600" b="1" dirty="0">
                <a:solidFill>
                  <a:srgbClr val="FF0000"/>
                </a:solidFill>
              </a:rPr>
              <a:t>Smoke and Haze Monitoring By 7 SEAS</a:t>
            </a:r>
          </a:p>
        </p:txBody>
      </p:sp>
      <p:sp>
        <p:nvSpPr>
          <p:cNvPr id="6" name="TextBox 5"/>
          <p:cNvSpPr txBox="1"/>
          <p:nvPr/>
        </p:nvSpPr>
        <p:spPr>
          <a:xfrm>
            <a:off x="179512" y="6471186"/>
            <a:ext cx="8501122" cy="369332"/>
          </a:xfrm>
          <a:prstGeom prst="rect">
            <a:avLst/>
          </a:prstGeom>
          <a:noFill/>
        </p:spPr>
        <p:txBody>
          <a:bodyPr wrap="square" rtlCol="0">
            <a:spAutoFit/>
          </a:bodyPr>
          <a:lstStyle/>
          <a:p>
            <a:pPr algn="ctr"/>
            <a:r>
              <a:rPr lang="en-US" sz="1800" dirty="0"/>
              <a:t>Source: </a:t>
            </a:r>
            <a:r>
              <a:rPr lang="en-US" sz="1800" dirty="0">
                <a:hlinkClick r:id="rId3"/>
              </a:rPr>
              <a:t>http://www.nrlmry.navy.mil/aerosol_web/7seas/7seas.html</a:t>
            </a:r>
            <a:r>
              <a:rPr lang="en-US" sz="1800" dirty="0"/>
              <a:t> </a:t>
            </a:r>
            <a:endParaRPr lang="th-TH" sz="1800" dirty="0"/>
          </a:p>
        </p:txBody>
      </p:sp>
      <p:pic>
        <p:nvPicPr>
          <p:cNvPr id="156705" name="Picture 33"/>
          <p:cNvPicPr>
            <a:picLocks noChangeAspect="1" noChangeArrowheads="1"/>
          </p:cNvPicPr>
          <p:nvPr/>
        </p:nvPicPr>
        <p:blipFill rotWithShape="1">
          <a:blip r:embed="rId4">
            <a:extLst>
              <a:ext uri="{28A0092B-C50C-407E-A947-70E740481C1C}">
                <a14:useLocalDpi xmlns:a14="http://schemas.microsoft.com/office/drawing/2010/main" val="0"/>
              </a:ext>
            </a:extLst>
          </a:blip>
          <a:srcRect l="17308" t="13991" r="18603" b="8384"/>
          <a:stretch/>
        </p:blipFill>
        <p:spPr bwMode="auto">
          <a:xfrm>
            <a:off x="371597" y="619799"/>
            <a:ext cx="8592891" cy="58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48987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767681" y="71414"/>
            <a:ext cx="7462684" cy="646331"/>
          </a:xfrm>
          <a:prstGeom prst="rect">
            <a:avLst/>
          </a:prstGeom>
          <a:noFill/>
          <a:ln w="9525">
            <a:noFill/>
            <a:miter lim="800000"/>
            <a:headEnd/>
            <a:tailEnd/>
          </a:ln>
          <a:effectLst/>
        </p:spPr>
        <p:txBody>
          <a:bodyPr wrap="none">
            <a:spAutoFit/>
          </a:bodyPr>
          <a:lstStyle/>
          <a:p>
            <a:pPr algn="ctr"/>
            <a:r>
              <a:rPr lang="en-US" sz="3600" b="1" dirty="0">
                <a:solidFill>
                  <a:srgbClr val="FF0000"/>
                </a:solidFill>
              </a:rPr>
              <a:t>Forecasted Smoke and Haze By 7 SEAS</a:t>
            </a:r>
          </a:p>
        </p:txBody>
      </p:sp>
      <p:sp>
        <p:nvSpPr>
          <p:cNvPr id="36" name="TextBox 35"/>
          <p:cNvSpPr txBox="1"/>
          <p:nvPr/>
        </p:nvSpPr>
        <p:spPr>
          <a:xfrm>
            <a:off x="2428860" y="663079"/>
            <a:ext cx="4071966" cy="461665"/>
          </a:xfrm>
          <a:prstGeom prst="rect">
            <a:avLst/>
          </a:prstGeom>
          <a:noFill/>
        </p:spPr>
        <p:txBody>
          <a:bodyPr wrap="square" rtlCol="0">
            <a:spAutoFit/>
          </a:bodyPr>
          <a:lstStyle/>
          <a:p>
            <a:pPr algn="ctr"/>
            <a:r>
              <a:rPr lang="en-US" sz="2400" b="1" dirty="0"/>
              <a:t>Aerosol Optical Depth</a:t>
            </a:r>
            <a:endParaRPr lang="th-TH" sz="2400" b="1" dirty="0"/>
          </a:p>
        </p:txBody>
      </p:sp>
      <p:sp>
        <p:nvSpPr>
          <p:cNvPr id="7" name="TextBox 6"/>
          <p:cNvSpPr txBox="1"/>
          <p:nvPr/>
        </p:nvSpPr>
        <p:spPr>
          <a:xfrm>
            <a:off x="5508104" y="5949280"/>
            <a:ext cx="3278770" cy="523220"/>
          </a:xfrm>
          <a:prstGeom prst="rect">
            <a:avLst/>
          </a:prstGeom>
          <a:noFill/>
        </p:spPr>
        <p:txBody>
          <a:bodyPr wrap="square" rtlCol="0">
            <a:spAutoFit/>
          </a:bodyPr>
          <a:lstStyle/>
          <a:p>
            <a:pPr algn="ctr"/>
            <a:r>
              <a:rPr lang="en-US" dirty="0"/>
              <a:t>24-30 April 2016</a:t>
            </a:r>
          </a:p>
        </p:txBody>
      </p:sp>
      <p:sp>
        <p:nvSpPr>
          <p:cNvPr id="8" name="Rectangle 7"/>
          <p:cNvSpPr/>
          <p:nvPr/>
        </p:nvSpPr>
        <p:spPr>
          <a:xfrm>
            <a:off x="434257" y="6474927"/>
            <a:ext cx="8316416" cy="400110"/>
          </a:xfrm>
          <a:prstGeom prst="rect">
            <a:avLst/>
          </a:prstGeom>
        </p:spPr>
        <p:txBody>
          <a:bodyPr wrap="square">
            <a:spAutoFit/>
          </a:bodyPr>
          <a:lstStyle/>
          <a:p>
            <a:pPr algn="ctr"/>
            <a:r>
              <a:rPr lang="en-US" sz="2000" dirty="0"/>
              <a:t>Source: </a:t>
            </a:r>
            <a:r>
              <a:rPr lang="en-US" sz="2000" dirty="0">
                <a:hlinkClick r:id="rId3"/>
              </a:rPr>
              <a:t>http://www.nrlmry.navy.mil/aerosol_web/7seas/7seas.html</a:t>
            </a:r>
            <a:endParaRPr lang="th-TH" sz="2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26" y="1094700"/>
            <a:ext cx="9032078" cy="4926588"/>
          </a:xfrm>
          <a:prstGeom prst="rect">
            <a:avLst/>
          </a:prstGeom>
        </p:spPr>
      </p:pic>
    </p:spTree>
    <p:extLst>
      <p:ext uri="{BB962C8B-B14F-4D97-AF65-F5344CB8AC3E}">
        <p14:creationId xmlns:p14="http://schemas.microsoft.com/office/powerpoint/2010/main" val="384034360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786475" y="292387"/>
            <a:ext cx="7462684" cy="646331"/>
          </a:xfrm>
          <a:prstGeom prst="rect">
            <a:avLst/>
          </a:prstGeom>
          <a:noFill/>
          <a:ln w="9525">
            <a:noFill/>
            <a:miter lim="800000"/>
            <a:headEnd/>
            <a:tailEnd/>
          </a:ln>
          <a:effectLst/>
        </p:spPr>
        <p:txBody>
          <a:bodyPr wrap="none">
            <a:spAutoFit/>
          </a:bodyPr>
          <a:lstStyle/>
          <a:p>
            <a:pPr algn="ctr"/>
            <a:r>
              <a:rPr lang="en-US" sz="3600" b="1" dirty="0">
                <a:solidFill>
                  <a:srgbClr val="FF0000"/>
                </a:solidFill>
              </a:rPr>
              <a:t>Forecasted Smoke and Haze By 7 SEAS</a:t>
            </a:r>
          </a:p>
        </p:txBody>
      </p:sp>
      <p:sp>
        <p:nvSpPr>
          <p:cNvPr id="7" name="Rectangle 6"/>
          <p:cNvSpPr/>
          <p:nvPr/>
        </p:nvSpPr>
        <p:spPr>
          <a:xfrm>
            <a:off x="1000100" y="6453336"/>
            <a:ext cx="7358114" cy="400110"/>
          </a:xfrm>
          <a:prstGeom prst="rect">
            <a:avLst/>
          </a:prstGeom>
        </p:spPr>
        <p:txBody>
          <a:bodyPr wrap="square">
            <a:spAutoFit/>
          </a:bodyPr>
          <a:lstStyle/>
          <a:p>
            <a:pPr algn="ctr"/>
            <a:r>
              <a:rPr lang="en-US" sz="2000" b="1" dirty="0"/>
              <a:t>Source: </a:t>
            </a:r>
            <a:r>
              <a:rPr lang="en-US" sz="2000" b="1" dirty="0">
                <a:hlinkClick r:id="rId3"/>
              </a:rPr>
              <a:t>http://www.nrlmry.navy.mil/aerosol_web/7seas/</a:t>
            </a:r>
            <a:endParaRPr lang="th-TH" sz="2000" b="1" dirty="0"/>
          </a:p>
        </p:txBody>
      </p:sp>
      <p:sp>
        <p:nvSpPr>
          <p:cNvPr id="9" name="TextBox 8"/>
          <p:cNvSpPr txBox="1"/>
          <p:nvPr/>
        </p:nvSpPr>
        <p:spPr>
          <a:xfrm>
            <a:off x="285720" y="5929330"/>
            <a:ext cx="3429024" cy="523220"/>
          </a:xfrm>
          <a:prstGeom prst="rect">
            <a:avLst/>
          </a:prstGeom>
          <a:noFill/>
        </p:spPr>
        <p:txBody>
          <a:bodyPr wrap="square" rtlCol="0">
            <a:spAutoFit/>
          </a:bodyPr>
          <a:lstStyle/>
          <a:p>
            <a:pPr algn="ctr"/>
            <a:r>
              <a:rPr lang="en-US" dirty="0"/>
              <a:t>18-22 April 2016</a:t>
            </a:r>
            <a:endParaRPr lang="th-TH" dirty="0"/>
          </a:p>
        </p:txBody>
      </p:sp>
      <p:sp>
        <p:nvSpPr>
          <p:cNvPr id="11" name="TextBox 10"/>
          <p:cNvSpPr txBox="1"/>
          <p:nvPr/>
        </p:nvSpPr>
        <p:spPr>
          <a:xfrm>
            <a:off x="4714876" y="5929330"/>
            <a:ext cx="3214710" cy="523220"/>
          </a:xfrm>
          <a:prstGeom prst="rect">
            <a:avLst/>
          </a:prstGeom>
          <a:noFill/>
        </p:spPr>
        <p:txBody>
          <a:bodyPr wrap="square" rtlCol="0">
            <a:spAutoFit/>
          </a:bodyPr>
          <a:lstStyle/>
          <a:p>
            <a:pPr algn="ctr"/>
            <a:r>
              <a:rPr lang="en-US" dirty="0"/>
              <a:t>25-29 April 2016</a:t>
            </a:r>
            <a:endParaRPr lang="th-TH"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34193"/>
            <a:ext cx="4572000" cy="4572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2400" y="1052736"/>
            <a:ext cx="4572000" cy="4572000"/>
          </a:xfrm>
          <a:prstGeom prst="rect">
            <a:avLst/>
          </a:prstGeom>
        </p:spPr>
      </p:pic>
    </p:spTree>
    <p:extLst>
      <p:ext uri="{BB962C8B-B14F-4D97-AF65-F5344CB8AC3E}">
        <p14:creationId xmlns:p14="http://schemas.microsoft.com/office/powerpoint/2010/main" val="23563617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26414" y="116632"/>
            <a:ext cx="9170413" cy="1200329"/>
          </a:xfrm>
          <a:prstGeom prst="rect">
            <a:avLst/>
          </a:prstGeom>
          <a:noFill/>
          <a:ln w="9525">
            <a:noFill/>
            <a:miter lim="800000"/>
            <a:headEnd/>
            <a:tailEnd/>
          </a:ln>
          <a:effectLst/>
        </p:spPr>
        <p:txBody>
          <a:bodyPr wrap="square">
            <a:spAutoFit/>
          </a:bodyPr>
          <a:lstStyle/>
          <a:p>
            <a:pPr algn="ctr"/>
            <a:r>
              <a:rPr lang="en-US" sz="2400" b="1" dirty="0">
                <a:solidFill>
                  <a:srgbClr val="FF0000"/>
                </a:solidFill>
              </a:rPr>
              <a:t>Fire Radiative Power – Aerosol Optical Depth </a:t>
            </a:r>
          </a:p>
          <a:p>
            <a:pPr algn="ctr"/>
            <a:r>
              <a:rPr lang="en-US" sz="2400" b="1" dirty="0">
                <a:solidFill>
                  <a:srgbClr val="FF0000"/>
                </a:solidFill>
              </a:rPr>
              <a:t>by Copernicus Atmosphere Monitoring Service (CAMS) and </a:t>
            </a:r>
          </a:p>
          <a:p>
            <a:pPr algn="ctr"/>
            <a:r>
              <a:rPr lang="en-US" sz="2400" b="1" dirty="0">
                <a:solidFill>
                  <a:srgbClr val="FF0000"/>
                </a:solidFill>
              </a:rPr>
              <a:t>Copernicus Climate Change Service (C3S), implemented by ECMWF. </a:t>
            </a:r>
          </a:p>
        </p:txBody>
      </p:sp>
      <p:pic>
        <p:nvPicPr>
          <p:cNvPr id="4" name="Picture 3"/>
          <p:cNvPicPr>
            <a:picLocks noChangeAspect="1"/>
          </p:cNvPicPr>
          <p:nvPr/>
        </p:nvPicPr>
        <p:blipFill>
          <a:blip r:embed="rId3"/>
          <a:stretch>
            <a:fillRect/>
          </a:stretch>
        </p:blipFill>
        <p:spPr>
          <a:xfrm>
            <a:off x="0" y="1844824"/>
            <a:ext cx="4623987" cy="3271352"/>
          </a:xfrm>
          <a:prstGeom prst="rect">
            <a:avLst/>
          </a:prstGeom>
        </p:spPr>
      </p:pic>
      <p:sp>
        <p:nvSpPr>
          <p:cNvPr id="5" name="Rectangle 4"/>
          <p:cNvSpPr/>
          <p:nvPr/>
        </p:nvSpPr>
        <p:spPr>
          <a:xfrm>
            <a:off x="0" y="5349335"/>
            <a:ext cx="4572000" cy="1477328"/>
          </a:xfrm>
          <a:prstGeom prst="rect">
            <a:avLst/>
          </a:prstGeom>
        </p:spPr>
        <p:txBody>
          <a:bodyPr>
            <a:spAutoFit/>
          </a:bodyPr>
          <a:lstStyle/>
          <a:p>
            <a:r>
              <a:rPr lang="en-US" dirty="0"/>
              <a:t>Source: </a:t>
            </a:r>
            <a:r>
              <a:rPr lang="en-US" dirty="0">
                <a:hlinkClick r:id="rId4"/>
              </a:rPr>
              <a:t>http://macc.copernicus-atmosphere.eu/d/services/gac/nrt/fire_radiative_power!SE%20Asia!Fire%20Radiative%20Power!macc!od!enfo!fire_radiative_power!2017020700!/</a:t>
            </a:r>
            <a:r>
              <a:rPr lang="en-US" dirty="0"/>
              <a:t> </a:t>
            </a:r>
            <a:endParaRPr lang="th-TH" dirty="0"/>
          </a:p>
        </p:txBody>
      </p:sp>
      <p:pic>
        <p:nvPicPr>
          <p:cNvPr id="6" name="Picture 5"/>
          <p:cNvPicPr>
            <a:picLocks noChangeAspect="1"/>
          </p:cNvPicPr>
          <p:nvPr/>
        </p:nvPicPr>
        <p:blipFill>
          <a:blip r:embed="rId5"/>
          <a:stretch>
            <a:fillRect/>
          </a:stretch>
        </p:blipFill>
        <p:spPr>
          <a:xfrm>
            <a:off x="4544385" y="1844824"/>
            <a:ext cx="4631804" cy="3258975"/>
          </a:xfrm>
          <a:prstGeom prst="rect">
            <a:avLst/>
          </a:prstGeom>
        </p:spPr>
      </p:pic>
      <p:sp>
        <p:nvSpPr>
          <p:cNvPr id="8" name="Rectangle 7"/>
          <p:cNvSpPr/>
          <p:nvPr/>
        </p:nvSpPr>
        <p:spPr>
          <a:xfrm>
            <a:off x="4932040" y="5487834"/>
            <a:ext cx="4060063" cy="1200329"/>
          </a:xfrm>
          <a:prstGeom prst="rect">
            <a:avLst/>
          </a:prstGeom>
        </p:spPr>
        <p:txBody>
          <a:bodyPr wrap="square">
            <a:spAutoFit/>
          </a:bodyPr>
          <a:lstStyle/>
          <a:p>
            <a:r>
              <a:rPr lang="en-US" dirty="0"/>
              <a:t>Source: </a:t>
            </a:r>
            <a:r>
              <a:rPr lang="en-US" dirty="0">
                <a:hlinkClick r:id="rId6"/>
              </a:rPr>
              <a:t>http://www.gmes-atmosphere.eu/d/services/gac/nrt/nrt_opticaldepth!03!Total!SE%20Asia!macc!od!enfo!nrt_opticaldepth!2016121400!!/</a:t>
            </a:r>
            <a:r>
              <a:rPr lang="en-US" dirty="0"/>
              <a:t> </a:t>
            </a:r>
            <a:endParaRPr lang="th-TH" dirty="0"/>
          </a:p>
        </p:txBody>
      </p:sp>
    </p:spTree>
    <p:extLst>
      <p:ext uri="{BB962C8B-B14F-4D97-AF65-F5344CB8AC3E}">
        <p14:creationId xmlns:p14="http://schemas.microsoft.com/office/powerpoint/2010/main" val="33232514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508253"/>
            <a:ext cx="8931249" cy="6305123"/>
          </a:xfrm>
          <a:prstGeom prst="rect">
            <a:avLst/>
          </a:prstGeom>
        </p:spPr>
      </p:pic>
      <p:sp>
        <p:nvSpPr>
          <p:cNvPr id="4" name="Rectangle 3"/>
          <p:cNvSpPr/>
          <p:nvPr/>
        </p:nvSpPr>
        <p:spPr>
          <a:xfrm>
            <a:off x="827584" y="1412776"/>
            <a:ext cx="7992888" cy="400110"/>
          </a:xfrm>
          <a:prstGeom prst="rect">
            <a:avLst/>
          </a:prstGeom>
        </p:spPr>
        <p:txBody>
          <a:bodyPr wrap="square">
            <a:spAutoFit/>
          </a:bodyPr>
          <a:lstStyle/>
          <a:p>
            <a:pPr algn="ctr"/>
            <a:r>
              <a:rPr lang="en-US" sz="2000" b="1" dirty="0"/>
              <a:t>Source: </a:t>
            </a:r>
            <a:r>
              <a:rPr lang="en-US" sz="2000" b="1" dirty="0">
                <a:hlinkClick r:id="rId3"/>
              </a:rPr>
              <a:t>http://www2.dnp.go.th/gis/FDRS/FDRS.php</a:t>
            </a:r>
            <a:r>
              <a:rPr lang="en-US" b="1" dirty="0">
                <a:hlinkClick r:id="rId3"/>
              </a:rPr>
              <a:t>/</a:t>
            </a:r>
            <a:endParaRPr lang="en-US" b="1" dirty="0"/>
          </a:p>
        </p:txBody>
      </p:sp>
      <p:sp>
        <p:nvSpPr>
          <p:cNvPr id="2" name="Rectangle 1"/>
          <p:cNvSpPr/>
          <p:nvPr/>
        </p:nvSpPr>
        <p:spPr>
          <a:xfrm>
            <a:off x="-29195" y="44624"/>
            <a:ext cx="9173196" cy="523220"/>
          </a:xfrm>
          <a:prstGeom prst="rect">
            <a:avLst/>
          </a:prstGeom>
        </p:spPr>
        <p:txBody>
          <a:bodyPr wrap="square">
            <a:spAutoFit/>
          </a:bodyPr>
          <a:lstStyle/>
          <a:p>
            <a:pPr algn="ctr"/>
            <a:r>
              <a:rPr lang="en-US" sz="2800" b="1" dirty="0">
                <a:solidFill>
                  <a:srgbClr val="FF0000"/>
                </a:solidFill>
              </a:rPr>
              <a:t>Forecast Fire Danger Rating for Upper ASEAN and Thailand</a:t>
            </a:r>
          </a:p>
        </p:txBody>
      </p:sp>
    </p:spTree>
    <p:extLst>
      <p:ext uri="{BB962C8B-B14F-4D97-AF65-F5344CB8AC3E}">
        <p14:creationId xmlns:p14="http://schemas.microsoft.com/office/powerpoint/2010/main" val="4209554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5516" y="1340768"/>
            <a:ext cx="8712968" cy="5078313"/>
          </a:xfrm>
          <a:prstGeom prst="rect">
            <a:avLst/>
          </a:prstGeom>
          <a:noFill/>
        </p:spPr>
        <p:txBody>
          <a:bodyPr wrap="square" rtlCol="0">
            <a:spAutoFit/>
          </a:bodyPr>
          <a:lstStyle/>
          <a:p>
            <a:pPr marL="457200" indent="-457200">
              <a:buFont typeface="+mj-lt"/>
              <a:buAutoNum type="arabicPeriod" startAt="4"/>
            </a:pPr>
            <a:r>
              <a:rPr lang="en-US" sz="3600" b="1" dirty="0">
                <a:solidFill>
                  <a:srgbClr val="FF0000"/>
                </a:solidFill>
              </a:rPr>
              <a:t>Warning</a:t>
            </a:r>
            <a:r>
              <a:rPr lang="en-US" sz="3200" b="1" dirty="0">
                <a:solidFill>
                  <a:srgbClr val="FF0000"/>
                </a:solidFill>
              </a:rPr>
              <a:t> </a:t>
            </a:r>
            <a:r>
              <a:rPr lang="en-US" sz="3200" b="1" dirty="0"/>
              <a:t>FIRMS active fire or fire hotspot alert emails:</a:t>
            </a:r>
          </a:p>
          <a:p>
            <a:pPr marL="971550" lvl="1" indent="-514350">
              <a:buFont typeface="+mj-lt"/>
              <a:buAutoNum type="alphaUcPeriod"/>
            </a:pPr>
            <a:r>
              <a:rPr lang="en-US" sz="3200" b="1" dirty="0"/>
              <a:t>Review historical fire related by EOS directly in WorldView for overall situation</a:t>
            </a:r>
          </a:p>
          <a:p>
            <a:pPr marL="914400" lvl="1" indent="-457200">
              <a:buFont typeface="+mj-lt"/>
              <a:buAutoNum type="alphaUcPeriod"/>
            </a:pPr>
            <a:r>
              <a:rPr lang="en-US" sz="3200" b="1" dirty="0"/>
              <a:t>Forecast Fire Danger Rating System (FDRS)</a:t>
            </a:r>
          </a:p>
          <a:p>
            <a:pPr marL="914400" lvl="1" indent="-457200">
              <a:buFont typeface="+mj-lt"/>
              <a:buAutoNum type="alphaUcPeriod"/>
            </a:pPr>
            <a:r>
              <a:rPr lang="en-US" sz="3200" b="1" dirty="0"/>
              <a:t>Risk maps </a:t>
            </a:r>
          </a:p>
          <a:p>
            <a:pPr marL="914400" lvl="1" indent="-457200">
              <a:buFont typeface="+mj-lt"/>
              <a:buAutoNum type="alphaUcPeriod"/>
            </a:pPr>
            <a:r>
              <a:rPr lang="en-US" sz="3200" b="1" dirty="0"/>
              <a:t>Daily fire fuel survey</a:t>
            </a:r>
          </a:p>
          <a:p>
            <a:pPr marL="914400" lvl="1" indent="-457200">
              <a:buFont typeface="+mj-lt"/>
              <a:buAutoNum type="alphaUcPeriod"/>
            </a:pPr>
            <a:r>
              <a:rPr lang="en-US" sz="3200" b="1" dirty="0"/>
              <a:t>Weather condition</a:t>
            </a:r>
          </a:p>
          <a:p>
            <a:pPr marL="914400" lvl="1" indent="-457200">
              <a:buFont typeface="+mj-lt"/>
              <a:buAutoNum type="alphaUcPeriod"/>
            </a:pPr>
            <a:r>
              <a:rPr lang="en-US" sz="3200" b="1" dirty="0"/>
              <a:t>Fire Radiative Power </a:t>
            </a:r>
          </a:p>
          <a:p>
            <a:pPr marL="914400" lvl="1" indent="-457200">
              <a:buFont typeface="+mj-lt"/>
              <a:buAutoNum type="alphaUcPeriod"/>
            </a:pPr>
            <a:r>
              <a:rPr lang="en-US" sz="3200" b="1" dirty="0"/>
              <a:t>Etc.</a:t>
            </a:r>
          </a:p>
        </p:txBody>
      </p:sp>
      <p:sp>
        <p:nvSpPr>
          <p:cNvPr id="6" name="Rectangle 5"/>
          <p:cNvSpPr/>
          <p:nvPr/>
        </p:nvSpPr>
        <p:spPr>
          <a:xfrm>
            <a:off x="0" y="18490"/>
            <a:ext cx="9144000" cy="1077218"/>
          </a:xfrm>
          <a:prstGeom prst="rect">
            <a:avLst/>
          </a:prstGeom>
        </p:spPr>
        <p:txBody>
          <a:bodyPr wrap="square">
            <a:spAutoFit/>
          </a:bodyPr>
          <a:lstStyle/>
          <a:p>
            <a:pPr algn="ctr"/>
            <a:r>
              <a:rPr lang="en-US" sz="3200" b="1" dirty="0"/>
              <a:t>What we need to cover in order to deal with Natural Disasters, especially forest fires?</a:t>
            </a:r>
          </a:p>
        </p:txBody>
      </p:sp>
    </p:spTree>
    <p:extLst>
      <p:ext uri="{BB962C8B-B14F-4D97-AF65-F5344CB8AC3E}">
        <p14:creationId xmlns:p14="http://schemas.microsoft.com/office/powerpoint/2010/main" val="13671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274" t="28333" r="35695" b="30834"/>
          <a:stretch/>
        </p:blipFill>
        <p:spPr bwMode="auto">
          <a:xfrm>
            <a:off x="0" y="350246"/>
            <a:ext cx="3131840" cy="2176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102" t="16599" r="34056" b="38125"/>
          <a:stretch/>
        </p:blipFill>
        <p:spPr bwMode="auto">
          <a:xfrm>
            <a:off x="3131840" y="350246"/>
            <a:ext cx="3100750" cy="220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1221" t="19928" r="35173" b="36014"/>
          <a:stretch/>
        </p:blipFill>
        <p:spPr bwMode="auto">
          <a:xfrm>
            <a:off x="6156176" y="350245"/>
            <a:ext cx="2987824" cy="220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0981" t="16445" r="35253" b="37039"/>
          <a:stretch/>
        </p:blipFill>
        <p:spPr bwMode="auto">
          <a:xfrm>
            <a:off x="-36970" y="2492896"/>
            <a:ext cx="2979917" cy="2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1221" t="16035" r="33546" b="35809"/>
          <a:stretch/>
        </p:blipFill>
        <p:spPr bwMode="auto">
          <a:xfrm>
            <a:off x="2934119" y="2492896"/>
            <a:ext cx="3003519" cy="230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30991" t="16239" r="34118" b="39088"/>
          <a:stretch/>
        </p:blipFill>
        <p:spPr bwMode="auto">
          <a:xfrm>
            <a:off x="5937639" y="2492896"/>
            <a:ext cx="3206361" cy="230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31451" t="18699" r="34216" b="39339"/>
          <a:stretch/>
        </p:blipFill>
        <p:spPr bwMode="auto">
          <a:xfrm>
            <a:off x="-36970" y="4800945"/>
            <a:ext cx="2993555" cy="205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30760" t="18688" r="35253" b="39521"/>
          <a:stretch/>
        </p:blipFill>
        <p:spPr bwMode="auto">
          <a:xfrm>
            <a:off x="2956585" y="4797152"/>
            <a:ext cx="2981053" cy="20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l="28780" t="15830" r="30384" b="37448"/>
          <a:stretch/>
        </p:blipFill>
        <p:spPr bwMode="auto">
          <a:xfrm>
            <a:off x="5940152" y="4800946"/>
            <a:ext cx="3203848" cy="20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10">
            <a:extLst>
              <a:ext uri="{28A0092B-C50C-407E-A947-70E740481C1C}">
                <a14:useLocalDpi xmlns:a14="http://schemas.microsoft.com/office/drawing/2010/main" val="0"/>
              </a:ext>
            </a:extLst>
          </a:blip>
          <a:srcRect l="1266" t="9476" r="84217" b="85605"/>
          <a:stretch/>
        </p:blipFill>
        <p:spPr bwMode="auto">
          <a:xfrm>
            <a:off x="0" y="0"/>
            <a:ext cx="1888760" cy="35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35696" y="14990"/>
            <a:ext cx="7651792" cy="369332"/>
          </a:xfrm>
          <a:prstGeom prst="rect">
            <a:avLst/>
          </a:prstGeom>
          <a:noFill/>
        </p:spPr>
        <p:txBody>
          <a:bodyPr wrap="square" rtlCol="0">
            <a:spAutoFit/>
          </a:bodyPr>
          <a:lstStyle/>
          <a:p>
            <a:r>
              <a:rPr lang="en-US" b="1" dirty="0">
                <a:solidFill>
                  <a:srgbClr val="FF0000"/>
                </a:solidFill>
              </a:rPr>
              <a:t>Smoke and haze caused by fires in </a:t>
            </a:r>
            <a:r>
              <a:rPr lang="en-US" b="1" dirty="0" err="1">
                <a:solidFill>
                  <a:srgbClr val="FF0000"/>
                </a:solidFill>
              </a:rPr>
              <a:t>Maechaem</a:t>
            </a:r>
            <a:r>
              <a:rPr lang="en-US" b="1" dirty="0">
                <a:solidFill>
                  <a:srgbClr val="FF0000"/>
                </a:solidFill>
              </a:rPr>
              <a:t> area during 16 – 24 April 2016</a:t>
            </a:r>
          </a:p>
        </p:txBody>
      </p:sp>
      <p:sp>
        <p:nvSpPr>
          <p:cNvPr id="6" name="TextBox 5"/>
          <p:cNvSpPr txBox="1"/>
          <p:nvPr/>
        </p:nvSpPr>
        <p:spPr>
          <a:xfrm>
            <a:off x="8276" y="384322"/>
            <a:ext cx="936104" cy="369332"/>
          </a:xfrm>
          <a:prstGeom prst="rect">
            <a:avLst/>
          </a:prstGeom>
          <a:noFill/>
        </p:spPr>
        <p:txBody>
          <a:bodyPr wrap="square" rtlCol="0">
            <a:spAutoFit/>
          </a:bodyPr>
          <a:lstStyle/>
          <a:p>
            <a:r>
              <a:rPr lang="en-US" b="1" dirty="0"/>
              <a:t>16 April </a:t>
            </a:r>
          </a:p>
        </p:txBody>
      </p:sp>
      <p:sp>
        <p:nvSpPr>
          <p:cNvPr id="7" name="TextBox 6"/>
          <p:cNvSpPr txBox="1"/>
          <p:nvPr/>
        </p:nvSpPr>
        <p:spPr>
          <a:xfrm>
            <a:off x="14620" y="2526987"/>
            <a:ext cx="936104" cy="369332"/>
          </a:xfrm>
          <a:prstGeom prst="rect">
            <a:avLst/>
          </a:prstGeom>
          <a:noFill/>
        </p:spPr>
        <p:txBody>
          <a:bodyPr wrap="square" rtlCol="0">
            <a:spAutoFit/>
          </a:bodyPr>
          <a:lstStyle/>
          <a:p>
            <a:r>
              <a:rPr lang="en-US" b="1" dirty="0"/>
              <a:t>19 April</a:t>
            </a:r>
          </a:p>
        </p:txBody>
      </p:sp>
      <p:sp>
        <p:nvSpPr>
          <p:cNvPr id="8" name="TextBox 7"/>
          <p:cNvSpPr txBox="1"/>
          <p:nvPr/>
        </p:nvSpPr>
        <p:spPr>
          <a:xfrm>
            <a:off x="35954" y="4806556"/>
            <a:ext cx="936104" cy="369332"/>
          </a:xfrm>
          <a:prstGeom prst="rect">
            <a:avLst/>
          </a:prstGeom>
          <a:noFill/>
        </p:spPr>
        <p:txBody>
          <a:bodyPr wrap="square" rtlCol="0">
            <a:spAutoFit/>
          </a:bodyPr>
          <a:lstStyle/>
          <a:p>
            <a:r>
              <a:rPr lang="en-US" b="1" dirty="0"/>
              <a:t>22 April</a:t>
            </a:r>
          </a:p>
        </p:txBody>
      </p:sp>
      <p:sp>
        <p:nvSpPr>
          <p:cNvPr id="19" name="TextBox 18"/>
          <p:cNvSpPr txBox="1"/>
          <p:nvPr/>
        </p:nvSpPr>
        <p:spPr>
          <a:xfrm>
            <a:off x="3131840" y="384322"/>
            <a:ext cx="936104" cy="369332"/>
          </a:xfrm>
          <a:prstGeom prst="rect">
            <a:avLst/>
          </a:prstGeom>
          <a:noFill/>
        </p:spPr>
        <p:txBody>
          <a:bodyPr wrap="square" rtlCol="0">
            <a:spAutoFit/>
          </a:bodyPr>
          <a:lstStyle/>
          <a:p>
            <a:r>
              <a:rPr lang="en-US" b="1" dirty="0"/>
              <a:t>17 April</a:t>
            </a:r>
          </a:p>
        </p:txBody>
      </p:sp>
      <p:sp>
        <p:nvSpPr>
          <p:cNvPr id="20" name="TextBox 19"/>
          <p:cNvSpPr txBox="1"/>
          <p:nvPr/>
        </p:nvSpPr>
        <p:spPr>
          <a:xfrm>
            <a:off x="6232590" y="384322"/>
            <a:ext cx="936104" cy="369332"/>
          </a:xfrm>
          <a:prstGeom prst="rect">
            <a:avLst/>
          </a:prstGeom>
          <a:noFill/>
        </p:spPr>
        <p:txBody>
          <a:bodyPr wrap="square" rtlCol="0">
            <a:spAutoFit/>
          </a:bodyPr>
          <a:lstStyle/>
          <a:p>
            <a:r>
              <a:rPr lang="en-US" b="1" dirty="0"/>
              <a:t>18 April</a:t>
            </a:r>
          </a:p>
        </p:txBody>
      </p:sp>
      <p:sp>
        <p:nvSpPr>
          <p:cNvPr id="21" name="TextBox 20"/>
          <p:cNvSpPr txBox="1"/>
          <p:nvPr/>
        </p:nvSpPr>
        <p:spPr>
          <a:xfrm>
            <a:off x="2956585" y="2552468"/>
            <a:ext cx="936104" cy="369332"/>
          </a:xfrm>
          <a:prstGeom prst="rect">
            <a:avLst/>
          </a:prstGeom>
          <a:noFill/>
        </p:spPr>
        <p:txBody>
          <a:bodyPr wrap="square" rtlCol="0">
            <a:spAutoFit/>
          </a:bodyPr>
          <a:lstStyle/>
          <a:p>
            <a:r>
              <a:rPr lang="en-US" b="1" dirty="0"/>
              <a:t>20 April</a:t>
            </a:r>
          </a:p>
        </p:txBody>
      </p:sp>
      <p:sp>
        <p:nvSpPr>
          <p:cNvPr id="22" name="TextBox 21"/>
          <p:cNvSpPr txBox="1"/>
          <p:nvPr/>
        </p:nvSpPr>
        <p:spPr>
          <a:xfrm>
            <a:off x="6084168" y="2564670"/>
            <a:ext cx="936104" cy="369332"/>
          </a:xfrm>
          <a:prstGeom prst="rect">
            <a:avLst/>
          </a:prstGeom>
          <a:noFill/>
        </p:spPr>
        <p:txBody>
          <a:bodyPr wrap="square" rtlCol="0">
            <a:spAutoFit/>
          </a:bodyPr>
          <a:lstStyle/>
          <a:p>
            <a:r>
              <a:rPr lang="en-US" b="1" dirty="0"/>
              <a:t>21 April</a:t>
            </a:r>
          </a:p>
        </p:txBody>
      </p:sp>
      <p:sp>
        <p:nvSpPr>
          <p:cNvPr id="23" name="TextBox 22"/>
          <p:cNvSpPr txBox="1"/>
          <p:nvPr/>
        </p:nvSpPr>
        <p:spPr>
          <a:xfrm>
            <a:off x="3131840" y="4806556"/>
            <a:ext cx="936104" cy="369332"/>
          </a:xfrm>
          <a:prstGeom prst="rect">
            <a:avLst/>
          </a:prstGeom>
          <a:noFill/>
        </p:spPr>
        <p:txBody>
          <a:bodyPr wrap="square" rtlCol="0">
            <a:spAutoFit/>
          </a:bodyPr>
          <a:lstStyle/>
          <a:p>
            <a:r>
              <a:rPr lang="en-US" b="1" dirty="0"/>
              <a:t>23 April</a:t>
            </a:r>
          </a:p>
        </p:txBody>
      </p:sp>
      <p:sp>
        <p:nvSpPr>
          <p:cNvPr id="24" name="TextBox 23"/>
          <p:cNvSpPr txBox="1"/>
          <p:nvPr/>
        </p:nvSpPr>
        <p:spPr>
          <a:xfrm>
            <a:off x="6156176" y="4806556"/>
            <a:ext cx="936104" cy="369332"/>
          </a:xfrm>
          <a:prstGeom prst="rect">
            <a:avLst/>
          </a:prstGeom>
          <a:noFill/>
        </p:spPr>
        <p:txBody>
          <a:bodyPr wrap="square" rtlCol="0">
            <a:spAutoFit/>
          </a:bodyPr>
          <a:lstStyle/>
          <a:p>
            <a:r>
              <a:rPr lang="en-US" b="1" dirty="0"/>
              <a:t>24 April</a:t>
            </a:r>
          </a:p>
        </p:txBody>
      </p:sp>
      <p:sp>
        <p:nvSpPr>
          <p:cNvPr id="9" name="Rectangle 8"/>
          <p:cNvSpPr/>
          <p:nvPr/>
        </p:nvSpPr>
        <p:spPr>
          <a:xfrm>
            <a:off x="4572000" y="6488668"/>
            <a:ext cx="4602798" cy="369332"/>
          </a:xfrm>
          <a:prstGeom prst="rect">
            <a:avLst/>
          </a:prstGeom>
        </p:spPr>
        <p:txBody>
          <a:bodyPr wrap="none">
            <a:spAutoFit/>
          </a:bodyPr>
          <a:lstStyle/>
          <a:p>
            <a:r>
              <a:rPr lang="en-US" b="1" dirty="0"/>
              <a:t>Source: </a:t>
            </a:r>
            <a:r>
              <a:rPr lang="en-US" b="1" dirty="0">
                <a:solidFill>
                  <a:schemeClr val="bg1"/>
                </a:solidFill>
                <a:hlinkClick r:id="rId11"/>
              </a:rPr>
              <a:t>https://worldview.earthdata.nasa.gov</a:t>
            </a:r>
            <a:endParaRPr lang="en-US" b="1" dirty="0">
              <a:solidFill>
                <a:schemeClr val="bg1"/>
              </a:solidFill>
            </a:endParaRPr>
          </a:p>
        </p:txBody>
      </p:sp>
      <p:sp>
        <p:nvSpPr>
          <p:cNvPr id="2" name="Oval 1"/>
          <p:cNvSpPr/>
          <p:nvPr/>
        </p:nvSpPr>
        <p:spPr>
          <a:xfrm>
            <a:off x="179512" y="908720"/>
            <a:ext cx="127347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678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54" y="920069"/>
            <a:ext cx="3219897" cy="455329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251" y="0"/>
            <a:ext cx="2483885" cy="351249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0370" y="19519"/>
            <a:ext cx="2483885" cy="351249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849" y="3477568"/>
            <a:ext cx="2390496" cy="338043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0394" y="3512494"/>
            <a:ext cx="2373005" cy="3355698"/>
          </a:xfrm>
          <a:prstGeom prst="rect">
            <a:avLst/>
          </a:prstGeom>
        </p:spPr>
      </p:pic>
      <p:sp>
        <p:nvSpPr>
          <p:cNvPr id="13" name="TextBox 12"/>
          <p:cNvSpPr txBox="1"/>
          <p:nvPr/>
        </p:nvSpPr>
        <p:spPr>
          <a:xfrm>
            <a:off x="-65811" y="335294"/>
            <a:ext cx="3385416" cy="584775"/>
          </a:xfrm>
          <a:prstGeom prst="rect">
            <a:avLst/>
          </a:prstGeom>
          <a:noFill/>
        </p:spPr>
        <p:txBody>
          <a:bodyPr wrap="square" rtlCol="0">
            <a:spAutoFit/>
          </a:bodyPr>
          <a:lstStyle/>
          <a:p>
            <a:r>
              <a:rPr lang="en-US" sz="3200" dirty="0">
                <a:solidFill>
                  <a:srgbClr val="FF0000"/>
                </a:solidFill>
              </a:rPr>
              <a:t>Fire Weather Index</a:t>
            </a:r>
            <a:endParaRPr lang="th-TH" sz="3200" dirty="0">
              <a:solidFill>
                <a:srgbClr val="FF0000"/>
              </a:solidFill>
            </a:endParaRPr>
          </a:p>
        </p:txBody>
      </p:sp>
      <p:sp>
        <p:nvSpPr>
          <p:cNvPr id="14" name="Rectangle 13"/>
          <p:cNvSpPr/>
          <p:nvPr/>
        </p:nvSpPr>
        <p:spPr>
          <a:xfrm>
            <a:off x="89593" y="5934670"/>
            <a:ext cx="3353495" cy="923330"/>
          </a:xfrm>
          <a:prstGeom prst="rect">
            <a:avLst/>
          </a:prstGeom>
        </p:spPr>
        <p:txBody>
          <a:bodyPr wrap="square">
            <a:spAutoFit/>
          </a:bodyPr>
          <a:lstStyle/>
          <a:p>
            <a:r>
              <a:rPr lang="en-US" b="1" dirty="0"/>
              <a:t>Source: </a:t>
            </a:r>
            <a:r>
              <a:rPr lang="en-US" b="1" dirty="0">
                <a:hlinkClick r:id="rId7"/>
              </a:rPr>
              <a:t>http://www2.dnp.go.th/gis/FDRS/FDRS.php/</a:t>
            </a:r>
            <a:endParaRPr lang="en-US" b="1" dirty="0"/>
          </a:p>
        </p:txBody>
      </p:sp>
    </p:spTree>
    <p:extLst>
      <p:ext uri="{BB962C8B-B14F-4D97-AF65-F5344CB8AC3E}">
        <p14:creationId xmlns:p14="http://schemas.microsoft.com/office/powerpoint/2010/main" val="296852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0" indent="0">
              <a:buNone/>
            </a:pPr>
            <a:r>
              <a:rPr lang="en-US" sz="3600" b="1" dirty="0">
                <a:solidFill>
                  <a:srgbClr val="FF0000"/>
                </a:solidFill>
              </a:rPr>
              <a:t>Fire Danger Rating System (FDRS):</a:t>
            </a:r>
            <a:endParaRPr lang="th-TH" sz="3600" b="1" dirty="0">
              <a:solidFill>
                <a:srgbClr val="FF0000"/>
              </a:solidFill>
            </a:endParaRPr>
          </a:p>
          <a:p>
            <a:pPr lvl="1"/>
            <a:r>
              <a:rPr lang="en-US" sz="3600" b="1" dirty="0">
                <a:solidFill>
                  <a:schemeClr val="accent6">
                    <a:lumMod val="75000"/>
                  </a:schemeClr>
                </a:solidFill>
              </a:rPr>
              <a:t>Use weather data at noon</a:t>
            </a:r>
            <a:r>
              <a:rPr lang="th-TH" sz="3600" b="1" dirty="0">
                <a:solidFill>
                  <a:schemeClr val="accent6">
                    <a:lumMod val="75000"/>
                  </a:schemeClr>
                </a:solidFill>
              </a:rPr>
              <a:t> </a:t>
            </a:r>
            <a:r>
              <a:rPr lang="en-US" sz="3600" b="1" dirty="0">
                <a:solidFill>
                  <a:schemeClr val="accent6">
                    <a:lumMod val="75000"/>
                  </a:schemeClr>
                </a:solidFill>
              </a:rPr>
              <a:t>as inputs </a:t>
            </a:r>
            <a:r>
              <a:rPr lang="en-US" sz="3600" dirty="0"/>
              <a:t>(Van Wager, 1987, Lee et al. 2002, </a:t>
            </a:r>
            <a:r>
              <a:rPr lang="en-US" sz="3600" dirty="0" err="1"/>
              <a:t>Amiro</a:t>
            </a:r>
            <a:r>
              <a:rPr lang="en-US" sz="3600" dirty="0"/>
              <a:t> et al., 2004, de Groot et al., 2006, Taylor and Alexander, 2006 and FAO, 2006)</a:t>
            </a:r>
            <a:endParaRPr lang="th-TH" sz="3600" dirty="0"/>
          </a:p>
          <a:p>
            <a:pPr marL="1200150" lvl="1" indent="-742950">
              <a:buFont typeface="+mj-lt"/>
              <a:buAutoNum type="arabicPeriod"/>
            </a:pPr>
            <a:r>
              <a:rPr lang="en-US" sz="3600" b="1" dirty="0">
                <a:solidFill>
                  <a:srgbClr val="FF0000"/>
                </a:solidFill>
              </a:rPr>
              <a:t>Temperature </a:t>
            </a:r>
          </a:p>
          <a:p>
            <a:pPr marL="1200150" lvl="1" indent="-742950">
              <a:buFont typeface="+mj-lt"/>
              <a:buAutoNum type="arabicPeriod"/>
            </a:pPr>
            <a:r>
              <a:rPr lang="en-US" sz="3600" b="1" dirty="0">
                <a:solidFill>
                  <a:srgbClr val="FF0000"/>
                </a:solidFill>
              </a:rPr>
              <a:t>Humidity </a:t>
            </a:r>
          </a:p>
          <a:p>
            <a:pPr marL="1200150" lvl="1" indent="-742950">
              <a:buFont typeface="+mj-lt"/>
              <a:buAutoNum type="arabicPeriod"/>
            </a:pPr>
            <a:r>
              <a:rPr lang="en-US" sz="3600" b="1" dirty="0">
                <a:solidFill>
                  <a:srgbClr val="FF0000"/>
                </a:solidFill>
              </a:rPr>
              <a:t>Wind Speed </a:t>
            </a:r>
          </a:p>
          <a:p>
            <a:pPr marL="1200150" lvl="1" indent="-742950">
              <a:buFont typeface="+mj-lt"/>
              <a:buAutoNum type="arabicPeriod"/>
            </a:pPr>
            <a:r>
              <a:rPr lang="en-US" sz="3600" b="1" dirty="0">
                <a:solidFill>
                  <a:srgbClr val="FF0000"/>
                </a:solidFill>
              </a:rPr>
              <a:t>Amount of 24 Hours Precipitation</a:t>
            </a:r>
            <a:endParaRPr lang="th-TH" sz="3600" b="1" dirty="0">
              <a:solidFill>
                <a:srgbClr val="FF0000"/>
              </a:solidFill>
            </a:endParaRPr>
          </a:p>
          <a:p>
            <a:pPr marL="457200" lvl="1" indent="0">
              <a:buNone/>
            </a:pPr>
            <a:endParaRPr lang="en-US" sz="2400" b="1" dirty="0">
              <a:solidFill>
                <a:srgbClr val="FF0000"/>
              </a:solidFill>
            </a:endParaRPr>
          </a:p>
          <a:p>
            <a:pPr marL="457200" lvl="1" indent="0">
              <a:buNone/>
            </a:pPr>
            <a:r>
              <a:rPr lang="en-US" sz="2400" b="1" dirty="0">
                <a:solidFill>
                  <a:srgbClr val="FF0000"/>
                </a:solidFill>
              </a:rPr>
              <a:t>CFFDRS software can be downloaded at </a:t>
            </a:r>
            <a:r>
              <a:rPr lang="en-US" sz="2400" b="1" dirty="0">
                <a:solidFill>
                  <a:srgbClr val="FF0000"/>
                </a:solidFill>
                <a:hlinkClick r:id="rId2"/>
              </a:rPr>
              <a:t>http://www.lakestatesfiresci.net/SciLibrary/FireDanger.htm</a:t>
            </a:r>
            <a:r>
              <a:rPr lang="en-US" sz="2400" b="1" dirty="0">
                <a:solidFill>
                  <a:srgbClr val="FF0000"/>
                </a:solidFill>
              </a:rPr>
              <a:t> and </a:t>
            </a:r>
            <a:r>
              <a:rPr lang="en-US" sz="2400" b="1" dirty="0">
                <a:solidFill>
                  <a:srgbClr val="FF0000"/>
                </a:solidFill>
                <a:hlinkClick r:id="rId3"/>
              </a:rPr>
              <a:t>http://rpackages.ianhowson.com/cran/cffdrs/man/fwi.html</a:t>
            </a:r>
            <a:r>
              <a:rPr lang="en-US" sz="2400" b="1" dirty="0">
                <a:solidFill>
                  <a:srgbClr val="FF0000"/>
                </a:solidFill>
              </a:rPr>
              <a:t> </a:t>
            </a:r>
            <a:endParaRPr lang="th-TH" sz="2400" b="1" dirty="0">
              <a:solidFill>
                <a:srgbClr val="FF0000"/>
              </a:solidFill>
            </a:endParaRPr>
          </a:p>
        </p:txBody>
      </p:sp>
    </p:spTree>
    <p:extLst>
      <p:ext uri="{BB962C8B-B14F-4D97-AF65-F5344CB8AC3E}">
        <p14:creationId xmlns:p14="http://schemas.microsoft.com/office/powerpoint/2010/main" val="954058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723" y="6165304"/>
            <a:ext cx="8998804" cy="707886"/>
          </a:xfrm>
          <a:prstGeom prst="rect">
            <a:avLst/>
          </a:prstGeom>
        </p:spPr>
        <p:txBody>
          <a:bodyPr wrap="square">
            <a:spAutoFit/>
          </a:bodyPr>
          <a:lstStyle/>
          <a:p>
            <a:pPr algn="ctr"/>
            <a:r>
              <a:rPr lang="en-US" sz="2000" b="1" dirty="0">
                <a:solidFill>
                  <a:prstClr val="black"/>
                </a:solidFill>
              </a:rPr>
              <a:t>Source: </a:t>
            </a:r>
            <a:r>
              <a:rPr lang="en-US" sz="2000" b="1" dirty="0">
                <a:solidFill>
                  <a:prstClr val="black"/>
                </a:solidFill>
                <a:hlinkClick r:id="rId2"/>
              </a:rPr>
              <a:t>http://www.cefa.dri.edu/CFS/fwi.php</a:t>
            </a:r>
            <a:r>
              <a:rPr lang="en-US" sz="2000" b="1" dirty="0">
                <a:solidFill>
                  <a:prstClr val="black"/>
                </a:solidFill>
              </a:rPr>
              <a:t> and : </a:t>
            </a:r>
            <a:r>
              <a:rPr lang="en-US" sz="2000" b="1" dirty="0">
                <a:solidFill>
                  <a:prstClr val="black"/>
                </a:solidFill>
                <a:hlinkClick r:id="rId3"/>
              </a:rPr>
              <a:t>http://www.fire.uni-freiburg.de/gwfews/forecast_ews.html</a:t>
            </a:r>
            <a:endParaRPr lang="en-US" sz="2000" b="1" dirty="0">
              <a:solidFill>
                <a:prstClr val="black"/>
              </a:solidFill>
            </a:endParaRPr>
          </a:p>
        </p:txBody>
      </p:sp>
      <p:sp>
        <p:nvSpPr>
          <p:cNvPr id="5" name="TextBox 4"/>
          <p:cNvSpPr txBox="1"/>
          <p:nvPr/>
        </p:nvSpPr>
        <p:spPr>
          <a:xfrm>
            <a:off x="0" y="44624"/>
            <a:ext cx="9144000" cy="1631216"/>
          </a:xfrm>
          <a:prstGeom prst="rect">
            <a:avLst/>
          </a:prstGeom>
          <a:noFill/>
        </p:spPr>
        <p:txBody>
          <a:bodyPr wrap="square" rtlCol="0">
            <a:spAutoFit/>
          </a:bodyPr>
          <a:lstStyle/>
          <a:p>
            <a:pPr algn="ctr"/>
            <a:r>
              <a:rPr lang="en-US" sz="2500" b="1" dirty="0">
                <a:solidFill>
                  <a:srgbClr val="FF0000"/>
                </a:solidFill>
              </a:rPr>
              <a:t>New calibrated Thresholds being used by Global Fire EWS for upper ASEAN (Bill De Groot &amp; Alan </a:t>
            </a:r>
            <a:r>
              <a:rPr lang="en-US" sz="2500" b="1" dirty="0" err="1">
                <a:solidFill>
                  <a:srgbClr val="FF0000"/>
                </a:solidFill>
              </a:rPr>
              <a:t>Cantin</a:t>
            </a:r>
            <a:r>
              <a:rPr lang="en-US" sz="2500" b="1" dirty="0">
                <a:solidFill>
                  <a:srgbClr val="FF0000"/>
                </a:solidFill>
              </a:rPr>
              <a:t>, Natural Resources Canada, Canadian Forest Service) with Global FWI Monthly Forecast for 9 Months for Planning Prescribe Burning and Others </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02" t="13192" r="6003" b="6250"/>
          <a:stretch/>
        </p:blipFill>
        <p:spPr bwMode="auto">
          <a:xfrm>
            <a:off x="0" y="1628800"/>
            <a:ext cx="910630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429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6322292"/>
            <a:ext cx="8496944" cy="400110"/>
          </a:xfrm>
          <a:prstGeom prst="rect">
            <a:avLst/>
          </a:prstGeom>
        </p:spPr>
        <p:txBody>
          <a:bodyPr wrap="square">
            <a:spAutoFit/>
          </a:bodyPr>
          <a:lstStyle/>
          <a:p>
            <a:pPr algn="ctr"/>
            <a:r>
              <a:rPr lang="en-US" sz="2000" b="1" dirty="0"/>
              <a:t>Source: </a:t>
            </a:r>
            <a:r>
              <a:rPr lang="en-US" sz="2000" b="1" dirty="0">
                <a:hlinkClick r:id="rId2"/>
              </a:rPr>
              <a:t>http://forest.jrc.ec.europa.eu/effis/applications/global-viewer</a:t>
            </a:r>
            <a:r>
              <a:rPr lang="en-US" b="1" dirty="0">
                <a:hlinkClick r:id="rId2"/>
              </a:rPr>
              <a:t>/</a:t>
            </a:r>
            <a:endParaRPr lang="en-US" b="1"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r="1501" b="6250"/>
          <a:stretch/>
        </p:blipFill>
        <p:spPr bwMode="auto">
          <a:xfrm>
            <a:off x="-357" y="1412776"/>
            <a:ext cx="9101721" cy="42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9512" y="188640"/>
            <a:ext cx="8921852" cy="1077218"/>
          </a:xfrm>
          <a:prstGeom prst="rect">
            <a:avLst/>
          </a:prstGeom>
          <a:noFill/>
        </p:spPr>
        <p:txBody>
          <a:bodyPr wrap="square" rtlCol="0">
            <a:spAutoFit/>
          </a:bodyPr>
          <a:lstStyle/>
          <a:p>
            <a:pPr algn="ctr"/>
            <a:r>
              <a:rPr lang="en-US" sz="3200" b="1" dirty="0">
                <a:solidFill>
                  <a:srgbClr val="FF0000"/>
                </a:solidFill>
              </a:rPr>
              <a:t>Global Wildfire Information System by  The European Forest Fire Information System (EFFIS)</a:t>
            </a:r>
          </a:p>
        </p:txBody>
      </p:sp>
    </p:spTree>
    <p:extLst>
      <p:ext uri="{BB962C8B-B14F-4D97-AF65-F5344CB8AC3E}">
        <p14:creationId xmlns:p14="http://schemas.microsoft.com/office/powerpoint/2010/main" val="3086007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1"/>
            <a:r>
              <a:rPr lang="en-US" sz="3600" b="1" dirty="0"/>
              <a:t>Weather (wind, precipitation, etc.)</a:t>
            </a:r>
          </a:p>
          <a:p>
            <a:pPr lvl="2"/>
            <a:r>
              <a:rPr lang="en-US" dirty="0" err="1"/>
              <a:t>Windyty</a:t>
            </a:r>
            <a:r>
              <a:rPr lang="en-US" dirty="0"/>
              <a:t> (</a:t>
            </a:r>
            <a:r>
              <a:rPr lang="en-US" dirty="0">
                <a:hlinkClick r:id="rId2"/>
              </a:rPr>
              <a:t>http://www.windyty.com</a:t>
            </a:r>
            <a:r>
              <a:rPr lang="en-US" dirty="0"/>
              <a:t>)  </a:t>
            </a: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114" b="6250"/>
          <a:stretch/>
        </p:blipFill>
        <p:spPr bwMode="auto">
          <a:xfrm>
            <a:off x="0" y="1700808"/>
            <a:ext cx="9152007"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052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04048" y="5830480"/>
            <a:ext cx="3312368" cy="923330"/>
          </a:xfrm>
          <a:prstGeom prst="rect">
            <a:avLst/>
          </a:prstGeom>
        </p:spPr>
        <p:txBody>
          <a:bodyPr wrap="square">
            <a:spAutoFit/>
          </a:bodyPr>
          <a:lstStyle/>
          <a:p>
            <a:r>
              <a:rPr lang="en-US" b="1" dirty="0"/>
              <a:t>Source: </a:t>
            </a:r>
            <a:r>
              <a:rPr lang="en-US" b="1" dirty="0">
                <a:hlinkClick r:id="rId2"/>
              </a:rPr>
              <a:t>http://www.gmes-atmosphere.eu/d/services/gac/nrt/fire_radiative_power/</a:t>
            </a:r>
            <a:endParaRPr lang="en-US" b="1" dirty="0"/>
          </a:p>
        </p:txBody>
      </p:sp>
      <p:sp>
        <p:nvSpPr>
          <p:cNvPr id="8" name="Rectangle 7"/>
          <p:cNvSpPr/>
          <p:nvPr/>
        </p:nvSpPr>
        <p:spPr>
          <a:xfrm>
            <a:off x="4776058" y="410452"/>
            <a:ext cx="4367942" cy="646331"/>
          </a:xfrm>
          <a:prstGeom prst="rect">
            <a:avLst/>
          </a:prstGeom>
        </p:spPr>
        <p:txBody>
          <a:bodyPr wrap="square">
            <a:spAutoFit/>
          </a:bodyPr>
          <a:lstStyle/>
          <a:p>
            <a:pPr algn="ctr"/>
            <a:r>
              <a:rPr lang="en-US" sz="3600" b="1" dirty="0">
                <a:solidFill>
                  <a:srgbClr val="FF0000"/>
                </a:solidFill>
              </a:rPr>
              <a:t>Fire </a:t>
            </a:r>
            <a:r>
              <a:rPr lang="en-US" sz="3600" b="1" dirty="0" err="1">
                <a:solidFill>
                  <a:srgbClr val="FF0000"/>
                </a:solidFill>
              </a:rPr>
              <a:t>Radiative</a:t>
            </a:r>
            <a:r>
              <a:rPr lang="en-US" sz="3600" b="1" dirty="0">
                <a:solidFill>
                  <a:srgbClr val="FF0000"/>
                </a:solidFill>
              </a:rPr>
              <a:t> Power </a:t>
            </a:r>
          </a:p>
        </p:txBody>
      </p:sp>
      <p:sp>
        <p:nvSpPr>
          <p:cNvPr id="9" name="Rectangle 8"/>
          <p:cNvSpPr/>
          <p:nvPr/>
        </p:nvSpPr>
        <p:spPr>
          <a:xfrm>
            <a:off x="5004048" y="5491926"/>
            <a:ext cx="2846485" cy="338554"/>
          </a:xfrm>
          <a:prstGeom prst="rect">
            <a:avLst/>
          </a:prstGeom>
        </p:spPr>
        <p:txBody>
          <a:bodyPr wrap="none">
            <a:spAutoFit/>
          </a:bodyPr>
          <a:lstStyle/>
          <a:p>
            <a:r>
              <a:rPr lang="en-US" sz="1600" b="1" dirty="0">
                <a:solidFill>
                  <a:srgbClr val="00B050"/>
                </a:solidFill>
              </a:rPr>
              <a:t>Mark Parrington, ECMWF, 2017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9871" y="1552328"/>
            <a:ext cx="4398305" cy="328706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7978"/>
            <a:ext cx="4716017" cy="346536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3390218"/>
            <a:ext cx="4689831" cy="3467782"/>
          </a:xfrm>
          <a:prstGeom prst="rect">
            <a:avLst/>
          </a:prstGeom>
        </p:spPr>
      </p:pic>
    </p:spTree>
    <p:extLst>
      <p:ext uri="{BB962C8B-B14F-4D97-AF65-F5344CB8AC3E}">
        <p14:creationId xmlns:p14="http://schemas.microsoft.com/office/powerpoint/2010/main" val="1598681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1472" y="1844824"/>
            <a:ext cx="8001056" cy="2616101"/>
          </a:xfrm>
          <a:prstGeom prst="rect">
            <a:avLst/>
          </a:prstGeom>
          <a:noFill/>
        </p:spPr>
        <p:txBody>
          <a:bodyPr wrap="square" rtlCol="0">
            <a:spAutoFit/>
          </a:bodyPr>
          <a:lstStyle/>
          <a:p>
            <a:pPr marL="457200" indent="-457200">
              <a:buFont typeface="+mj-lt"/>
              <a:buAutoNum type="arabicPeriod" startAt="5"/>
            </a:pPr>
            <a:r>
              <a:rPr lang="en-US" sz="3600" b="1" dirty="0">
                <a:solidFill>
                  <a:srgbClr val="FF0000"/>
                </a:solidFill>
              </a:rPr>
              <a:t>Response</a:t>
            </a:r>
            <a:endParaRPr lang="th-TH" sz="3600" b="1" dirty="0"/>
          </a:p>
          <a:p>
            <a:pPr marL="971550" lvl="1" indent="-514350">
              <a:buFont typeface="+mj-lt"/>
              <a:buAutoNum type="alphaUcPeriod"/>
            </a:pPr>
            <a:r>
              <a:rPr lang="en-US" sz="3200" b="1" dirty="0"/>
              <a:t>Forest fire suppression units</a:t>
            </a:r>
            <a:endParaRPr lang="th-TH" sz="3200" b="1" dirty="0"/>
          </a:p>
          <a:p>
            <a:pPr marL="914400" lvl="1" indent="-457200">
              <a:buFont typeface="+mj-lt"/>
              <a:buAutoNum type="alphaUcPeriod"/>
            </a:pPr>
            <a:r>
              <a:rPr lang="en-US" sz="3200" b="1" dirty="0"/>
              <a:t>Related agencies and collaborated local communities</a:t>
            </a:r>
          </a:p>
          <a:p>
            <a:pPr marL="914400" lvl="1" indent="-457200">
              <a:buFont typeface="+mj-lt"/>
              <a:buAutoNum type="alphaUcPeriod"/>
            </a:pPr>
            <a:r>
              <a:rPr lang="en-US" sz="3200" b="1" dirty="0"/>
              <a:t>Etc.</a:t>
            </a:r>
          </a:p>
        </p:txBody>
      </p:sp>
      <p:sp>
        <p:nvSpPr>
          <p:cNvPr id="4" name="Rectangle 3"/>
          <p:cNvSpPr/>
          <p:nvPr/>
        </p:nvSpPr>
        <p:spPr>
          <a:xfrm>
            <a:off x="0" y="18490"/>
            <a:ext cx="9144000" cy="1077218"/>
          </a:xfrm>
          <a:prstGeom prst="rect">
            <a:avLst/>
          </a:prstGeom>
        </p:spPr>
        <p:txBody>
          <a:bodyPr wrap="square">
            <a:spAutoFit/>
          </a:bodyPr>
          <a:lstStyle/>
          <a:p>
            <a:pPr algn="ctr"/>
            <a:r>
              <a:rPr lang="en-US" sz="3200" b="1" dirty="0"/>
              <a:t>What we need to cover in order to deal with Natural Disasters, especially forest fires?</a:t>
            </a:r>
          </a:p>
        </p:txBody>
      </p:sp>
    </p:spTree>
    <p:extLst>
      <p:ext uri="{BB962C8B-B14F-4D97-AF65-F5344CB8AC3E}">
        <p14:creationId xmlns:p14="http://schemas.microsoft.com/office/powerpoint/2010/main" val="2979273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138" t="11150" b="12201"/>
          <a:stretch/>
        </p:blipFill>
        <p:spPr>
          <a:xfrm>
            <a:off x="-4136" y="2276872"/>
            <a:ext cx="4792160" cy="32849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9980" y="0"/>
            <a:ext cx="4764021" cy="357301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4021" y="3573016"/>
            <a:ext cx="4379979" cy="328498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33201"/>
          <a:stretch/>
        </p:blipFill>
        <p:spPr>
          <a:xfrm>
            <a:off x="0" y="4437113"/>
            <a:ext cx="4832128" cy="242088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186"/>
            <a:ext cx="4766936" cy="3575202"/>
          </a:xfrm>
          <a:prstGeom prst="rect">
            <a:avLst/>
          </a:prstGeom>
        </p:spPr>
      </p:pic>
    </p:spTree>
    <p:extLst>
      <p:ext uri="{BB962C8B-B14F-4D97-AF65-F5344CB8AC3E}">
        <p14:creationId xmlns:p14="http://schemas.microsoft.com/office/powerpoint/2010/main" val="2109265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1472" y="1988840"/>
            <a:ext cx="8001056" cy="3600986"/>
          </a:xfrm>
          <a:prstGeom prst="rect">
            <a:avLst/>
          </a:prstGeom>
          <a:noFill/>
        </p:spPr>
        <p:txBody>
          <a:bodyPr wrap="square" rtlCol="0">
            <a:spAutoFit/>
          </a:bodyPr>
          <a:lstStyle/>
          <a:p>
            <a:pPr marL="457200" indent="-457200">
              <a:buFont typeface="+mj-lt"/>
              <a:buAutoNum type="arabicPeriod" startAt="6"/>
            </a:pPr>
            <a:r>
              <a:rPr lang="en-US" sz="3600" b="1" dirty="0">
                <a:solidFill>
                  <a:srgbClr val="FF0000"/>
                </a:solidFill>
              </a:rPr>
              <a:t>Recovery, Assessment and Mitigation</a:t>
            </a:r>
            <a:endParaRPr lang="th-TH" sz="3600" b="1" dirty="0"/>
          </a:p>
          <a:p>
            <a:pPr marL="971550" lvl="1" indent="-514350">
              <a:buFont typeface="+mj-lt"/>
              <a:buAutoNum type="alphaUcPeriod"/>
            </a:pPr>
            <a:r>
              <a:rPr lang="en-US" sz="3200" b="1" dirty="0"/>
              <a:t>Burn Severity Index (BSI)</a:t>
            </a:r>
          </a:p>
          <a:p>
            <a:pPr marL="914400" lvl="1" indent="-457200">
              <a:buFont typeface="+mj-lt"/>
              <a:buAutoNum type="alphaUcPeriod"/>
            </a:pPr>
            <a:r>
              <a:rPr lang="en-US" sz="3200" b="1" dirty="0"/>
              <a:t>Burn Area</a:t>
            </a:r>
          </a:p>
          <a:p>
            <a:pPr marL="914400" lvl="1" indent="-457200">
              <a:buFont typeface="+mj-lt"/>
              <a:buAutoNum type="alphaUcPeriod"/>
            </a:pPr>
            <a:r>
              <a:rPr lang="en-US" sz="3200" b="1" dirty="0"/>
              <a:t>Emissions</a:t>
            </a:r>
          </a:p>
          <a:p>
            <a:pPr marL="914400" lvl="1" indent="-457200">
              <a:buFont typeface="+mj-lt"/>
              <a:buAutoNum type="alphaUcPeriod"/>
            </a:pPr>
            <a:r>
              <a:rPr lang="en-US" sz="3200" b="1" dirty="0"/>
              <a:t>Reforestation</a:t>
            </a:r>
          </a:p>
          <a:p>
            <a:pPr marL="914400" lvl="1" indent="-457200">
              <a:buFont typeface="+mj-lt"/>
              <a:buAutoNum type="alphaUcPeriod"/>
            </a:pPr>
            <a:r>
              <a:rPr lang="en-US" sz="3200" b="1" dirty="0"/>
              <a:t>Public Relation</a:t>
            </a:r>
          </a:p>
          <a:p>
            <a:pPr marL="914400" lvl="1" indent="-457200">
              <a:buFont typeface="+mj-lt"/>
              <a:buAutoNum type="alphaUcPeriod"/>
            </a:pPr>
            <a:r>
              <a:rPr lang="en-US" sz="3200" b="1" dirty="0"/>
              <a:t>Etc.</a:t>
            </a:r>
          </a:p>
        </p:txBody>
      </p:sp>
      <p:sp>
        <p:nvSpPr>
          <p:cNvPr id="4" name="Rectangle 3"/>
          <p:cNvSpPr/>
          <p:nvPr/>
        </p:nvSpPr>
        <p:spPr>
          <a:xfrm>
            <a:off x="0" y="18490"/>
            <a:ext cx="9144000" cy="1077218"/>
          </a:xfrm>
          <a:prstGeom prst="rect">
            <a:avLst/>
          </a:prstGeom>
        </p:spPr>
        <p:txBody>
          <a:bodyPr wrap="square">
            <a:spAutoFit/>
          </a:bodyPr>
          <a:lstStyle/>
          <a:p>
            <a:pPr algn="ctr"/>
            <a:r>
              <a:rPr lang="en-US" sz="3200" b="1" dirty="0"/>
              <a:t>What we need to cover in order to deal with Natural Disasters, especially forest fires?</a:t>
            </a:r>
          </a:p>
        </p:txBody>
      </p:sp>
    </p:spTree>
    <p:extLst>
      <p:ext uri="{BB962C8B-B14F-4D97-AF65-F5344CB8AC3E}">
        <p14:creationId xmlns:p14="http://schemas.microsoft.com/office/powerpoint/2010/main" val="23011776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27384"/>
            <a:ext cx="9144000" cy="481077"/>
          </a:xfrm>
        </p:spPr>
        <p:txBody>
          <a:bodyPr>
            <a:normAutofit fontScale="90000"/>
          </a:bodyPr>
          <a:lstStyle/>
          <a:p>
            <a:pPr algn="l" eaLnBrk="1" hangingPunct="1"/>
            <a:r>
              <a:rPr lang="en-US" sz="3200" b="1" dirty="0">
                <a:solidFill>
                  <a:srgbClr val="FF0000"/>
                </a:solidFill>
                <a:latin typeface="Times New Roman" pitchFamily="18" charset="0"/>
                <a:cs typeface="Times New Roman" pitchFamily="18" charset="0"/>
              </a:rPr>
              <a:t>Burned Areas Detection using Burn Severity Index (BSI)</a:t>
            </a:r>
            <a:endParaRPr lang="th-TH" sz="3200"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33" t="16212" r="20388" b="6248"/>
          <a:stretch/>
        </p:blipFill>
        <p:spPr bwMode="auto">
          <a:xfrm>
            <a:off x="395536" y="442509"/>
            <a:ext cx="8532441" cy="641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508104" y="6476279"/>
            <a:ext cx="3435364" cy="369332"/>
          </a:xfrm>
          <a:prstGeom prst="rect">
            <a:avLst/>
          </a:prstGeom>
        </p:spPr>
        <p:txBody>
          <a:bodyPr wrap="none">
            <a:spAutoFit/>
          </a:bodyPr>
          <a:lstStyle/>
          <a:p>
            <a:r>
              <a:rPr lang="en-US" b="1" dirty="0">
                <a:solidFill>
                  <a:schemeClr val="bg1"/>
                </a:solidFill>
              </a:rPr>
              <a:t>Ken Brewer  and Carl </a:t>
            </a:r>
            <a:r>
              <a:rPr lang="en-US" b="1" dirty="0" err="1">
                <a:solidFill>
                  <a:schemeClr val="bg1"/>
                </a:solidFill>
              </a:rPr>
              <a:t>Albury</a:t>
            </a:r>
            <a:r>
              <a:rPr lang="en-US" b="1" dirty="0">
                <a:solidFill>
                  <a:schemeClr val="bg1"/>
                </a:solidFill>
              </a:rPr>
              <a:t>, 2015</a:t>
            </a:r>
          </a:p>
        </p:txBody>
      </p:sp>
    </p:spTree>
    <p:extLst>
      <p:ext uri="{BB962C8B-B14F-4D97-AF65-F5344CB8AC3E}">
        <p14:creationId xmlns:p14="http://schemas.microsoft.com/office/powerpoint/2010/main" val="3580711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988" t="13583" r="15351" b="20586"/>
          <a:stretch/>
        </p:blipFill>
        <p:spPr>
          <a:xfrm>
            <a:off x="0" y="116632"/>
            <a:ext cx="6552728" cy="3384377"/>
          </a:xfrm>
          <a:prstGeom prst="rect">
            <a:avLst/>
          </a:prstGeom>
        </p:spPr>
      </p:pic>
      <p:sp>
        <p:nvSpPr>
          <p:cNvPr id="7" name="Rectangle 6"/>
          <p:cNvSpPr/>
          <p:nvPr/>
        </p:nvSpPr>
        <p:spPr>
          <a:xfrm>
            <a:off x="6552728" y="116632"/>
            <a:ext cx="2556792" cy="923330"/>
          </a:xfrm>
          <a:prstGeom prst="rect">
            <a:avLst/>
          </a:prstGeom>
        </p:spPr>
        <p:txBody>
          <a:bodyPr wrap="square">
            <a:spAutoFit/>
          </a:bodyPr>
          <a:lstStyle/>
          <a:p>
            <a:r>
              <a:rPr lang="en-US" dirty="0"/>
              <a:t>Source: </a:t>
            </a:r>
            <a:r>
              <a:rPr lang="en-US" dirty="0">
                <a:hlinkClick r:id="rId3"/>
              </a:rPr>
              <a:t>http://apps.ecmwf.int/datasets/data/cams-gfas/</a:t>
            </a:r>
            <a:r>
              <a:rPr lang="en-US" dirty="0"/>
              <a:t> </a:t>
            </a:r>
            <a:endParaRPr lang="th-TH" dirty="0"/>
          </a:p>
        </p:txBody>
      </p:sp>
      <p:pic>
        <p:nvPicPr>
          <p:cNvPr id="8" name="Picture 7"/>
          <p:cNvPicPr>
            <a:picLocks noChangeAspect="1"/>
          </p:cNvPicPr>
          <p:nvPr/>
        </p:nvPicPr>
        <p:blipFill rotWithShape="1">
          <a:blip r:embed="rId4"/>
          <a:srcRect l="31100" t="17785" r="22438" b="9381"/>
          <a:stretch/>
        </p:blipFill>
        <p:spPr>
          <a:xfrm>
            <a:off x="0" y="3501009"/>
            <a:ext cx="3808893" cy="3356991"/>
          </a:xfrm>
          <a:prstGeom prst="rect">
            <a:avLst/>
          </a:prstGeom>
        </p:spPr>
      </p:pic>
      <p:pic>
        <p:nvPicPr>
          <p:cNvPr id="9" name="Picture 8"/>
          <p:cNvPicPr>
            <a:picLocks noChangeAspect="1"/>
          </p:cNvPicPr>
          <p:nvPr/>
        </p:nvPicPr>
        <p:blipFill rotWithShape="1">
          <a:blip r:embed="rId5"/>
          <a:srcRect t="12182" r="377" b="6580"/>
          <a:stretch/>
        </p:blipFill>
        <p:spPr>
          <a:xfrm>
            <a:off x="4105472" y="3717032"/>
            <a:ext cx="5004048" cy="2294219"/>
          </a:xfrm>
          <a:prstGeom prst="rect">
            <a:avLst/>
          </a:prstGeom>
        </p:spPr>
      </p:pic>
      <p:sp>
        <p:nvSpPr>
          <p:cNvPr id="10" name="Rectangle 9"/>
          <p:cNvSpPr/>
          <p:nvPr/>
        </p:nvSpPr>
        <p:spPr>
          <a:xfrm>
            <a:off x="4177208" y="6227274"/>
            <a:ext cx="4932312" cy="369332"/>
          </a:xfrm>
          <a:prstGeom prst="rect">
            <a:avLst/>
          </a:prstGeom>
        </p:spPr>
        <p:txBody>
          <a:bodyPr wrap="none">
            <a:spAutoFit/>
          </a:bodyPr>
          <a:lstStyle/>
          <a:p>
            <a:r>
              <a:rPr lang="en-US" dirty="0"/>
              <a:t>Source: </a:t>
            </a:r>
            <a:r>
              <a:rPr lang="en-US" dirty="0">
                <a:hlinkClick r:id="rId6"/>
              </a:rPr>
              <a:t>http://www.globalfiredata.org/index.html</a:t>
            </a:r>
            <a:r>
              <a:rPr lang="en-US" dirty="0"/>
              <a:t> </a:t>
            </a:r>
            <a:endParaRPr lang="th-TH" dirty="0"/>
          </a:p>
        </p:txBody>
      </p:sp>
      <p:sp>
        <p:nvSpPr>
          <p:cNvPr id="11" name="TextBox 10"/>
          <p:cNvSpPr txBox="1"/>
          <p:nvPr/>
        </p:nvSpPr>
        <p:spPr>
          <a:xfrm>
            <a:off x="6819749" y="1993969"/>
            <a:ext cx="2088232" cy="646331"/>
          </a:xfrm>
          <a:prstGeom prst="rect">
            <a:avLst/>
          </a:prstGeom>
          <a:noFill/>
        </p:spPr>
        <p:txBody>
          <a:bodyPr wrap="square" rtlCol="0">
            <a:spAutoFit/>
          </a:bodyPr>
          <a:lstStyle/>
          <a:p>
            <a:pPr algn="ctr"/>
            <a:r>
              <a:rPr lang="en-US" sz="3600" b="1" dirty="0">
                <a:solidFill>
                  <a:srgbClr val="FF0000"/>
                </a:solidFill>
              </a:rPr>
              <a:t>Emissions</a:t>
            </a:r>
            <a:endParaRPr lang="th-TH" sz="3600" b="1" dirty="0">
              <a:solidFill>
                <a:srgbClr val="FF0000"/>
              </a:solidFill>
            </a:endParaRPr>
          </a:p>
        </p:txBody>
      </p:sp>
    </p:spTree>
    <p:extLst>
      <p:ext uri="{BB962C8B-B14F-4D97-AF65-F5344CB8AC3E}">
        <p14:creationId xmlns:p14="http://schemas.microsoft.com/office/powerpoint/2010/main" val="3527700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8" y="183901"/>
            <a:ext cx="9144000" cy="646331"/>
          </a:xfrm>
          <a:prstGeom prst="rect">
            <a:avLst/>
          </a:prstGeom>
          <a:noFill/>
        </p:spPr>
        <p:txBody>
          <a:bodyPr wrap="square" rtlCol="0">
            <a:spAutoFit/>
          </a:bodyPr>
          <a:lstStyle/>
          <a:p>
            <a:pPr algn="ctr"/>
            <a:r>
              <a:rPr lang="en-US" sz="3600" b="1" dirty="0">
                <a:solidFill>
                  <a:srgbClr val="FF0000"/>
                </a:solidFill>
              </a:rPr>
              <a:t>Fire Decision Support System (FDSS)</a:t>
            </a:r>
            <a:endParaRPr lang="th-TH" sz="3600" b="1" dirty="0">
              <a:solidFill>
                <a:srgbClr val="FF0000"/>
              </a:solidFill>
            </a:endParaRPr>
          </a:p>
        </p:txBody>
      </p:sp>
      <p:grpSp>
        <p:nvGrpSpPr>
          <p:cNvPr id="4" name="Group 9"/>
          <p:cNvGrpSpPr/>
          <p:nvPr/>
        </p:nvGrpSpPr>
        <p:grpSpPr>
          <a:xfrm>
            <a:off x="251520" y="1322150"/>
            <a:ext cx="8784976" cy="5040560"/>
            <a:chOff x="428596" y="3143248"/>
            <a:chExt cx="8286808" cy="3286148"/>
          </a:xfrm>
        </p:grpSpPr>
        <p:sp>
          <p:nvSpPr>
            <p:cNvPr id="5" name="Rounded Rectangle 4"/>
            <p:cNvSpPr/>
            <p:nvPr/>
          </p:nvSpPr>
          <p:spPr>
            <a:xfrm>
              <a:off x="4572000" y="3143248"/>
              <a:ext cx="4143404" cy="1643074"/>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0C0"/>
                  </a:solidFill>
                </a:rPr>
                <a:t>RS</a:t>
              </a:r>
              <a:endParaRPr lang="th-TH" sz="4000" b="1" dirty="0">
                <a:solidFill>
                  <a:srgbClr val="0070C0"/>
                </a:solidFill>
              </a:endParaRPr>
            </a:p>
          </p:txBody>
        </p:sp>
        <p:sp>
          <p:nvSpPr>
            <p:cNvPr id="7" name="Rounded Rectangle 6"/>
            <p:cNvSpPr/>
            <p:nvPr/>
          </p:nvSpPr>
          <p:spPr>
            <a:xfrm>
              <a:off x="4572000" y="4786322"/>
              <a:ext cx="4143404" cy="164307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C000"/>
                  </a:solidFill>
                </a:rPr>
                <a:t>ICT</a:t>
              </a:r>
              <a:endParaRPr lang="th-TH" sz="4000" b="1" dirty="0">
                <a:solidFill>
                  <a:srgbClr val="FFC000"/>
                </a:solidFill>
              </a:endParaRPr>
            </a:p>
          </p:txBody>
        </p:sp>
        <p:sp>
          <p:nvSpPr>
            <p:cNvPr id="8" name="Rounded Rectangle 7"/>
            <p:cNvSpPr/>
            <p:nvPr/>
          </p:nvSpPr>
          <p:spPr>
            <a:xfrm>
              <a:off x="428596" y="4786322"/>
              <a:ext cx="4143404" cy="1643074"/>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rPr>
                <a:t>GPS</a:t>
              </a:r>
              <a:endParaRPr lang="th-TH" sz="4000" b="1" dirty="0">
                <a:solidFill>
                  <a:srgbClr val="00B050"/>
                </a:solidFill>
              </a:endParaRPr>
            </a:p>
          </p:txBody>
        </p:sp>
        <p:sp>
          <p:nvSpPr>
            <p:cNvPr id="9" name="Rounded Rectangle 8"/>
            <p:cNvSpPr/>
            <p:nvPr/>
          </p:nvSpPr>
          <p:spPr>
            <a:xfrm>
              <a:off x="428596" y="3143248"/>
              <a:ext cx="4143404" cy="1643074"/>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7030A0"/>
                  </a:solidFill>
                </a:rPr>
                <a:t>GIS</a:t>
              </a:r>
              <a:endParaRPr lang="th-TH" sz="4000" b="1" dirty="0">
                <a:solidFill>
                  <a:srgbClr val="7030A0"/>
                </a:solidFill>
              </a:endParaRPr>
            </a:p>
          </p:txBody>
        </p:sp>
        <p:sp>
          <p:nvSpPr>
            <p:cNvPr id="6" name="Oval 5"/>
            <p:cNvSpPr/>
            <p:nvPr/>
          </p:nvSpPr>
          <p:spPr>
            <a:xfrm>
              <a:off x="2786050" y="3857628"/>
              <a:ext cx="3714776" cy="1785950"/>
            </a:xfrm>
            <a:prstGeom prst="ellipse">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92D050"/>
                  </a:solidFill>
                </a:rPr>
                <a:t>FDSS</a:t>
              </a:r>
              <a:endParaRPr lang="th-TH" sz="5400" b="1" dirty="0">
                <a:solidFill>
                  <a:srgbClr val="92D050"/>
                </a:solidFill>
              </a:endParaRPr>
            </a:p>
          </p:txBody>
        </p:sp>
      </p:grpSp>
      <p:sp>
        <p:nvSpPr>
          <p:cNvPr id="3" name="TextBox 2"/>
          <p:cNvSpPr txBox="1"/>
          <p:nvPr/>
        </p:nvSpPr>
        <p:spPr>
          <a:xfrm>
            <a:off x="436459" y="1340768"/>
            <a:ext cx="4135541" cy="1015663"/>
          </a:xfrm>
          <a:prstGeom prst="rect">
            <a:avLst/>
          </a:prstGeom>
          <a:noFill/>
        </p:spPr>
        <p:txBody>
          <a:bodyPr wrap="square" rtlCol="0">
            <a:spAutoFit/>
          </a:bodyPr>
          <a:lstStyle/>
          <a:p>
            <a:r>
              <a:rPr lang="en-US" sz="2000" b="1" i="1" dirty="0">
                <a:solidFill>
                  <a:srgbClr val="7030A0"/>
                </a:solidFill>
              </a:rPr>
              <a:t>Socioeconomics, social dimension</a:t>
            </a:r>
          </a:p>
          <a:p>
            <a:r>
              <a:rPr lang="en-US" sz="2000" b="1" i="1" dirty="0">
                <a:solidFill>
                  <a:srgbClr val="7030A0"/>
                </a:solidFill>
              </a:rPr>
              <a:t>maps, statistics, weather, models, topographic maps </a:t>
            </a:r>
          </a:p>
        </p:txBody>
      </p:sp>
      <p:sp>
        <p:nvSpPr>
          <p:cNvPr id="10" name="TextBox 9"/>
          <p:cNvSpPr txBox="1"/>
          <p:nvPr/>
        </p:nvSpPr>
        <p:spPr>
          <a:xfrm>
            <a:off x="4896036" y="1492887"/>
            <a:ext cx="3888432" cy="707886"/>
          </a:xfrm>
          <a:prstGeom prst="rect">
            <a:avLst/>
          </a:prstGeom>
          <a:noFill/>
        </p:spPr>
        <p:txBody>
          <a:bodyPr wrap="square" rtlCol="0">
            <a:spAutoFit/>
          </a:bodyPr>
          <a:lstStyle/>
          <a:p>
            <a:r>
              <a:rPr lang="en-US" sz="2000" b="1" i="1" dirty="0">
                <a:solidFill>
                  <a:srgbClr val="0070C0"/>
                </a:solidFill>
              </a:rPr>
              <a:t>EOS imageries, weather, climate, monitoring, detection, condition,  </a:t>
            </a:r>
          </a:p>
        </p:txBody>
      </p:sp>
      <p:sp>
        <p:nvSpPr>
          <p:cNvPr id="12" name="TextBox 11"/>
          <p:cNvSpPr txBox="1"/>
          <p:nvPr/>
        </p:nvSpPr>
        <p:spPr>
          <a:xfrm>
            <a:off x="4896036" y="5358281"/>
            <a:ext cx="3996444" cy="1015663"/>
          </a:xfrm>
          <a:prstGeom prst="rect">
            <a:avLst/>
          </a:prstGeom>
          <a:noFill/>
        </p:spPr>
        <p:txBody>
          <a:bodyPr wrap="square" rtlCol="0">
            <a:spAutoFit/>
          </a:bodyPr>
          <a:lstStyle/>
          <a:p>
            <a:r>
              <a:rPr lang="en-US" sz="2000" b="1" i="1" dirty="0">
                <a:solidFill>
                  <a:srgbClr val="FFC000"/>
                </a:solidFill>
              </a:rPr>
              <a:t>Communication technologies, related information &amp; knowledge (research, publication,  </a:t>
            </a:r>
          </a:p>
        </p:txBody>
      </p:sp>
      <p:sp>
        <p:nvSpPr>
          <p:cNvPr id="13" name="TextBox 12"/>
          <p:cNvSpPr txBox="1"/>
          <p:nvPr/>
        </p:nvSpPr>
        <p:spPr>
          <a:xfrm>
            <a:off x="436459" y="5654824"/>
            <a:ext cx="3948785" cy="707886"/>
          </a:xfrm>
          <a:prstGeom prst="rect">
            <a:avLst/>
          </a:prstGeom>
          <a:noFill/>
        </p:spPr>
        <p:txBody>
          <a:bodyPr wrap="square" rtlCol="0">
            <a:spAutoFit/>
          </a:bodyPr>
          <a:lstStyle/>
          <a:p>
            <a:r>
              <a:rPr lang="en-US" sz="2000" b="1" i="1" dirty="0">
                <a:solidFill>
                  <a:srgbClr val="7030A0"/>
                </a:solidFill>
              </a:rPr>
              <a:t>Location identifying technologies, accuracy, GNSS</a:t>
            </a:r>
          </a:p>
        </p:txBody>
      </p:sp>
    </p:spTree>
    <p:extLst>
      <p:ext uri="{BB962C8B-B14F-4D97-AF65-F5344CB8AC3E}">
        <p14:creationId xmlns:p14="http://schemas.microsoft.com/office/powerpoint/2010/main" val="775838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715" y="116632"/>
            <a:ext cx="8928992" cy="6124754"/>
          </a:xfrm>
          <a:prstGeom prst="rect">
            <a:avLst/>
          </a:prstGeom>
        </p:spPr>
        <p:txBody>
          <a:bodyPr wrap="square">
            <a:spAutoFit/>
          </a:bodyPr>
          <a:lstStyle/>
          <a:p>
            <a:r>
              <a:rPr lang="en-US" sz="3600" b="1" dirty="0">
                <a:solidFill>
                  <a:srgbClr val="FF0000"/>
                </a:solidFill>
              </a:rPr>
              <a:t>Fire Danger Rating information is used for many operational reasons: </a:t>
            </a:r>
            <a:endParaRPr lang="en-US" sz="3600" dirty="0"/>
          </a:p>
          <a:p>
            <a:pPr marL="514350" indent="-514350">
              <a:buFont typeface="+mj-lt"/>
              <a:buAutoNum type="arabicPeriod"/>
            </a:pPr>
            <a:r>
              <a:rPr lang="en-US" sz="3200" b="1" dirty="0">
                <a:solidFill>
                  <a:srgbClr val="0070C0"/>
                </a:solidFill>
              </a:rPr>
              <a:t>to determine suppression resource levels (fire fighters, equipment, helicopters, fixed wing air tankers), mobilization, and strategic prepositioning; </a:t>
            </a:r>
          </a:p>
          <a:p>
            <a:pPr marL="514350" indent="-514350">
              <a:buFont typeface="+mj-lt"/>
              <a:buAutoNum type="arabicPeriod"/>
            </a:pPr>
            <a:r>
              <a:rPr lang="en-US" sz="3200" b="1" dirty="0">
                <a:solidFill>
                  <a:srgbClr val="C00000"/>
                </a:solidFill>
              </a:rPr>
              <a:t>to define safe and acceptable prescribed burn prescription criteria; </a:t>
            </a:r>
          </a:p>
          <a:p>
            <a:pPr marL="514350" indent="-514350">
              <a:buFont typeface="+mj-lt"/>
              <a:buAutoNum type="arabicPeriod"/>
            </a:pPr>
            <a:r>
              <a:rPr lang="en-US" sz="3200" b="1" dirty="0">
                <a:solidFill>
                  <a:srgbClr val="00B0F0"/>
                </a:solidFill>
              </a:rPr>
              <a:t>to establish fire management budgets based on long-term fire danger statistics; and </a:t>
            </a:r>
          </a:p>
          <a:p>
            <a:pPr marL="514350" indent="-514350">
              <a:buFont typeface="+mj-lt"/>
              <a:buAutoNum type="arabicPeriod"/>
            </a:pPr>
            <a:r>
              <a:rPr lang="en-US" sz="3200" b="1" dirty="0"/>
              <a:t>to justify increased funding during times of wildfire disaster. </a:t>
            </a:r>
          </a:p>
        </p:txBody>
      </p:sp>
      <p:sp>
        <p:nvSpPr>
          <p:cNvPr id="5" name="Rectangle 4"/>
          <p:cNvSpPr/>
          <p:nvPr/>
        </p:nvSpPr>
        <p:spPr>
          <a:xfrm>
            <a:off x="14211" y="6488668"/>
            <a:ext cx="9144000" cy="338554"/>
          </a:xfrm>
          <a:prstGeom prst="rect">
            <a:avLst/>
          </a:prstGeom>
        </p:spPr>
        <p:txBody>
          <a:bodyPr wrap="square">
            <a:spAutoFit/>
          </a:bodyPr>
          <a:lstStyle/>
          <a:p>
            <a:pPr algn="ctr"/>
            <a:r>
              <a:rPr lang="en-US" sz="1600" dirty="0"/>
              <a:t>Source:  Global Fire EWS--http://www.fire.uni-freiburg.de/gwfews/index.html &amp; de Groot et al., 2010</a:t>
            </a:r>
          </a:p>
        </p:txBody>
      </p:sp>
    </p:spTree>
    <p:extLst>
      <p:ext uri="{BB962C8B-B14F-4D97-AF65-F5344CB8AC3E}">
        <p14:creationId xmlns:p14="http://schemas.microsoft.com/office/powerpoint/2010/main" val="3031010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35" t="14063" r="12445" b="6250"/>
          <a:stretch/>
        </p:blipFill>
        <p:spPr bwMode="auto">
          <a:xfrm>
            <a:off x="36512" y="404664"/>
            <a:ext cx="9144000" cy="533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211669"/>
            <a:ext cx="9163422" cy="584775"/>
          </a:xfrm>
          <a:prstGeom prst="rect">
            <a:avLst/>
          </a:prstGeom>
        </p:spPr>
        <p:txBody>
          <a:bodyPr wrap="square">
            <a:spAutoFit/>
          </a:bodyPr>
          <a:lstStyle/>
          <a:p>
            <a:pPr algn="ctr"/>
            <a:r>
              <a:rPr lang="en-US" sz="3200" dirty="0"/>
              <a:t>Source: </a:t>
            </a:r>
            <a:r>
              <a:rPr lang="en-US" sz="3200" dirty="0">
                <a:hlinkClick r:id="rId3"/>
              </a:rPr>
              <a:t>http://cwfis.cfs.nrcan.gc.ca/home</a:t>
            </a:r>
            <a:endParaRPr lang="en-US" sz="3200" dirty="0"/>
          </a:p>
        </p:txBody>
      </p:sp>
    </p:spTree>
    <p:extLst>
      <p:ext uri="{BB962C8B-B14F-4D97-AF65-F5344CB8AC3E}">
        <p14:creationId xmlns:p14="http://schemas.microsoft.com/office/powerpoint/2010/main" val="2532938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457200" lvl="1" indent="0" algn="ctr">
              <a:buNone/>
            </a:pPr>
            <a:r>
              <a:rPr lang="en-US" sz="4000" b="1" dirty="0"/>
              <a:t>Conclusions and Challenges </a:t>
            </a:r>
            <a:endParaRPr lang="th-TH" sz="4000" b="1" dirty="0"/>
          </a:p>
          <a:p>
            <a:pPr lvl="1">
              <a:buFont typeface="Wingdings" pitchFamily="2" charset="2"/>
              <a:buChar char="Ø"/>
            </a:pPr>
            <a:r>
              <a:rPr lang="en-US" sz="3200" dirty="0"/>
              <a:t>Need to combine and integrate Lower and Upper ASEAN FDRS together in order to complete the SEA regional picture</a:t>
            </a:r>
            <a:endParaRPr lang="th-TH" sz="3200" dirty="0"/>
          </a:p>
          <a:p>
            <a:pPr lvl="1">
              <a:buFont typeface="Wingdings" pitchFamily="2" charset="2"/>
              <a:buChar char="Ø"/>
            </a:pPr>
            <a:r>
              <a:rPr lang="en-US" sz="3200" dirty="0"/>
              <a:t>Need to put fire early warning (Forecast FDRS) information into a forest fire planning process and daily forest fire control activities</a:t>
            </a:r>
          </a:p>
          <a:p>
            <a:pPr lvl="1">
              <a:buFont typeface="Wingdings" pitchFamily="2" charset="2"/>
              <a:buChar char="Ø"/>
            </a:pPr>
            <a:r>
              <a:rPr lang="en-US" sz="3200" dirty="0"/>
              <a:t>Need to develop better accuracy high resolution medium range weather forecast inputs (DA and Ensemble) for FDRS</a:t>
            </a:r>
          </a:p>
          <a:p>
            <a:pPr lvl="1">
              <a:buFont typeface="Wingdings" pitchFamily="2" charset="2"/>
              <a:buChar char="Ø"/>
            </a:pPr>
            <a:r>
              <a:rPr lang="en-US" sz="3200" dirty="0"/>
              <a:t>Need to have reliable and scientific proved Fire Decision Support System (FDSS) e.g. CWFIS</a:t>
            </a:r>
          </a:p>
          <a:p>
            <a:pPr lvl="1">
              <a:buFont typeface="Wingdings" pitchFamily="2" charset="2"/>
              <a:buChar char="Ø"/>
            </a:pPr>
            <a:endParaRPr lang="en-US" sz="3200" dirty="0"/>
          </a:p>
          <a:p>
            <a:pPr lvl="1">
              <a:buFont typeface="Wingdings" pitchFamily="2" charset="2"/>
              <a:buChar char="Ø"/>
            </a:pPr>
            <a:endParaRPr lang="th-TH" sz="3900" dirty="0"/>
          </a:p>
        </p:txBody>
      </p:sp>
      <p:sp>
        <p:nvSpPr>
          <p:cNvPr id="5" name="Rectangle 4"/>
          <p:cNvSpPr/>
          <p:nvPr/>
        </p:nvSpPr>
        <p:spPr>
          <a:xfrm>
            <a:off x="-36512" y="6423719"/>
            <a:ext cx="9180512" cy="461665"/>
          </a:xfrm>
          <a:prstGeom prst="rect">
            <a:avLst/>
          </a:prstGeom>
          <a:solidFill>
            <a:schemeClr val="accent6">
              <a:lumMod val="20000"/>
              <a:lumOff val="80000"/>
            </a:schemeClr>
          </a:solidFill>
        </p:spPr>
        <p:txBody>
          <a:bodyPr wrap="square">
            <a:spAutoFit/>
          </a:bodyPr>
          <a:lstStyle/>
          <a:p>
            <a:pPr algn="ctr"/>
            <a:r>
              <a:rPr lang="en-US" sz="2400" b="1" kern="100" dirty="0">
                <a:solidFill>
                  <a:srgbClr val="0070C0"/>
                </a:solidFill>
                <a:latin typeface="Arial"/>
                <a:ea typeface="Malgun Gothic"/>
              </a:rPr>
              <a:t>Disaster Mitigation Workshop at APAN43 on 15-16 Feb 2017</a:t>
            </a:r>
            <a:endParaRPr lang="en-US" sz="2400" b="1" dirty="0">
              <a:solidFill>
                <a:srgbClr val="0070C0"/>
              </a:solidFill>
            </a:endParaRPr>
          </a:p>
        </p:txBody>
      </p:sp>
    </p:spTree>
    <p:extLst>
      <p:ext uri="{BB962C8B-B14F-4D97-AF65-F5344CB8AC3E}">
        <p14:creationId xmlns:p14="http://schemas.microsoft.com/office/powerpoint/2010/main" val="66753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457200" lvl="1" indent="0" algn="ctr">
              <a:buNone/>
            </a:pPr>
            <a:r>
              <a:rPr lang="en-US" sz="4000" b="1" dirty="0"/>
              <a:t>Conclusions and Challenges </a:t>
            </a:r>
            <a:endParaRPr lang="th-TH" sz="4000" b="1" dirty="0"/>
          </a:p>
          <a:p>
            <a:pPr lvl="1">
              <a:buFont typeface="Wingdings" pitchFamily="2" charset="2"/>
              <a:buChar char="Ø"/>
            </a:pPr>
            <a:r>
              <a:rPr lang="en-US" sz="3200" dirty="0"/>
              <a:t>Need a full cooperation and supports from ASEAN forest fire agencies, people and related</a:t>
            </a:r>
          </a:p>
          <a:p>
            <a:pPr lvl="1">
              <a:buFont typeface="Wingdings" pitchFamily="2" charset="2"/>
              <a:buChar char="Ø"/>
            </a:pPr>
            <a:r>
              <a:rPr lang="en-US" sz="3200" dirty="0"/>
              <a:t>Need to accept, in Asia, the main cause of fires is “Human,” all advance information or system will mean nothing if we do not solve the real cause, so NEED to make people realize and concern how worse the smoke can do to them and their families!!!!!  Moreover, need to provide other </a:t>
            </a:r>
            <a:r>
              <a:rPr lang="en-US" sz="3200" dirty="0"/>
              <a:t>without fire </a:t>
            </a:r>
            <a:r>
              <a:rPr lang="en-US" sz="3200" dirty="0"/>
              <a:t>alternatives for them to earn a living!</a:t>
            </a:r>
          </a:p>
          <a:p>
            <a:pPr lvl="1">
              <a:buFont typeface="Wingdings" pitchFamily="2" charset="2"/>
              <a:buChar char="Ø"/>
            </a:pPr>
            <a:r>
              <a:rPr lang="en-US" sz="3200" dirty="0"/>
              <a:t>Need to find easier and simpler communication schema to deliver scientific information.</a:t>
            </a:r>
            <a:endParaRPr lang="th-TH" sz="3200" dirty="0"/>
          </a:p>
        </p:txBody>
      </p:sp>
      <p:sp>
        <p:nvSpPr>
          <p:cNvPr id="5" name="Rectangle 4"/>
          <p:cNvSpPr/>
          <p:nvPr/>
        </p:nvSpPr>
        <p:spPr>
          <a:xfrm>
            <a:off x="-36512" y="6423719"/>
            <a:ext cx="9180512" cy="461665"/>
          </a:xfrm>
          <a:prstGeom prst="rect">
            <a:avLst/>
          </a:prstGeom>
          <a:solidFill>
            <a:schemeClr val="accent6">
              <a:lumMod val="20000"/>
              <a:lumOff val="80000"/>
            </a:schemeClr>
          </a:solidFill>
        </p:spPr>
        <p:txBody>
          <a:bodyPr wrap="square">
            <a:spAutoFit/>
          </a:bodyPr>
          <a:lstStyle/>
          <a:p>
            <a:pPr algn="ctr"/>
            <a:r>
              <a:rPr lang="en-US" sz="2400" b="1" kern="100" dirty="0">
                <a:solidFill>
                  <a:srgbClr val="0070C0"/>
                </a:solidFill>
                <a:latin typeface="Arial"/>
                <a:ea typeface="Malgun Gothic"/>
              </a:rPr>
              <a:t>Disaster Mitigation Workshop at APAN43 on 15-16 Feb 2017</a:t>
            </a:r>
            <a:endParaRPr lang="en-US" sz="2400" b="1" dirty="0">
              <a:solidFill>
                <a:srgbClr val="0070C0"/>
              </a:solidFill>
            </a:endParaRPr>
          </a:p>
        </p:txBody>
      </p:sp>
    </p:spTree>
    <p:extLst>
      <p:ext uri="{BB962C8B-B14F-4D97-AF65-F5344CB8AC3E}">
        <p14:creationId xmlns:p14="http://schemas.microsoft.com/office/powerpoint/2010/main" val="3899381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504" y="476672"/>
            <a:ext cx="8892480" cy="5109091"/>
          </a:xfrm>
          <a:prstGeom prst="rect">
            <a:avLst/>
          </a:prstGeom>
          <a:noFill/>
        </p:spPr>
        <p:txBody>
          <a:bodyPr wrap="square" rtlCol="0">
            <a:spAutoFit/>
          </a:bodyPr>
          <a:lstStyle/>
          <a:p>
            <a:pPr algn="ctr"/>
            <a:r>
              <a:rPr lang="en-US" sz="4000" b="1" dirty="0">
                <a:solidFill>
                  <a:srgbClr val="00B050"/>
                </a:solidFill>
              </a:rPr>
              <a:t>Acknowledgements</a:t>
            </a:r>
            <a:endParaRPr lang="en-US" b="1" dirty="0"/>
          </a:p>
          <a:p>
            <a:pPr algn="ctr"/>
            <a:r>
              <a:rPr lang="en-US" sz="2200" b="1" dirty="0">
                <a:solidFill>
                  <a:srgbClr val="7030A0"/>
                </a:solidFill>
              </a:rPr>
              <a:t>Dr. Jeff Schmaltz (NASA/GSFC-LANCE-Rapid Response),</a:t>
            </a:r>
          </a:p>
          <a:p>
            <a:pPr algn="ctr"/>
            <a:r>
              <a:rPr lang="en-US" sz="2200" b="1" dirty="0">
                <a:solidFill>
                  <a:srgbClr val="7030A0"/>
                </a:solidFill>
              </a:rPr>
              <a:t>Dr. Diane Davies (NASA-LANCE Operation Manager),</a:t>
            </a:r>
          </a:p>
          <a:p>
            <a:pPr algn="ctr"/>
            <a:r>
              <a:rPr lang="en-US" sz="2200" b="1" dirty="0">
                <a:solidFill>
                  <a:srgbClr val="7030A0"/>
                </a:solidFill>
              </a:rPr>
              <a:t>Prof. Dr. Johann </a:t>
            </a:r>
            <a:r>
              <a:rPr lang="en-US" sz="2200" b="1" dirty="0" err="1">
                <a:solidFill>
                  <a:srgbClr val="7030A0"/>
                </a:solidFill>
              </a:rPr>
              <a:t>Goldammer</a:t>
            </a:r>
            <a:r>
              <a:rPr lang="en-US" sz="2200" b="1" dirty="0">
                <a:solidFill>
                  <a:srgbClr val="7030A0"/>
                </a:solidFill>
              </a:rPr>
              <a:t> (GFMC, U. of Freiburg),</a:t>
            </a:r>
          </a:p>
          <a:p>
            <a:pPr algn="ctr"/>
            <a:r>
              <a:rPr lang="en-US" sz="2200" b="1" dirty="0">
                <a:solidFill>
                  <a:srgbClr val="7030A0"/>
                </a:solidFill>
              </a:rPr>
              <a:t>Dr. Robert Field (Columbia University, NASA GSFC),</a:t>
            </a:r>
          </a:p>
          <a:p>
            <a:pPr algn="ctr"/>
            <a:r>
              <a:rPr lang="en-US" sz="2200" b="1" dirty="0">
                <a:solidFill>
                  <a:srgbClr val="7030A0"/>
                </a:solidFill>
              </a:rPr>
              <a:t>Dr. Bill De Groot (NRCAN-Canadian Forest Service),</a:t>
            </a:r>
          </a:p>
          <a:p>
            <a:pPr algn="ctr"/>
            <a:r>
              <a:rPr lang="en-US" sz="2200" b="1" dirty="0">
                <a:solidFill>
                  <a:srgbClr val="7030A0"/>
                </a:solidFill>
              </a:rPr>
              <a:t>Mr. Rick McRae (ACT Emergency Services Agency),</a:t>
            </a:r>
          </a:p>
          <a:p>
            <a:pPr algn="ctr"/>
            <a:r>
              <a:rPr lang="en-US" sz="2200" b="1" dirty="0">
                <a:solidFill>
                  <a:srgbClr val="7030A0"/>
                </a:solidFill>
              </a:rPr>
              <a:t>Ms. Minnie Wong (</a:t>
            </a:r>
            <a:r>
              <a:rPr lang="en-US" sz="2200" b="1" dirty="0" err="1">
                <a:solidFill>
                  <a:srgbClr val="7030A0"/>
                </a:solidFill>
              </a:rPr>
              <a:t>WorldView</a:t>
            </a:r>
            <a:r>
              <a:rPr lang="en-US" sz="2200" b="1" dirty="0">
                <a:solidFill>
                  <a:srgbClr val="7030A0"/>
                </a:solidFill>
              </a:rPr>
              <a:t>, NASA-</a:t>
            </a:r>
            <a:r>
              <a:rPr lang="en-US" sz="2200" b="1" dirty="0" err="1">
                <a:solidFill>
                  <a:srgbClr val="7030A0"/>
                </a:solidFill>
              </a:rPr>
              <a:t>EarthData</a:t>
            </a:r>
            <a:r>
              <a:rPr lang="en-US" sz="2200" b="1" dirty="0">
                <a:solidFill>
                  <a:srgbClr val="7030A0"/>
                </a:solidFill>
              </a:rPr>
              <a:t>),</a:t>
            </a:r>
          </a:p>
          <a:p>
            <a:pPr algn="ctr"/>
            <a:r>
              <a:rPr lang="en-US" sz="2200" b="1" dirty="0">
                <a:solidFill>
                  <a:srgbClr val="7030A0"/>
                </a:solidFill>
              </a:rPr>
              <a:t>Ms. </a:t>
            </a:r>
            <a:r>
              <a:rPr lang="en-US" sz="2200" b="1" dirty="0" err="1">
                <a:solidFill>
                  <a:srgbClr val="7030A0"/>
                </a:solidFill>
              </a:rPr>
              <a:t>Anja</a:t>
            </a:r>
            <a:r>
              <a:rPr lang="en-US" sz="2200" b="1" dirty="0">
                <a:solidFill>
                  <a:srgbClr val="7030A0"/>
                </a:solidFill>
              </a:rPr>
              <a:t> Hoffmann (GOLD-GOFC Coordinator),</a:t>
            </a:r>
          </a:p>
          <a:p>
            <a:pPr algn="ctr"/>
            <a:r>
              <a:rPr lang="en-US" sz="2200" b="1" dirty="0">
                <a:solidFill>
                  <a:srgbClr val="7030A0"/>
                </a:solidFill>
              </a:rPr>
              <a:t>Dr. Jeff Reid and Dr. Edward </a:t>
            </a:r>
            <a:r>
              <a:rPr lang="en-US" sz="2200" b="1" dirty="0" err="1">
                <a:solidFill>
                  <a:srgbClr val="7030A0"/>
                </a:solidFill>
              </a:rPr>
              <a:t>Hyer</a:t>
            </a:r>
            <a:r>
              <a:rPr lang="en-US" sz="2200" b="1" dirty="0">
                <a:solidFill>
                  <a:srgbClr val="7030A0"/>
                </a:solidFill>
              </a:rPr>
              <a:t> (Naval Research Laboratory),</a:t>
            </a:r>
          </a:p>
          <a:p>
            <a:pPr algn="ctr"/>
            <a:r>
              <a:rPr lang="de-DE" sz="2200" b="1" dirty="0">
                <a:solidFill>
                  <a:srgbClr val="7030A0"/>
                </a:solidFill>
              </a:rPr>
              <a:t>Dr. Mark Parrington (ECMWF)</a:t>
            </a:r>
          </a:p>
          <a:p>
            <a:pPr algn="ctr"/>
            <a:r>
              <a:rPr lang="en-US" sz="2200" b="1" dirty="0">
                <a:solidFill>
                  <a:srgbClr val="7030A0"/>
                </a:solidFill>
              </a:rPr>
              <a:t>Dr. </a:t>
            </a:r>
            <a:r>
              <a:rPr lang="en-US" sz="2200" b="1" dirty="0" err="1">
                <a:solidFill>
                  <a:srgbClr val="7030A0"/>
                </a:solidFill>
              </a:rPr>
              <a:t>Kaseamsan</a:t>
            </a:r>
            <a:r>
              <a:rPr lang="en-US" sz="2200" b="1" dirty="0">
                <a:solidFill>
                  <a:srgbClr val="7030A0"/>
                </a:solidFill>
              </a:rPr>
              <a:t> </a:t>
            </a:r>
            <a:r>
              <a:rPr lang="en-US" sz="2200" b="1" dirty="0" err="1">
                <a:solidFill>
                  <a:srgbClr val="7030A0"/>
                </a:solidFill>
              </a:rPr>
              <a:t>Manomaipiboon</a:t>
            </a:r>
            <a:r>
              <a:rPr lang="en-US" sz="2200" b="1" dirty="0">
                <a:solidFill>
                  <a:srgbClr val="7030A0"/>
                </a:solidFill>
              </a:rPr>
              <a:t> (JGSEE),</a:t>
            </a:r>
          </a:p>
          <a:p>
            <a:pPr algn="ctr"/>
            <a:r>
              <a:rPr lang="en-US" sz="2200" b="1" dirty="0">
                <a:solidFill>
                  <a:srgbClr val="7030A0"/>
                </a:solidFill>
              </a:rPr>
              <a:t>Dir. Siri </a:t>
            </a:r>
            <a:r>
              <a:rPr lang="en-US" sz="2200" b="1" dirty="0" err="1">
                <a:solidFill>
                  <a:srgbClr val="7030A0"/>
                </a:solidFill>
              </a:rPr>
              <a:t>Akkakara</a:t>
            </a:r>
            <a:r>
              <a:rPr lang="en-US" sz="2200" b="1" dirty="0">
                <a:solidFill>
                  <a:srgbClr val="7030A0"/>
                </a:solidFill>
              </a:rPr>
              <a:t>, Dir. Manus </a:t>
            </a:r>
            <a:r>
              <a:rPr lang="en-US" sz="2200" b="1" dirty="0" err="1">
                <a:solidFill>
                  <a:srgbClr val="7030A0"/>
                </a:solidFill>
              </a:rPr>
              <a:t>Panmon</a:t>
            </a:r>
            <a:r>
              <a:rPr lang="en-US" sz="2200" b="1" dirty="0">
                <a:solidFill>
                  <a:srgbClr val="7030A0"/>
                </a:solidFill>
              </a:rPr>
              <a:t>, Dir. </a:t>
            </a:r>
            <a:r>
              <a:rPr lang="en-US" sz="2200" b="1" dirty="0" err="1">
                <a:solidFill>
                  <a:srgbClr val="7030A0"/>
                </a:solidFill>
              </a:rPr>
              <a:t>Suraphol</a:t>
            </a:r>
            <a:r>
              <a:rPr lang="en-US" sz="2200" b="1" dirty="0">
                <a:solidFill>
                  <a:srgbClr val="7030A0"/>
                </a:solidFill>
              </a:rPr>
              <a:t> </a:t>
            </a:r>
            <a:r>
              <a:rPr lang="en-US" sz="2200" b="1" dirty="0" err="1">
                <a:solidFill>
                  <a:srgbClr val="7030A0"/>
                </a:solidFill>
              </a:rPr>
              <a:t>Leerawaropat</a:t>
            </a:r>
            <a:r>
              <a:rPr lang="en-US" sz="2200" b="1" dirty="0">
                <a:solidFill>
                  <a:srgbClr val="7030A0"/>
                </a:solidFill>
              </a:rPr>
              <a:t> (DNP), Mr. </a:t>
            </a:r>
            <a:r>
              <a:rPr lang="en-US" sz="2200" b="1" dirty="0" err="1">
                <a:solidFill>
                  <a:srgbClr val="7030A0"/>
                </a:solidFill>
              </a:rPr>
              <a:t>Prayoonyong</a:t>
            </a:r>
            <a:r>
              <a:rPr lang="en-US" sz="2200" b="1" dirty="0">
                <a:solidFill>
                  <a:srgbClr val="7030A0"/>
                </a:solidFill>
              </a:rPr>
              <a:t> </a:t>
            </a:r>
            <a:r>
              <a:rPr lang="en-US" sz="2200" b="1" dirty="0" err="1">
                <a:solidFill>
                  <a:srgbClr val="7030A0"/>
                </a:solidFill>
              </a:rPr>
              <a:t>Nuchaiya</a:t>
            </a:r>
            <a:r>
              <a:rPr lang="en-US" sz="2200" b="1" dirty="0">
                <a:solidFill>
                  <a:srgbClr val="7030A0"/>
                </a:solidFill>
              </a:rPr>
              <a:t> and Mr. </a:t>
            </a:r>
            <a:r>
              <a:rPr lang="en-US" sz="2200" b="1" dirty="0" err="1">
                <a:solidFill>
                  <a:srgbClr val="7030A0"/>
                </a:solidFill>
              </a:rPr>
              <a:t>Narin</a:t>
            </a:r>
            <a:r>
              <a:rPr lang="en-US" sz="2200" b="1" dirty="0">
                <a:solidFill>
                  <a:srgbClr val="7030A0"/>
                </a:solidFill>
              </a:rPr>
              <a:t> </a:t>
            </a:r>
            <a:r>
              <a:rPr lang="en-US" sz="2200" b="1" dirty="0" err="1">
                <a:solidFill>
                  <a:srgbClr val="7030A0"/>
                </a:solidFill>
              </a:rPr>
              <a:t>Jaroonrattanapak</a:t>
            </a:r>
            <a:r>
              <a:rPr lang="en-US" sz="2200" b="1" dirty="0">
                <a:solidFill>
                  <a:srgbClr val="7030A0"/>
                </a:solidFill>
              </a:rPr>
              <a:t> (DNP)</a:t>
            </a:r>
          </a:p>
        </p:txBody>
      </p:sp>
      <p:sp>
        <p:nvSpPr>
          <p:cNvPr id="4" name="Rectangle 3"/>
          <p:cNvSpPr/>
          <p:nvPr/>
        </p:nvSpPr>
        <p:spPr>
          <a:xfrm>
            <a:off x="-36512" y="6423719"/>
            <a:ext cx="9180512" cy="461665"/>
          </a:xfrm>
          <a:prstGeom prst="rect">
            <a:avLst/>
          </a:prstGeom>
          <a:solidFill>
            <a:schemeClr val="accent6">
              <a:lumMod val="20000"/>
              <a:lumOff val="80000"/>
            </a:schemeClr>
          </a:solidFill>
        </p:spPr>
        <p:txBody>
          <a:bodyPr wrap="square">
            <a:spAutoFit/>
          </a:bodyPr>
          <a:lstStyle/>
          <a:p>
            <a:pPr algn="ctr"/>
            <a:r>
              <a:rPr lang="en-US" sz="2400" b="1" kern="100" dirty="0">
                <a:solidFill>
                  <a:srgbClr val="0070C0"/>
                </a:solidFill>
                <a:latin typeface="Arial"/>
                <a:ea typeface="Malgun Gothic"/>
              </a:rPr>
              <a:t>Disaster Mitigation Workshop at APAN43 on 15-16 Feb 2017</a:t>
            </a:r>
            <a:endParaRPr lang="en-US" sz="2400" b="1" dirty="0">
              <a:solidFill>
                <a:srgbClr val="0070C0"/>
              </a:solidFill>
            </a:endParaRPr>
          </a:p>
        </p:txBody>
      </p:sp>
    </p:spTree>
    <p:extLst>
      <p:ext uri="{BB962C8B-B14F-4D97-AF65-F5344CB8AC3E}">
        <p14:creationId xmlns:p14="http://schemas.microsoft.com/office/powerpoint/2010/main" val="2018468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5" y="332656"/>
            <a:ext cx="8856984" cy="5877420"/>
          </a:xfrm>
        </p:spPr>
        <p:txBody>
          <a:bodyPr>
            <a:normAutofit/>
          </a:bodyPr>
          <a:lstStyle/>
          <a:p>
            <a:pPr marL="0" indent="0">
              <a:buNone/>
            </a:pPr>
            <a:r>
              <a:rPr lang="en-US" sz="3600" b="1" dirty="0">
                <a:solidFill>
                  <a:srgbClr val="FF0000"/>
                </a:solidFill>
              </a:rPr>
              <a:t>FDRS History</a:t>
            </a:r>
          </a:p>
          <a:p>
            <a:pPr marL="0" indent="0">
              <a:buNone/>
            </a:pPr>
            <a:endParaRPr lang="en-US" sz="3600" b="1" dirty="0">
              <a:solidFill>
                <a:srgbClr val="FF0000"/>
              </a:solidFill>
            </a:endParaRPr>
          </a:p>
          <a:p>
            <a:pPr lvl="1"/>
            <a:r>
              <a:rPr lang="en-US" sz="3300" dirty="0"/>
              <a:t>Began in U.S.</a:t>
            </a:r>
            <a:r>
              <a:rPr lang="th-TH" sz="3300" dirty="0"/>
              <a:t> </a:t>
            </a:r>
            <a:r>
              <a:rPr lang="en-US" sz="3300" dirty="0"/>
              <a:t>in 1919; Canada</a:t>
            </a:r>
            <a:r>
              <a:rPr lang="th-TH" sz="3300" dirty="0"/>
              <a:t> </a:t>
            </a:r>
            <a:r>
              <a:rPr lang="en-US" sz="3300" dirty="0"/>
              <a:t>in 1925; Russia</a:t>
            </a:r>
            <a:r>
              <a:rPr lang="th-TH" sz="3300" dirty="0"/>
              <a:t> </a:t>
            </a:r>
            <a:r>
              <a:rPr lang="en-US" sz="3300" dirty="0"/>
              <a:t>in 1949</a:t>
            </a:r>
          </a:p>
          <a:p>
            <a:pPr lvl="1"/>
            <a:r>
              <a:rPr lang="en-US" sz="3300" dirty="0"/>
              <a:t>In Canada began with field data collection of how trees were responded to fire</a:t>
            </a:r>
          </a:p>
          <a:p>
            <a:pPr lvl="2"/>
            <a:r>
              <a:rPr lang="en-US" sz="3300" dirty="0"/>
              <a:t>Have a system in used in 1960</a:t>
            </a:r>
            <a:endParaRPr lang="th-TH" sz="3300" dirty="0"/>
          </a:p>
          <a:p>
            <a:pPr lvl="2"/>
            <a:r>
              <a:rPr lang="en-US" sz="3300" dirty="0"/>
              <a:t>in</a:t>
            </a:r>
            <a:r>
              <a:rPr lang="th-TH" sz="3300" dirty="0"/>
              <a:t> </a:t>
            </a:r>
            <a:r>
              <a:rPr lang="en-US" sz="3300" dirty="0"/>
              <a:t>1987</a:t>
            </a:r>
            <a:r>
              <a:rPr lang="th-TH" sz="3300" dirty="0"/>
              <a:t> </a:t>
            </a:r>
            <a:r>
              <a:rPr lang="en-US" sz="3300" dirty="0"/>
              <a:t>Van Wagner</a:t>
            </a:r>
            <a:r>
              <a:rPr lang="th-TH" sz="3300" dirty="0"/>
              <a:t> </a:t>
            </a:r>
            <a:r>
              <a:rPr lang="en-US" sz="3300" dirty="0"/>
              <a:t>developed into a better easy to use system</a:t>
            </a:r>
            <a:endParaRPr lang="th-TH" sz="3300" dirty="0"/>
          </a:p>
          <a:p>
            <a:pPr marL="457200" lvl="1" indent="0">
              <a:buNone/>
            </a:pPr>
            <a:endParaRPr lang="th-TH" sz="3200" dirty="0"/>
          </a:p>
        </p:txBody>
      </p:sp>
      <p:sp>
        <p:nvSpPr>
          <p:cNvPr id="4" name="Rectangle 3"/>
          <p:cNvSpPr/>
          <p:nvPr/>
        </p:nvSpPr>
        <p:spPr>
          <a:xfrm>
            <a:off x="-18209" y="6210076"/>
            <a:ext cx="9144000" cy="646331"/>
          </a:xfrm>
          <a:prstGeom prst="rect">
            <a:avLst/>
          </a:prstGeom>
        </p:spPr>
        <p:txBody>
          <a:bodyPr wrap="square">
            <a:spAutoFit/>
          </a:bodyPr>
          <a:lstStyle/>
          <a:p>
            <a:r>
              <a:rPr lang="en-US" dirty="0"/>
              <a:t>Source: Wildfire Hazards, Risks, and Disasters, Ch. 11 Wildland Fire Danger Rating</a:t>
            </a:r>
            <a:r>
              <a:rPr lang="th-TH" dirty="0"/>
              <a:t> </a:t>
            </a:r>
            <a:r>
              <a:rPr lang="en-US" dirty="0"/>
              <a:t>and Early Warning Systems, William J. de Groot, B. Michael Wotton, Michael D. Flannigan 2015</a:t>
            </a:r>
          </a:p>
        </p:txBody>
      </p:sp>
    </p:spTree>
    <p:extLst>
      <p:ext uri="{BB962C8B-B14F-4D97-AF65-F5344CB8AC3E}">
        <p14:creationId xmlns:p14="http://schemas.microsoft.com/office/powerpoint/2010/main" val="15961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988840"/>
            <a:ext cx="8856984" cy="4524315"/>
          </a:xfrm>
          <a:prstGeom prst="rect">
            <a:avLst/>
          </a:prstGeom>
        </p:spPr>
        <p:txBody>
          <a:bodyPr wrap="square">
            <a:spAutoFit/>
          </a:bodyPr>
          <a:lstStyle/>
          <a:p>
            <a:pPr marL="514350" indent="-514350">
              <a:buFont typeface="+mj-lt"/>
              <a:buAutoNum type="arabicPeriod"/>
            </a:pPr>
            <a:r>
              <a:rPr lang="en-US" sz="3200" b="1" dirty="0">
                <a:solidFill>
                  <a:srgbClr val="00B050"/>
                </a:solidFill>
              </a:rPr>
              <a:t>new longer term predictions of fire danger based on advanced numerical weather models</a:t>
            </a:r>
          </a:p>
          <a:p>
            <a:pPr marL="514350" indent="-514350">
              <a:buFont typeface="+mj-lt"/>
              <a:buAutoNum type="arabicPeriod"/>
            </a:pPr>
            <a:r>
              <a:rPr lang="en-US" sz="3200" b="1" dirty="0">
                <a:solidFill>
                  <a:srgbClr val="00B050"/>
                </a:solidFill>
              </a:rPr>
              <a:t>common global fire danger metrics to support international fire management cooperation, including resource-sharing during times of fire disaster</a:t>
            </a:r>
          </a:p>
          <a:p>
            <a:pPr marL="514350" indent="-514350">
              <a:buFont typeface="+mj-lt"/>
              <a:buAutoNum type="arabicPeriod"/>
            </a:pPr>
            <a:r>
              <a:rPr lang="en-US" sz="3200" b="1" dirty="0">
                <a:solidFill>
                  <a:srgbClr val="00B050"/>
                </a:solidFill>
              </a:rPr>
              <a:t>a fire danger rating system for the many countries that do not have a national system in place</a:t>
            </a:r>
          </a:p>
        </p:txBody>
      </p:sp>
      <p:sp>
        <p:nvSpPr>
          <p:cNvPr id="4" name="Rectangle 3"/>
          <p:cNvSpPr/>
          <p:nvPr/>
        </p:nvSpPr>
        <p:spPr>
          <a:xfrm>
            <a:off x="14211" y="6488668"/>
            <a:ext cx="9144000" cy="338554"/>
          </a:xfrm>
          <a:prstGeom prst="rect">
            <a:avLst/>
          </a:prstGeom>
        </p:spPr>
        <p:txBody>
          <a:bodyPr wrap="square">
            <a:spAutoFit/>
          </a:bodyPr>
          <a:lstStyle/>
          <a:p>
            <a:pPr algn="ctr"/>
            <a:r>
              <a:rPr lang="en-US" sz="1600" dirty="0"/>
              <a:t>Source:  Global Fire EWS--http://www.fire.uni-freiburg.de/gwfews/index.html &amp; de Groot et al., 2010</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297" t="14258" r="33015" b="63516"/>
          <a:stretch/>
        </p:blipFill>
        <p:spPr bwMode="auto">
          <a:xfrm>
            <a:off x="1711559" y="116632"/>
            <a:ext cx="5380721" cy="188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497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260648"/>
            <a:ext cx="8784975" cy="6186309"/>
          </a:xfrm>
          <a:prstGeom prst="rect">
            <a:avLst/>
          </a:prstGeom>
        </p:spPr>
        <p:txBody>
          <a:bodyPr wrap="square">
            <a:spAutoFit/>
          </a:bodyPr>
          <a:lstStyle/>
          <a:p>
            <a:pPr>
              <a:spcAft>
                <a:spcPts val="0"/>
              </a:spcAft>
            </a:pPr>
            <a:r>
              <a:rPr lang="en-US" sz="3300" b="1" dirty="0">
                <a:solidFill>
                  <a:srgbClr val="FF0000"/>
                </a:solidFill>
                <a:effectLst/>
                <a:highlight>
                  <a:srgbClr val="FFFF00"/>
                </a:highlight>
                <a:ea typeface="Calibri"/>
                <a:cs typeface="Cordia New"/>
              </a:rPr>
              <a:t>1. Long-term</a:t>
            </a:r>
            <a:r>
              <a:rPr lang="en-US" sz="3300" dirty="0">
                <a:solidFill>
                  <a:srgbClr val="FF0000"/>
                </a:solidFill>
                <a:effectLst/>
                <a:ea typeface="Calibri"/>
                <a:cs typeface="Cordia New"/>
              </a:rPr>
              <a:t> </a:t>
            </a:r>
            <a:r>
              <a:rPr lang="en-US" sz="3300" b="1" dirty="0">
                <a:solidFill>
                  <a:srgbClr val="0070C0"/>
                </a:solidFill>
                <a:effectLst/>
                <a:ea typeface="Calibri"/>
                <a:cs typeface="Cordia New"/>
              </a:rPr>
              <a:t>early warning products (or seasonal forecasts) provide an indication of anticipated global trends in fire danger over the course of the upcoming fire season.</a:t>
            </a:r>
          </a:p>
          <a:p>
            <a:pPr>
              <a:spcAft>
                <a:spcPts val="0"/>
              </a:spcAft>
            </a:pPr>
            <a:r>
              <a:rPr lang="en-US" sz="3300" dirty="0">
                <a:solidFill>
                  <a:srgbClr val="FF0000"/>
                </a:solidFill>
                <a:effectLst/>
                <a:ea typeface="Calibri"/>
                <a:cs typeface="Cordia New"/>
              </a:rPr>
              <a:t> </a:t>
            </a:r>
          </a:p>
          <a:p>
            <a:pPr>
              <a:spcAft>
                <a:spcPts val="0"/>
              </a:spcAft>
            </a:pPr>
            <a:r>
              <a:rPr lang="en-US" sz="3300" b="1" dirty="0">
                <a:solidFill>
                  <a:srgbClr val="FF0000"/>
                </a:solidFill>
                <a:effectLst/>
                <a:highlight>
                  <a:srgbClr val="FFFF00"/>
                </a:highlight>
                <a:ea typeface="Calibri"/>
                <a:cs typeface="Cordia New"/>
              </a:rPr>
              <a:t>2. </a:t>
            </a:r>
            <a:r>
              <a:rPr lang="en-US" sz="3300" b="1" dirty="0">
                <a:solidFill>
                  <a:srgbClr val="FF0000"/>
                </a:solidFill>
                <a:highlight>
                  <a:srgbClr val="FFFF00"/>
                </a:highlight>
                <a:ea typeface="Calibri"/>
                <a:cs typeface="Cordia New"/>
              </a:rPr>
              <a:t>Medium</a:t>
            </a:r>
            <a:r>
              <a:rPr lang="en-US" sz="3300" b="1" dirty="0">
                <a:solidFill>
                  <a:srgbClr val="FF0000"/>
                </a:solidFill>
                <a:effectLst/>
                <a:highlight>
                  <a:srgbClr val="FFFF00"/>
                </a:highlight>
                <a:ea typeface="Calibri"/>
                <a:cs typeface="Cordia New"/>
              </a:rPr>
              <a:t>-term</a:t>
            </a:r>
            <a:r>
              <a:rPr lang="en-US" sz="3300" dirty="0">
                <a:solidFill>
                  <a:srgbClr val="FF0000"/>
                </a:solidFill>
                <a:effectLst/>
                <a:ea typeface="Calibri"/>
                <a:cs typeface="Cordia New"/>
              </a:rPr>
              <a:t> </a:t>
            </a:r>
            <a:r>
              <a:rPr lang="en-US" sz="3300" b="1" dirty="0">
                <a:solidFill>
                  <a:srgbClr val="0070C0"/>
                </a:solidFill>
                <a:effectLst/>
                <a:ea typeface="Calibri"/>
                <a:cs typeface="Cordia New"/>
              </a:rPr>
              <a:t>early warning products (1-2 weeks) provide information for large-scale tactical decision-making that requires 'spool-up' time to implement fire management action plans such as arranging the transfer of helicopters, fixed-wing air tankers, or fire fighters and equipment across international borders. </a:t>
            </a:r>
          </a:p>
        </p:txBody>
      </p:sp>
      <p:sp>
        <p:nvSpPr>
          <p:cNvPr id="4" name="Rectangle 3"/>
          <p:cNvSpPr/>
          <p:nvPr/>
        </p:nvSpPr>
        <p:spPr>
          <a:xfrm>
            <a:off x="14211" y="6488668"/>
            <a:ext cx="9144000" cy="338554"/>
          </a:xfrm>
          <a:prstGeom prst="rect">
            <a:avLst/>
          </a:prstGeom>
        </p:spPr>
        <p:txBody>
          <a:bodyPr wrap="square">
            <a:spAutoFit/>
          </a:bodyPr>
          <a:lstStyle/>
          <a:p>
            <a:pPr algn="ctr"/>
            <a:r>
              <a:rPr lang="en-US" sz="1600" dirty="0"/>
              <a:t>Source:  Global Fire EWS--http://www.fire.uni-freiburg.de/gwfews/index.html &amp; de Groot et al., 2010</a:t>
            </a:r>
          </a:p>
        </p:txBody>
      </p:sp>
    </p:spTree>
    <p:extLst>
      <p:ext uri="{BB962C8B-B14F-4D97-AF65-F5344CB8AC3E}">
        <p14:creationId xmlns:p14="http://schemas.microsoft.com/office/powerpoint/2010/main" val="3833510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13099</TotalTime>
  <Words>2865</Words>
  <Application>Microsoft Office PowerPoint</Application>
  <PresentationFormat>On-screen Show (4:3)</PresentationFormat>
  <Paragraphs>262</Paragraphs>
  <Slides>63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63</vt:i4>
      </vt:variant>
    </vt:vector>
  </HeadingPairs>
  <TitlesOfParts>
    <vt:vector size="73" baseType="lpstr">
      <vt:lpstr>Malgun Gothic</vt:lpstr>
      <vt:lpstr>Angsana New</vt:lpstr>
      <vt:lpstr>Arial</vt:lpstr>
      <vt:lpstr>Calibri</vt:lpstr>
      <vt:lpstr>Cordia New</vt:lpstr>
      <vt:lpstr>나눔고딕</vt:lpstr>
      <vt:lpstr>Times New Roman</vt:lpstr>
      <vt:lpstr>Wingdings</vt:lpstr>
      <vt:lpstr>Office Theme</vt:lpstr>
      <vt:lpstr>Default Design</vt:lpstr>
      <vt:lpstr>Early Warning System by Forecast Fire Danger Rating System of Thailand and Upper ASEAN and Forest Fire Control in Thailand </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Burned Areas Detection using Burn Severity Index (BSI)</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Wildland Fire Conference 2015, Korea</dc:title>
  <dc:creator>USER</dc:creator>
  <cp:lastModifiedBy>USER</cp:lastModifiedBy>
  <cp:revision>431</cp:revision>
  <dcterms:created xsi:type="dcterms:W3CDTF">2015-12-22T05:36:49Z</dcterms:created>
  <dcterms:modified xsi:type="dcterms:W3CDTF">2017-02-13T09:05:47Z</dcterms:modified>
</cp:coreProperties>
</file>