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63" r:id="rId4"/>
    <p:sldId id="264" r:id="rId5"/>
    <p:sldId id="265" r:id="rId6"/>
    <p:sldId id="266" r:id="rId7"/>
    <p:sldId id="271" r:id="rId8"/>
    <p:sldId id="272" r:id="rId9"/>
    <p:sldId id="267" r:id="rId10"/>
    <p:sldId id="260" r:id="rId11"/>
    <p:sldId id="269" r:id="rId12"/>
    <p:sldId id="261" r:id="rId13"/>
    <p:sldId id="258" r:id="rId14"/>
    <p:sldId id="259" r:id="rId15"/>
    <p:sldId id="262" r:id="rId16"/>
    <p:sldId id="268" r:id="rId17"/>
    <p:sldId id="270" r:id="rId18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 snapToObjects="1">
      <p:cViewPr varScale="1">
        <p:scale>
          <a:sx n="70" d="100"/>
          <a:sy n="70" d="100"/>
        </p:scale>
        <p:origin x="14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7BAA06B-8E41-4FF0-8F04-DEDB5ABEF841}" type="datetime1">
              <a:rPr lang="en-US"/>
              <a:pPr>
                <a:defRPr/>
              </a:pPr>
              <a:t>2/15/2017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E1C802D-E1F0-4C32-B7F1-B614DA3F4A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480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F19F7F0-6CF9-46E0-85C0-1F502C1C9269}" type="datetime1">
              <a:rPr lang="en-US"/>
              <a:pPr>
                <a:defRPr/>
              </a:pPr>
              <a:t>2/15/2017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d-ID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6A19A73-A4A8-46F1-86DD-0E3D6FA2A2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084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491733-E632-45E2-9E99-BCD37B8AEBC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077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49375"/>
            <a:ext cx="77724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E3BF2-10AE-4525-95BA-515603E8349F}" type="datetime1">
              <a:rPr lang="en-US"/>
              <a:pPr>
                <a:defRPr/>
              </a:pPr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9970C-7ABD-4026-84CA-9D982AF37D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19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AE66A-7509-4AEE-BEE4-06BCD7F635DF}" type="datetime1">
              <a:rPr lang="en-US"/>
              <a:pPr>
                <a:defRPr/>
              </a:pPr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37AB1-3190-4601-B00A-FC79DC8D39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79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47F6B-2002-4207-ACDB-835D125ACB92}" type="datetime1">
              <a:rPr lang="en-US"/>
              <a:pPr>
                <a:defRPr/>
              </a:pPr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37F13-9F1C-4706-9AE0-3D7FC61D3B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509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DFB32-7AB3-4E64-88B3-61A1983541F7}" type="datetime1">
              <a:rPr lang="en-US"/>
              <a:pPr>
                <a:defRPr/>
              </a:pPr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E2192-AFC7-4B55-838C-92C9A4E098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76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249DC-B588-43A2-8E7A-65158A59E547}" type="datetime1">
              <a:rPr lang="en-US"/>
              <a:pPr>
                <a:defRPr/>
              </a:pPr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FC935-1463-4C29-AFD8-B340ADCB1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84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E1113-FDD5-4605-86A4-DC06E7EC6B96}" type="datetime1">
              <a:rPr lang="en-US"/>
              <a:pPr>
                <a:defRPr/>
              </a:pPr>
              <a:t>2/15/2017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1EFF5-654B-433B-9D77-E4C8183FF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73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8E194-2472-417F-8146-EF1EA3D9B273}" type="datetime1">
              <a:rPr lang="en-US"/>
              <a:pPr>
                <a:defRPr/>
              </a:pPr>
              <a:t>2/15/2017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60F49-5566-4DAD-81DE-6D1E68AF3F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291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0424C-671B-4907-B3CA-495E6DFAA3DC}" type="datetime1">
              <a:rPr lang="en-US"/>
              <a:pPr>
                <a:defRPr/>
              </a:pPr>
              <a:t>2/15/2017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973DF-28B5-4B3D-AC51-DECD5716FE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92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7AEE1-EDA8-4C44-A9BF-E5D1C350D04A}" type="datetime1">
              <a:rPr lang="en-US"/>
              <a:pPr>
                <a:defRPr/>
              </a:pPr>
              <a:t>2/15/2017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13C7A-7C9D-4DCE-AF81-665B9DA97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E1B6C-6931-440A-9B80-DB355937C8EA}" type="datetime1">
              <a:rPr lang="en-US"/>
              <a:pPr>
                <a:defRPr/>
              </a:pPr>
              <a:t>2/15/2017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16FE9-4F70-4BD4-8B9B-3A951BC3CF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618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F2DD2-CE48-4B03-8124-F84427A9226A}" type="datetime1">
              <a:rPr lang="en-US"/>
              <a:pPr>
                <a:defRPr/>
              </a:pPr>
              <a:t>2/15/2017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AACC8-7C02-4172-A673-A8A622191C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810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1447800"/>
            <a:ext cx="9144000" cy="5426075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id-ID" sz="180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447800"/>
            <a:ext cx="8839200" cy="52736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id-ID" sz="180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1924050" y="304800"/>
            <a:ext cx="6762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24050" y="1600200"/>
            <a:ext cx="67627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A1FC675-9A6D-4BD9-8D2D-B882DB0BC8B1}" type="datetime1">
              <a:rPr lang="en-US"/>
              <a:pPr>
                <a:defRPr/>
              </a:pPr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FBE4399-1D1D-4E6D-B99C-B4F3B7B3E2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3" name="Picture 8" descr="kotak-0108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8686800" y="1447800"/>
            <a:ext cx="457200" cy="1524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id-ID" sz="180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6251575"/>
            <a:ext cx="8686800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6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50863"/>
            <a:ext cx="11620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basuki@itb.ac.id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ewscientist.com/article/dn25828-el-nino-will-make-indonesias-deforestation-even-worse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914400" y="184482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Automated Weather and Environment </a:t>
            </a:r>
            <a:r>
              <a:rPr lang="id-ID" dirty="0" smtClean="0"/>
              <a:t>sensor for firewatch in Indonesia</a:t>
            </a:r>
            <a:endParaRPr lang="id-ID" altLang="id-ID" dirty="0" smtClean="0">
              <a:ea typeface="ＭＳ Ｐゴシック" panose="020B0600070205080204" pitchFamily="34" charset="-128"/>
            </a:endParaRP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id-ID" altLang="id-ID" dirty="0" smtClean="0">
                <a:solidFill>
                  <a:srgbClr val="898989"/>
                </a:solidFill>
                <a:ea typeface="ＭＳ Ｐゴシック" panose="020B0600070205080204" pitchFamily="34" charset="-128"/>
                <a:hlinkClick r:id="rId2"/>
              </a:rPr>
              <a:t>basuki@itb.ac.id</a:t>
            </a:r>
            <a:endParaRPr lang="id-ID" altLang="id-ID" dirty="0" smtClean="0">
              <a:solidFill>
                <a:srgbClr val="898989"/>
              </a:solidFill>
              <a:ea typeface="ＭＳ Ｐゴシック" panose="020B0600070205080204" pitchFamily="34" charset="-128"/>
            </a:endParaRPr>
          </a:p>
          <a:p>
            <a:pPr eaLnBrk="1" hangingPunct="1"/>
            <a:r>
              <a:rPr lang="id-ID" altLang="id-ID" dirty="0" smtClean="0">
                <a:solidFill>
                  <a:srgbClr val="898989"/>
                </a:solidFill>
                <a:ea typeface="ＭＳ Ｐゴシック" panose="020B0600070205080204" pitchFamily="34" charset="-128"/>
              </a:rPr>
              <a:t>Insitut Teknologi Bandung, ID</a:t>
            </a:r>
            <a:endParaRPr lang="id-ID" altLang="id-ID" dirty="0" smtClean="0">
              <a:solidFill>
                <a:srgbClr val="898989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Define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dirty="0" smtClean="0"/>
              <a:t>What we (Indonesia) need it ?</a:t>
            </a:r>
          </a:p>
          <a:p>
            <a:pPr lvl="1"/>
            <a:r>
              <a:rPr lang="id-ID" dirty="0" smtClean="0"/>
              <a:t>Automated Weather Station </a:t>
            </a:r>
          </a:p>
          <a:p>
            <a:pPr lvl="2"/>
            <a:r>
              <a:rPr lang="id-ID" dirty="0" smtClean="0"/>
              <a:t>Rainfall</a:t>
            </a:r>
          </a:p>
          <a:p>
            <a:pPr lvl="2"/>
            <a:r>
              <a:rPr lang="id-ID" dirty="0" smtClean="0"/>
              <a:t>Temperature</a:t>
            </a:r>
          </a:p>
          <a:p>
            <a:pPr lvl="2"/>
            <a:r>
              <a:rPr lang="id-ID" dirty="0" smtClean="0"/>
              <a:t>Humidity</a:t>
            </a:r>
          </a:p>
          <a:p>
            <a:pPr lvl="1"/>
            <a:r>
              <a:rPr lang="id-ID" dirty="0" smtClean="0"/>
              <a:t>Air quality Index and Polution Standard index measurements</a:t>
            </a:r>
          </a:p>
          <a:p>
            <a:pPr lvl="2"/>
            <a:r>
              <a:rPr lang="id-ID" dirty="0" smtClean="0"/>
              <a:t>NOx, SOx , CO , NH3 , O3 and PM 2.5 (10) </a:t>
            </a:r>
          </a:p>
          <a:p>
            <a:pPr lvl="1"/>
            <a:r>
              <a:rPr lang="id-ID" dirty="0" smtClean="0"/>
              <a:t>Sensors and sensors network</a:t>
            </a:r>
          </a:p>
          <a:p>
            <a:pPr lvl="1"/>
            <a:r>
              <a:rPr lang="id-ID" dirty="0" smtClean="0"/>
              <a:t>Prediction models</a:t>
            </a:r>
          </a:p>
          <a:p>
            <a:pPr lvl="1"/>
            <a:r>
              <a:rPr lang="id-ID" dirty="0" smtClean="0"/>
              <a:t>Socialize to peoples</a:t>
            </a:r>
          </a:p>
          <a:p>
            <a:pPr lvl="2"/>
            <a:endParaRPr lang="id-ID" dirty="0" smtClean="0"/>
          </a:p>
          <a:p>
            <a:pPr lvl="2"/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755576" y="6309320"/>
            <a:ext cx="6552728" cy="360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mtClean="0"/>
              <a:t>https://en.wikipedia.org/wiki/Pollutant_Standards_Index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4643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Contraints/obstacle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In the field </a:t>
            </a:r>
          </a:p>
          <a:p>
            <a:pPr lvl="1"/>
            <a:r>
              <a:rPr lang="id-ID" dirty="0" smtClean="0"/>
              <a:t>There is no power</a:t>
            </a:r>
          </a:p>
          <a:p>
            <a:pPr lvl="1"/>
            <a:r>
              <a:rPr lang="id-ID" dirty="0" smtClean="0"/>
              <a:t>Limited converage by telecommunications system</a:t>
            </a:r>
          </a:p>
          <a:p>
            <a:pPr lvl="1"/>
            <a:r>
              <a:rPr lang="id-ID" dirty="0" smtClean="0"/>
              <a:t>No sensor available</a:t>
            </a:r>
          </a:p>
          <a:p>
            <a:r>
              <a:rPr lang="id-ID" dirty="0" smtClean="0"/>
              <a:t>Source of the fire </a:t>
            </a:r>
          </a:p>
          <a:p>
            <a:pPr lvl="1"/>
            <a:r>
              <a:rPr lang="id-ID" dirty="0" smtClean="0"/>
              <a:t>More than 50 km from nearest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7556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Build Prototype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id-ID" dirty="0" smtClean="0"/>
              <a:t>Build prototype for AWS+sensor base on Arduino </a:t>
            </a:r>
          </a:p>
          <a:p>
            <a:pPr lvl="1"/>
            <a:r>
              <a:rPr lang="id-ID" dirty="0" smtClean="0"/>
              <a:t>Board (I/O)</a:t>
            </a:r>
          </a:p>
          <a:p>
            <a:pPr lvl="1"/>
            <a:r>
              <a:rPr lang="id-ID" dirty="0" smtClean="0"/>
              <a:t>Communication </a:t>
            </a:r>
          </a:p>
          <a:p>
            <a:pPr lvl="2"/>
            <a:r>
              <a:rPr lang="id-ID" dirty="0" smtClean="0"/>
              <a:t>GSM/GPRS/Wifi</a:t>
            </a:r>
          </a:p>
          <a:p>
            <a:pPr lvl="2"/>
            <a:r>
              <a:rPr lang="id-ID" dirty="0" smtClean="0"/>
              <a:t>Ethernet</a:t>
            </a:r>
          </a:p>
          <a:p>
            <a:pPr lvl="2"/>
            <a:r>
              <a:rPr lang="id-ID" dirty="0" smtClean="0"/>
              <a:t>USB/Storage System</a:t>
            </a:r>
          </a:p>
          <a:p>
            <a:pPr lvl="1"/>
            <a:r>
              <a:rPr lang="id-ID" dirty="0" smtClean="0"/>
              <a:t>Sensors</a:t>
            </a:r>
          </a:p>
          <a:p>
            <a:pPr lvl="2"/>
            <a:r>
              <a:rPr lang="id-ID" dirty="0" smtClean="0"/>
              <a:t>Temperature</a:t>
            </a:r>
          </a:p>
          <a:p>
            <a:pPr lvl="2"/>
            <a:r>
              <a:rPr lang="id-ID" dirty="0" smtClean="0"/>
              <a:t>Wind speed</a:t>
            </a:r>
          </a:p>
          <a:p>
            <a:pPr lvl="2"/>
            <a:r>
              <a:rPr lang="id-ID" dirty="0" smtClean="0"/>
              <a:t>Wind direction</a:t>
            </a:r>
          </a:p>
          <a:p>
            <a:pPr lvl="2"/>
            <a:r>
              <a:rPr lang="id-ID" dirty="0" smtClean="0"/>
              <a:t>Humidity</a:t>
            </a:r>
          </a:p>
          <a:p>
            <a:pPr lvl="2"/>
            <a:r>
              <a:rPr lang="id-ID" dirty="0" smtClean="0"/>
              <a:t>Rainfall rate</a:t>
            </a:r>
          </a:p>
          <a:p>
            <a:pPr lvl="2"/>
            <a:r>
              <a:rPr lang="id-ID" dirty="0" smtClean="0"/>
              <a:t>CO</a:t>
            </a:r>
          </a:p>
          <a:p>
            <a:pPr lvl="2"/>
            <a:r>
              <a:rPr lang="id-ID" dirty="0" smtClean="0"/>
              <a:t>Particulate Matters 2.5 and 10 Micron</a:t>
            </a:r>
          </a:p>
          <a:p>
            <a:pPr lvl="2"/>
            <a:r>
              <a:rPr lang="id-ID" dirty="0" smtClean="0"/>
              <a:t>CH4 ?</a:t>
            </a:r>
          </a:p>
          <a:p>
            <a:r>
              <a:rPr lang="id-ID" dirty="0" smtClean="0"/>
              <a:t>Develop Service Oritented Services (SOA) for the </a:t>
            </a:r>
            <a:endParaRPr lang="id-ID" dirty="0" smtClean="0"/>
          </a:p>
          <a:p>
            <a:r>
              <a:rPr lang="id-ID" dirty="0" smtClean="0"/>
              <a:t>Put </a:t>
            </a:r>
            <a:r>
              <a:rPr lang="id-ID" dirty="0" smtClean="0"/>
              <a:t>the AWS in the area with near forestry/ peatland</a:t>
            </a:r>
          </a:p>
          <a:p>
            <a:pPr lvl="1"/>
            <a:endParaRPr lang="id-ID" dirty="0" smtClean="0"/>
          </a:p>
          <a:p>
            <a:pPr lvl="2"/>
            <a:endParaRPr lang="id-ID" dirty="0" smtClean="0"/>
          </a:p>
          <a:p>
            <a:pPr lvl="2"/>
            <a:endParaRPr lang="id-ID" dirty="0" smtClean="0"/>
          </a:p>
          <a:p>
            <a:pPr lvl="1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6264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381250" y="304800"/>
            <a:ext cx="6762750" cy="1143000"/>
          </a:xfrm>
        </p:spPr>
        <p:txBody>
          <a:bodyPr/>
          <a:lstStyle/>
          <a:p>
            <a:r>
              <a:rPr lang="id-ID" dirty="0" smtClean="0"/>
              <a:t>Prototype 1.0</a:t>
            </a:r>
            <a:endParaRPr lang="id-ID" dirty="0"/>
          </a:p>
        </p:txBody>
      </p:sp>
      <p:pic>
        <p:nvPicPr>
          <p:cNvPr id="29698" name="Picture 2" descr="http://www.aeronsystems.com/wp-content/uploads/2015/08/weather-st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839812" cy="16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67744" y="2276872"/>
            <a:ext cx="864096" cy="1633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/>
              <a:t>Arduinno</a:t>
            </a:r>
          </a:p>
          <a:p>
            <a:pPr algn="ctr"/>
            <a:r>
              <a:rPr lang="id-ID" sz="1200" dirty="0" smtClean="0"/>
              <a:t>Microcontroller</a:t>
            </a:r>
            <a:endParaRPr lang="id-ID" sz="1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379364" y="2564904"/>
            <a:ext cx="8883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29698" idx="3"/>
            <a:endCxn id="4" idx="1"/>
          </p:cNvCxnSpPr>
          <p:nvPr/>
        </p:nvCxnSpPr>
        <p:spPr>
          <a:xfrm>
            <a:off x="1379364" y="3093810"/>
            <a:ext cx="8883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379364" y="3573016"/>
            <a:ext cx="8883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131840" y="2420888"/>
            <a:ext cx="7920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23528" y="3924441"/>
            <a:ext cx="1055836" cy="1448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/>
              <a:t>AWS </a:t>
            </a:r>
          </a:p>
          <a:p>
            <a:pPr algn="ctr"/>
            <a:r>
              <a:rPr lang="id-ID" sz="1200" dirty="0" smtClean="0"/>
              <a:t>-Wind Direction</a:t>
            </a:r>
          </a:p>
          <a:p>
            <a:pPr algn="ctr"/>
            <a:r>
              <a:rPr lang="id-ID" sz="1200" dirty="0" smtClean="0"/>
              <a:t>-Wind speed</a:t>
            </a:r>
          </a:p>
          <a:p>
            <a:pPr algn="ctr"/>
            <a:r>
              <a:rPr lang="id-ID" sz="1200" dirty="0" smtClean="0"/>
              <a:t>-Temperature</a:t>
            </a:r>
          </a:p>
          <a:p>
            <a:pPr marL="171450" indent="-171450" algn="ctr">
              <a:buFontTx/>
              <a:buChar char="-"/>
            </a:pPr>
            <a:r>
              <a:rPr lang="id-ID" sz="1200" dirty="0" smtClean="0"/>
              <a:t>Humidity</a:t>
            </a:r>
          </a:p>
          <a:p>
            <a:pPr marL="171450" indent="-171450" algn="ctr">
              <a:buFontTx/>
              <a:buChar char="-"/>
            </a:pPr>
            <a:r>
              <a:rPr lang="id-ID" sz="1200" dirty="0" smtClean="0"/>
              <a:t>Rain fall</a:t>
            </a:r>
            <a:endParaRPr lang="id-ID" sz="1200" dirty="0"/>
          </a:p>
        </p:txBody>
      </p:sp>
      <p:sp>
        <p:nvSpPr>
          <p:cNvPr id="14" name="Rectangle 13"/>
          <p:cNvSpPr/>
          <p:nvPr/>
        </p:nvSpPr>
        <p:spPr>
          <a:xfrm>
            <a:off x="2267744" y="4509120"/>
            <a:ext cx="1080120" cy="86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/>
              <a:t>CO sensor</a:t>
            </a:r>
          </a:p>
          <a:p>
            <a:pPr algn="ctr"/>
            <a:r>
              <a:rPr lang="id-ID" sz="1600" dirty="0" smtClean="0"/>
              <a:t>And other sensors</a:t>
            </a:r>
            <a:endParaRPr lang="id-ID" sz="1600" dirty="0"/>
          </a:p>
        </p:txBody>
      </p:sp>
      <p:cxnSp>
        <p:nvCxnSpPr>
          <p:cNvPr id="16" name="Straight Connector 15"/>
          <p:cNvCxnSpPr>
            <a:stCxn id="4" idx="2"/>
          </p:cNvCxnSpPr>
          <p:nvPr/>
        </p:nvCxnSpPr>
        <p:spPr>
          <a:xfrm>
            <a:off x="2699792" y="3910747"/>
            <a:ext cx="0" cy="5983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3923928" y="2132856"/>
            <a:ext cx="1080120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 smtClean="0"/>
              <a:t>GSM/GPRS Modul</a:t>
            </a:r>
            <a:endParaRPr lang="id-ID" sz="1400" dirty="0"/>
          </a:p>
        </p:txBody>
      </p:sp>
      <p:sp>
        <p:nvSpPr>
          <p:cNvPr id="18" name="Rounded Rectangle 17"/>
          <p:cNvSpPr/>
          <p:nvPr/>
        </p:nvSpPr>
        <p:spPr>
          <a:xfrm>
            <a:off x="3898973" y="3103226"/>
            <a:ext cx="1224136" cy="47920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GPS modul</a:t>
            </a:r>
            <a:endParaRPr lang="id-ID" dirty="0"/>
          </a:p>
        </p:txBody>
      </p:sp>
      <p:sp>
        <p:nvSpPr>
          <p:cNvPr id="19" name="Rounded Rectangle 18"/>
          <p:cNvSpPr/>
          <p:nvPr/>
        </p:nvSpPr>
        <p:spPr>
          <a:xfrm>
            <a:off x="3923928" y="3910747"/>
            <a:ext cx="1080120" cy="38234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/>
              <a:t>USB /Storage</a:t>
            </a:r>
            <a:endParaRPr lang="id-ID" sz="1200" dirty="0"/>
          </a:p>
        </p:txBody>
      </p:sp>
      <p:cxnSp>
        <p:nvCxnSpPr>
          <p:cNvPr id="21" name="Elbow Connector 20"/>
          <p:cNvCxnSpPr>
            <a:stCxn id="4" idx="3"/>
            <a:endCxn id="18" idx="1"/>
          </p:cNvCxnSpPr>
          <p:nvPr/>
        </p:nvCxnSpPr>
        <p:spPr>
          <a:xfrm>
            <a:off x="3131840" y="3093810"/>
            <a:ext cx="767133" cy="249019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endCxn id="19" idx="1"/>
          </p:cNvCxnSpPr>
          <p:nvPr/>
        </p:nvCxnSpPr>
        <p:spPr>
          <a:xfrm>
            <a:off x="3156124" y="3463265"/>
            <a:ext cx="767804" cy="638657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444208" y="2060849"/>
            <a:ext cx="1944216" cy="18803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ITB</a:t>
            </a:r>
          </a:p>
          <a:p>
            <a:pPr algn="ctr"/>
            <a:r>
              <a:rPr lang="id-ID" dirty="0" smtClean="0"/>
              <a:t>Web Server</a:t>
            </a:r>
          </a:p>
          <a:p>
            <a:pPr algn="ctr"/>
            <a:r>
              <a:rPr lang="id-ID" dirty="0" smtClean="0"/>
              <a:t>For collecting data</a:t>
            </a:r>
          </a:p>
          <a:p>
            <a:pPr algn="ctr"/>
            <a:r>
              <a:rPr lang="id-ID" dirty="0" smtClean="0"/>
              <a:t>And </a:t>
            </a:r>
          </a:p>
          <a:p>
            <a:pPr algn="ctr"/>
            <a:r>
              <a:rPr lang="id-ID" dirty="0" smtClean="0"/>
              <a:t>Portal</a:t>
            </a:r>
            <a:endParaRPr lang="id-ID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123108" y="2456892"/>
            <a:ext cx="132042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516216" y="4509120"/>
            <a:ext cx="1728192" cy="5760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Middle Ware</a:t>
            </a:r>
            <a:endParaRPr lang="id-ID" dirty="0"/>
          </a:p>
        </p:txBody>
      </p:sp>
      <p:sp>
        <p:nvSpPr>
          <p:cNvPr id="30" name="Rectangle 29"/>
          <p:cNvSpPr/>
          <p:nvPr/>
        </p:nvSpPr>
        <p:spPr>
          <a:xfrm>
            <a:off x="6516216" y="5517232"/>
            <a:ext cx="1728192" cy="5040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NASA/NOAA web server ,etc</a:t>
            </a:r>
            <a:endParaRPr lang="id-ID" dirty="0"/>
          </a:p>
        </p:txBody>
      </p:sp>
      <p:cxnSp>
        <p:nvCxnSpPr>
          <p:cNvPr id="29696" name="Straight Arrow Connector 29695"/>
          <p:cNvCxnSpPr/>
          <p:nvPr/>
        </p:nvCxnSpPr>
        <p:spPr>
          <a:xfrm>
            <a:off x="6876256" y="3941202"/>
            <a:ext cx="0" cy="5679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699" name="Straight Arrow Connector 29698"/>
          <p:cNvCxnSpPr/>
          <p:nvPr/>
        </p:nvCxnSpPr>
        <p:spPr>
          <a:xfrm>
            <a:off x="6876256" y="5085184"/>
            <a:ext cx="0" cy="4320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701" name="Straight Arrow Connector 29700"/>
          <p:cNvCxnSpPr/>
          <p:nvPr/>
        </p:nvCxnSpPr>
        <p:spPr>
          <a:xfrm flipV="1">
            <a:off x="7812360" y="5085184"/>
            <a:ext cx="0" cy="4320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703" name="Straight Arrow Connector 29702"/>
          <p:cNvCxnSpPr/>
          <p:nvPr/>
        </p:nvCxnSpPr>
        <p:spPr>
          <a:xfrm flipV="1">
            <a:off x="7812360" y="3941202"/>
            <a:ext cx="0" cy="5679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704" name="Rectangle 29703"/>
          <p:cNvSpPr/>
          <p:nvPr/>
        </p:nvSpPr>
        <p:spPr>
          <a:xfrm>
            <a:off x="5436096" y="2132856"/>
            <a:ext cx="648072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/>
              <a:t>TCP/IP</a:t>
            </a:r>
            <a:endParaRPr lang="id-ID" sz="1200" dirty="0"/>
          </a:p>
        </p:txBody>
      </p:sp>
      <p:cxnSp>
        <p:nvCxnSpPr>
          <p:cNvPr id="29706" name="Straight Connector 29705"/>
          <p:cNvCxnSpPr/>
          <p:nvPr/>
        </p:nvCxnSpPr>
        <p:spPr>
          <a:xfrm>
            <a:off x="539552" y="1916832"/>
            <a:ext cx="46805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707" name="Rectangle 29706"/>
          <p:cNvSpPr/>
          <p:nvPr/>
        </p:nvSpPr>
        <p:spPr>
          <a:xfrm>
            <a:off x="1691680" y="1628800"/>
            <a:ext cx="2376264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Forestry (School)</a:t>
            </a:r>
            <a:endParaRPr lang="id-ID" dirty="0"/>
          </a:p>
        </p:txBody>
      </p:sp>
      <p:sp>
        <p:nvSpPr>
          <p:cNvPr id="29708" name="Cloud Callout 29707"/>
          <p:cNvSpPr/>
          <p:nvPr/>
        </p:nvSpPr>
        <p:spPr>
          <a:xfrm>
            <a:off x="4067944" y="4869160"/>
            <a:ext cx="2016224" cy="936104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Network of Science Community</a:t>
            </a:r>
            <a:endParaRPr lang="id-ID" dirty="0"/>
          </a:p>
        </p:txBody>
      </p:sp>
      <p:cxnSp>
        <p:nvCxnSpPr>
          <p:cNvPr id="29710" name="Straight Arrow Connector 29709"/>
          <p:cNvCxnSpPr/>
          <p:nvPr/>
        </p:nvCxnSpPr>
        <p:spPr>
          <a:xfrm flipV="1">
            <a:off x="5220072" y="3790020"/>
            <a:ext cx="864096" cy="8313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712" name="Straight Arrow Connector 29711"/>
          <p:cNvCxnSpPr/>
          <p:nvPr/>
        </p:nvCxnSpPr>
        <p:spPr>
          <a:xfrm flipH="1">
            <a:off x="5580113" y="4101922"/>
            <a:ext cx="720079" cy="7312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18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42655" y="3313508"/>
            <a:ext cx="4409729" cy="248047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Testing on the Lab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84463" y="1600200"/>
            <a:ext cx="5266928" cy="4525963"/>
          </a:xfrm>
        </p:spPr>
        <p:txBody>
          <a:bodyPr/>
          <a:lstStyle/>
          <a:p>
            <a:r>
              <a:rPr lang="id-ID" dirty="0" smtClean="0"/>
              <a:t>AWS </a:t>
            </a:r>
          </a:p>
          <a:p>
            <a:pPr lvl="1"/>
            <a:r>
              <a:rPr lang="id-ID" dirty="0" smtClean="0"/>
              <a:t>Windspeed, wind direction, temperature, pressure, humidity, CO2 sensor ,etc</a:t>
            </a:r>
          </a:p>
          <a:p>
            <a:pPr lvl="1"/>
            <a:r>
              <a:rPr lang="id-ID" dirty="0" smtClean="0"/>
              <a:t>GSM /GPRS</a:t>
            </a:r>
            <a:endParaRPr lang="id-ID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699792" y="4024608"/>
            <a:ext cx="4860031" cy="273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40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Testing on the field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Calibration of the equipment</a:t>
            </a:r>
          </a:p>
          <a:p>
            <a:r>
              <a:rPr lang="id-ID" dirty="0" smtClean="0"/>
              <a:t>Testing in Near Oil Palm Plantation</a:t>
            </a:r>
          </a:p>
          <a:p>
            <a:r>
              <a:rPr lang="id-ID" dirty="0" smtClean="0"/>
              <a:t>Measure on reliability of the data and system </a:t>
            </a:r>
          </a:p>
          <a:p>
            <a:endParaRPr lang="id-ID" dirty="0" smtClean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2214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Main Challenges (Future)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id-ID" dirty="0" smtClean="0"/>
              <a:t>Data sharing</a:t>
            </a:r>
          </a:p>
          <a:p>
            <a:pPr lvl="1"/>
            <a:r>
              <a:rPr lang="id-ID" dirty="0" smtClean="0"/>
              <a:t>Data are available only in web based information systems</a:t>
            </a:r>
          </a:p>
          <a:p>
            <a:pPr lvl="1"/>
            <a:r>
              <a:rPr lang="id-ID" dirty="0" smtClean="0"/>
              <a:t>Need to develop web services to make those data available to others</a:t>
            </a:r>
          </a:p>
          <a:p>
            <a:pPr lvl="2"/>
            <a:r>
              <a:rPr lang="id-ID" dirty="0" smtClean="0"/>
              <a:t>http://weather.meteo.itb.ac.id/aws.php is one example that have some of their data available to others using web service (by request)</a:t>
            </a:r>
          </a:p>
          <a:p>
            <a:r>
              <a:rPr lang="id-ID" dirty="0" smtClean="0"/>
              <a:t>Build the model for reduce impact on Disaster</a:t>
            </a:r>
          </a:p>
          <a:p>
            <a:pPr lvl="1"/>
            <a:r>
              <a:rPr lang="id-ID" dirty="0" smtClean="0"/>
              <a:t>Fire on Forestry / Land fires</a:t>
            </a:r>
          </a:p>
          <a:p>
            <a:pPr lvl="1"/>
            <a:r>
              <a:rPr lang="id-ID" dirty="0" smtClean="0"/>
              <a:t>CO/CO2 models</a:t>
            </a:r>
          </a:p>
          <a:p>
            <a:pPr lvl="1"/>
            <a:r>
              <a:rPr lang="id-ID" dirty="0" smtClean="0"/>
              <a:t>PM (Particulate Mattes 2.5 micron</a:t>
            </a:r>
            <a:r>
              <a:rPr lang="id-ID" dirty="0" smtClean="0"/>
              <a:t>)</a:t>
            </a:r>
            <a:endParaRPr lang="id-ID" dirty="0" smtClean="0"/>
          </a:p>
          <a:p>
            <a:r>
              <a:rPr lang="id-ID" dirty="0" smtClean="0"/>
              <a:t>Build the Sensor Network</a:t>
            </a:r>
          </a:p>
          <a:p>
            <a:pPr lvl="1"/>
            <a:r>
              <a:rPr lang="id-ID" dirty="0" smtClean="0"/>
              <a:t>AWS (Automatic Weather Station)</a:t>
            </a:r>
          </a:p>
          <a:p>
            <a:pPr lvl="1"/>
            <a:r>
              <a:rPr lang="id-ID" dirty="0" smtClean="0"/>
              <a:t>Carbon Monoxide (CO)</a:t>
            </a:r>
          </a:p>
          <a:p>
            <a:pPr lvl="1"/>
            <a:r>
              <a:rPr lang="id-ID" dirty="0" smtClean="0"/>
              <a:t>Carbon Dioxide (CO2)</a:t>
            </a:r>
          </a:p>
          <a:p>
            <a:pPr lvl="1"/>
            <a:r>
              <a:rPr lang="id-ID" dirty="0" smtClean="0"/>
              <a:t>Particulate </a:t>
            </a:r>
            <a:r>
              <a:rPr lang="id-ID" dirty="0" smtClean="0"/>
              <a:t>Matter</a:t>
            </a:r>
          </a:p>
          <a:p>
            <a:pPr lvl="1"/>
            <a:r>
              <a:rPr lang="id-ID" dirty="0" smtClean="0"/>
              <a:t>Methane </a:t>
            </a:r>
            <a:endParaRPr lang="id-ID" dirty="0" smtClean="0"/>
          </a:p>
          <a:p>
            <a:r>
              <a:rPr lang="id-ID" dirty="0" smtClean="0"/>
              <a:t>Simuation on Environment impact peoples</a:t>
            </a:r>
          </a:p>
        </p:txBody>
      </p:sp>
    </p:spTree>
    <p:extLst>
      <p:ext uri="{BB962C8B-B14F-4D97-AF65-F5344CB8AC3E}">
        <p14:creationId xmlns:p14="http://schemas.microsoft.com/office/powerpoint/2010/main" val="408328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Thank You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4803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Background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Fire in the forestry</a:t>
            </a:r>
          </a:p>
          <a:p>
            <a:pPr lvl="1"/>
            <a:r>
              <a:rPr lang="id-ID" dirty="0" smtClean="0"/>
              <a:t>No AWS </a:t>
            </a:r>
          </a:p>
          <a:p>
            <a:pPr lvl="1"/>
            <a:r>
              <a:rPr lang="id-ID" dirty="0" smtClean="0"/>
              <a:t>No sensor connected </a:t>
            </a:r>
          </a:p>
          <a:p>
            <a:pPr lvl="1"/>
            <a:r>
              <a:rPr lang="id-ID" dirty="0" smtClean="0"/>
              <a:t>The MODIS Data came from satellite, within 24 </a:t>
            </a:r>
            <a:r>
              <a:rPr lang="id-ID" dirty="0" smtClean="0"/>
              <a:t>hours</a:t>
            </a:r>
          </a:p>
          <a:p>
            <a:pPr lvl="1"/>
            <a:r>
              <a:rPr lang="id-ID" dirty="0" smtClean="0"/>
              <a:t>Land Clearing on Coconut palm oil plantation</a:t>
            </a:r>
          </a:p>
          <a:p>
            <a:pPr lvl="1"/>
            <a:r>
              <a:rPr lang="id-ID" dirty="0" smtClean="0"/>
              <a:t>More than 10 Million Hectar on Indonesia</a:t>
            </a:r>
            <a:endParaRPr lang="id-ID" dirty="0" smtClean="0"/>
          </a:p>
          <a:p>
            <a:pPr lvl="1"/>
            <a:endParaRPr lang="id-ID" dirty="0" smtClean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1515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Firewatch in Forestry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d-ID" dirty="0" smtClean="0"/>
              <a:t>Iniatiatited by Ministry of Forestry in the early 2001</a:t>
            </a:r>
          </a:p>
          <a:p>
            <a:r>
              <a:rPr lang="id-ID" dirty="0" smtClean="0"/>
              <a:t>In 2009 collaboration between Indonesia and Australia (Landgate) for reducing the fire and hazard smoke</a:t>
            </a:r>
          </a:p>
          <a:p>
            <a:pPr lvl="1"/>
            <a:r>
              <a:rPr lang="id-ID" dirty="0" smtClean="0"/>
              <a:t>Ministry of Forestry , Ministry of Environment and Indonesia National Insitute of Aeronautics and Space (LAPAN)</a:t>
            </a:r>
          </a:p>
          <a:p>
            <a:pPr lvl="1"/>
            <a:r>
              <a:rPr lang="id-ID" dirty="0" smtClean="0"/>
              <a:t>Australia , LANDGATE </a:t>
            </a:r>
          </a:p>
          <a:p>
            <a:r>
              <a:rPr lang="id-ID" dirty="0" smtClean="0"/>
              <a:t>Deliver the Data from satellite through Network (Inherent/NREN in 2010 – 2012)</a:t>
            </a:r>
          </a:p>
          <a:p>
            <a:pPr lvl="1"/>
            <a:r>
              <a:rPr lang="id-ID" dirty="0" smtClean="0"/>
              <a:t>Ministry of National Education</a:t>
            </a:r>
          </a:p>
          <a:p>
            <a:r>
              <a:rPr lang="id-ID" dirty="0" smtClean="0"/>
              <a:t>In 2014 </a:t>
            </a:r>
          </a:p>
          <a:p>
            <a:pPr lvl="1"/>
            <a:r>
              <a:rPr lang="id-ID" dirty="0" smtClean="0"/>
              <a:t>Burning from the Land in Sumatra and Kalimantan causes the smoke to other country </a:t>
            </a:r>
          </a:p>
          <a:p>
            <a:r>
              <a:rPr lang="id-ID" dirty="0" smtClean="0"/>
              <a:t>In 2015</a:t>
            </a:r>
          </a:p>
          <a:p>
            <a:pPr lvl="1"/>
            <a:r>
              <a:rPr lang="id-ID" dirty="0" smtClean="0"/>
              <a:t>Burning from the peatland effected half of the </a:t>
            </a:r>
            <a:r>
              <a:rPr lang="id-ID" dirty="0" smtClean="0"/>
              <a:t>world</a:t>
            </a:r>
            <a:endParaRPr lang="id-ID" dirty="0" smtClean="0"/>
          </a:p>
          <a:p>
            <a:pPr lvl="1"/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8911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Firewatch Initiatives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d-ID" dirty="0" smtClean="0"/>
              <a:t>Ministry of Forestry and LAND-gate Australia</a:t>
            </a:r>
          </a:p>
          <a:p>
            <a:pPr lvl="1"/>
            <a:r>
              <a:rPr lang="id-ID" dirty="0" smtClean="0"/>
              <a:t>MODIS-Data from NASA</a:t>
            </a:r>
          </a:p>
          <a:p>
            <a:r>
              <a:rPr lang="id-ID" dirty="0" smtClean="0"/>
              <a:t>Collaboration Ministry Forestry with Ministry of Education (2010) for delivering the Hotspot information (Fire) through the Inherent (University of Palangkaraya and University of Riau ) </a:t>
            </a:r>
          </a:p>
          <a:p>
            <a:r>
              <a:rPr lang="id-ID" dirty="0" smtClean="0"/>
              <a:t>In 2015, ITB initiatives again for firewatch</a:t>
            </a:r>
          </a:p>
          <a:p>
            <a:pPr lvl="1"/>
            <a:r>
              <a:rPr lang="id-ID" dirty="0" smtClean="0"/>
              <a:t>Data Analysis through satellite</a:t>
            </a:r>
          </a:p>
          <a:p>
            <a:pPr lvl="1"/>
            <a:r>
              <a:rPr lang="id-ID" dirty="0" smtClean="0"/>
              <a:t>Sosialize the environment impact through the social media (Facebook/twitter)</a:t>
            </a:r>
          </a:p>
          <a:p>
            <a:pPr lvl="1"/>
            <a:r>
              <a:rPr lang="id-ID" dirty="0" smtClean="0"/>
              <a:t>Prevent air filter system solution in classroom</a:t>
            </a:r>
          </a:p>
          <a:p>
            <a:r>
              <a:rPr lang="id-ID" dirty="0" smtClean="0"/>
              <a:t>In 2016</a:t>
            </a:r>
          </a:p>
          <a:p>
            <a:pPr lvl="1"/>
            <a:r>
              <a:rPr lang="id-ID" dirty="0" smtClean="0"/>
              <a:t>Prevent initiatives for building the near realtime model with Authomatic Weather System and Environment Sensor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3046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Google with KML’s data from MODIS NASA</a:t>
            </a:r>
            <a:endParaRPr lang="id-ID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288" y="4365384"/>
            <a:ext cx="4608512" cy="231580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98" y="1470010"/>
            <a:ext cx="5874827" cy="2895374"/>
          </a:xfrm>
        </p:spPr>
      </p:pic>
      <p:sp>
        <p:nvSpPr>
          <p:cNvPr id="2" name="Rectangle 1"/>
          <p:cNvSpPr/>
          <p:nvPr/>
        </p:nvSpPr>
        <p:spPr>
          <a:xfrm>
            <a:off x="323528" y="5877272"/>
            <a:ext cx="3744416" cy="8122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mtClean="0"/>
              <a:t>https://earthdata.nasa.gov/earth-observation-data/near-real-time/firms/active-fire-data</a:t>
            </a:r>
            <a:endParaRPr lang="id-ID"/>
          </a:p>
        </p:txBody>
      </p:sp>
      <p:sp>
        <p:nvSpPr>
          <p:cNvPr id="3" name="Cloud Callout 2"/>
          <p:cNvSpPr/>
          <p:nvPr/>
        </p:nvSpPr>
        <p:spPr>
          <a:xfrm>
            <a:off x="3779912" y="1844824"/>
            <a:ext cx="2304256" cy="612648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Confidence level :100 %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2802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ym typeface="Wingdings" panose="05000000000000000000" pitchFamily="2" charset="2"/>
              </a:rPr>
              <a:t>Earth.nullschool.net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4130675" cy="4997152"/>
          </a:xfrm>
        </p:spPr>
        <p:txBody>
          <a:bodyPr>
            <a:normAutofit fontScale="85000" lnSpcReduction="10000"/>
          </a:bodyPr>
          <a:lstStyle/>
          <a:p>
            <a:r>
              <a:rPr lang="id-ID" dirty="0" smtClean="0"/>
              <a:t>The Fire affected by the Wind direction and speed</a:t>
            </a:r>
          </a:p>
          <a:p>
            <a:r>
              <a:rPr lang="id-ID" dirty="0"/>
              <a:t>The indicators :</a:t>
            </a:r>
          </a:p>
          <a:p>
            <a:pPr lvl="1"/>
            <a:r>
              <a:rPr lang="id-ID" dirty="0"/>
              <a:t>COsc , Carbon Monoxide surface concentration</a:t>
            </a:r>
          </a:p>
          <a:p>
            <a:pPr lvl="1"/>
            <a:r>
              <a:rPr lang="id-ID" dirty="0"/>
              <a:t>Wind directions and </a:t>
            </a:r>
            <a:r>
              <a:rPr lang="id-ID" dirty="0" smtClean="0"/>
              <a:t>speed </a:t>
            </a:r>
          </a:p>
          <a:p>
            <a:r>
              <a:rPr lang="en-US" dirty="0" smtClean="0"/>
              <a:t>a visualization of global weather conditions</a:t>
            </a:r>
            <a:r>
              <a:rPr lang="id-ID" dirty="0" smtClean="0"/>
              <a:t> </a:t>
            </a:r>
            <a:r>
              <a:rPr lang="en-US" dirty="0" smtClean="0"/>
              <a:t>forecast by supercomputers</a:t>
            </a:r>
            <a:r>
              <a:rPr lang="id-ID" dirty="0" smtClean="0"/>
              <a:t> </a:t>
            </a:r>
            <a:r>
              <a:rPr lang="en-US" dirty="0" smtClean="0"/>
              <a:t>updated every three hours</a:t>
            </a:r>
          </a:p>
          <a:p>
            <a:r>
              <a:rPr lang="en-US" dirty="0" smtClean="0"/>
              <a:t> </a:t>
            </a:r>
            <a:r>
              <a:rPr lang="id-ID" dirty="0" smtClean="0"/>
              <a:t>Good as a models</a:t>
            </a:r>
          </a:p>
          <a:p>
            <a:r>
              <a:rPr lang="id-ID" dirty="0" smtClean="0"/>
              <a:t>Need more precise informartion on the location affected</a:t>
            </a:r>
          </a:p>
          <a:p>
            <a:endParaRPr lang="en-US" dirty="0" smtClean="0"/>
          </a:p>
          <a:p>
            <a:endParaRPr lang="id-ID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927" y="2276872"/>
            <a:ext cx="4670892" cy="2304256"/>
          </a:xfrm>
        </p:spPr>
      </p:pic>
      <p:sp>
        <p:nvSpPr>
          <p:cNvPr id="4" name="Rounded Rectangular Callout 3"/>
          <p:cNvSpPr/>
          <p:nvPr/>
        </p:nvSpPr>
        <p:spPr>
          <a:xfrm>
            <a:off x="6228184" y="2312876"/>
            <a:ext cx="1656184" cy="504056"/>
          </a:xfrm>
          <a:prstGeom prst="wedgeRound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CO : 3424 ppbv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5534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Global Firewatch</a:t>
            </a:r>
            <a:endParaRPr lang="id-ID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Special report for Indonesia(everyday) </a:t>
            </a:r>
            <a:r>
              <a:rPr lang="id-ID" dirty="0" smtClean="0">
                <a:sym typeface="Wingdings" panose="05000000000000000000" pitchFamily="2" charset="2"/>
              </a:rPr>
              <a:t> 15/02/2017</a:t>
            </a:r>
            <a:endParaRPr lang="id-ID" dirty="0" smtClean="0"/>
          </a:p>
          <a:p>
            <a:endParaRPr lang="id-ID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708920"/>
            <a:ext cx="9033576" cy="405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14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PM2.5 and PM10 sensor</a:t>
            </a:r>
            <a:endParaRPr lang="id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1477596"/>
            <a:ext cx="7283152" cy="30011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3568" y="6309320"/>
            <a:ext cx="5976664" cy="360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/>
              <a:t>http://aqicn.org/city/indonesia/jakarta/us-consulate/south/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711" y="3210025"/>
            <a:ext cx="6659289" cy="308089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7544" y="4581128"/>
            <a:ext cx="1456506" cy="4320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Data : API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2673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IDeate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44824"/>
            <a:ext cx="8147248" cy="428133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By combining the </a:t>
            </a:r>
            <a:r>
              <a:rPr lang="en-US" sz="4000" dirty="0" smtClean="0">
                <a:solidFill>
                  <a:srgbClr val="FF0000"/>
                </a:solidFill>
              </a:rPr>
              <a:t>satellite data </a:t>
            </a:r>
            <a:r>
              <a:rPr lang="en-US" dirty="0" smtClean="0"/>
              <a:t>with </a:t>
            </a:r>
            <a:r>
              <a:rPr lang="en-US" dirty="0" smtClean="0">
                <a:solidFill>
                  <a:srgbClr val="FF0000"/>
                </a:solidFill>
              </a:rPr>
              <a:t>meteorological records</a:t>
            </a:r>
            <a:r>
              <a:rPr lang="en-US" dirty="0" smtClean="0"/>
              <a:t>, Field established that Indonesian fires often occur in association with the </a:t>
            </a:r>
            <a:r>
              <a:rPr lang="en-US" dirty="0" smtClean="0">
                <a:hlinkClick r:id="rId2"/>
              </a:rPr>
              <a:t>ultra-dry conditions in the region that accompany El Niño</a:t>
            </a:r>
            <a:r>
              <a:rPr lang="en-US" dirty="0" smtClean="0"/>
              <a:t>, a major cyclical weather system. These dry out the underlying peat to the point at which it can catch fire and can’t be extinguished until monsoon rains arrive months later. A next step might be to refine the predictions further by including the combined effects of </a:t>
            </a:r>
            <a:r>
              <a:rPr lang="en-US" sz="4600" dirty="0" smtClean="0"/>
              <a:t>high temperatures </a:t>
            </a:r>
            <a:r>
              <a:rPr lang="en-US" sz="6300" dirty="0" smtClean="0">
                <a:solidFill>
                  <a:srgbClr val="FFFF00"/>
                </a:solidFill>
              </a:rPr>
              <a:t>and low humidity </a:t>
            </a:r>
            <a:r>
              <a:rPr lang="en-US" dirty="0" smtClean="0"/>
              <a:t>on peat moisture, says Field.</a:t>
            </a:r>
          </a:p>
          <a:p>
            <a:r>
              <a:rPr lang="en-US" dirty="0" smtClean="0"/>
              <a:t>He also found that less than </a:t>
            </a:r>
            <a:r>
              <a:rPr lang="en-US" sz="4600" dirty="0" smtClean="0"/>
              <a:t>4 millimeters of rain per day</a:t>
            </a:r>
            <a:r>
              <a:rPr lang="en-US" dirty="0" smtClean="0"/>
              <a:t> during the annual dry season, from August to November – combined with El Niño conditions – seems to be a “tipping point” beyond which fires can to suddenly take off.</a:t>
            </a:r>
          </a:p>
          <a:p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323528" y="6237312"/>
            <a:ext cx="8820472" cy="6206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 smtClean="0">
                <a:solidFill>
                  <a:schemeClr val="tx1"/>
                </a:solidFill>
              </a:rPr>
              <a:t>https://www.newscientist.com/article/2099496-indonesian-fires-sent-huge-smoke-plume-halfway-around-the-globe/?utm_medium=Social&amp;utm_campaign=Echobox&amp;utm_source=Facebook&amp;utm_term=Autofeed&amp;cmpid=SOC%7cNSNS%7c2016-Echobox#link_time=1470082665</a:t>
            </a:r>
            <a:endParaRPr lang="id-ID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21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tb-updated-01 [Compatibility Mode]" id="{E4E000D6-B0B9-4AF0-95CA-0859A3693587}" vid="{29E51162-88A7-435A-8144-9176BD5E33E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itb-updated-01</Template>
  <TotalTime>1462</TotalTime>
  <Words>782</Words>
  <Application>Microsoft Office PowerPoint</Application>
  <PresentationFormat>On-screen Show (4:3)</PresentationFormat>
  <Paragraphs>144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ＭＳ Ｐゴシック</vt:lpstr>
      <vt:lpstr>Arial</vt:lpstr>
      <vt:lpstr>Calibri</vt:lpstr>
      <vt:lpstr>Wingdings</vt:lpstr>
      <vt:lpstr>Office Theme</vt:lpstr>
      <vt:lpstr>Automated Weather and Environment sensor for firewatch in Indonesia</vt:lpstr>
      <vt:lpstr>Background</vt:lpstr>
      <vt:lpstr>Firewatch in Forestry</vt:lpstr>
      <vt:lpstr>Firewatch Initiatives</vt:lpstr>
      <vt:lpstr>Google with KML’s data from MODIS NASA</vt:lpstr>
      <vt:lpstr>Earth.nullschool.net</vt:lpstr>
      <vt:lpstr>Global Firewatch</vt:lpstr>
      <vt:lpstr>PM2.5 and PM10 sensor</vt:lpstr>
      <vt:lpstr>IDeate</vt:lpstr>
      <vt:lpstr>Define</vt:lpstr>
      <vt:lpstr>Contraints/obstacle </vt:lpstr>
      <vt:lpstr>Build Prototype</vt:lpstr>
      <vt:lpstr>Prototype 1.0</vt:lpstr>
      <vt:lpstr>Testing on the Lab</vt:lpstr>
      <vt:lpstr>Testing on the field </vt:lpstr>
      <vt:lpstr>Main Challenges (Future)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basuki suhardiman</dc:creator>
  <cp:lastModifiedBy>basuki suhardiman</cp:lastModifiedBy>
  <cp:revision>14</cp:revision>
  <dcterms:created xsi:type="dcterms:W3CDTF">2017-02-14T07:33:09Z</dcterms:created>
  <dcterms:modified xsi:type="dcterms:W3CDTF">2017-02-15T09:04:43Z</dcterms:modified>
</cp:coreProperties>
</file>